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Nunito"/>
      <p:regular r:id="rId49"/>
      <p:bold r:id="rId50"/>
      <p:italic r:id="rId51"/>
      <p:boldItalic r:id="rId52"/>
    </p:embeddedFont>
    <p:embeddedFont>
      <p:font typeface="Source Sans Pr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Nuni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italic.fntdata"/><Relationship Id="rId50" Type="http://schemas.openxmlformats.org/officeDocument/2006/relationships/font" Target="fonts/Nunito-bold.fntdata"/><Relationship Id="rId53" Type="http://schemas.openxmlformats.org/officeDocument/2006/relationships/font" Target="fonts/SourceSansPro-regular.fntdata"/><Relationship Id="rId52" Type="http://schemas.openxmlformats.org/officeDocument/2006/relationships/font" Target="fonts/Nunito-boldItalic.fntdata"/><Relationship Id="rId11" Type="http://schemas.openxmlformats.org/officeDocument/2006/relationships/slide" Target="slides/slide5.xml"/><Relationship Id="rId55" Type="http://schemas.openxmlformats.org/officeDocument/2006/relationships/font" Target="fonts/SourceSansPro-italic.fntdata"/><Relationship Id="rId10" Type="http://schemas.openxmlformats.org/officeDocument/2006/relationships/slide" Target="slides/slide4.xml"/><Relationship Id="rId54" Type="http://schemas.openxmlformats.org/officeDocument/2006/relationships/font" Target="fonts/SourceSansPro-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SourceSansPr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d36af5297_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5" name="Google Shape;135;gdd36af5297_2_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6" name="Google Shape;136;gdd36af5297_2_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005838bda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e005838bda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005838bd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e005838bda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005838bda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e005838bda_2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005838bda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e005838bda_2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005838bda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e005838bda_2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005838bda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e005838bda_2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005838bda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e005838bda_2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005838bda_2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e005838bda_2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005838bda_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e005838bda_2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005838bda_2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e005838bda_2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d36af5297_2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dd36af5297_2_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https://www.ibm.com/thought-leadership/institute-business-value/report/programmoneyevo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4" name="Google Shape;144;gdd36af5297_2_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005838bda_2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e005838bda_2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005838bda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e005838bda_2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005838bda_2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e005838bda_2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005838bda_2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e005838bda_2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005838bda_2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e005838bda_2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005838bda_2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e005838bda_2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005838bda_2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e005838bda_2_3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005838bda_2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e005838bda_2_3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005838bda_2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e005838bda_2_3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005838bda_2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e005838bda_2_3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d7b6da01c_6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dd7b6da01c_6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https://www.linkedin.com/pulse/what-actually-programmable-money-antony-lewis/</a:t>
            </a:r>
            <a:endParaRPr/>
          </a:p>
        </p:txBody>
      </p:sp>
      <p:sp>
        <p:nvSpPr>
          <p:cNvPr id="153" name="Google Shape;153;gdd7b6da01c_6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005838bda_2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e005838bda_2_3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005838bda_2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e005838bda_2_6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COIN VS TOKEN:</a:t>
            </a:r>
            <a:endParaRPr b="1"/>
          </a:p>
          <a:p>
            <a:pPr indent="0" lvl="0" marL="0" rtl="0" algn="l">
              <a:lnSpc>
                <a:spcPct val="100000"/>
              </a:lnSpc>
              <a:spcBef>
                <a:spcPts val="0"/>
              </a:spcBef>
              <a:spcAft>
                <a:spcPts val="0"/>
              </a:spcAft>
              <a:buSzPts val="1100"/>
              <a:buNone/>
            </a:pPr>
            <a:r>
              <a:rPr lang="en-GB"/>
              <a:t>Coins are </a:t>
            </a:r>
            <a:r>
              <a:rPr lang="en-GB" u="sng"/>
              <a:t>digital money</a:t>
            </a:r>
            <a:endParaRPr u="sng"/>
          </a:p>
          <a:p>
            <a:pPr indent="0" lvl="0" marL="0" rtl="0" algn="l">
              <a:lnSpc>
                <a:spcPct val="100000"/>
              </a:lnSpc>
              <a:spcBef>
                <a:spcPts val="0"/>
              </a:spcBef>
              <a:spcAft>
                <a:spcPts val="0"/>
              </a:spcAft>
              <a:buSzPts val="1100"/>
              <a:buNone/>
            </a:pPr>
            <a:r>
              <a:rPr lang="en-GB"/>
              <a:t>Coins are </a:t>
            </a:r>
            <a:r>
              <a:rPr lang="en-GB" u="sng"/>
              <a:t>not meant to perform any function beyond acting as money</a:t>
            </a:r>
            <a:endParaRPr u="sng"/>
          </a:p>
          <a:p>
            <a:pPr indent="0" lvl="0" marL="0" rtl="0" algn="l">
              <a:lnSpc>
                <a:spcPct val="100000"/>
              </a:lnSpc>
              <a:spcBef>
                <a:spcPts val="0"/>
              </a:spcBef>
              <a:spcAft>
                <a:spcPts val="0"/>
              </a:spcAft>
              <a:buSzPts val="1100"/>
              <a:buNone/>
            </a:pPr>
            <a:r>
              <a:rPr lang="en-GB"/>
              <a:t>Token may </a:t>
            </a:r>
            <a:r>
              <a:rPr lang="en-GB" u="sng"/>
              <a:t>perform as digital asset ie. Company Shares</a:t>
            </a:r>
            <a:endParaRPr u="sng"/>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005838bda_2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e005838bda_2_6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005838bda_2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e005838bda_2_6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e005838bda_2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e005838bda_2_7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005838bda_2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e005838bda_2_7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005838bda_2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e005838bda_2_7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005838bda_2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e005838bda_2_7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e005838bda_2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e005838bda_2_7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100"/>
              <a:buNone/>
            </a:pPr>
            <a:r>
              <a:rPr lang="en-GB" sz="1400">
                <a:solidFill>
                  <a:schemeClr val="dk2"/>
                </a:solidFill>
                <a:latin typeface="Nunito"/>
                <a:ea typeface="Nunito"/>
                <a:cs typeface="Nunito"/>
                <a:sym typeface="Nunito"/>
              </a:rPr>
              <a:t>It’s not that people don’t understand what they want smart contracts to do. Rather, it’s that so many of these ideas are simply impossible.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e062ff213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e062ff213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d36af5297_2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dd36af5297_2_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GB">
                <a:solidFill>
                  <a:schemeClr val="dk1"/>
                </a:solidFill>
              </a:rPr>
              <a:t>https://www.linkedin.com/pulse/what-actually-programmable-money-antony-lewis/</a:t>
            </a:r>
            <a:endParaRPr/>
          </a:p>
        </p:txBody>
      </p:sp>
      <p:sp>
        <p:nvSpPr>
          <p:cNvPr id="162" name="Google Shape;162;gdd36af5297_2_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e062ff213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e062ff213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e062ff213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e062ff213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dd36af5297_2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dd36af5297_2_4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062ff213e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e062ff213e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solidFill>
                  <a:schemeClr val="dk1"/>
                </a:solidFill>
              </a:rPr>
              <a:t>https://www.linkedin.com/pulse/what-actually-programmable-money-antony-lewis/</a:t>
            </a:r>
            <a:endParaRPr/>
          </a:p>
        </p:txBody>
      </p:sp>
      <p:sp>
        <p:nvSpPr>
          <p:cNvPr id="171" name="Google Shape;171;ge062ff213e_0_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d36af5297_2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dd36af5297_2_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https://www.reuters.com/article/us-crypto-currencies-altcoins-dai-idUSKBN1XS0MU</a:t>
            </a:r>
            <a:endParaRPr/>
          </a:p>
        </p:txBody>
      </p:sp>
      <p:sp>
        <p:nvSpPr>
          <p:cNvPr id="180" name="Google Shape;180;gdd36af5297_2_1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062ff213e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e062ff213e_0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https://www.coinspeaker.com/guides/what-is-makerdaos-dai-stablecoin/</a:t>
            </a:r>
            <a:endParaRPr/>
          </a:p>
        </p:txBody>
      </p:sp>
      <p:sp>
        <p:nvSpPr>
          <p:cNvPr id="189" name="Google Shape;189;ge062ff213e_0_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062ff213e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e062ff213e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https://medium.com/stably-blog/top-use-cases-and-benefits-of-stablecoins-4f1ceab57d00</a:t>
            </a:r>
            <a:endParaRPr/>
          </a:p>
        </p:txBody>
      </p:sp>
      <p:sp>
        <p:nvSpPr>
          <p:cNvPr id="198" name="Google Shape;198;ge062ff213e_0_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062ff213e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e062ff213e_0_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https://medium.com/stably-blog/top-use-cases-and-benefits-of-stablecoins-4f1ceab57d00</a:t>
            </a:r>
            <a:endParaRPr/>
          </a:p>
        </p:txBody>
      </p:sp>
      <p:sp>
        <p:nvSpPr>
          <p:cNvPr id="207" name="Google Shape;207;ge062ff213e_0_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sp>
        <p:nvSpPr>
          <p:cNvPr id="57" name="Google Shape;57;p14"/>
          <p:cNvSpPr/>
          <p:nvPr/>
        </p:nvSpPr>
        <p:spPr>
          <a:xfrm>
            <a:off x="1328166" y="971551"/>
            <a:ext cx="6487668" cy="2364665"/>
          </a:xfrm>
          <a:prstGeom prst="rect">
            <a:avLst/>
          </a:prstGeom>
          <a:noFill/>
          <a:ln cap="flat" cmpd="sng" w="9525">
            <a:solidFill>
              <a:schemeClr val="lt1"/>
            </a:solidFill>
            <a:prstDash val="solid"/>
            <a:round/>
            <a:headEnd len="sm" w="sm" type="none"/>
            <a:tailEnd len="sm" w="sm" type="none"/>
          </a:ln>
          <a:effectLst>
            <a:outerShdw blurRad="63500" sx="100500" rotWithShape="0" algn="ctr" sy="100500">
              <a:srgbClr val="000000">
                <a:alpha val="4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rgbClr val="EAEAEA"/>
              </a:buClr>
              <a:buSzPts val="3520"/>
              <a:buFont typeface="Noto Sans Symbols"/>
              <a:buNone/>
            </a:pPr>
            <a:r>
              <a:t/>
            </a:r>
            <a:endParaRPr b="0" i="0" sz="3200" u="none" cap="none" strike="noStrike">
              <a:solidFill>
                <a:srgbClr val="595959"/>
              </a:solidFill>
              <a:latin typeface="Source Sans Pro"/>
              <a:ea typeface="Source Sans Pro"/>
              <a:cs typeface="Source Sans Pro"/>
              <a:sym typeface="Source Sans Pro"/>
            </a:endParaRPr>
          </a:p>
        </p:txBody>
      </p:sp>
      <p:sp>
        <p:nvSpPr>
          <p:cNvPr id="58" name="Google Shape;58;p14"/>
          <p:cNvSpPr txBox="1"/>
          <p:nvPr>
            <p:ph type="ctrTitle"/>
          </p:nvPr>
        </p:nvSpPr>
        <p:spPr>
          <a:xfrm>
            <a:off x="1322921" y="1143000"/>
            <a:ext cx="6498158" cy="12936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EAEAEA"/>
              </a:buClr>
              <a:buSzPts val="5060"/>
              <a:buFont typeface="Noto Sans Symbols"/>
              <a:buNone/>
              <a:defRPr sz="4600">
                <a:solidFill>
                  <a:schemeClr val="accent1"/>
                </a:solidFill>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subTitle"/>
          </p:nvPr>
        </p:nvSpPr>
        <p:spPr>
          <a:xfrm>
            <a:off x="1322923" y="2474260"/>
            <a:ext cx="6498159" cy="687481"/>
          </a:xfrm>
          <a:prstGeom prst="rect">
            <a:avLst/>
          </a:prstGeom>
          <a:noFill/>
          <a:ln>
            <a:noFill/>
          </a:ln>
        </p:spPr>
        <p:txBody>
          <a:bodyPr anchorCtr="0" anchor="t" bIns="45700" lIns="91425" spcFirstLastPara="1" rIns="91425" wrap="square" tIns="45700">
            <a:normAutofit/>
          </a:bodyPr>
          <a:lstStyle>
            <a:lvl1pPr lvl="0" algn="ctr">
              <a:spcBef>
                <a:spcPts val="300"/>
              </a:spcBef>
              <a:spcAft>
                <a:spcPts val="0"/>
              </a:spcAft>
              <a:buClr>
                <a:srgbClr val="EAEAEA"/>
              </a:buClr>
              <a:buSzPts val="1980"/>
              <a:buFont typeface="Noto Sans Symbols"/>
              <a:buNone/>
              <a:defRPr sz="1800">
                <a:solidFill>
                  <a:srgbClr val="888888"/>
                </a:solidFill>
                <a:latin typeface="Source Sans Pro"/>
                <a:ea typeface="Source Sans Pro"/>
                <a:cs typeface="Source Sans Pro"/>
                <a:sym typeface="Source Sans Pro"/>
              </a:defRPr>
            </a:lvl1pPr>
            <a:lvl2pPr lvl="1" algn="ctr">
              <a:spcBef>
                <a:spcPts val="600"/>
              </a:spcBef>
              <a:spcAft>
                <a:spcPts val="0"/>
              </a:spcAft>
              <a:buClr>
                <a:srgbClr val="888888"/>
              </a:buClr>
              <a:buSzPts val="2420"/>
              <a:buNone/>
              <a:defRPr>
                <a:solidFill>
                  <a:srgbClr val="888888"/>
                </a:solidFill>
              </a:defRPr>
            </a:lvl2pPr>
            <a:lvl3pPr lvl="2" algn="ctr">
              <a:spcBef>
                <a:spcPts val="600"/>
              </a:spcBef>
              <a:spcAft>
                <a:spcPts val="0"/>
              </a:spcAft>
              <a:buClr>
                <a:srgbClr val="888888"/>
              </a:buClr>
              <a:buSzPts val="2200"/>
              <a:buNone/>
              <a:defRPr>
                <a:solidFill>
                  <a:srgbClr val="888888"/>
                </a:solidFill>
              </a:defRPr>
            </a:lvl3pPr>
            <a:lvl4pPr lvl="3" algn="ctr">
              <a:spcBef>
                <a:spcPts val="600"/>
              </a:spcBef>
              <a:spcAft>
                <a:spcPts val="0"/>
              </a:spcAft>
              <a:buClr>
                <a:srgbClr val="888888"/>
              </a:buClr>
              <a:buSzPts val="1980"/>
              <a:buNone/>
              <a:defRPr>
                <a:solidFill>
                  <a:srgbClr val="888888"/>
                </a:solidFill>
              </a:defRPr>
            </a:lvl4pPr>
            <a:lvl5pPr lvl="4" algn="ctr">
              <a:spcBef>
                <a:spcPts val="600"/>
              </a:spcBef>
              <a:spcAft>
                <a:spcPts val="0"/>
              </a:spcAft>
              <a:buClr>
                <a:srgbClr val="888888"/>
              </a:buClr>
              <a:buSzPts val="1980"/>
              <a:buNone/>
              <a:defRPr>
                <a:solidFill>
                  <a:srgbClr val="888888"/>
                </a:solidFill>
              </a:defRPr>
            </a:lvl5pPr>
            <a:lvl6pPr lvl="5" algn="ctr">
              <a:spcBef>
                <a:spcPts val="360"/>
              </a:spcBef>
              <a:spcAft>
                <a:spcPts val="0"/>
              </a:spcAft>
              <a:buSzPts val="1980"/>
              <a:buNone/>
              <a:defRPr>
                <a:solidFill>
                  <a:srgbClr val="888888"/>
                </a:solidFill>
              </a:defRPr>
            </a:lvl6pPr>
            <a:lvl7pPr lvl="6" algn="ctr">
              <a:spcBef>
                <a:spcPts val="360"/>
              </a:spcBef>
              <a:spcAft>
                <a:spcPts val="0"/>
              </a:spcAft>
              <a:buSzPts val="1980"/>
              <a:buNone/>
              <a:defRPr>
                <a:solidFill>
                  <a:srgbClr val="888888"/>
                </a:solidFill>
              </a:defRPr>
            </a:lvl7pPr>
            <a:lvl8pPr lvl="7" algn="ctr">
              <a:spcBef>
                <a:spcPts val="360"/>
              </a:spcBef>
              <a:spcAft>
                <a:spcPts val="0"/>
              </a:spcAft>
              <a:buSzPts val="1980"/>
              <a:buNone/>
              <a:defRPr>
                <a:solidFill>
                  <a:srgbClr val="888888"/>
                </a:solidFill>
              </a:defRPr>
            </a:lvl8pPr>
            <a:lvl9pPr lvl="8" algn="ctr">
              <a:spcBef>
                <a:spcPts val="360"/>
              </a:spcBef>
              <a:spcAft>
                <a:spcPts val="0"/>
              </a:spcAft>
              <a:buSzPts val="1980"/>
              <a:buNone/>
              <a:defRPr>
                <a:solidFill>
                  <a:srgbClr val="888888"/>
                </a:solidFill>
              </a:defRPr>
            </a:lvl9pPr>
          </a:lstStyle>
          <a:p/>
        </p:txBody>
      </p:sp>
      <p:sp>
        <p:nvSpPr>
          <p:cNvPr id="60" name="Google Shape;60;p14"/>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5"/>
          <p:cNvSpPr txBox="1"/>
          <p:nvPr>
            <p:ph idx="1" type="body"/>
          </p:nvPr>
        </p:nvSpPr>
        <p:spPr>
          <a:xfrm>
            <a:off x="549275" y="1200151"/>
            <a:ext cx="8042276" cy="3257550"/>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Clr>
                <a:srgbClr val="000000"/>
              </a:buClr>
              <a:buSzPts val="1980"/>
              <a:buChar char="⚫"/>
              <a:defRPr/>
            </a:lvl1pPr>
            <a:lvl2pPr indent="-354330" lvl="1" marL="914400" algn="l">
              <a:spcBef>
                <a:spcPts val="600"/>
              </a:spcBef>
              <a:spcAft>
                <a:spcPts val="0"/>
              </a:spcAft>
              <a:buClr>
                <a:srgbClr val="000000"/>
              </a:buClr>
              <a:buSzPts val="1980"/>
              <a:buChar char="⚫"/>
              <a:defRPr/>
            </a:lvl2pPr>
            <a:lvl3pPr indent="-354330" lvl="2" marL="1371600" algn="l">
              <a:spcBef>
                <a:spcPts val="600"/>
              </a:spcBef>
              <a:spcAft>
                <a:spcPts val="0"/>
              </a:spcAft>
              <a:buClr>
                <a:srgbClr val="000000"/>
              </a:buClr>
              <a:buSzPts val="1980"/>
              <a:buChar char="⚫"/>
              <a:defRPr/>
            </a:lvl3pPr>
            <a:lvl4pPr indent="-354330" lvl="3" marL="1828800" algn="l">
              <a:spcBef>
                <a:spcPts val="600"/>
              </a:spcBef>
              <a:spcAft>
                <a:spcPts val="0"/>
              </a:spcAft>
              <a:buClr>
                <a:srgbClr val="000000"/>
              </a:buClr>
              <a:buSzPts val="1980"/>
              <a:buChar char="⚫"/>
              <a:defRPr/>
            </a:lvl4pPr>
            <a:lvl5pPr indent="-354329" lvl="4" marL="2286000" algn="l">
              <a:spcBef>
                <a:spcPts val="600"/>
              </a:spcBef>
              <a:spcAft>
                <a:spcPts val="0"/>
              </a:spcAft>
              <a:buClr>
                <a:srgbClr val="000000"/>
              </a:buClr>
              <a:buSzPts val="1980"/>
              <a:buChar char="⚫"/>
              <a:defRPr/>
            </a:lvl5pPr>
            <a:lvl6pPr indent="-354329" lvl="5" marL="2743200" algn="l">
              <a:spcBef>
                <a:spcPts val="360"/>
              </a:spcBef>
              <a:spcAft>
                <a:spcPts val="0"/>
              </a:spcAft>
              <a:buSzPts val="1980"/>
              <a:buChar char="⚫"/>
              <a:defRPr/>
            </a:lvl6pPr>
            <a:lvl7pPr indent="-354329" lvl="6" marL="3200400" algn="l">
              <a:spcBef>
                <a:spcPts val="360"/>
              </a:spcBef>
              <a:spcAft>
                <a:spcPts val="0"/>
              </a:spcAft>
              <a:buSzPts val="1980"/>
              <a:buChar char="⚫"/>
              <a:defRPr/>
            </a:lvl7pPr>
            <a:lvl8pPr indent="-354329" lvl="7" marL="3657600" algn="l">
              <a:spcBef>
                <a:spcPts val="360"/>
              </a:spcBef>
              <a:spcAft>
                <a:spcPts val="0"/>
              </a:spcAft>
              <a:buSzPts val="1980"/>
              <a:buChar char="⚫"/>
              <a:defRPr/>
            </a:lvl8pPr>
            <a:lvl9pPr indent="-354329" lvl="8" marL="4114800" algn="l">
              <a:spcBef>
                <a:spcPts val="360"/>
              </a:spcBef>
              <a:spcAft>
                <a:spcPts val="0"/>
              </a:spcAft>
              <a:buSzPts val="1980"/>
              <a:buChar char="⚫"/>
              <a:defRPr/>
            </a:lvl9pPr>
          </a:lstStyle>
          <a:p/>
        </p:txBody>
      </p:sp>
      <p:sp>
        <p:nvSpPr>
          <p:cNvPr id="66" name="Google Shape;66;p15"/>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69" name="Shape 69"/>
        <p:cNvGrpSpPr/>
        <p:nvPr/>
      </p:nvGrpSpPr>
      <p:grpSpPr>
        <a:xfrm>
          <a:off x="0" y="0"/>
          <a:ext cx="0" cy="0"/>
          <a:chOff x="0" y="0"/>
          <a:chExt cx="0" cy="0"/>
        </a:xfrm>
      </p:grpSpPr>
      <p:sp>
        <p:nvSpPr>
          <p:cNvPr id="70" name="Google Shape;70;p16"/>
          <p:cNvSpPr txBox="1"/>
          <p:nvPr>
            <p:ph type="ctrTitle"/>
          </p:nvPr>
        </p:nvSpPr>
        <p:spPr>
          <a:xfrm>
            <a:off x="363540" y="2514601"/>
            <a:ext cx="8416925" cy="1102519"/>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6"/>
          <p:cNvSpPr txBox="1"/>
          <p:nvPr>
            <p:ph idx="1" type="subTitle"/>
          </p:nvPr>
        </p:nvSpPr>
        <p:spPr>
          <a:xfrm>
            <a:off x="363540" y="3578273"/>
            <a:ext cx="8416925" cy="729503"/>
          </a:xfrm>
          <a:prstGeom prst="rect">
            <a:avLst/>
          </a:prstGeom>
          <a:noFill/>
          <a:ln>
            <a:noFill/>
          </a:ln>
        </p:spPr>
        <p:txBody>
          <a:bodyPr anchorCtr="0" anchor="t" bIns="45700" lIns="91425" spcFirstLastPara="1" rIns="91425" wrap="square" tIns="45700">
            <a:normAutofit/>
          </a:bodyPr>
          <a:lstStyle>
            <a:lvl1pPr lvl="0" algn="ctr">
              <a:spcBef>
                <a:spcPts val="300"/>
              </a:spcBef>
              <a:spcAft>
                <a:spcPts val="0"/>
              </a:spcAft>
              <a:buClr>
                <a:srgbClr val="888888"/>
              </a:buClr>
              <a:buSzPts val="1980"/>
              <a:buNone/>
              <a:defRPr sz="1800">
                <a:solidFill>
                  <a:srgbClr val="888888"/>
                </a:solidFill>
              </a:defRPr>
            </a:lvl1pPr>
            <a:lvl2pPr lvl="1" algn="ctr">
              <a:spcBef>
                <a:spcPts val="600"/>
              </a:spcBef>
              <a:spcAft>
                <a:spcPts val="0"/>
              </a:spcAft>
              <a:buClr>
                <a:srgbClr val="888888"/>
              </a:buClr>
              <a:buSzPts val="2420"/>
              <a:buNone/>
              <a:defRPr>
                <a:solidFill>
                  <a:srgbClr val="888888"/>
                </a:solidFill>
              </a:defRPr>
            </a:lvl2pPr>
            <a:lvl3pPr lvl="2" algn="ctr">
              <a:spcBef>
                <a:spcPts val="600"/>
              </a:spcBef>
              <a:spcAft>
                <a:spcPts val="0"/>
              </a:spcAft>
              <a:buClr>
                <a:srgbClr val="888888"/>
              </a:buClr>
              <a:buSzPts val="2200"/>
              <a:buNone/>
              <a:defRPr>
                <a:solidFill>
                  <a:srgbClr val="888888"/>
                </a:solidFill>
              </a:defRPr>
            </a:lvl3pPr>
            <a:lvl4pPr lvl="3" algn="ctr">
              <a:spcBef>
                <a:spcPts val="600"/>
              </a:spcBef>
              <a:spcAft>
                <a:spcPts val="0"/>
              </a:spcAft>
              <a:buClr>
                <a:srgbClr val="888888"/>
              </a:buClr>
              <a:buSzPts val="1980"/>
              <a:buNone/>
              <a:defRPr>
                <a:solidFill>
                  <a:srgbClr val="888888"/>
                </a:solidFill>
              </a:defRPr>
            </a:lvl4pPr>
            <a:lvl5pPr lvl="4" algn="ctr">
              <a:spcBef>
                <a:spcPts val="600"/>
              </a:spcBef>
              <a:spcAft>
                <a:spcPts val="0"/>
              </a:spcAft>
              <a:buClr>
                <a:srgbClr val="888888"/>
              </a:buClr>
              <a:buSzPts val="1980"/>
              <a:buNone/>
              <a:defRPr>
                <a:solidFill>
                  <a:srgbClr val="888888"/>
                </a:solidFill>
              </a:defRPr>
            </a:lvl5pPr>
            <a:lvl6pPr lvl="5" algn="ctr">
              <a:spcBef>
                <a:spcPts val="360"/>
              </a:spcBef>
              <a:spcAft>
                <a:spcPts val="0"/>
              </a:spcAft>
              <a:buSzPts val="1980"/>
              <a:buNone/>
              <a:defRPr>
                <a:solidFill>
                  <a:srgbClr val="888888"/>
                </a:solidFill>
              </a:defRPr>
            </a:lvl6pPr>
            <a:lvl7pPr lvl="6" algn="ctr">
              <a:spcBef>
                <a:spcPts val="360"/>
              </a:spcBef>
              <a:spcAft>
                <a:spcPts val="0"/>
              </a:spcAft>
              <a:buSzPts val="1980"/>
              <a:buNone/>
              <a:defRPr>
                <a:solidFill>
                  <a:srgbClr val="888888"/>
                </a:solidFill>
              </a:defRPr>
            </a:lvl7pPr>
            <a:lvl8pPr lvl="7" algn="ctr">
              <a:spcBef>
                <a:spcPts val="360"/>
              </a:spcBef>
              <a:spcAft>
                <a:spcPts val="0"/>
              </a:spcAft>
              <a:buSzPts val="1980"/>
              <a:buNone/>
              <a:defRPr>
                <a:solidFill>
                  <a:srgbClr val="888888"/>
                </a:solidFill>
              </a:defRPr>
            </a:lvl8pPr>
            <a:lvl9pPr lvl="8" algn="ctr">
              <a:spcBef>
                <a:spcPts val="360"/>
              </a:spcBef>
              <a:spcAft>
                <a:spcPts val="0"/>
              </a:spcAft>
              <a:buSzPts val="1980"/>
              <a:buNone/>
              <a:defRPr>
                <a:solidFill>
                  <a:srgbClr val="888888"/>
                </a:solidFill>
              </a:defRPr>
            </a:lvl9pPr>
          </a:lstStyle>
          <a:p/>
        </p:txBody>
      </p:sp>
      <p:sp>
        <p:nvSpPr>
          <p:cNvPr id="72" name="Google Shape;72;p16"/>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
        <p:nvSpPr>
          <p:cNvPr id="75" name="Google Shape;75;p16"/>
          <p:cNvSpPr/>
          <p:nvPr>
            <p:ph idx="2" type="pic"/>
          </p:nvPr>
        </p:nvSpPr>
        <p:spPr>
          <a:xfrm>
            <a:off x="370980" y="272653"/>
            <a:ext cx="8402040" cy="2127647"/>
          </a:xfrm>
          <a:prstGeom prst="rect">
            <a:avLst/>
          </a:prstGeom>
          <a:noFill/>
          <a:ln cap="flat" cmpd="sng" w="9525">
            <a:solidFill>
              <a:schemeClr val="lt1"/>
            </a:solidFill>
            <a:prstDash val="solid"/>
            <a:round/>
            <a:headEnd len="sm" w="sm" type="none"/>
            <a:tailEnd len="sm" w="sm" type="none"/>
          </a:ln>
          <a:effectLst>
            <a:outerShdw blurRad="63500" sx="100500" rotWithShape="0" algn="ctr" sy="100500">
              <a:srgbClr val="000000">
                <a:alpha val="49803"/>
              </a:srgbClr>
            </a:outerShdw>
          </a:effectLst>
        </p:spPr>
        <p:txBody>
          <a:bodyPr anchorCtr="0" anchor="t" bIns="45700" lIns="91425" spcFirstLastPara="1" rIns="91425" wrap="square" tIns="45700">
            <a:noAutofit/>
          </a:bodyPr>
          <a:lstStyle>
            <a:lvl1pPr lvl="0" marR="0" rtl="0" algn="l">
              <a:spcBef>
                <a:spcPts val="2000"/>
              </a:spcBef>
              <a:spcAft>
                <a:spcPts val="0"/>
              </a:spcAft>
              <a:buClr>
                <a:srgbClr val="000000"/>
              </a:buClr>
              <a:buSzPts val="3520"/>
              <a:buFont typeface="Noto Sans Symbols"/>
              <a:buNone/>
              <a:defRPr b="0" i="0" sz="3200" u="none" cap="none" strike="noStrike">
                <a:solidFill>
                  <a:srgbClr val="000000"/>
                </a:solidFill>
                <a:latin typeface="Source Sans Pro"/>
                <a:ea typeface="Source Sans Pro"/>
                <a:cs typeface="Source Sans Pro"/>
                <a:sym typeface="Source Sans Pro"/>
              </a:defRPr>
            </a:lvl1pPr>
            <a:lvl2pPr lvl="1" marR="0" rtl="0" algn="l">
              <a:spcBef>
                <a:spcPts val="600"/>
              </a:spcBef>
              <a:spcAft>
                <a:spcPts val="0"/>
              </a:spcAft>
              <a:buClr>
                <a:srgbClr val="000000"/>
              </a:buClr>
              <a:buSzPts val="3080"/>
              <a:buFont typeface="Noto Sans Symbols"/>
              <a:buNone/>
              <a:defRPr b="0" i="0" sz="2800" u="none" cap="none" strike="noStrike">
                <a:solidFill>
                  <a:srgbClr val="000000"/>
                </a:solidFill>
                <a:latin typeface="Source Sans Pro"/>
                <a:ea typeface="Source Sans Pro"/>
                <a:cs typeface="Source Sans Pro"/>
                <a:sym typeface="Source Sans Pro"/>
              </a:defRPr>
            </a:lvl2pPr>
            <a:lvl3pPr lvl="2" marR="0" rtl="0" algn="l">
              <a:spcBef>
                <a:spcPts val="600"/>
              </a:spcBef>
              <a:spcAft>
                <a:spcPts val="0"/>
              </a:spcAft>
              <a:buClr>
                <a:srgbClr val="000000"/>
              </a:buClr>
              <a:buSzPts val="2640"/>
              <a:buFont typeface="Noto Sans Symbols"/>
              <a:buNone/>
              <a:defRPr b="0" i="0" sz="2400" u="none" cap="none" strike="noStrike">
                <a:solidFill>
                  <a:srgbClr val="000000"/>
                </a:solidFill>
                <a:latin typeface="Source Sans Pro"/>
                <a:ea typeface="Source Sans Pro"/>
                <a:cs typeface="Source Sans Pro"/>
                <a:sym typeface="Source Sans Pro"/>
              </a:defRPr>
            </a:lvl3pPr>
            <a:lvl4pPr lvl="3" marR="0" rtl="0" algn="l">
              <a:spcBef>
                <a:spcPts val="600"/>
              </a:spcBef>
              <a:spcAft>
                <a:spcPts val="0"/>
              </a:spcAft>
              <a:buClr>
                <a:srgbClr val="000000"/>
              </a:buClr>
              <a:buSzPts val="2200"/>
              <a:buFont typeface="Noto Sans Symbols"/>
              <a:buNone/>
              <a:defRPr b="0" i="0" sz="2000" u="none" cap="none" strike="noStrike">
                <a:solidFill>
                  <a:srgbClr val="000000"/>
                </a:solidFill>
                <a:latin typeface="Source Sans Pro"/>
                <a:ea typeface="Source Sans Pro"/>
                <a:cs typeface="Source Sans Pro"/>
                <a:sym typeface="Source Sans Pro"/>
              </a:defRPr>
            </a:lvl4pPr>
            <a:lvl5pPr lvl="4" marR="0" rtl="0" algn="l">
              <a:spcBef>
                <a:spcPts val="600"/>
              </a:spcBef>
              <a:spcAft>
                <a:spcPts val="0"/>
              </a:spcAft>
              <a:buClr>
                <a:srgbClr val="000000"/>
              </a:buClr>
              <a:buSzPts val="2200"/>
              <a:buFont typeface="Noto Sans Symbols"/>
              <a:buNone/>
              <a:defRPr b="0" i="0" sz="2000" u="none" cap="none" strike="noStrike">
                <a:solidFill>
                  <a:srgbClr val="000000"/>
                </a:solidFill>
                <a:latin typeface="Source Sans Pro"/>
                <a:ea typeface="Source Sans Pro"/>
                <a:cs typeface="Source Sans Pro"/>
                <a:sym typeface="Source Sans Pro"/>
              </a:defRPr>
            </a:lvl5pPr>
            <a:lvl6pPr lvl="5" marR="0" rtl="0" algn="l">
              <a:spcBef>
                <a:spcPts val="400"/>
              </a:spcBef>
              <a:spcAft>
                <a:spcPts val="0"/>
              </a:spcAft>
              <a:buClr>
                <a:schemeClr val="accent2"/>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6pPr>
            <a:lvl7pPr lvl="6" marR="0" rtl="0" algn="l">
              <a:spcBef>
                <a:spcPts val="400"/>
              </a:spcBef>
              <a:spcAft>
                <a:spcPts val="0"/>
              </a:spcAft>
              <a:buClr>
                <a:srgbClr val="EAEAEA"/>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7pPr>
            <a:lvl8pPr lvl="7" marR="0" rtl="0" algn="l">
              <a:spcBef>
                <a:spcPts val="400"/>
              </a:spcBef>
              <a:spcAft>
                <a:spcPts val="0"/>
              </a:spcAft>
              <a:buClr>
                <a:schemeClr val="accent2"/>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8pPr>
            <a:lvl9pPr lvl="8" marR="0" rtl="0" algn="l">
              <a:spcBef>
                <a:spcPts val="400"/>
              </a:spcBef>
              <a:spcAft>
                <a:spcPts val="0"/>
              </a:spcAft>
              <a:buClr>
                <a:srgbClr val="EAEAEA"/>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76" name="Shape 76"/>
        <p:cNvGrpSpPr/>
        <p:nvPr/>
      </p:nvGrpSpPr>
      <p:grpSpPr>
        <a:xfrm>
          <a:off x="0" y="0"/>
          <a:ext cx="0" cy="0"/>
          <a:chOff x="0" y="0"/>
          <a:chExt cx="0" cy="0"/>
        </a:xfrm>
      </p:grpSpPr>
      <p:sp>
        <p:nvSpPr>
          <p:cNvPr id="77" name="Google Shape;77;p17"/>
          <p:cNvSpPr txBox="1"/>
          <p:nvPr>
            <p:ph type="title"/>
          </p:nvPr>
        </p:nvSpPr>
        <p:spPr>
          <a:xfrm>
            <a:off x="549277" y="1802359"/>
            <a:ext cx="8056563" cy="102155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4600"/>
              <a:buFont typeface="Source Sans Pro"/>
              <a:buNone/>
              <a:defRPr b="0" sz="4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7"/>
          <p:cNvSpPr txBox="1"/>
          <p:nvPr>
            <p:ph idx="1" type="body"/>
          </p:nvPr>
        </p:nvSpPr>
        <p:spPr>
          <a:xfrm>
            <a:off x="549277" y="2802004"/>
            <a:ext cx="8056563" cy="1125140"/>
          </a:xfrm>
          <a:prstGeom prst="rect">
            <a:avLst/>
          </a:prstGeom>
          <a:noFill/>
          <a:ln>
            <a:noFill/>
          </a:ln>
        </p:spPr>
        <p:txBody>
          <a:bodyPr anchorCtr="0" anchor="t" bIns="45700" lIns="91425" spcFirstLastPara="1" rIns="91425" wrap="square" tIns="45700">
            <a:normAutofit/>
          </a:bodyPr>
          <a:lstStyle>
            <a:lvl1pPr indent="-228600" lvl="0" marL="457200" algn="ctr">
              <a:spcBef>
                <a:spcPts val="300"/>
              </a:spcBef>
              <a:spcAft>
                <a:spcPts val="0"/>
              </a:spcAft>
              <a:buClr>
                <a:srgbClr val="888888"/>
              </a:buClr>
              <a:buSzPts val="1980"/>
              <a:buNone/>
              <a:defRPr sz="1800">
                <a:solidFill>
                  <a:srgbClr val="888888"/>
                </a:solidFill>
              </a:defRPr>
            </a:lvl1pPr>
            <a:lvl2pPr indent="-228600" lvl="1" marL="914400" algn="l">
              <a:spcBef>
                <a:spcPts val="600"/>
              </a:spcBef>
              <a:spcAft>
                <a:spcPts val="0"/>
              </a:spcAft>
              <a:buClr>
                <a:srgbClr val="888888"/>
              </a:buClr>
              <a:buSzPts val="1980"/>
              <a:buNone/>
              <a:defRPr sz="1800">
                <a:solidFill>
                  <a:srgbClr val="888888"/>
                </a:solidFill>
              </a:defRPr>
            </a:lvl2pPr>
            <a:lvl3pPr indent="-228600" lvl="2" marL="1371600" algn="l">
              <a:spcBef>
                <a:spcPts val="600"/>
              </a:spcBef>
              <a:spcAft>
                <a:spcPts val="0"/>
              </a:spcAft>
              <a:buClr>
                <a:srgbClr val="888888"/>
              </a:buClr>
              <a:buSzPts val="1760"/>
              <a:buNone/>
              <a:defRPr sz="1600">
                <a:solidFill>
                  <a:srgbClr val="888888"/>
                </a:solidFill>
              </a:defRPr>
            </a:lvl3pPr>
            <a:lvl4pPr indent="-228600" lvl="3" marL="1828800" algn="l">
              <a:spcBef>
                <a:spcPts val="600"/>
              </a:spcBef>
              <a:spcAft>
                <a:spcPts val="0"/>
              </a:spcAft>
              <a:buClr>
                <a:srgbClr val="888888"/>
              </a:buClr>
              <a:buSzPts val="1540"/>
              <a:buNone/>
              <a:defRPr sz="1400">
                <a:solidFill>
                  <a:srgbClr val="888888"/>
                </a:solidFill>
              </a:defRPr>
            </a:lvl4pPr>
            <a:lvl5pPr indent="-228600" lvl="4" marL="2286000" algn="l">
              <a:spcBef>
                <a:spcPts val="600"/>
              </a:spcBef>
              <a:spcAft>
                <a:spcPts val="0"/>
              </a:spcAft>
              <a:buClr>
                <a:srgbClr val="888888"/>
              </a:buClr>
              <a:buSzPts val="1540"/>
              <a:buNone/>
              <a:defRPr sz="1400">
                <a:solidFill>
                  <a:srgbClr val="888888"/>
                </a:solidFill>
              </a:defRPr>
            </a:lvl5pPr>
            <a:lvl6pPr indent="-228600" lvl="5" marL="2743200" algn="l">
              <a:spcBef>
                <a:spcPts val="280"/>
              </a:spcBef>
              <a:spcAft>
                <a:spcPts val="0"/>
              </a:spcAft>
              <a:buSzPts val="1540"/>
              <a:buNone/>
              <a:defRPr sz="1400">
                <a:solidFill>
                  <a:srgbClr val="888888"/>
                </a:solidFill>
              </a:defRPr>
            </a:lvl6pPr>
            <a:lvl7pPr indent="-228600" lvl="6" marL="3200400" algn="l">
              <a:spcBef>
                <a:spcPts val="280"/>
              </a:spcBef>
              <a:spcAft>
                <a:spcPts val="0"/>
              </a:spcAft>
              <a:buSzPts val="1540"/>
              <a:buNone/>
              <a:defRPr sz="1400">
                <a:solidFill>
                  <a:srgbClr val="888888"/>
                </a:solidFill>
              </a:defRPr>
            </a:lvl7pPr>
            <a:lvl8pPr indent="-228600" lvl="7" marL="3657600" algn="l">
              <a:spcBef>
                <a:spcPts val="280"/>
              </a:spcBef>
              <a:spcAft>
                <a:spcPts val="0"/>
              </a:spcAft>
              <a:buSzPts val="1540"/>
              <a:buNone/>
              <a:defRPr sz="1400">
                <a:solidFill>
                  <a:srgbClr val="888888"/>
                </a:solidFill>
              </a:defRPr>
            </a:lvl8pPr>
            <a:lvl9pPr indent="-228600" lvl="8" marL="4114800" algn="l">
              <a:spcBef>
                <a:spcPts val="280"/>
              </a:spcBef>
              <a:spcAft>
                <a:spcPts val="0"/>
              </a:spcAft>
              <a:buSzPts val="1540"/>
              <a:buNone/>
              <a:defRPr sz="1400">
                <a:solidFill>
                  <a:srgbClr val="888888"/>
                </a:solidFill>
              </a:defRPr>
            </a:lvl9pPr>
          </a:lstStyle>
          <a:p/>
        </p:txBody>
      </p:sp>
      <p:sp>
        <p:nvSpPr>
          <p:cNvPr id="79" name="Google Shape;79;p17"/>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82" name="Shape 82"/>
        <p:cNvGrpSpPr/>
        <p:nvPr/>
      </p:nvGrpSpPr>
      <p:grpSpPr>
        <a:xfrm>
          <a:off x="0" y="0"/>
          <a:ext cx="0" cy="0"/>
          <a:chOff x="0" y="0"/>
          <a:chExt cx="0" cy="0"/>
        </a:xfrm>
      </p:grpSpPr>
      <p:sp>
        <p:nvSpPr>
          <p:cNvPr id="83" name="Google Shape;83;p18"/>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8"/>
          <p:cNvSpPr txBox="1"/>
          <p:nvPr>
            <p:ph idx="1" type="body"/>
          </p:nvPr>
        </p:nvSpPr>
        <p:spPr>
          <a:xfrm>
            <a:off x="549275" y="1200151"/>
            <a:ext cx="3840480" cy="3257550"/>
          </a:xfrm>
          <a:prstGeom prst="rect">
            <a:avLst/>
          </a:prstGeom>
          <a:noFill/>
          <a:ln>
            <a:noFill/>
          </a:ln>
        </p:spPr>
        <p:txBody>
          <a:bodyPr anchorCtr="0" anchor="t" bIns="45700" lIns="91425" spcFirstLastPara="1" rIns="91425" wrap="square" tIns="45700">
            <a:normAutofit/>
          </a:bodyPr>
          <a:lstStyle>
            <a:lvl1pPr indent="-368300" lvl="0" marL="457200" algn="l">
              <a:spcBef>
                <a:spcPts val="1600"/>
              </a:spcBef>
              <a:spcAft>
                <a:spcPts val="0"/>
              </a:spcAft>
              <a:buClr>
                <a:srgbClr val="000000"/>
              </a:buClr>
              <a:buSzPts val="2200"/>
              <a:buChar char="⚫"/>
              <a:defRPr sz="2000"/>
            </a:lvl1pPr>
            <a:lvl2pPr indent="-354330" lvl="1" marL="914400" algn="l">
              <a:spcBef>
                <a:spcPts val="600"/>
              </a:spcBef>
              <a:spcAft>
                <a:spcPts val="0"/>
              </a:spcAft>
              <a:buClr>
                <a:srgbClr val="000000"/>
              </a:buClr>
              <a:buSzPts val="1980"/>
              <a:buChar char="⚫"/>
              <a:defRPr sz="18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54329" lvl="5" marL="2743200" algn="l">
              <a:spcBef>
                <a:spcPts val="360"/>
              </a:spcBef>
              <a:spcAft>
                <a:spcPts val="0"/>
              </a:spcAft>
              <a:buSzPts val="1980"/>
              <a:buChar char="⚫"/>
              <a:defRPr sz="1800"/>
            </a:lvl6pPr>
            <a:lvl7pPr indent="-354329" lvl="6" marL="3200400" algn="l">
              <a:spcBef>
                <a:spcPts val="360"/>
              </a:spcBef>
              <a:spcAft>
                <a:spcPts val="0"/>
              </a:spcAft>
              <a:buSzPts val="1980"/>
              <a:buChar char="⚫"/>
              <a:defRPr sz="1800"/>
            </a:lvl7pPr>
            <a:lvl8pPr indent="-354329" lvl="7" marL="3657600" algn="l">
              <a:spcBef>
                <a:spcPts val="360"/>
              </a:spcBef>
              <a:spcAft>
                <a:spcPts val="0"/>
              </a:spcAft>
              <a:buSzPts val="1980"/>
              <a:buChar char="⚫"/>
              <a:defRPr sz="1800"/>
            </a:lvl8pPr>
            <a:lvl9pPr indent="-354329" lvl="8" marL="4114800" algn="l">
              <a:spcBef>
                <a:spcPts val="360"/>
              </a:spcBef>
              <a:spcAft>
                <a:spcPts val="0"/>
              </a:spcAft>
              <a:buSzPts val="1980"/>
              <a:buChar char="⚫"/>
              <a:defRPr sz="1800"/>
            </a:lvl9pPr>
          </a:lstStyle>
          <a:p/>
        </p:txBody>
      </p:sp>
      <p:sp>
        <p:nvSpPr>
          <p:cNvPr id="85" name="Google Shape;85;p18"/>
          <p:cNvSpPr txBox="1"/>
          <p:nvPr>
            <p:ph idx="2" type="body"/>
          </p:nvPr>
        </p:nvSpPr>
        <p:spPr>
          <a:xfrm>
            <a:off x="4751071" y="1200151"/>
            <a:ext cx="3840480" cy="3257550"/>
          </a:xfrm>
          <a:prstGeom prst="rect">
            <a:avLst/>
          </a:prstGeom>
          <a:noFill/>
          <a:ln>
            <a:noFill/>
          </a:ln>
        </p:spPr>
        <p:txBody>
          <a:bodyPr anchorCtr="0" anchor="t" bIns="45700" lIns="91425" spcFirstLastPara="1" rIns="91425" wrap="square" tIns="45700">
            <a:normAutofit/>
          </a:bodyPr>
          <a:lstStyle>
            <a:lvl1pPr indent="-368300" lvl="0" marL="457200" algn="l">
              <a:spcBef>
                <a:spcPts val="1600"/>
              </a:spcBef>
              <a:spcAft>
                <a:spcPts val="0"/>
              </a:spcAft>
              <a:buClr>
                <a:srgbClr val="000000"/>
              </a:buClr>
              <a:buSzPts val="2200"/>
              <a:buChar char="⚫"/>
              <a:defRPr sz="2000"/>
            </a:lvl1pPr>
            <a:lvl2pPr indent="-354330" lvl="1" marL="914400" algn="l">
              <a:spcBef>
                <a:spcPts val="600"/>
              </a:spcBef>
              <a:spcAft>
                <a:spcPts val="0"/>
              </a:spcAft>
              <a:buClr>
                <a:srgbClr val="000000"/>
              </a:buClr>
              <a:buSzPts val="1980"/>
              <a:buChar char="⚫"/>
              <a:defRPr sz="18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54329" lvl="5" marL="2743200" algn="l">
              <a:spcBef>
                <a:spcPts val="360"/>
              </a:spcBef>
              <a:spcAft>
                <a:spcPts val="0"/>
              </a:spcAft>
              <a:buSzPts val="1980"/>
              <a:buChar char="⚫"/>
              <a:defRPr sz="1800"/>
            </a:lvl6pPr>
            <a:lvl7pPr indent="-354329" lvl="6" marL="3200400" algn="l">
              <a:spcBef>
                <a:spcPts val="360"/>
              </a:spcBef>
              <a:spcAft>
                <a:spcPts val="0"/>
              </a:spcAft>
              <a:buSzPts val="1980"/>
              <a:buChar char="⚫"/>
              <a:defRPr sz="1800"/>
            </a:lvl7pPr>
            <a:lvl8pPr indent="-354329" lvl="7" marL="3657600" algn="l">
              <a:spcBef>
                <a:spcPts val="360"/>
              </a:spcBef>
              <a:spcAft>
                <a:spcPts val="0"/>
              </a:spcAft>
              <a:buSzPts val="1980"/>
              <a:buChar char="⚫"/>
              <a:defRPr sz="1800"/>
            </a:lvl8pPr>
            <a:lvl9pPr indent="-354329" lvl="8" marL="4114800" algn="l">
              <a:spcBef>
                <a:spcPts val="360"/>
              </a:spcBef>
              <a:spcAft>
                <a:spcPts val="0"/>
              </a:spcAft>
              <a:buSzPts val="1980"/>
              <a:buChar char="⚫"/>
              <a:defRPr sz="1800"/>
            </a:lvl9pPr>
          </a:lstStyle>
          <a:p/>
        </p:txBody>
      </p:sp>
      <p:sp>
        <p:nvSpPr>
          <p:cNvPr id="86" name="Google Shape;86;p18"/>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89" name="Shape 89"/>
        <p:cNvGrpSpPr/>
        <p:nvPr/>
      </p:nvGrpSpPr>
      <p:grpSpPr>
        <a:xfrm>
          <a:off x="0" y="0"/>
          <a:ext cx="0" cy="0"/>
          <a:chOff x="0" y="0"/>
          <a:chExt cx="0" cy="0"/>
        </a:xfrm>
      </p:grpSpPr>
      <p:sp>
        <p:nvSpPr>
          <p:cNvPr id="90" name="Google Shape;90;p19"/>
          <p:cNvSpPr txBox="1"/>
          <p:nvPr>
            <p:ph type="title"/>
          </p:nvPr>
        </p:nvSpPr>
        <p:spPr>
          <a:xfrm>
            <a:off x="549274"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4600"/>
              <a:buFont typeface="Source Sans Pro"/>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9"/>
          <p:cNvSpPr txBox="1"/>
          <p:nvPr>
            <p:ph idx="1" type="body"/>
          </p:nvPr>
        </p:nvSpPr>
        <p:spPr>
          <a:xfrm>
            <a:off x="549274" y="1089919"/>
            <a:ext cx="3840480" cy="563165"/>
          </a:xfrm>
          <a:prstGeom prst="rect">
            <a:avLst/>
          </a:prstGeom>
          <a:noFill/>
          <a:ln>
            <a:noFill/>
          </a:ln>
        </p:spPr>
        <p:txBody>
          <a:bodyPr anchorCtr="0" anchor="b" bIns="45700" lIns="91425" spcFirstLastPara="1" rIns="91425" wrap="square" tIns="45700">
            <a:noAutofit/>
          </a:bodyPr>
          <a:lstStyle>
            <a:lvl1pPr indent="-228600" lvl="0" marL="457200" algn="ctr">
              <a:spcBef>
                <a:spcPts val="0"/>
              </a:spcBef>
              <a:spcAft>
                <a:spcPts val="0"/>
              </a:spcAft>
              <a:buClr>
                <a:srgbClr val="EAEAEA"/>
              </a:buClr>
              <a:buSzPts val="2640"/>
              <a:buNone/>
              <a:defRPr b="0" sz="2400">
                <a:solidFill>
                  <a:srgbClr val="EAEAEA"/>
                </a:solidFill>
              </a:defRPr>
            </a:lvl1pPr>
            <a:lvl2pPr indent="-228600" lvl="1" marL="914400" algn="l">
              <a:spcBef>
                <a:spcPts val="600"/>
              </a:spcBef>
              <a:spcAft>
                <a:spcPts val="0"/>
              </a:spcAft>
              <a:buClr>
                <a:srgbClr val="000000"/>
              </a:buClr>
              <a:buSzPts val="2200"/>
              <a:buNone/>
              <a:defRPr b="1" sz="2000"/>
            </a:lvl2pPr>
            <a:lvl3pPr indent="-228600" lvl="2" marL="1371600" algn="l">
              <a:spcBef>
                <a:spcPts val="600"/>
              </a:spcBef>
              <a:spcAft>
                <a:spcPts val="0"/>
              </a:spcAft>
              <a:buClr>
                <a:srgbClr val="000000"/>
              </a:buClr>
              <a:buSzPts val="1980"/>
              <a:buNone/>
              <a:defRPr b="1" sz="1800"/>
            </a:lvl3pPr>
            <a:lvl4pPr indent="-228600" lvl="3" marL="1828800" algn="l">
              <a:spcBef>
                <a:spcPts val="600"/>
              </a:spcBef>
              <a:spcAft>
                <a:spcPts val="0"/>
              </a:spcAft>
              <a:buClr>
                <a:srgbClr val="000000"/>
              </a:buClr>
              <a:buSzPts val="1760"/>
              <a:buNone/>
              <a:defRPr b="1" sz="1600"/>
            </a:lvl4pPr>
            <a:lvl5pPr indent="-228600" lvl="4" marL="2286000" algn="l">
              <a:spcBef>
                <a:spcPts val="600"/>
              </a:spcBef>
              <a:spcAft>
                <a:spcPts val="0"/>
              </a:spcAft>
              <a:buClr>
                <a:srgbClr val="000000"/>
              </a:buClr>
              <a:buSzPts val="1760"/>
              <a:buNone/>
              <a:defRPr b="1" sz="1600"/>
            </a:lvl5pPr>
            <a:lvl6pPr indent="-228600" lvl="5" marL="2743200" algn="l">
              <a:spcBef>
                <a:spcPts val="320"/>
              </a:spcBef>
              <a:spcAft>
                <a:spcPts val="0"/>
              </a:spcAft>
              <a:buSzPts val="1760"/>
              <a:buNone/>
              <a:defRPr b="1" sz="1600"/>
            </a:lvl6pPr>
            <a:lvl7pPr indent="-228600" lvl="6" marL="3200400" algn="l">
              <a:spcBef>
                <a:spcPts val="320"/>
              </a:spcBef>
              <a:spcAft>
                <a:spcPts val="0"/>
              </a:spcAft>
              <a:buSzPts val="1760"/>
              <a:buNone/>
              <a:defRPr b="1" sz="1600"/>
            </a:lvl7pPr>
            <a:lvl8pPr indent="-228600" lvl="7" marL="3657600" algn="l">
              <a:spcBef>
                <a:spcPts val="320"/>
              </a:spcBef>
              <a:spcAft>
                <a:spcPts val="0"/>
              </a:spcAft>
              <a:buSzPts val="1760"/>
              <a:buNone/>
              <a:defRPr b="1" sz="1600"/>
            </a:lvl8pPr>
            <a:lvl9pPr indent="-228600" lvl="8" marL="4114800" algn="l">
              <a:spcBef>
                <a:spcPts val="320"/>
              </a:spcBef>
              <a:spcAft>
                <a:spcPts val="0"/>
              </a:spcAft>
              <a:buSzPts val="1760"/>
              <a:buNone/>
              <a:defRPr b="1" sz="1600"/>
            </a:lvl9pPr>
          </a:lstStyle>
          <a:p/>
        </p:txBody>
      </p:sp>
      <p:sp>
        <p:nvSpPr>
          <p:cNvPr id="92" name="Google Shape;92;p19"/>
          <p:cNvSpPr txBox="1"/>
          <p:nvPr>
            <p:ph idx="2" type="body"/>
          </p:nvPr>
        </p:nvSpPr>
        <p:spPr>
          <a:xfrm>
            <a:off x="549274" y="1760563"/>
            <a:ext cx="3840480" cy="2697139"/>
          </a:xfrm>
          <a:prstGeom prst="rect">
            <a:avLst/>
          </a:prstGeom>
          <a:noFill/>
          <a:ln>
            <a:noFill/>
          </a:ln>
        </p:spPr>
        <p:txBody>
          <a:bodyPr anchorCtr="0" anchor="t" bIns="45700" lIns="91425" spcFirstLastPara="1" rIns="91425" wrap="square" tIns="45700">
            <a:normAutofit/>
          </a:bodyPr>
          <a:lstStyle>
            <a:lvl1pPr indent="-368300" lvl="0" marL="457200" algn="l">
              <a:spcBef>
                <a:spcPts val="1600"/>
              </a:spcBef>
              <a:spcAft>
                <a:spcPts val="0"/>
              </a:spcAft>
              <a:buClr>
                <a:srgbClr val="000000"/>
              </a:buClr>
              <a:buSzPts val="2200"/>
              <a:buChar char="⚫"/>
              <a:defRPr sz="2000"/>
            </a:lvl1pPr>
            <a:lvl2pPr indent="-354330" lvl="1" marL="914400" algn="l">
              <a:spcBef>
                <a:spcPts val="600"/>
              </a:spcBef>
              <a:spcAft>
                <a:spcPts val="0"/>
              </a:spcAft>
              <a:buClr>
                <a:srgbClr val="000000"/>
              </a:buClr>
              <a:buSzPts val="1980"/>
              <a:buChar char="⚫"/>
              <a:defRPr sz="18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40360" lvl="5" marL="2743200" algn="l">
              <a:spcBef>
                <a:spcPts val="320"/>
              </a:spcBef>
              <a:spcAft>
                <a:spcPts val="0"/>
              </a:spcAft>
              <a:buSzPts val="1760"/>
              <a:buChar char="⚫"/>
              <a:defRPr sz="1600"/>
            </a:lvl6pPr>
            <a:lvl7pPr indent="-340360" lvl="6" marL="3200400" algn="l">
              <a:spcBef>
                <a:spcPts val="320"/>
              </a:spcBef>
              <a:spcAft>
                <a:spcPts val="0"/>
              </a:spcAft>
              <a:buSzPts val="1760"/>
              <a:buChar char="⚫"/>
              <a:defRPr sz="1600"/>
            </a:lvl7pPr>
            <a:lvl8pPr indent="-340359" lvl="7" marL="3657600" algn="l">
              <a:spcBef>
                <a:spcPts val="320"/>
              </a:spcBef>
              <a:spcAft>
                <a:spcPts val="0"/>
              </a:spcAft>
              <a:buSzPts val="1760"/>
              <a:buChar char="⚫"/>
              <a:defRPr sz="1600"/>
            </a:lvl8pPr>
            <a:lvl9pPr indent="-340359" lvl="8" marL="4114800" algn="l">
              <a:spcBef>
                <a:spcPts val="320"/>
              </a:spcBef>
              <a:spcAft>
                <a:spcPts val="0"/>
              </a:spcAft>
              <a:buSzPts val="1760"/>
              <a:buChar char="⚫"/>
              <a:defRPr sz="1600"/>
            </a:lvl9pPr>
          </a:lstStyle>
          <a:p/>
        </p:txBody>
      </p:sp>
      <p:sp>
        <p:nvSpPr>
          <p:cNvPr id="93" name="Google Shape;93;p19"/>
          <p:cNvSpPr txBox="1"/>
          <p:nvPr>
            <p:ph idx="3" type="body"/>
          </p:nvPr>
        </p:nvSpPr>
        <p:spPr>
          <a:xfrm>
            <a:off x="4751070" y="1089919"/>
            <a:ext cx="3840480" cy="563165"/>
          </a:xfrm>
          <a:prstGeom prst="rect">
            <a:avLst/>
          </a:prstGeom>
          <a:noFill/>
          <a:ln>
            <a:noFill/>
          </a:ln>
        </p:spPr>
        <p:txBody>
          <a:bodyPr anchorCtr="0" anchor="b" bIns="45700" lIns="91425" spcFirstLastPara="1" rIns="91425" wrap="square" tIns="45700">
            <a:noAutofit/>
          </a:bodyPr>
          <a:lstStyle>
            <a:lvl1pPr indent="-228600" lvl="0" marL="457200" algn="ctr">
              <a:spcBef>
                <a:spcPts val="0"/>
              </a:spcBef>
              <a:spcAft>
                <a:spcPts val="0"/>
              </a:spcAft>
              <a:buClr>
                <a:srgbClr val="EAEAEA"/>
              </a:buClr>
              <a:buSzPts val="2640"/>
              <a:buNone/>
              <a:defRPr b="0" sz="2400">
                <a:solidFill>
                  <a:srgbClr val="EAEAEA"/>
                </a:solidFill>
              </a:defRPr>
            </a:lvl1pPr>
            <a:lvl2pPr indent="-228600" lvl="1" marL="914400" algn="l">
              <a:spcBef>
                <a:spcPts val="600"/>
              </a:spcBef>
              <a:spcAft>
                <a:spcPts val="0"/>
              </a:spcAft>
              <a:buClr>
                <a:srgbClr val="000000"/>
              </a:buClr>
              <a:buSzPts val="2200"/>
              <a:buNone/>
              <a:defRPr b="1" sz="2000"/>
            </a:lvl2pPr>
            <a:lvl3pPr indent="-228600" lvl="2" marL="1371600" algn="l">
              <a:spcBef>
                <a:spcPts val="600"/>
              </a:spcBef>
              <a:spcAft>
                <a:spcPts val="0"/>
              </a:spcAft>
              <a:buClr>
                <a:srgbClr val="000000"/>
              </a:buClr>
              <a:buSzPts val="1980"/>
              <a:buNone/>
              <a:defRPr b="1" sz="1800"/>
            </a:lvl3pPr>
            <a:lvl4pPr indent="-228600" lvl="3" marL="1828800" algn="l">
              <a:spcBef>
                <a:spcPts val="600"/>
              </a:spcBef>
              <a:spcAft>
                <a:spcPts val="0"/>
              </a:spcAft>
              <a:buClr>
                <a:srgbClr val="000000"/>
              </a:buClr>
              <a:buSzPts val="1760"/>
              <a:buNone/>
              <a:defRPr b="1" sz="1600"/>
            </a:lvl4pPr>
            <a:lvl5pPr indent="-228600" lvl="4" marL="2286000" algn="l">
              <a:spcBef>
                <a:spcPts val="600"/>
              </a:spcBef>
              <a:spcAft>
                <a:spcPts val="0"/>
              </a:spcAft>
              <a:buClr>
                <a:srgbClr val="000000"/>
              </a:buClr>
              <a:buSzPts val="1760"/>
              <a:buNone/>
              <a:defRPr b="1" sz="1600"/>
            </a:lvl5pPr>
            <a:lvl6pPr indent="-228600" lvl="5" marL="2743200" algn="l">
              <a:spcBef>
                <a:spcPts val="320"/>
              </a:spcBef>
              <a:spcAft>
                <a:spcPts val="0"/>
              </a:spcAft>
              <a:buSzPts val="1760"/>
              <a:buNone/>
              <a:defRPr b="1" sz="1600"/>
            </a:lvl6pPr>
            <a:lvl7pPr indent="-228600" lvl="6" marL="3200400" algn="l">
              <a:spcBef>
                <a:spcPts val="320"/>
              </a:spcBef>
              <a:spcAft>
                <a:spcPts val="0"/>
              </a:spcAft>
              <a:buSzPts val="1760"/>
              <a:buNone/>
              <a:defRPr b="1" sz="1600"/>
            </a:lvl7pPr>
            <a:lvl8pPr indent="-228600" lvl="7" marL="3657600" algn="l">
              <a:spcBef>
                <a:spcPts val="320"/>
              </a:spcBef>
              <a:spcAft>
                <a:spcPts val="0"/>
              </a:spcAft>
              <a:buSzPts val="1760"/>
              <a:buNone/>
              <a:defRPr b="1" sz="1600"/>
            </a:lvl8pPr>
            <a:lvl9pPr indent="-228600" lvl="8" marL="4114800" algn="l">
              <a:spcBef>
                <a:spcPts val="320"/>
              </a:spcBef>
              <a:spcAft>
                <a:spcPts val="0"/>
              </a:spcAft>
              <a:buSzPts val="1760"/>
              <a:buNone/>
              <a:defRPr b="1" sz="1600"/>
            </a:lvl9pPr>
          </a:lstStyle>
          <a:p/>
        </p:txBody>
      </p:sp>
      <p:sp>
        <p:nvSpPr>
          <p:cNvPr id="94" name="Google Shape;94;p19"/>
          <p:cNvSpPr txBox="1"/>
          <p:nvPr>
            <p:ph idx="4" type="body"/>
          </p:nvPr>
        </p:nvSpPr>
        <p:spPr>
          <a:xfrm>
            <a:off x="4751070" y="1760563"/>
            <a:ext cx="3840480" cy="2697139"/>
          </a:xfrm>
          <a:prstGeom prst="rect">
            <a:avLst/>
          </a:prstGeom>
          <a:noFill/>
          <a:ln>
            <a:noFill/>
          </a:ln>
        </p:spPr>
        <p:txBody>
          <a:bodyPr anchorCtr="0" anchor="t" bIns="45700" lIns="91425" spcFirstLastPara="1" rIns="91425" wrap="square" tIns="45700">
            <a:normAutofit/>
          </a:bodyPr>
          <a:lstStyle>
            <a:lvl1pPr indent="-368300" lvl="0" marL="457200" algn="l">
              <a:spcBef>
                <a:spcPts val="1600"/>
              </a:spcBef>
              <a:spcAft>
                <a:spcPts val="0"/>
              </a:spcAft>
              <a:buClr>
                <a:srgbClr val="000000"/>
              </a:buClr>
              <a:buSzPts val="2200"/>
              <a:buChar char="⚫"/>
              <a:defRPr sz="2000"/>
            </a:lvl1pPr>
            <a:lvl2pPr indent="-354330" lvl="1" marL="914400" algn="l">
              <a:spcBef>
                <a:spcPts val="600"/>
              </a:spcBef>
              <a:spcAft>
                <a:spcPts val="0"/>
              </a:spcAft>
              <a:buClr>
                <a:srgbClr val="000000"/>
              </a:buClr>
              <a:buSzPts val="1980"/>
              <a:buChar char="⚫"/>
              <a:defRPr sz="18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40360" lvl="5" marL="2743200" algn="l">
              <a:spcBef>
                <a:spcPts val="320"/>
              </a:spcBef>
              <a:spcAft>
                <a:spcPts val="0"/>
              </a:spcAft>
              <a:buSzPts val="1760"/>
              <a:buChar char="⚫"/>
              <a:defRPr sz="1600"/>
            </a:lvl6pPr>
            <a:lvl7pPr indent="-340360" lvl="6" marL="3200400" algn="l">
              <a:spcBef>
                <a:spcPts val="320"/>
              </a:spcBef>
              <a:spcAft>
                <a:spcPts val="0"/>
              </a:spcAft>
              <a:buSzPts val="1760"/>
              <a:buChar char="⚫"/>
              <a:defRPr sz="1600"/>
            </a:lvl7pPr>
            <a:lvl8pPr indent="-340359" lvl="7" marL="3657600" algn="l">
              <a:spcBef>
                <a:spcPts val="320"/>
              </a:spcBef>
              <a:spcAft>
                <a:spcPts val="0"/>
              </a:spcAft>
              <a:buSzPts val="1760"/>
              <a:buChar char="⚫"/>
              <a:defRPr sz="1600"/>
            </a:lvl8pPr>
            <a:lvl9pPr indent="-340359" lvl="8" marL="4114800" algn="l">
              <a:spcBef>
                <a:spcPts val="320"/>
              </a:spcBef>
              <a:spcAft>
                <a:spcPts val="0"/>
              </a:spcAft>
              <a:buSzPts val="1760"/>
              <a:buChar char="⚫"/>
              <a:defRPr sz="1600"/>
            </a:lvl9pPr>
          </a:lstStyle>
          <a:p/>
        </p:txBody>
      </p:sp>
      <p:sp>
        <p:nvSpPr>
          <p:cNvPr id="95" name="Google Shape;95;p19"/>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9"/>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9"/>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98" name="Shape 98"/>
        <p:cNvGrpSpPr/>
        <p:nvPr/>
      </p:nvGrpSpPr>
      <p:grpSpPr>
        <a:xfrm>
          <a:off x="0" y="0"/>
          <a:ext cx="0" cy="0"/>
          <a:chOff x="0" y="0"/>
          <a:chExt cx="0" cy="0"/>
        </a:xfrm>
      </p:grpSpPr>
      <p:sp>
        <p:nvSpPr>
          <p:cNvPr id="99" name="Google Shape;99;p20"/>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0"/>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03" name="Shape 103"/>
        <p:cNvGrpSpPr/>
        <p:nvPr/>
      </p:nvGrpSpPr>
      <p:grpSpPr>
        <a:xfrm>
          <a:off x="0" y="0"/>
          <a:ext cx="0" cy="0"/>
          <a:chOff x="0" y="0"/>
          <a:chExt cx="0" cy="0"/>
        </a:xfrm>
      </p:grpSpPr>
      <p:sp>
        <p:nvSpPr>
          <p:cNvPr id="104" name="Google Shape;104;p21"/>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7" name="Shape 107"/>
        <p:cNvGrpSpPr/>
        <p:nvPr/>
      </p:nvGrpSpPr>
      <p:grpSpPr>
        <a:xfrm>
          <a:off x="0" y="0"/>
          <a:ext cx="0" cy="0"/>
          <a:chOff x="0" y="0"/>
          <a:chExt cx="0" cy="0"/>
        </a:xfrm>
      </p:grpSpPr>
      <p:sp>
        <p:nvSpPr>
          <p:cNvPr id="108" name="Google Shape;108;p22"/>
          <p:cNvSpPr txBox="1"/>
          <p:nvPr>
            <p:ph type="title"/>
          </p:nvPr>
        </p:nvSpPr>
        <p:spPr>
          <a:xfrm>
            <a:off x="533399" y="458904"/>
            <a:ext cx="3840480" cy="87153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3600"/>
              <a:buFont typeface="Source Sans Pro"/>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2"/>
          <p:cNvSpPr txBox="1"/>
          <p:nvPr>
            <p:ph idx="1" type="body"/>
          </p:nvPr>
        </p:nvSpPr>
        <p:spPr>
          <a:xfrm>
            <a:off x="4742824" y="276226"/>
            <a:ext cx="3840480" cy="4181475"/>
          </a:xfrm>
          <a:prstGeom prst="rect">
            <a:avLst/>
          </a:prstGeom>
          <a:noFill/>
          <a:ln>
            <a:noFill/>
          </a:ln>
        </p:spPr>
        <p:txBody>
          <a:bodyPr anchorCtr="0" anchor="t" bIns="45700" lIns="91425" spcFirstLastPara="1" rIns="91425" wrap="square" tIns="45700">
            <a:normAutofit/>
          </a:bodyPr>
          <a:lstStyle>
            <a:lvl1pPr indent="-382270" lvl="0" marL="457200" algn="l">
              <a:spcBef>
                <a:spcPts val="2000"/>
              </a:spcBef>
              <a:spcAft>
                <a:spcPts val="0"/>
              </a:spcAft>
              <a:buClr>
                <a:srgbClr val="000000"/>
              </a:buClr>
              <a:buSzPts val="2420"/>
              <a:buChar char="⚫"/>
              <a:defRPr sz="2200"/>
            </a:lvl1pPr>
            <a:lvl2pPr indent="-368300" lvl="1" marL="914400" algn="l">
              <a:spcBef>
                <a:spcPts val="600"/>
              </a:spcBef>
              <a:spcAft>
                <a:spcPts val="0"/>
              </a:spcAft>
              <a:buClr>
                <a:srgbClr val="000000"/>
              </a:buClr>
              <a:buSzPts val="2200"/>
              <a:buChar char="⚫"/>
              <a:defRPr sz="20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68300" lvl="5" marL="2743200" algn="l">
              <a:spcBef>
                <a:spcPts val="400"/>
              </a:spcBef>
              <a:spcAft>
                <a:spcPts val="0"/>
              </a:spcAft>
              <a:buSzPts val="2200"/>
              <a:buChar char="⚫"/>
              <a:defRPr sz="2000"/>
            </a:lvl6pPr>
            <a:lvl7pPr indent="-368300" lvl="6" marL="3200400" algn="l">
              <a:spcBef>
                <a:spcPts val="400"/>
              </a:spcBef>
              <a:spcAft>
                <a:spcPts val="0"/>
              </a:spcAft>
              <a:buSzPts val="2200"/>
              <a:buChar char="⚫"/>
              <a:defRPr sz="2000"/>
            </a:lvl7pPr>
            <a:lvl8pPr indent="-368300" lvl="7" marL="3657600" algn="l">
              <a:spcBef>
                <a:spcPts val="400"/>
              </a:spcBef>
              <a:spcAft>
                <a:spcPts val="0"/>
              </a:spcAft>
              <a:buSzPts val="2200"/>
              <a:buChar char="⚫"/>
              <a:defRPr sz="2000"/>
            </a:lvl8pPr>
            <a:lvl9pPr indent="-368300" lvl="8" marL="4114800" algn="l">
              <a:spcBef>
                <a:spcPts val="400"/>
              </a:spcBef>
              <a:spcAft>
                <a:spcPts val="0"/>
              </a:spcAft>
              <a:buSzPts val="2200"/>
              <a:buChar char="⚫"/>
              <a:defRPr sz="2000"/>
            </a:lvl9pPr>
          </a:lstStyle>
          <a:p/>
        </p:txBody>
      </p:sp>
      <p:sp>
        <p:nvSpPr>
          <p:cNvPr id="110" name="Google Shape;110;p22"/>
          <p:cNvSpPr txBox="1"/>
          <p:nvPr>
            <p:ph idx="2" type="body"/>
          </p:nvPr>
        </p:nvSpPr>
        <p:spPr>
          <a:xfrm>
            <a:off x="533399" y="1340892"/>
            <a:ext cx="3840480" cy="2790114"/>
          </a:xfrm>
          <a:prstGeom prst="rect">
            <a:avLst/>
          </a:prstGeom>
          <a:noFill/>
          <a:ln>
            <a:noFill/>
          </a:ln>
        </p:spPr>
        <p:txBody>
          <a:bodyPr anchorCtr="0" anchor="t" bIns="45700" lIns="91425" spcFirstLastPara="1" rIns="91425" wrap="square" tIns="45700">
            <a:normAutofit/>
          </a:bodyPr>
          <a:lstStyle>
            <a:lvl1pPr indent="-228600" lvl="0" marL="457200" algn="ctr">
              <a:spcBef>
                <a:spcPts val="600"/>
              </a:spcBef>
              <a:spcAft>
                <a:spcPts val="0"/>
              </a:spcAft>
              <a:buClr>
                <a:srgbClr val="000000"/>
              </a:buClr>
              <a:buSzPts val="1980"/>
              <a:buNone/>
              <a:defRPr sz="1800"/>
            </a:lvl1pPr>
            <a:lvl2pPr indent="-228600" lvl="1" marL="914400" algn="l">
              <a:spcBef>
                <a:spcPts val="600"/>
              </a:spcBef>
              <a:spcAft>
                <a:spcPts val="0"/>
              </a:spcAft>
              <a:buClr>
                <a:srgbClr val="000000"/>
              </a:buClr>
              <a:buSzPts val="1320"/>
              <a:buNone/>
              <a:defRPr sz="1200"/>
            </a:lvl2pPr>
            <a:lvl3pPr indent="-228600" lvl="2" marL="1371600" algn="l">
              <a:spcBef>
                <a:spcPts val="600"/>
              </a:spcBef>
              <a:spcAft>
                <a:spcPts val="0"/>
              </a:spcAft>
              <a:buClr>
                <a:srgbClr val="000000"/>
              </a:buClr>
              <a:buSzPts val="1100"/>
              <a:buNone/>
              <a:defRPr sz="1000"/>
            </a:lvl3pPr>
            <a:lvl4pPr indent="-228600" lvl="3" marL="1828800" algn="l">
              <a:spcBef>
                <a:spcPts val="600"/>
              </a:spcBef>
              <a:spcAft>
                <a:spcPts val="0"/>
              </a:spcAft>
              <a:buClr>
                <a:srgbClr val="000000"/>
              </a:buClr>
              <a:buSzPts val="990"/>
              <a:buNone/>
              <a:defRPr sz="900"/>
            </a:lvl4pPr>
            <a:lvl5pPr indent="-228600" lvl="4" marL="2286000" algn="l">
              <a:spcBef>
                <a:spcPts val="600"/>
              </a:spcBef>
              <a:spcAft>
                <a:spcPts val="0"/>
              </a:spcAft>
              <a:buClr>
                <a:srgbClr val="000000"/>
              </a:buClr>
              <a:buSzPts val="990"/>
              <a:buNone/>
              <a:defRPr sz="900"/>
            </a:lvl5pPr>
            <a:lvl6pPr indent="-228600" lvl="5" marL="2743200" algn="l">
              <a:spcBef>
                <a:spcPts val="180"/>
              </a:spcBef>
              <a:spcAft>
                <a:spcPts val="0"/>
              </a:spcAft>
              <a:buSzPts val="990"/>
              <a:buNone/>
              <a:defRPr sz="900"/>
            </a:lvl6pPr>
            <a:lvl7pPr indent="-228600" lvl="6" marL="3200400" algn="l">
              <a:spcBef>
                <a:spcPts val="180"/>
              </a:spcBef>
              <a:spcAft>
                <a:spcPts val="0"/>
              </a:spcAft>
              <a:buSzPts val="990"/>
              <a:buNone/>
              <a:defRPr sz="900"/>
            </a:lvl7pPr>
            <a:lvl8pPr indent="-228600" lvl="7" marL="3657600" algn="l">
              <a:spcBef>
                <a:spcPts val="180"/>
              </a:spcBef>
              <a:spcAft>
                <a:spcPts val="0"/>
              </a:spcAft>
              <a:buSzPts val="990"/>
              <a:buNone/>
              <a:defRPr sz="900"/>
            </a:lvl8pPr>
            <a:lvl9pPr indent="-228600" lvl="8" marL="4114800" algn="l">
              <a:spcBef>
                <a:spcPts val="180"/>
              </a:spcBef>
              <a:spcAft>
                <a:spcPts val="0"/>
              </a:spcAft>
              <a:buSzPts val="990"/>
              <a:buNone/>
              <a:defRPr sz="900"/>
            </a:lvl9pPr>
          </a:lstStyle>
          <a:p/>
        </p:txBody>
      </p:sp>
      <p:sp>
        <p:nvSpPr>
          <p:cNvPr id="111" name="Google Shape;111;p22"/>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114" name="Shape 114"/>
        <p:cNvGrpSpPr/>
        <p:nvPr/>
      </p:nvGrpSpPr>
      <p:grpSpPr>
        <a:xfrm>
          <a:off x="0" y="0"/>
          <a:ext cx="0" cy="0"/>
          <a:chOff x="0" y="0"/>
          <a:chExt cx="0" cy="0"/>
        </a:xfrm>
      </p:grpSpPr>
      <p:sp>
        <p:nvSpPr>
          <p:cNvPr id="115" name="Google Shape;115;p23"/>
          <p:cNvSpPr txBox="1"/>
          <p:nvPr>
            <p:ph type="title"/>
          </p:nvPr>
        </p:nvSpPr>
        <p:spPr>
          <a:xfrm>
            <a:off x="533400" y="458904"/>
            <a:ext cx="4079545" cy="87153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3600"/>
              <a:buFont typeface="Source Sans Pro"/>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3"/>
          <p:cNvSpPr txBox="1"/>
          <p:nvPr>
            <p:ph idx="1" type="body"/>
          </p:nvPr>
        </p:nvSpPr>
        <p:spPr>
          <a:xfrm>
            <a:off x="533400" y="1340892"/>
            <a:ext cx="4079545" cy="2790114"/>
          </a:xfrm>
          <a:prstGeom prst="rect">
            <a:avLst/>
          </a:prstGeom>
          <a:noFill/>
          <a:ln>
            <a:noFill/>
          </a:ln>
        </p:spPr>
        <p:txBody>
          <a:bodyPr anchorCtr="0" anchor="t" bIns="45700" lIns="91425" spcFirstLastPara="1" rIns="91425" wrap="square" tIns="45700">
            <a:normAutofit/>
          </a:bodyPr>
          <a:lstStyle>
            <a:lvl1pPr indent="-228600" lvl="0" marL="457200" algn="ctr">
              <a:spcBef>
                <a:spcPts val="600"/>
              </a:spcBef>
              <a:spcAft>
                <a:spcPts val="0"/>
              </a:spcAft>
              <a:buClr>
                <a:srgbClr val="000000"/>
              </a:buClr>
              <a:buSzPts val="1980"/>
              <a:buNone/>
              <a:defRPr sz="1800"/>
            </a:lvl1pPr>
            <a:lvl2pPr indent="-228600" lvl="1" marL="914400" algn="l">
              <a:spcBef>
                <a:spcPts val="600"/>
              </a:spcBef>
              <a:spcAft>
                <a:spcPts val="0"/>
              </a:spcAft>
              <a:buClr>
                <a:srgbClr val="000000"/>
              </a:buClr>
              <a:buSzPts val="1320"/>
              <a:buNone/>
              <a:defRPr sz="1200"/>
            </a:lvl2pPr>
            <a:lvl3pPr indent="-228600" lvl="2" marL="1371600" algn="l">
              <a:spcBef>
                <a:spcPts val="600"/>
              </a:spcBef>
              <a:spcAft>
                <a:spcPts val="0"/>
              </a:spcAft>
              <a:buClr>
                <a:srgbClr val="000000"/>
              </a:buClr>
              <a:buSzPts val="1100"/>
              <a:buNone/>
              <a:defRPr sz="1000"/>
            </a:lvl3pPr>
            <a:lvl4pPr indent="-228600" lvl="3" marL="1828800" algn="l">
              <a:spcBef>
                <a:spcPts val="600"/>
              </a:spcBef>
              <a:spcAft>
                <a:spcPts val="0"/>
              </a:spcAft>
              <a:buClr>
                <a:srgbClr val="000000"/>
              </a:buClr>
              <a:buSzPts val="990"/>
              <a:buNone/>
              <a:defRPr sz="900"/>
            </a:lvl4pPr>
            <a:lvl5pPr indent="-228600" lvl="4" marL="2286000" algn="l">
              <a:spcBef>
                <a:spcPts val="600"/>
              </a:spcBef>
              <a:spcAft>
                <a:spcPts val="0"/>
              </a:spcAft>
              <a:buClr>
                <a:srgbClr val="000000"/>
              </a:buClr>
              <a:buSzPts val="990"/>
              <a:buNone/>
              <a:defRPr sz="900"/>
            </a:lvl5pPr>
            <a:lvl6pPr indent="-228600" lvl="5" marL="2743200" algn="l">
              <a:spcBef>
                <a:spcPts val="180"/>
              </a:spcBef>
              <a:spcAft>
                <a:spcPts val="0"/>
              </a:spcAft>
              <a:buSzPts val="990"/>
              <a:buNone/>
              <a:defRPr sz="900"/>
            </a:lvl6pPr>
            <a:lvl7pPr indent="-228600" lvl="6" marL="3200400" algn="l">
              <a:spcBef>
                <a:spcPts val="180"/>
              </a:spcBef>
              <a:spcAft>
                <a:spcPts val="0"/>
              </a:spcAft>
              <a:buSzPts val="990"/>
              <a:buNone/>
              <a:defRPr sz="900"/>
            </a:lvl7pPr>
            <a:lvl8pPr indent="-228600" lvl="7" marL="3657600" algn="l">
              <a:spcBef>
                <a:spcPts val="180"/>
              </a:spcBef>
              <a:spcAft>
                <a:spcPts val="0"/>
              </a:spcAft>
              <a:buSzPts val="990"/>
              <a:buNone/>
              <a:defRPr sz="900"/>
            </a:lvl8pPr>
            <a:lvl9pPr indent="-228600" lvl="8" marL="4114800" algn="l">
              <a:spcBef>
                <a:spcPts val="180"/>
              </a:spcBef>
              <a:spcAft>
                <a:spcPts val="0"/>
              </a:spcAft>
              <a:buSzPts val="990"/>
              <a:buNone/>
              <a:defRPr sz="900"/>
            </a:lvl9pPr>
          </a:lstStyle>
          <a:p/>
        </p:txBody>
      </p:sp>
      <p:sp>
        <p:nvSpPr>
          <p:cNvPr id="117" name="Google Shape;117;p23"/>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3"/>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
        <p:nvSpPr>
          <p:cNvPr id="120" name="Google Shape;120;p23"/>
          <p:cNvSpPr/>
          <p:nvPr>
            <p:ph idx="2" type="pic"/>
          </p:nvPr>
        </p:nvSpPr>
        <p:spPr>
          <a:xfrm>
            <a:off x="5090617" y="269544"/>
            <a:ext cx="3657600" cy="3988558"/>
          </a:xfrm>
          <a:prstGeom prst="rect">
            <a:avLst/>
          </a:prstGeom>
          <a:noFill/>
          <a:ln cap="flat" cmpd="sng" w="9525">
            <a:solidFill>
              <a:schemeClr val="lt1"/>
            </a:solidFill>
            <a:prstDash val="solid"/>
            <a:round/>
            <a:headEnd len="sm" w="sm" type="none"/>
            <a:tailEnd len="sm" w="sm" type="none"/>
          </a:ln>
          <a:effectLst>
            <a:outerShdw blurRad="63500" sx="100500" rotWithShape="0" algn="ctr" sy="100500">
              <a:srgbClr val="000000">
                <a:alpha val="49803"/>
              </a:srgbClr>
            </a:outerShdw>
          </a:effectLst>
        </p:spPr>
        <p:txBody>
          <a:bodyPr anchorCtr="0" anchor="t" bIns="45700" lIns="91425" spcFirstLastPara="1" rIns="91425" wrap="square" tIns="45700">
            <a:noAutofit/>
          </a:bodyPr>
          <a:lstStyle>
            <a:lvl1pPr lvl="0" marR="0" rtl="0" algn="l">
              <a:spcBef>
                <a:spcPts val="2000"/>
              </a:spcBef>
              <a:spcAft>
                <a:spcPts val="0"/>
              </a:spcAft>
              <a:buClr>
                <a:srgbClr val="595959"/>
              </a:buClr>
              <a:buSzPts val="3520"/>
              <a:buFont typeface="Noto Sans Symbols"/>
              <a:buNone/>
              <a:defRPr b="0" i="0" sz="3200" u="none" cap="none" strike="noStrike">
                <a:solidFill>
                  <a:srgbClr val="595959"/>
                </a:solidFill>
                <a:latin typeface="Source Sans Pro"/>
                <a:ea typeface="Source Sans Pro"/>
                <a:cs typeface="Source Sans Pro"/>
                <a:sym typeface="Source Sans Pro"/>
              </a:defRPr>
            </a:lvl1pPr>
            <a:lvl2pPr lvl="1" marR="0" rtl="0" algn="l">
              <a:spcBef>
                <a:spcPts val="600"/>
              </a:spcBef>
              <a:spcAft>
                <a:spcPts val="0"/>
              </a:spcAft>
              <a:buClr>
                <a:srgbClr val="000000"/>
              </a:buClr>
              <a:buSzPts val="3080"/>
              <a:buFont typeface="Noto Sans Symbols"/>
              <a:buNone/>
              <a:defRPr b="0" i="0" sz="2800" u="none" cap="none" strike="noStrike">
                <a:solidFill>
                  <a:srgbClr val="000000"/>
                </a:solidFill>
                <a:latin typeface="Source Sans Pro"/>
                <a:ea typeface="Source Sans Pro"/>
                <a:cs typeface="Source Sans Pro"/>
                <a:sym typeface="Source Sans Pro"/>
              </a:defRPr>
            </a:lvl2pPr>
            <a:lvl3pPr lvl="2" marR="0" rtl="0" algn="l">
              <a:spcBef>
                <a:spcPts val="600"/>
              </a:spcBef>
              <a:spcAft>
                <a:spcPts val="0"/>
              </a:spcAft>
              <a:buClr>
                <a:srgbClr val="000000"/>
              </a:buClr>
              <a:buSzPts val="2640"/>
              <a:buFont typeface="Noto Sans Symbols"/>
              <a:buNone/>
              <a:defRPr b="0" i="0" sz="2400" u="none" cap="none" strike="noStrike">
                <a:solidFill>
                  <a:srgbClr val="000000"/>
                </a:solidFill>
                <a:latin typeface="Source Sans Pro"/>
                <a:ea typeface="Source Sans Pro"/>
                <a:cs typeface="Source Sans Pro"/>
                <a:sym typeface="Source Sans Pro"/>
              </a:defRPr>
            </a:lvl3pPr>
            <a:lvl4pPr lvl="3" marR="0" rtl="0" algn="l">
              <a:spcBef>
                <a:spcPts val="600"/>
              </a:spcBef>
              <a:spcAft>
                <a:spcPts val="0"/>
              </a:spcAft>
              <a:buClr>
                <a:srgbClr val="000000"/>
              </a:buClr>
              <a:buSzPts val="2200"/>
              <a:buFont typeface="Noto Sans Symbols"/>
              <a:buNone/>
              <a:defRPr b="0" i="0" sz="2000" u="none" cap="none" strike="noStrike">
                <a:solidFill>
                  <a:srgbClr val="000000"/>
                </a:solidFill>
                <a:latin typeface="Source Sans Pro"/>
                <a:ea typeface="Source Sans Pro"/>
                <a:cs typeface="Source Sans Pro"/>
                <a:sym typeface="Source Sans Pro"/>
              </a:defRPr>
            </a:lvl4pPr>
            <a:lvl5pPr lvl="4" marR="0" rtl="0" algn="l">
              <a:spcBef>
                <a:spcPts val="600"/>
              </a:spcBef>
              <a:spcAft>
                <a:spcPts val="0"/>
              </a:spcAft>
              <a:buClr>
                <a:srgbClr val="000000"/>
              </a:buClr>
              <a:buSzPts val="2200"/>
              <a:buFont typeface="Noto Sans Symbols"/>
              <a:buNone/>
              <a:defRPr b="0" i="0" sz="2000" u="none" cap="none" strike="noStrike">
                <a:solidFill>
                  <a:srgbClr val="000000"/>
                </a:solidFill>
                <a:latin typeface="Source Sans Pro"/>
                <a:ea typeface="Source Sans Pro"/>
                <a:cs typeface="Source Sans Pro"/>
                <a:sym typeface="Source Sans Pro"/>
              </a:defRPr>
            </a:lvl5pPr>
            <a:lvl6pPr lvl="5" marR="0" rtl="0" algn="l">
              <a:spcBef>
                <a:spcPts val="400"/>
              </a:spcBef>
              <a:spcAft>
                <a:spcPts val="0"/>
              </a:spcAft>
              <a:buClr>
                <a:schemeClr val="accent2"/>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6pPr>
            <a:lvl7pPr lvl="6" marR="0" rtl="0" algn="l">
              <a:spcBef>
                <a:spcPts val="400"/>
              </a:spcBef>
              <a:spcAft>
                <a:spcPts val="0"/>
              </a:spcAft>
              <a:buClr>
                <a:srgbClr val="EAEAEA"/>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7pPr>
            <a:lvl8pPr lvl="7" marR="0" rtl="0" algn="l">
              <a:spcBef>
                <a:spcPts val="400"/>
              </a:spcBef>
              <a:spcAft>
                <a:spcPts val="0"/>
              </a:spcAft>
              <a:buClr>
                <a:schemeClr val="accent2"/>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8pPr>
            <a:lvl9pPr lvl="8" marR="0" rtl="0" algn="l">
              <a:spcBef>
                <a:spcPts val="400"/>
              </a:spcBef>
              <a:spcAft>
                <a:spcPts val="0"/>
              </a:spcAft>
              <a:buClr>
                <a:srgbClr val="EAEAEA"/>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121" name="Shape 121"/>
        <p:cNvGrpSpPr/>
        <p:nvPr/>
      </p:nvGrpSpPr>
      <p:grpSpPr>
        <a:xfrm>
          <a:off x="0" y="0"/>
          <a:ext cx="0" cy="0"/>
          <a:chOff x="0" y="0"/>
          <a:chExt cx="0" cy="0"/>
        </a:xfrm>
      </p:grpSpPr>
      <p:sp>
        <p:nvSpPr>
          <p:cNvPr id="122" name="Google Shape;122;p24"/>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4"/>
          <p:cNvSpPr txBox="1"/>
          <p:nvPr>
            <p:ph idx="1" type="body"/>
          </p:nvPr>
        </p:nvSpPr>
        <p:spPr>
          <a:xfrm rot="5400000">
            <a:off x="2941638" y="-1192212"/>
            <a:ext cx="3257550" cy="8042276"/>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Clr>
                <a:srgbClr val="000000"/>
              </a:buClr>
              <a:buSzPts val="1980"/>
              <a:buChar char="⚫"/>
              <a:defRPr/>
            </a:lvl1pPr>
            <a:lvl2pPr indent="-354330" lvl="1" marL="914400" algn="l">
              <a:spcBef>
                <a:spcPts val="600"/>
              </a:spcBef>
              <a:spcAft>
                <a:spcPts val="0"/>
              </a:spcAft>
              <a:buClr>
                <a:srgbClr val="000000"/>
              </a:buClr>
              <a:buSzPts val="1980"/>
              <a:buChar char="⚫"/>
              <a:defRPr/>
            </a:lvl2pPr>
            <a:lvl3pPr indent="-354330" lvl="2" marL="1371600" algn="l">
              <a:spcBef>
                <a:spcPts val="600"/>
              </a:spcBef>
              <a:spcAft>
                <a:spcPts val="0"/>
              </a:spcAft>
              <a:buClr>
                <a:srgbClr val="000000"/>
              </a:buClr>
              <a:buSzPts val="1980"/>
              <a:buChar char="⚫"/>
              <a:defRPr/>
            </a:lvl3pPr>
            <a:lvl4pPr indent="-354330" lvl="3" marL="1828800" algn="l">
              <a:spcBef>
                <a:spcPts val="600"/>
              </a:spcBef>
              <a:spcAft>
                <a:spcPts val="0"/>
              </a:spcAft>
              <a:buClr>
                <a:srgbClr val="000000"/>
              </a:buClr>
              <a:buSzPts val="1980"/>
              <a:buChar char="⚫"/>
              <a:defRPr/>
            </a:lvl4pPr>
            <a:lvl5pPr indent="-354329" lvl="4" marL="2286000" algn="l">
              <a:spcBef>
                <a:spcPts val="600"/>
              </a:spcBef>
              <a:spcAft>
                <a:spcPts val="0"/>
              </a:spcAft>
              <a:buClr>
                <a:srgbClr val="000000"/>
              </a:buClr>
              <a:buSzPts val="1980"/>
              <a:buChar char="⚫"/>
              <a:defRPr/>
            </a:lvl5pPr>
            <a:lvl6pPr indent="-354329" lvl="5" marL="2743200" algn="l">
              <a:spcBef>
                <a:spcPts val="360"/>
              </a:spcBef>
              <a:spcAft>
                <a:spcPts val="0"/>
              </a:spcAft>
              <a:buSzPts val="1980"/>
              <a:buChar char="⚫"/>
              <a:defRPr/>
            </a:lvl6pPr>
            <a:lvl7pPr indent="-354329" lvl="6" marL="3200400" algn="l">
              <a:spcBef>
                <a:spcPts val="360"/>
              </a:spcBef>
              <a:spcAft>
                <a:spcPts val="0"/>
              </a:spcAft>
              <a:buSzPts val="1980"/>
              <a:buChar char="⚫"/>
              <a:defRPr/>
            </a:lvl7pPr>
            <a:lvl8pPr indent="-354329" lvl="7" marL="3657600" algn="l">
              <a:spcBef>
                <a:spcPts val="360"/>
              </a:spcBef>
              <a:spcAft>
                <a:spcPts val="0"/>
              </a:spcAft>
              <a:buSzPts val="1980"/>
              <a:buChar char="⚫"/>
              <a:defRPr/>
            </a:lvl8pPr>
            <a:lvl9pPr indent="-354329" lvl="8" marL="4114800" algn="l">
              <a:spcBef>
                <a:spcPts val="360"/>
              </a:spcBef>
              <a:spcAft>
                <a:spcPts val="0"/>
              </a:spcAft>
              <a:buSzPts val="1980"/>
              <a:buChar char="⚫"/>
              <a:defRPr/>
            </a:lvl9pPr>
          </a:lstStyle>
          <a:p/>
        </p:txBody>
      </p:sp>
      <p:sp>
        <p:nvSpPr>
          <p:cNvPr id="124" name="Google Shape;124;p24"/>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4"/>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4"/>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27" name="Shape 127"/>
        <p:cNvGrpSpPr/>
        <p:nvPr/>
      </p:nvGrpSpPr>
      <p:grpSpPr>
        <a:xfrm>
          <a:off x="0" y="0"/>
          <a:ext cx="0" cy="0"/>
          <a:chOff x="0" y="0"/>
          <a:chExt cx="0" cy="0"/>
        </a:xfrm>
      </p:grpSpPr>
      <p:sp>
        <p:nvSpPr>
          <p:cNvPr id="128" name="Google Shape;128;p25"/>
          <p:cNvSpPr txBox="1"/>
          <p:nvPr>
            <p:ph type="title"/>
          </p:nvPr>
        </p:nvSpPr>
        <p:spPr>
          <a:xfrm rot="5400000">
            <a:off x="6041055" y="1604964"/>
            <a:ext cx="4181475" cy="1524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5"/>
          <p:cNvSpPr txBox="1"/>
          <p:nvPr>
            <p:ph idx="1" type="body"/>
          </p:nvPr>
        </p:nvSpPr>
        <p:spPr>
          <a:xfrm rot="5400000">
            <a:off x="1803399" y="-977899"/>
            <a:ext cx="4181475" cy="6689726"/>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Clr>
                <a:srgbClr val="000000"/>
              </a:buClr>
              <a:buSzPts val="1980"/>
              <a:buChar char="⚫"/>
              <a:defRPr/>
            </a:lvl1pPr>
            <a:lvl2pPr indent="-354330" lvl="1" marL="914400" algn="l">
              <a:spcBef>
                <a:spcPts val="600"/>
              </a:spcBef>
              <a:spcAft>
                <a:spcPts val="0"/>
              </a:spcAft>
              <a:buClr>
                <a:srgbClr val="000000"/>
              </a:buClr>
              <a:buSzPts val="1980"/>
              <a:buChar char="⚫"/>
              <a:defRPr/>
            </a:lvl2pPr>
            <a:lvl3pPr indent="-354330" lvl="2" marL="1371600" algn="l">
              <a:spcBef>
                <a:spcPts val="600"/>
              </a:spcBef>
              <a:spcAft>
                <a:spcPts val="0"/>
              </a:spcAft>
              <a:buClr>
                <a:srgbClr val="000000"/>
              </a:buClr>
              <a:buSzPts val="1980"/>
              <a:buChar char="⚫"/>
              <a:defRPr/>
            </a:lvl3pPr>
            <a:lvl4pPr indent="-354330" lvl="3" marL="1828800" algn="l">
              <a:spcBef>
                <a:spcPts val="600"/>
              </a:spcBef>
              <a:spcAft>
                <a:spcPts val="0"/>
              </a:spcAft>
              <a:buClr>
                <a:srgbClr val="000000"/>
              </a:buClr>
              <a:buSzPts val="1980"/>
              <a:buChar char="⚫"/>
              <a:defRPr/>
            </a:lvl4pPr>
            <a:lvl5pPr indent="-354329" lvl="4" marL="2286000" algn="l">
              <a:spcBef>
                <a:spcPts val="600"/>
              </a:spcBef>
              <a:spcAft>
                <a:spcPts val="0"/>
              </a:spcAft>
              <a:buClr>
                <a:srgbClr val="000000"/>
              </a:buClr>
              <a:buSzPts val="1980"/>
              <a:buChar char="⚫"/>
              <a:defRPr/>
            </a:lvl5pPr>
            <a:lvl6pPr indent="-354329" lvl="5" marL="2743200" algn="l">
              <a:spcBef>
                <a:spcPts val="360"/>
              </a:spcBef>
              <a:spcAft>
                <a:spcPts val="0"/>
              </a:spcAft>
              <a:buSzPts val="1980"/>
              <a:buChar char="⚫"/>
              <a:defRPr/>
            </a:lvl6pPr>
            <a:lvl7pPr indent="-354329" lvl="6" marL="3200400" algn="l">
              <a:spcBef>
                <a:spcPts val="360"/>
              </a:spcBef>
              <a:spcAft>
                <a:spcPts val="0"/>
              </a:spcAft>
              <a:buSzPts val="1980"/>
              <a:buChar char="⚫"/>
              <a:defRPr/>
            </a:lvl7pPr>
            <a:lvl8pPr indent="-354329" lvl="7" marL="3657600" algn="l">
              <a:spcBef>
                <a:spcPts val="360"/>
              </a:spcBef>
              <a:spcAft>
                <a:spcPts val="0"/>
              </a:spcAft>
              <a:buSzPts val="1980"/>
              <a:buChar char="⚫"/>
              <a:defRPr/>
            </a:lvl8pPr>
            <a:lvl9pPr indent="-354329" lvl="8" marL="4114800" algn="l">
              <a:spcBef>
                <a:spcPts val="360"/>
              </a:spcBef>
              <a:spcAft>
                <a:spcPts val="0"/>
              </a:spcAft>
              <a:buSzPts val="1980"/>
              <a:buChar char="⚫"/>
              <a:defRPr/>
            </a:lvl9pPr>
          </a:lstStyle>
          <a:p/>
        </p:txBody>
      </p:sp>
      <p:sp>
        <p:nvSpPr>
          <p:cNvPr id="130" name="Google Shape;130;p25"/>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5"/>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5"/>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chemeClr val="accent1"/>
              </a:buClr>
              <a:buSzPts val="4600"/>
              <a:buFont typeface="Source Sans Pro"/>
              <a:buNone/>
              <a:defRPr b="0" i="0" sz="4600" u="none" cap="none" strike="noStrike">
                <a:solidFill>
                  <a:schemeClr val="accent1"/>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549275" y="1200151"/>
            <a:ext cx="8042276" cy="3257550"/>
          </a:xfrm>
          <a:prstGeom prst="rect">
            <a:avLst/>
          </a:prstGeom>
          <a:noFill/>
          <a:ln>
            <a:noFill/>
          </a:ln>
        </p:spPr>
        <p:txBody>
          <a:bodyPr anchorCtr="0" anchor="t" bIns="45700" lIns="91425" spcFirstLastPara="1" rIns="91425" wrap="square" tIns="45700">
            <a:normAutofit/>
          </a:bodyPr>
          <a:lstStyle>
            <a:lvl1pPr indent="-396240" lvl="0" marL="457200" marR="0" rtl="0" algn="l">
              <a:spcBef>
                <a:spcPts val="2000"/>
              </a:spcBef>
              <a:spcAft>
                <a:spcPts val="0"/>
              </a:spcAft>
              <a:buClr>
                <a:srgbClr val="000000"/>
              </a:buClr>
              <a:buSzPts val="2640"/>
              <a:buFont typeface="Noto Sans Symbols"/>
              <a:buChar char="⚫"/>
              <a:defRPr b="0" i="0" sz="2400" u="none" cap="none" strike="noStrike">
                <a:solidFill>
                  <a:srgbClr val="000000"/>
                </a:solidFill>
                <a:latin typeface="Source Sans Pro"/>
                <a:ea typeface="Source Sans Pro"/>
                <a:cs typeface="Source Sans Pro"/>
                <a:sym typeface="Source Sans Pro"/>
              </a:defRPr>
            </a:lvl1pPr>
            <a:lvl2pPr indent="-382269" lvl="1" marL="914400" marR="0" rtl="0" algn="l">
              <a:spcBef>
                <a:spcPts val="600"/>
              </a:spcBef>
              <a:spcAft>
                <a:spcPts val="0"/>
              </a:spcAft>
              <a:buClr>
                <a:srgbClr val="000000"/>
              </a:buClr>
              <a:buSzPts val="2420"/>
              <a:buFont typeface="Noto Sans Symbols"/>
              <a:buChar char="⚫"/>
              <a:defRPr b="0" i="0" sz="2200" u="none" cap="none" strike="noStrike">
                <a:solidFill>
                  <a:srgbClr val="000000"/>
                </a:solidFill>
                <a:latin typeface="Source Sans Pro"/>
                <a:ea typeface="Source Sans Pro"/>
                <a:cs typeface="Source Sans Pro"/>
                <a:sym typeface="Source Sans Pro"/>
              </a:defRPr>
            </a:lvl2pPr>
            <a:lvl3pPr indent="-368300" lvl="2" marL="1371600" marR="0" rtl="0" algn="l">
              <a:spcBef>
                <a:spcPts val="600"/>
              </a:spcBef>
              <a:spcAft>
                <a:spcPts val="0"/>
              </a:spcAft>
              <a:buClr>
                <a:srgbClr val="000000"/>
              </a:buClr>
              <a:buSzPts val="2200"/>
              <a:buFont typeface="Noto Sans Symbols"/>
              <a:buChar char="⚫"/>
              <a:defRPr b="0" i="0" sz="2000" u="none" cap="none" strike="noStrike">
                <a:solidFill>
                  <a:srgbClr val="000000"/>
                </a:solidFill>
                <a:latin typeface="Source Sans Pro"/>
                <a:ea typeface="Source Sans Pro"/>
                <a:cs typeface="Source Sans Pro"/>
                <a:sym typeface="Source Sans Pro"/>
              </a:defRPr>
            </a:lvl3pPr>
            <a:lvl4pPr indent="-354330" lvl="3" marL="1828800" marR="0" rtl="0" algn="l">
              <a:spcBef>
                <a:spcPts val="600"/>
              </a:spcBef>
              <a:spcAft>
                <a:spcPts val="0"/>
              </a:spcAft>
              <a:buClr>
                <a:srgbClr val="000000"/>
              </a:buClr>
              <a:buSzPts val="1980"/>
              <a:buFont typeface="Noto Sans Symbols"/>
              <a:buChar char="⚫"/>
              <a:defRPr b="0" i="0" sz="1800" u="none" cap="none" strike="noStrike">
                <a:solidFill>
                  <a:srgbClr val="000000"/>
                </a:solidFill>
                <a:latin typeface="Source Sans Pro"/>
                <a:ea typeface="Source Sans Pro"/>
                <a:cs typeface="Source Sans Pro"/>
                <a:sym typeface="Source Sans Pro"/>
              </a:defRPr>
            </a:lvl4pPr>
            <a:lvl5pPr indent="-354329" lvl="4" marL="2286000" marR="0" rtl="0" algn="l">
              <a:spcBef>
                <a:spcPts val="600"/>
              </a:spcBef>
              <a:spcAft>
                <a:spcPts val="0"/>
              </a:spcAft>
              <a:buClr>
                <a:srgbClr val="000000"/>
              </a:buClr>
              <a:buSzPts val="1980"/>
              <a:buFont typeface="Noto Sans Symbols"/>
              <a:buChar char="⚫"/>
              <a:defRPr b="0" i="0" sz="1800" u="none" cap="none" strike="noStrike">
                <a:solidFill>
                  <a:srgbClr val="000000"/>
                </a:solidFill>
                <a:latin typeface="Source Sans Pro"/>
                <a:ea typeface="Source Sans Pro"/>
                <a:cs typeface="Source Sans Pro"/>
                <a:sym typeface="Source Sans Pro"/>
              </a:defRPr>
            </a:lvl5pPr>
            <a:lvl6pPr indent="-354329" lvl="5" marL="2743200" marR="0" rtl="0" algn="l">
              <a:spcBef>
                <a:spcPts val="360"/>
              </a:spcBef>
              <a:spcAft>
                <a:spcPts val="0"/>
              </a:spcAft>
              <a:buClr>
                <a:schemeClr val="accent2"/>
              </a:buClr>
              <a:buSzPts val="1980"/>
              <a:buFont typeface="Noto Sans Symbols"/>
              <a:buChar char="⚫"/>
              <a:defRPr b="0" i="0" sz="1800" u="none" cap="none" strike="noStrike">
                <a:solidFill>
                  <a:srgbClr val="595959"/>
                </a:solidFill>
                <a:latin typeface="Source Sans Pro"/>
                <a:ea typeface="Source Sans Pro"/>
                <a:cs typeface="Source Sans Pro"/>
                <a:sym typeface="Source Sans Pro"/>
              </a:defRPr>
            </a:lvl6pPr>
            <a:lvl7pPr indent="-354329" lvl="6" marL="3200400" marR="0" rtl="0" algn="l">
              <a:spcBef>
                <a:spcPts val="360"/>
              </a:spcBef>
              <a:spcAft>
                <a:spcPts val="0"/>
              </a:spcAft>
              <a:buClr>
                <a:srgbClr val="EAEAEA"/>
              </a:buClr>
              <a:buSzPts val="1980"/>
              <a:buFont typeface="Noto Sans Symbols"/>
              <a:buChar char="⚫"/>
              <a:defRPr b="0" i="0" sz="1800" u="none" cap="none" strike="noStrike">
                <a:solidFill>
                  <a:srgbClr val="595959"/>
                </a:solidFill>
                <a:latin typeface="Source Sans Pro"/>
                <a:ea typeface="Source Sans Pro"/>
                <a:cs typeface="Source Sans Pro"/>
                <a:sym typeface="Source Sans Pro"/>
              </a:defRPr>
            </a:lvl7pPr>
            <a:lvl8pPr indent="-354329" lvl="7" marL="3657600" marR="0" rtl="0" algn="l">
              <a:spcBef>
                <a:spcPts val="360"/>
              </a:spcBef>
              <a:spcAft>
                <a:spcPts val="0"/>
              </a:spcAft>
              <a:buClr>
                <a:schemeClr val="accent2"/>
              </a:buClr>
              <a:buSzPts val="1980"/>
              <a:buFont typeface="Noto Sans Symbols"/>
              <a:buChar char="⚫"/>
              <a:defRPr b="0" i="0" sz="1800" u="none" cap="none" strike="noStrike">
                <a:solidFill>
                  <a:srgbClr val="595959"/>
                </a:solidFill>
                <a:latin typeface="Source Sans Pro"/>
                <a:ea typeface="Source Sans Pro"/>
                <a:cs typeface="Source Sans Pro"/>
                <a:sym typeface="Source Sans Pro"/>
              </a:defRPr>
            </a:lvl8pPr>
            <a:lvl9pPr indent="-354329" lvl="8" marL="4114800" marR="0" rtl="0" algn="l">
              <a:spcBef>
                <a:spcPts val="360"/>
              </a:spcBef>
              <a:spcAft>
                <a:spcPts val="0"/>
              </a:spcAft>
              <a:buClr>
                <a:srgbClr val="EAEAEA"/>
              </a:buClr>
              <a:buSzPts val="1980"/>
              <a:buFont typeface="Noto Sans Symbols"/>
              <a:buChar char="⚫"/>
              <a:defRPr b="0" i="0" sz="1800" u="none" cap="none" strike="noStrike">
                <a:solidFill>
                  <a:srgbClr val="595959"/>
                </a:solidFill>
                <a:latin typeface="Source Sans Pro"/>
                <a:ea typeface="Source Sans Pro"/>
                <a:cs typeface="Source Sans Pro"/>
                <a:sym typeface="Source Sans Pro"/>
              </a:defRPr>
            </a:lvl9pPr>
          </a:lstStyle>
          <a:p/>
        </p:txBody>
      </p:sp>
      <p:sp>
        <p:nvSpPr>
          <p:cNvPr id="53" name="Google Shape;53;p13"/>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3600" u="none" cap="none" strike="noStrike">
                <a:solidFill>
                  <a:schemeClr val="lt1"/>
                </a:solidFill>
                <a:latin typeface="Arial"/>
                <a:ea typeface="Arial"/>
                <a:cs typeface="Arial"/>
                <a:sym typeface="Arial"/>
              </a:defRPr>
            </a:lvl1pPr>
            <a:lvl2pPr indent="0" lvl="1" marL="0" marR="0" rtl="0" algn="r">
              <a:spcBef>
                <a:spcPts val="0"/>
              </a:spcBef>
              <a:spcAft>
                <a:spcPts val="0"/>
              </a:spcAft>
              <a:buNone/>
              <a:defRPr b="0" i="0" sz="3600" u="none" cap="none" strike="noStrike">
                <a:solidFill>
                  <a:schemeClr val="lt1"/>
                </a:solidFill>
                <a:latin typeface="Arial"/>
                <a:ea typeface="Arial"/>
                <a:cs typeface="Arial"/>
                <a:sym typeface="Arial"/>
              </a:defRPr>
            </a:lvl2pPr>
            <a:lvl3pPr indent="0" lvl="2" marL="0" marR="0" rtl="0" algn="r">
              <a:spcBef>
                <a:spcPts val="0"/>
              </a:spcBef>
              <a:spcAft>
                <a:spcPts val="0"/>
              </a:spcAft>
              <a:buNone/>
              <a:defRPr b="0" i="0" sz="3600" u="none" cap="none" strike="noStrike">
                <a:solidFill>
                  <a:schemeClr val="lt1"/>
                </a:solidFill>
                <a:latin typeface="Arial"/>
                <a:ea typeface="Arial"/>
                <a:cs typeface="Arial"/>
                <a:sym typeface="Arial"/>
              </a:defRPr>
            </a:lvl3pPr>
            <a:lvl4pPr indent="0" lvl="3" marL="0" marR="0" rtl="0" algn="r">
              <a:spcBef>
                <a:spcPts val="0"/>
              </a:spcBef>
              <a:spcAft>
                <a:spcPts val="0"/>
              </a:spcAft>
              <a:buNone/>
              <a:defRPr b="0" i="0" sz="3600" u="none" cap="none" strike="noStrike">
                <a:solidFill>
                  <a:schemeClr val="lt1"/>
                </a:solidFill>
                <a:latin typeface="Arial"/>
                <a:ea typeface="Arial"/>
                <a:cs typeface="Arial"/>
                <a:sym typeface="Arial"/>
              </a:defRPr>
            </a:lvl4pPr>
            <a:lvl5pPr indent="0" lvl="4" marL="0" marR="0" rtl="0" algn="r">
              <a:spcBef>
                <a:spcPts val="0"/>
              </a:spcBef>
              <a:spcAft>
                <a:spcPts val="0"/>
              </a:spcAft>
              <a:buNone/>
              <a:defRPr b="0" i="0" sz="3600" u="none" cap="none" strike="noStrike">
                <a:solidFill>
                  <a:schemeClr val="lt1"/>
                </a:solidFill>
                <a:latin typeface="Arial"/>
                <a:ea typeface="Arial"/>
                <a:cs typeface="Arial"/>
                <a:sym typeface="Arial"/>
              </a:defRPr>
            </a:lvl5pPr>
            <a:lvl6pPr indent="0" lvl="5" marL="0" marR="0" rtl="0" algn="r">
              <a:spcBef>
                <a:spcPts val="0"/>
              </a:spcBef>
              <a:spcAft>
                <a:spcPts val="0"/>
              </a:spcAft>
              <a:buNone/>
              <a:defRPr b="0" i="0" sz="3600" u="none" cap="none" strike="noStrike">
                <a:solidFill>
                  <a:schemeClr val="lt1"/>
                </a:solidFill>
                <a:latin typeface="Arial"/>
                <a:ea typeface="Arial"/>
                <a:cs typeface="Arial"/>
                <a:sym typeface="Arial"/>
              </a:defRPr>
            </a:lvl6pPr>
            <a:lvl7pPr indent="0" lvl="6" marL="0" marR="0" rtl="0" algn="r">
              <a:spcBef>
                <a:spcPts val="0"/>
              </a:spcBef>
              <a:spcAft>
                <a:spcPts val="0"/>
              </a:spcAft>
              <a:buNone/>
              <a:defRPr b="0" i="0" sz="3600" u="none" cap="none" strike="noStrike">
                <a:solidFill>
                  <a:schemeClr val="lt1"/>
                </a:solidFill>
                <a:latin typeface="Arial"/>
                <a:ea typeface="Arial"/>
                <a:cs typeface="Arial"/>
                <a:sym typeface="Arial"/>
              </a:defRPr>
            </a:lvl7pPr>
            <a:lvl8pPr indent="0" lvl="7" marL="0" marR="0" rtl="0" algn="r">
              <a:spcBef>
                <a:spcPts val="0"/>
              </a:spcBef>
              <a:spcAft>
                <a:spcPts val="0"/>
              </a:spcAft>
              <a:buNone/>
              <a:defRPr b="0" i="0" sz="3600" u="none" cap="none" strike="noStrike">
                <a:solidFill>
                  <a:schemeClr val="lt1"/>
                </a:solidFill>
                <a:latin typeface="Arial"/>
                <a:ea typeface="Arial"/>
                <a:cs typeface="Arial"/>
                <a:sym typeface="Arial"/>
              </a:defRPr>
            </a:lvl8pPr>
            <a:lvl9pPr indent="0" lvl="8" marL="0" marR="0" rtl="0" algn="r">
              <a:spcBef>
                <a:spcPts val="0"/>
              </a:spcBef>
              <a:spcAft>
                <a:spcPts val="0"/>
              </a:spcAft>
              <a:buNone/>
              <a:defRPr b="0" i="0" sz="3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hyperlink" Target="https://panacloud.github.io/bootcamp-202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metamask.io" TargetMode="External"/><Relationship Id="rId4" Type="http://schemas.openxmlformats.org/officeDocument/2006/relationships/image" Target="../media/image15.png"/><Relationship Id="rId5"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hyperlink" Target="https://etherscan.io/" TargetMode="External"/><Relationship Id="rId5" Type="http://schemas.openxmlformats.org/officeDocument/2006/relationships/hyperlink" Target="https://github.com/ethereumbook/ethereumbook/blob/develop/02intro.asciidoc#ropsten_block_explorer" TargetMode="External"/><Relationship Id="rId6"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metamask.io/" TargetMode="External"/><Relationship Id="rId4" Type="http://schemas.openxmlformats.org/officeDocument/2006/relationships/hyperlink" Target="https://faucet.ropsten.be/" TargetMode="External"/><Relationship Id="rId5" Type="http://schemas.openxmlformats.org/officeDocument/2006/relationships/hyperlink" Target="https://faucet.dimensions.network/" TargetMode="External"/><Relationship Id="rId6" Type="http://schemas.openxmlformats.org/officeDocument/2006/relationships/hyperlink" Target="https://faucet.metamask.io/" TargetMode="External"/><Relationship Id="rId7"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app.compound.finance/" TargetMode="External"/><Relationship Id="rId4" Type="http://schemas.openxmlformats.org/officeDocument/2006/relationships/hyperlink" Target="https://youtu.be/5GLh1_zAftk" TargetMode="External"/><Relationship Id="rId5"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 name="Shape 137"/>
        <p:cNvGrpSpPr/>
        <p:nvPr/>
      </p:nvGrpSpPr>
      <p:grpSpPr>
        <a:xfrm>
          <a:off x="0" y="0"/>
          <a:ext cx="0" cy="0"/>
          <a:chOff x="0" y="0"/>
          <a:chExt cx="0" cy="0"/>
        </a:xfrm>
      </p:grpSpPr>
      <p:pic>
        <p:nvPicPr>
          <p:cNvPr descr="panacloud logo.jpg" id="138" name="Google Shape;138;p26"/>
          <p:cNvPicPr preferRelativeResize="0"/>
          <p:nvPr/>
        </p:nvPicPr>
        <p:blipFill rotWithShape="1">
          <a:blip r:embed="rId3">
            <a:alphaModFix/>
          </a:blip>
          <a:srcRect b="0" l="0" r="0" t="0"/>
          <a:stretch/>
        </p:blipFill>
        <p:spPr>
          <a:xfrm>
            <a:off x="3546300" y="266700"/>
            <a:ext cx="2312325" cy="1143000"/>
          </a:xfrm>
          <a:prstGeom prst="rect">
            <a:avLst/>
          </a:prstGeom>
          <a:noFill/>
          <a:ln>
            <a:noFill/>
          </a:ln>
        </p:spPr>
      </p:pic>
      <p:sp>
        <p:nvSpPr>
          <p:cNvPr id="139" name="Google Shape;139;p26"/>
          <p:cNvSpPr txBox="1"/>
          <p:nvPr/>
        </p:nvSpPr>
        <p:spPr>
          <a:xfrm>
            <a:off x="0" y="2000250"/>
            <a:ext cx="9144000" cy="144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4400">
                <a:solidFill>
                  <a:schemeClr val="dk1"/>
                </a:solidFill>
              </a:rPr>
              <a:t>Programmable Money for the </a:t>
            </a:r>
            <a:endParaRPr b="1" sz="4400">
              <a:solidFill>
                <a:schemeClr val="dk1"/>
              </a:solidFill>
            </a:endParaRPr>
          </a:p>
          <a:p>
            <a:pPr indent="0" lvl="0" marL="0" marR="0" rtl="0" algn="ctr">
              <a:spcBef>
                <a:spcPts val="0"/>
              </a:spcBef>
              <a:spcAft>
                <a:spcPts val="0"/>
              </a:spcAft>
              <a:buNone/>
            </a:pPr>
            <a:r>
              <a:rPr b="1" lang="en-GB" sz="4400">
                <a:solidFill>
                  <a:schemeClr val="dk1"/>
                </a:solidFill>
              </a:rPr>
              <a:t>API Economy</a:t>
            </a:r>
            <a:endParaRPr b="1" i="0" sz="3600" u="none" cap="none" strike="noStrike">
              <a:solidFill>
                <a:schemeClr val="dk1"/>
              </a:solidFill>
              <a:latin typeface="Arial"/>
              <a:ea typeface="Arial"/>
              <a:cs typeface="Arial"/>
              <a:sym typeface="Arial"/>
            </a:endParaRPr>
          </a:p>
        </p:txBody>
      </p:sp>
      <p:sp>
        <p:nvSpPr>
          <p:cNvPr id="140" name="Google Shape;140;p26"/>
          <p:cNvSpPr txBox="1"/>
          <p:nvPr/>
        </p:nvSpPr>
        <p:spPr>
          <a:xfrm>
            <a:off x="1545775" y="3857800"/>
            <a:ext cx="6046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latin typeface="Source Sans Pro"/>
                <a:ea typeface="Source Sans Pro"/>
                <a:cs typeface="Source Sans Pro"/>
                <a:sym typeface="Source Sans Pro"/>
              </a:rPr>
              <a:t>Bootcamp 2021</a:t>
            </a:r>
            <a:endParaRPr b="1" sz="2000">
              <a:latin typeface="Source Sans Pro"/>
              <a:ea typeface="Source Sans Pro"/>
              <a:cs typeface="Source Sans Pro"/>
              <a:sym typeface="Source Sans Pro"/>
            </a:endParaRPr>
          </a:p>
          <a:p>
            <a:pPr indent="0" lvl="0" marL="0" rtl="0" algn="ctr">
              <a:spcBef>
                <a:spcPts val="0"/>
              </a:spcBef>
              <a:spcAft>
                <a:spcPts val="0"/>
              </a:spcAft>
              <a:buNone/>
            </a:pPr>
            <a:r>
              <a:rPr b="1" lang="en-GB" sz="2000" u="sng">
                <a:solidFill>
                  <a:schemeClr val="hlink"/>
                </a:solidFill>
                <a:latin typeface="Source Sans Pro"/>
                <a:ea typeface="Source Sans Pro"/>
                <a:cs typeface="Source Sans Pro"/>
                <a:sym typeface="Source Sans Pro"/>
                <a:hlinkClick r:id="rId4"/>
              </a:rPr>
              <a:t>https://panacloud.github.io/bootcamp-2021/</a:t>
            </a:r>
            <a:r>
              <a:rPr b="1" lang="en-GB" sz="2000">
                <a:latin typeface="Source Sans Pro"/>
                <a:ea typeface="Source Sans Pro"/>
                <a:cs typeface="Source Sans Pro"/>
                <a:sym typeface="Source Sans Pro"/>
              </a:rPr>
              <a:t> </a:t>
            </a:r>
            <a:endParaRPr b="1" sz="2000">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2000"/>
                                        <p:tgtEl>
                                          <p:spTgt spid="13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5"/>
          <p:cNvPicPr preferRelativeResize="0"/>
          <p:nvPr/>
        </p:nvPicPr>
        <p:blipFill rotWithShape="1">
          <a:blip r:embed="rId3">
            <a:alphaModFix/>
          </a:blip>
          <a:srcRect b="0" l="0" r="0" t="0"/>
          <a:stretch/>
        </p:blipFill>
        <p:spPr>
          <a:xfrm>
            <a:off x="803975" y="292938"/>
            <a:ext cx="7536051" cy="4710024"/>
          </a:xfrm>
          <a:prstGeom prst="rect">
            <a:avLst/>
          </a:prstGeom>
          <a:noFill/>
          <a:ln>
            <a:noFill/>
          </a:ln>
        </p:spPr>
      </p:pic>
      <p:pic>
        <p:nvPicPr>
          <p:cNvPr descr="panacloud logo.jpg" id="218" name="Google Shape;218;p35"/>
          <p:cNvPicPr preferRelativeResize="0"/>
          <p:nvPr/>
        </p:nvPicPr>
        <p:blipFill rotWithShape="1">
          <a:blip r:embed="rId4">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819150" y="1261950"/>
            <a:ext cx="7505700" cy="2619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3000"/>
              <a:buNone/>
            </a:pPr>
            <a:r>
              <a:rPr lang="en-GB"/>
              <a:t>Ethereum is a decentralized platform that runs </a:t>
            </a:r>
            <a:r>
              <a:rPr lang="en-GB" u="sng"/>
              <a:t>smart contracts applications</a:t>
            </a:r>
            <a:r>
              <a:rPr lang="en-GB"/>
              <a:t> that run exactly as programmed without any possibility of </a:t>
            </a:r>
            <a:r>
              <a:rPr lang="en-GB" u="sng"/>
              <a:t>downtime, censorship, fraud or third party interference</a:t>
            </a:r>
            <a:endParaRPr u="sng"/>
          </a:p>
          <a:p>
            <a:pPr indent="0" lvl="0" marL="0" rtl="0" algn="just">
              <a:lnSpc>
                <a:spcPct val="100000"/>
              </a:lnSpc>
              <a:spcBef>
                <a:spcPts val="0"/>
              </a:spcBef>
              <a:spcAft>
                <a:spcPts val="0"/>
              </a:spcAft>
              <a:buSzPts val="3000"/>
              <a:buNone/>
            </a:pPr>
            <a:r>
              <a:t/>
            </a:r>
            <a:endParaRPr/>
          </a:p>
          <a:p>
            <a:pPr indent="0" lvl="0" marL="0" rtl="0" algn="just">
              <a:lnSpc>
                <a:spcPct val="100000"/>
              </a:lnSpc>
              <a:spcBef>
                <a:spcPts val="0"/>
              </a:spcBef>
              <a:spcAft>
                <a:spcPts val="0"/>
              </a:spcAft>
              <a:buSzPts val="3000"/>
              <a:buNone/>
            </a:pPr>
            <a:r>
              <a:t/>
            </a:r>
            <a:endParaRPr/>
          </a:p>
        </p:txBody>
      </p:sp>
      <p:pic>
        <p:nvPicPr>
          <p:cNvPr descr="panacloud logo.jpg" id="224" name="Google Shape;224;p36"/>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819150" y="3122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The Birth of Ethereum</a:t>
            </a:r>
            <a:endParaRPr/>
          </a:p>
        </p:txBody>
      </p:sp>
      <p:sp>
        <p:nvSpPr>
          <p:cNvPr id="230" name="Google Shape;230;p37"/>
          <p:cNvSpPr txBox="1"/>
          <p:nvPr>
            <p:ph idx="1" type="body"/>
          </p:nvPr>
        </p:nvSpPr>
        <p:spPr>
          <a:xfrm>
            <a:off x="819150" y="1031925"/>
            <a:ext cx="7505700" cy="3279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24292E"/>
              </a:buClr>
              <a:buSzPts val="1800"/>
              <a:buAutoNum type="arabicPeriod"/>
            </a:pPr>
            <a:r>
              <a:rPr b="1" lang="en-GB" sz="1800">
                <a:solidFill>
                  <a:srgbClr val="24292E"/>
                </a:solidFill>
                <a:highlight>
                  <a:srgbClr val="FFFFFF"/>
                </a:highlight>
              </a:rPr>
              <a:t>A blockchain without a specific purpose, that could support a broad variety of applications by being </a:t>
            </a:r>
            <a:r>
              <a:rPr b="1" i="1" lang="en-GB" sz="1800">
                <a:solidFill>
                  <a:srgbClr val="24292E"/>
                </a:solidFill>
                <a:highlight>
                  <a:srgbClr val="FFFFFF"/>
                </a:highlight>
              </a:rPr>
              <a:t>programmed</a:t>
            </a:r>
            <a:r>
              <a:rPr b="1" lang="en-GB" sz="1800">
                <a:solidFill>
                  <a:srgbClr val="24292E"/>
                </a:solidFill>
                <a:highlight>
                  <a:srgbClr val="FFFFFF"/>
                </a:highlight>
              </a:rPr>
              <a:t>. </a:t>
            </a:r>
            <a:endParaRPr b="1" sz="1800">
              <a:solidFill>
                <a:srgbClr val="24292E"/>
              </a:solidFill>
              <a:highlight>
                <a:srgbClr val="FFFFFF"/>
              </a:highlight>
            </a:endParaRPr>
          </a:p>
          <a:p>
            <a:pPr indent="-342900" lvl="0" marL="457200" marR="0" rtl="0" algn="l">
              <a:lnSpc>
                <a:spcPct val="115000"/>
              </a:lnSpc>
              <a:spcBef>
                <a:spcPts val="0"/>
              </a:spcBef>
              <a:spcAft>
                <a:spcPts val="0"/>
              </a:spcAft>
              <a:buClr>
                <a:srgbClr val="24292E"/>
              </a:buClr>
              <a:buSzPts val="1800"/>
              <a:buAutoNum type="arabicPeriod"/>
            </a:pPr>
            <a:r>
              <a:rPr b="1" lang="en-GB" sz="1800">
                <a:solidFill>
                  <a:srgbClr val="24292E"/>
                </a:solidFill>
                <a:highlight>
                  <a:srgbClr val="FFFFFF"/>
                </a:highlight>
              </a:rPr>
              <a:t>The idea was that, a developer could program their particular application without having to implement the underlying mechanisms of </a:t>
            </a:r>
            <a:endParaRPr b="1" sz="1800">
              <a:solidFill>
                <a:srgbClr val="24292E"/>
              </a:solidFill>
              <a:highlight>
                <a:srgbClr val="FFFFFF"/>
              </a:highlight>
            </a:endParaRPr>
          </a:p>
          <a:p>
            <a:pPr indent="-342900" lvl="1" marL="914400" marR="0" rtl="0" algn="l">
              <a:lnSpc>
                <a:spcPct val="115000"/>
              </a:lnSpc>
              <a:spcBef>
                <a:spcPts val="0"/>
              </a:spcBef>
              <a:spcAft>
                <a:spcPts val="0"/>
              </a:spcAft>
              <a:buClr>
                <a:srgbClr val="24292E"/>
              </a:buClr>
              <a:buSzPts val="1800"/>
              <a:buAutoNum type="alphaLcPeriod"/>
            </a:pPr>
            <a:r>
              <a:rPr b="1" lang="en-GB" sz="1800">
                <a:solidFill>
                  <a:srgbClr val="24292E"/>
                </a:solidFill>
                <a:highlight>
                  <a:srgbClr val="FFFFFF"/>
                </a:highlight>
              </a:rPr>
              <a:t>peer-to-peer networks, </a:t>
            </a:r>
            <a:endParaRPr b="1" sz="1800">
              <a:solidFill>
                <a:srgbClr val="24292E"/>
              </a:solidFill>
              <a:highlight>
                <a:srgbClr val="FFFFFF"/>
              </a:highlight>
            </a:endParaRPr>
          </a:p>
          <a:p>
            <a:pPr indent="-342900" lvl="1" marL="914400" marR="0" rtl="0" algn="l">
              <a:lnSpc>
                <a:spcPct val="115000"/>
              </a:lnSpc>
              <a:spcBef>
                <a:spcPts val="0"/>
              </a:spcBef>
              <a:spcAft>
                <a:spcPts val="0"/>
              </a:spcAft>
              <a:buClr>
                <a:srgbClr val="24292E"/>
              </a:buClr>
              <a:buSzPts val="1800"/>
              <a:buAutoNum type="alphaLcPeriod"/>
            </a:pPr>
            <a:r>
              <a:rPr b="1" lang="en-GB" sz="1800">
                <a:solidFill>
                  <a:srgbClr val="24292E"/>
                </a:solidFill>
                <a:highlight>
                  <a:srgbClr val="FFFFFF"/>
                </a:highlight>
              </a:rPr>
              <a:t>blockchains, </a:t>
            </a:r>
            <a:endParaRPr b="1" sz="1800">
              <a:solidFill>
                <a:srgbClr val="24292E"/>
              </a:solidFill>
              <a:highlight>
                <a:srgbClr val="FFFFFF"/>
              </a:highlight>
            </a:endParaRPr>
          </a:p>
          <a:p>
            <a:pPr indent="-342900" lvl="1" marL="914400" marR="0" rtl="0" algn="l">
              <a:lnSpc>
                <a:spcPct val="115000"/>
              </a:lnSpc>
              <a:spcBef>
                <a:spcPts val="0"/>
              </a:spcBef>
              <a:spcAft>
                <a:spcPts val="0"/>
              </a:spcAft>
              <a:buClr>
                <a:srgbClr val="24292E"/>
              </a:buClr>
              <a:buSzPts val="1800"/>
              <a:buAutoNum type="alphaLcPeriod"/>
            </a:pPr>
            <a:r>
              <a:rPr b="1" lang="en-GB" sz="1800">
                <a:solidFill>
                  <a:srgbClr val="24292E"/>
                </a:solidFill>
                <a:highlight>
                  <a:srgbClr val="FFFFFF"/>
                </a:highlight>
              </a:rPr>
              <a:t>consensus algorithms, etc. </a:t>
            </a:r>
            <a:endParaRPr b="1" sz="1800">
              <a:solidFill>
                <a:srgbClr val="24292E"/>
              </a:solidFill>
              <a:highlight>
                <a:srgbClr val="FFFFFF"/>
              </a:highlight>
            </a:endParaRPr>
          </a:p>
          <a:p>
            <a:pPr indent="-342900" lvl="0" marL="457200" marR="0" rtl="0" algn="l">
              <a:lnSpc>
                <a:spcPct val="115000"/>
              </a:lnSpc>
              <a:spcBef>
                <a:spcPts val="0"/>
              </a:spcBef>
              <a:spcAft>
                <a:spcPts val="0"/>
              </a:spcAft>
              <a:buClr>
                <a:srgbClr val="24292E"/>
              </a:buClr>
              <a:buSzPts val="1800"/>
              <a:buAutoNum type="arabicPeriod"/>
            </a:pPr>
            <a:r>
              <a:rPr b="1" lang="en-GB" sz="1800">
                <a:solidFill>
                  <a:srgbClr val="24292E"/>
                </a:solidFill>
                <a:highlight>
                  <a:srgbClr val="FFFFFF"/>
                </a:highlight>
              </a:rPr>
              <a:t>The Ethereum platform was designed to abstract these details and provide a deterministic and secure programming environment for decentralized blockchain applications.</a:t>
            </a:r>
            <a:endParaRPr b="1" sz="1800">
              <a:solidFill>
                <a:srgbClr val="24292E"/>
              </a:solidFill>
              <a:highlight>
                <a:srgbClr val="FFFFFF"/>
              </a:highlight>
            </a:endParaRPr>
          </a:p>
        </p:txBody>
      </p:sp>
      <p:pic>
        <p:nvPicPr>
          <p:cNvPr descr="panacloud logo.jpg" id="231" name="Google Shape;231;p37"/>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819150" y="5408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GB"/>
              <a:t>What Is Ethereum?</a:t>
            </a:r>
            <a:endParaRPr b="1"/>
          </a:p>
        </p:txBody>
      </p:sp>
      <p:sp>
        <p:nvSpPr>
          <p:cNvPr id="237" name="Google Shape;237;p38"/>
          <p:cNvSpPr txBox="1"/>
          <p:nvPr>
            <p:ph idx="1" type="body"/>
          </p:nvPr>
        </p:nvSpPr>
        <p:spPr>
          <a:xfrm>
            <a:off x="819150" y="1184325"/>
            <a:ext cx="7505700" cy="3279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b="1" lang="en-GB" sz="2400"/>
              <a:t>From a computer practical perspective:</a:t>
            </a:r>
            <a:endParaRPr b="1" sz="2400"/>
          </a:p>
          <a:p>
            <a:pPr indent="0" lvl="0" marL="0" rtl="0" algn="just">
              <a:lnSpc>
                <a:spcPct val="115000"/>
              </a:lnSpc>
              <a:spcBef>
                <a:spcPts val="1600"/>
              </a:spcBef>
              <a:spcAft>
                <a:spcPts val="0"/>
              </a:spcAft>
              <a:buSzPts val="1300"/>
              <a:buNone/>
            </a:pPr>
            <a:r>
              <a:rPr b="1" lang="en-GB" sz="2400"/>
              <a:t>Ethereum is an open source, globally decentralized computing infrastructure that executes programs called smart contracts. It uses a blockchain to synchronize and store the system’s state changes, along with a cryptocurrency called ether to meter and constrain execution resource costs.</a:t>
            </a:r>
            <a:endParaRPr b="1" sz="2400"/>
          </a:p>
          <a:p>
            <a:pPr indent="0" lvl="0" marL="0" marR="0" rtl="0" algn="just">
              <a:lnSpc>
                <a:spcPct val="115000"/>
              </a:lnSpc>
              <a:spcBef>
                <a:spcPts val="1600"/>
              </a:spcBef>
              <a:spcAft>
                <a:spcPts val="1600"/>
              </a:spcAft>
              <a:buSzPts val="1300"/>
              <a:buNone/>
            </a:pPr>
            <a:r>
              <a:t/>
            </a:r>
            <a:endParaRPr sz="1800"/>
          </a:p>
        </p:txBody>
      </p:sp>
      <p:pic>
        <p:nvPicPr>
          <p:cNvPr descr="panacloud logo.jpg" id="238" name="Google Shape;238;p38"/>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819150" y="5408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GB"/>
              <a:t>How does one get gas</a:t>
            </a:r>
            <a:endParaRPr b="1"/>
          </a:p>
        </p:txBody>
      </p:sp>
      <p:sp>
        <p:nvSpPr>
          <p:cNvPr id="244" name="Google Shape;244;p39"/>
          <p:cNvSpPr txBox="1"/>
          <p:nvPr>
            <p:ph idx="1" type="body"/>
          </p:nvPr>
        </p:nvSpPr>
        <p:spPr>
          <a:xfrm>
            <a:off x="819150" y="1412925"/>
            <a:ext cx="7505700" cy="3279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24292E"/>
              </a:buClr>
              <a:buSzPts val="1800"/>
              <a:buAutoNum type="arabicPeriod"/>
            </a:pPr>
            <a:r>
              <a:rPr b="1" lang="en-GB" sz="1800">
                <a:solidFill>
                  <a:srgbClr val="24292E"/>
                </a:solidFill>
                <a:highlight>
                  <a:srgbClr val="FFFFFF"/>
                </a:highlight>
              </a:rPr>
              <a:t>You won’t find gas on any exchanges. </a:t>
            </a:r>
            <a:endParaRPr b="1" sz="1800">
              <a:solidFill>
                <a:srgbClr val="24292E"/>
              </a:solidFill>
              <a:highlight>
                <a:srgbClr val="FFFFFF"/>
              </a:highlight>
            </a:endParaRPr>
          </a:p>
          <a:p>
            <a:pPr indent="-342900" lvl="0" marL="457200" marR="0" rtl="0" algn="l">
              <a:lnSpc>
                <a:spcPct val="115000"/>
              </a:lnSpc>
              <a:spcBef>
                <a:spcPts val="0"/>
              </a:spcBef>
              <a:spcAft>
                <a:spcPts val="0"/>
              </a:spcAft>
              <a:buClr>
                <a:srgbClr val="24292E"/>
              </a:buClr>
              <a:buSzPts val="1800"/>
              <a:buAutoNum type="arabicPeriod"/>
            </a:pPr>
            <a:r>
              <a:rPr b="1" lang="en-GB" sz="1800">
                <a:solidFill>
                  <a:srgbClr val="24292E"/>
                </a:solidFill>
                <a:highlight>
                  <a:srgbClr val="FFFFFF"/>
                </a:highlight>
              </a:rPr>
              <a:t>Only be purchased as part of a transaction, and can only be bought with ether.</a:t>
            </a:r>
            <a:endParaRPr b="1" sz="1800">
              <a:solidFill>
                <a:srgbClr val="24292E"/>
              </a:solidFill>
              <a:highlight>
                <a:srgbClr val="FFFFFF"/>
              </a:highlight>
            </a:endParaRPr>
          </a:p>
          <a:p>
            <a:pPr indent="-342900" lvl="0" marL="457200" marR="0" rtl="0" algn="l">
              <a:lnSpc>
                <a:spcPct val="115000"/>
              </a:lnSpc>
              <a:spcBef>
                <a:spcPts val="0"/>
              </a:spcBef>
              <a:spcAft>
                <a:spcPts val="0"/>
              </a:spcAft>
              <a:buClr>
                <a:srgbClr val="24292E"/>
              </a:buClr>
              <a:buSzPts val="1800"/>
              <a:buAutoNum type="arabicPeriod"/>
            </a:pPr>
            <a:r>
              <a:rPr b="1" lang="en-GB" sz="1800">
                <a:solidFill>
                  <a:srgbClr val="24292E"/>
                </a:solidFill>
                <a:highlight>
                  <a:srgbClr val="FFFFFF"/>
                </a:highlight>
              </a:rPr>
              <a:t>Ether needs to be sent along with a transaction and it needs to be explicitly earmarked for the purchase of gas, along with an acceptable gas price.</a:t>
            </a:r>
            <a:endParaRPr b="1" sz="1800">
              <a:solidFill>
                <a:srgbClr val="24292E"/>
              </a:solidFill>
              <a:highlight>
                <a:srgbClr val="FFFFFF"/>
              </a:highlight>
            </a:endParaRPr>
          </a:p>
          <a:p>
            <a:pPr indent="-342900" lvl="0" marL="457200" marR="0" rtl="0" algn="l">
              <a:lnSpc>
                <a:spcPct val="115000"/>
              </a:lnSpc>
              <a:spcBef>
                <a:spcPts val="0"/>
              </a:spcBef>
              <a:spcAft>
                <a:spcPts val="0"/>
              </a:spcAft>
              <a:buClr>
                <a:srgbClr val="24292E"/>
              </a:buClr>
              <a:buSzPts val="1800"/>
              <a:buAutoNum type="arabicPeriod"/>
            </a:pPr>
            <a:r>
              <a:rPr b="1" lang="en-GB" sz="1800">
                <a:solidFill>
                  <a:srgbClr val="24292E"/>
                </a:solidFill>
                <a:highlight>
                  <a:srgbClr val="FFFFFF"/>
                </a:highlight>
              </a:rPr>
              <a:t>Just like at the pump, the price of gas is not fixed.</a:t>
            </a:r>
            <a:endParaRPr b="1" sz="1800">
              <a:solidFill>
                <a:srgbClr val="24292E"/>
              </a:solidFill>
              <a:highlight>
                <a:srgbClr val="FFFFFF"/>
              </a:highlight>
            </a:endParaRPr>
          </a:p>
          <a:p>
            <a:pPr indent="-342900" lvl="0" marL="457200" marR="0" rtl="0" algn="l">
              <a:lnSpc>
                <a:spcPct val="115000"/>
              </a:lnSpc>
              <a:spcBef>
                <a:spcPts val="0"/>
              </a:spcBef>
              <a:spcAft>
                <a:spcPts val="0"/>
              </a:spcAft>
              <a:buClr>
                <a:srgbClr val="24292E"/>
              </a:buClr>
              <a:buSzPts val="1800"/>
              <a:buAutoNum type="arabicPeriod"/>
            </a:pPr>
            <a:r>
              <a:rPr b="1" lang="en-GB" sz="1800">
                <a:solidFill>
                  <a:srgbClr val="24292E"/>
                </a:solidFill>
                <a:highlight>
                  <a:srgbClr val="FFFFFF"/>
                </a:highlight>
              </a:rPr>
              <a:t>Gas is purchased for the transaction, the computation is executed, and any unused gas is refunded back to the sender of the transaction.</a:t>
            </a:r>
            <a:endParaRPr b="1" sz="1800">
              <a:solidFill>
                <a:srgbClr val="24292E"/>
              </a:solidFill>
              <a:highlight>
                <a:srgbClr val="FFFFFF"/>
              </a:highlight>
            </a:endParaRPr>
          </a:p>
        </p:txBody>
      </p:sp>
      <p:pic>
        <p:nvPicPr>
          <p:cNvPr descr="panacloud logo.jpg" id="245" name="Google Shape;245;p39"/>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819150" y="3884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GB"/>
              <a:t>Decentralized Applications (DApps)</a:t>
            </a:r>
            <a:endParaRPr b="1"/>
          </a:p>
        </p:txBody>
      </p:sp>
      <p:sp>
        <p:nvSpPr>
          <p:cNvPr id="251" name="Google Shape;251;p40"/>
          <p:cNvSpPr txBox="1"/>
          <p:nvPr>
            <p:ph idx="1" type="body"/>
          </p:nvPr>
        </p:nvSpPr>
        <p:spPr>
          <a:xfrm>
            <a:off x="819150" y="1108125"/>
            <a:ext cx="7505700" cy="327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300"/>
              <a:buNone/>
            </a:pPr>
            <a:r>
              <a:rPr b="1" lang="en-GB" sz="1800">
                <a:solidFill>
                  <a:srgbClr val="24292E"/>
                </a:solidFill>
                <a:highlight>
                  <a:srgbClr val="FFFFFF"/>
                </a:highlight>
              </a:rPr>
              <a:t>DApp is a web application that is built on top of open, decentralized, peer-to-peer infrastructure services.</a:t>
            </a:r>
            <a:endParaRPr b="1" sz="1800">
              <a:solidFill>
                <a:srgbClr val="24292E"/>
              </a:solidFill>
              <a:highlight>
                <a:srgbClr val="FFFFFF"/>
              </a:highlight>
            </a:endParaRPr>
          </a:p>
          <a:p>
            <a:pPr indent="0" lvl="0" marL="0" rtl="0" algn="l">
              <a:lnSpc>
                <a:spcPct val="115000"/>
              </a:lnSpc>
              <a:spcBef>
                <a:spcPts val="1600"/>
              </a:spcBef>
              <a:spcAft>
                <a:spcPts val="0"/>
              </a:spcAft>
              <a:buSzPts val="1300"/>
              <a:buNone/>
            </a:pPr>
            <a:r>
              <a:rPr b="1" lang="en-GB" sz="1800">
                <a:solidFill>
                  <a:srgbClr val="24292E"/>
                </a:solidFill>
              </a:rPr>
              <a:t>A DApp is composed of at least:</a:t>
            </a:r>
            <a:endParaRPr b="1" sz="1800">
              <a:solidFill>
                <a:srgbClr val="24292E"/>
              </a:solidFill>
            </a:endParaRPr>
          </a:p>
          <a:p>
            <a:pPr indent="-342900" lvl="0" marL="457200" rtl="0" algn="l">
              <a:lnSpc>
                <a:spcPct val="115000"/>
              </a:lnSpc>
              <a:spcBef>
                <a:spcPts val="1200"/>
              </a:spcBef>
              <a:spcAft>
                <a:spcPts val="0"/>
              </a:spcAft>
              <a:buClr>
                <a:srgbClr val="24292E"/>
              </a:buClr>
              <a:buSzPts val="1800"/>
              <a:buFont typeface="Calibri"/>
              <a:buChar char="●"/>
            </a:pPr>
            <a:r>
              <a:rPr b="1" lang="en-GB" sz="1800">
                <a:solidFill>
                  <a:srgbClr val="24292E"/>
                </a:solidFill>
              </a:rPr>
              <a:t>Smart contracts on a blockchain</a:t>
            </a:r>
            <a:endParaRPr b="1" sz="1800">
              <a:solidFill>
                <a:srgbClr val="24292E"/>
              </a:solidFill>
            </a:endParaRPr>
          </a:p>
          <a:p>
            <a:pPr indent="-342900" lvl="0" marL="457200" rtl="0" algn="l">
              <a:lnSpc>
                <a:spcPct val="115000"/>
              </a:lnSpc>
              <a:spcBef>
                <a:spcPts val="0"/>
              </a:spcBef>
              <a:spcAft>
                <a:spcPts val="0"/>
              </a:spcAft>
              <a:buClr>
                <a:srgbClr val="24292E"/>
              </a:buClr>
              <a:buSzPts val="1800"/>
              <a:buFont typeface="Calibri"/>
              <a:buChar char="●"/>
            </a:pPr>
            <a:r>
              <a:rPr b="1" lang="en-GB" sz="1800">
                <a:solidFill>
                  <a:srgbClr val="24292E"/>
                </a:solidFill>
              </a:rPr>
              <a:t>A web frontend user interface</a:t>
            </a:r>
            <a:endParaRPr b="1" sz="1800">
              <a:solidFill>
                <a:srgbClr val="24292E"/>
              </a:solidFill>
            </a:endParaRPr>
          </a:p>
          <a:p>
            <a:pPr indent="0" lvl="0" marL="0" rtl="0" algn="l">
              <a:lnSpc>
                <a:spcPct val="115000"/>
              </a:lnSpc>
              <a:spcBef>
                <a:spcPts val="1200"/>
              </a:spcBef>
              <a:spcAft>
                <a:spcPts val="0"/>
              </a:spcAft>
              <a:buSzPts val="1300"/>
              <a:buNone/>
            </a:pPr>
            <a:r>
              <a:rPr b="1" lang="en-GB" sz="1800">
                <a:solidFill>
                  <a:srgbClr val="24292E"/>
                </a:solidFill>
              </a:rPr>
              <a:t>In addition, many DApps include other decentralized components, such as:</a:t>
            </a:r>
            <a:endParaRPr b="1" sz="1800">
              <a:solidFill>
                <a:srgbClr val="24292E"/>
              </a:solidFill>
            </a:endParaRPr>
          </a:p>
          <a:p>
            <a:pPr indent="-342900" lvl="0" marL="457200" rtl="0" algn="l">
              <a:lnSpc>
                <a:spcPct val="115000"/>
              </a:lnSpc>
              <a:spcBef>
                <a:spcPts val="1200"/>
              </a:spcBef>
              <a:spcAft>
                <a:spcPts val="0"/>
              </a:spcAft>
              <a:buClr>
                <a:srgbClr val="24292E"/>
              </a:buClr>
              <a:buSzPts val="1800"/>
              <a:buFont typeface="Calibri"/>
              <a:buChar char="●"/>
            </a:pPr>
            <a:r>
              <a:rPr b="1" lang="en-GB" sz="1800">
                <a:solidFill>
                  <a:srgbClr val="24292E"/>
                </a:solidFill>
              </a:rPr>
              <a:t>A decentralized (P2P) storage protocol and platform</a:t>
            </a:r>
            <a:endParaRPr b="1" sz="1800">
              <a:solidFill>
                <a:srgbClr val="24292E"/>
              </a:solidFill>
            </a:endParaRPr>
          </a:p>
          <a:p>
            <a:pPr indent="-342900" lvl="0" marL="457200" rtl="0" algn="l">
              <a:lnSpc>
                <a:spcPct val="115000"/>
              </a:lnSpc>
              <a:spcBef>
                <a:spcPts val="0"/>
              </a:spcBef>
              <a:spcAft>
                <a:spcPts val="0"/>
              </a:spcAft>
              <a:buClr>
                <a:srgbClr val="24292E"/>
              </a:buClr>
              <a:buSzPts val="1800"/>
              <a:buFont typeface="Calibri"/>
              <a:buChar char="●"/>
            </a:pPr>
            <a:r>
              <a:rPr b="1" lang="en-GB" sz="1800">
                <a:solidFill>
                  <a:srgbClr val="24292E"/>
                </a:solidFill>
              </a:rPr>
              <a:t>A decentralized (P2P) messaging protocol and platform</a:t>
            </a:r>
            <a:endParaRPr b="1" sz="1800">
              <a:solidFill>
                <a:srgbClr val="24292E"/>
              </a:solidFill>
              <a:highlight>
                <a:srgbClr val="FFFFFF"/>
              </a:highlight>
            </a:endParaRPr>
          </a:p>
        </p:txBody>
      </p:sp>
      <p:pic>
        <p:nvPicPr>
          <p:cNvPr descr="panacloud logo.jpg" id="252" name="Google Shape;252;p40"/>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GB"/>
              <a:t>Choosing an Ethereum Wallet</a:t>
            </a:r>
            <a:endParaRPr b="1"/>
          </a:p>
        </p:txBody>
      </p:sp>
      <p:sp>
        <p:nvSpPr>
          <p:cNvPr id="258" name="Google Shape;258;p41"/>
          <p:cNvSpPr txBox="1"/>
          <p:nvPr>
            <p:ph idx="1" type="body"/>
          </p:nvPr>
        </p:nvSpPr>
        <p:spPr>
          <a:xfrm>
            <a:off x="740275" y="1800200"/>
            <a:ext cx="8047200" cy="2638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4292E"/>
              </a:buClr>
              <a:buSzPts val="1800"/>
              <a:buAutoNum type="arabicPeriod"/>
            </a:pPr>
            <a:r>
              <a:rPr b="1" lang="en-GB" sz="1800">
                <a:solidFill>
                  <a:srgbClr val="24292E"/>
                </a:solidFill>
              </a:rPr>
              <a:t>"Wallet" means a software application that manage your Ethereum account. </a:t>
            </a:r>
            <a:endParaRPr b="1" sz="1800">
              <a:solidFill>
                <a:srgbClr val="24292E"/>
              </a:solidFill>
            </a:endParaRPr>
          </a:p>
          <a:p>
            <a:pPr indent="-342900" lvl="0" marL="457200" rtl="0" algn="l">
              <a:lnSpc>
                <a:spcPct val="115000"/>
              </a:lnSpc>
              <a:spcBef>
                <a:spcPts val="0"/>
              </a:spcBef>
              <a:spcAft>
                <a:spcPts val="0"/>
              </a:spcAft>
              <a:buClr>
                <a:srgbClr val="24292E"/>
              </a:buClr>
              <a:buSzPts val="1800"/>
              <a:buAutoNum type="arabicPeriod"/>
            </a:pPr>
            <a:r>
              <a:rPr b="1" lang="en-GB" sz="1800">
                <a:solidFill>
                  <a:srgbClr val="24292E"/>
                </a:solidFill>
              </a:rPr>
              <a:t>It holds your </a:t>
            </a:r>
            <a:r>
              <a:rPr b="1" lang="en-GB" sz="1800" u="sng">
                <a:solidFill>
                  <a:srgbClr val="24292E"/>
                </a:solidFill>
              </a:rPr>
              <a:t>keys</a:t>
            </a:r>
            <a:r>
              <a:rPr b="1" lang="en-GB" sz="1800">
                <a:solidFill>
                  <a:srgbClr val="24292E"/>
                </a:solidFill>
              </a:rPr>
              <a:t> &amp; can </a:t>
            </a:r>
            <a:r>
              <a:rPr b="1" lang="en-GB" sz="1800" u="sng">
                <a:solidFill>
                  <a:srgbClr val="24292E"/>
                </a:solidFill>
              </a:rPr>
              <a:t>create and broadcast transactions</a:t>
            </a:r>
            <a:r>
              <a:rPr b="1" lang="en-GB" sz="1800">
                <a:solidFill>
                  <a:srgbClr val="24292E"/>
                </a:solidFill>
              </a:rPr>
              <a:t> on your behalf. </a:t>
            </a:r>
            <a:endParaRPr b="1" sz="1800">
              <a:solidFill>
                <a:srgbClr val="24292E"/>
              </a:solidFill>
            </a:endParaRPr>
          </a:p>
          <a:p>
            <a:pPr indent="-342900" lvl="0" marL="457200" rtl="0" algn="l">
              <a:lnSpc>
                <a:spcPct val="115000"/>
              </a:lnSpc>
              <a:spcBef>
                <a:spcPts val="0"/>
              </a:spcBef>
              <a:spcAft>
                <a:spcPts val="0"/>
              </a:spcAft>
              <a:buClr>
                <a:srgbClr val="24292E"/>
              </a:buClr>
              <a:buSzPts val="1800"/>
              <a:buAutoNum type="arabicPeriod"/>
            </a:pPr>
            <a:r>
              <a:rPr b="1" lang="en-GB" sz="1800">
                <a:solidFill>
                  <a:srgbClr val="24292E"/>
                </a:solidFill>
              </a:rPr>
              <a:t>If you choose a wallet and don’t like you can change wallets quite easily. </a:t>
            </a:r>
            <a:endParaRPr b="1" sz="1800">
              <a:solidFill>
                <a:srgbClr val="24292E"/>
              </a:solidFill>
            </a:endParaRPr>
          </a:p>
          <a:p>
            <a:pPr indent="-342900" lvl="0" marL="457200" rtl="0" algn="l">
              <a:lnSpc>
                <a:spcPct val="115000"/>
              </a:lnSpc>
              <a:spcBef>
                <a:spcPts val="0"/>
              </a:spcBef>
              <a:spcAft>
                <a:spcPts val="0"/>
              </a:spcAft>
              <a:buClr>
                <a:srgbClr val="24292E"/>
              </a:buClr>
              <a:buSzPts val="1800"/>
              <a:buAutoNum type="arabicPeriod"/>
            </a:pPr>
            <a:r>
              <a:rPr b="1" lang="en-GB" sz="1800">
                <a:solidFill>
                  <a:srgbClr val="24292E"/>
                </a:solidFill>
              </a:rPr>
              <a:t>Make a transaction to sends your funds from the old wallet to the new </a:t>
            </a:r>
            <a:endParaRPr b="1" sz="1800">
              <a:solidFill>
                <a:srgbClr val="24292E"/>
              </a:solidFill>
            </a:endParaRPr>
          </a:p>
          <a:p>
            <a:pPr indent="-342900" lvl="0" marL="457200" rtl="0" algn="l">
              <a:lnSpc>
                <a:spcPct val="115000"/>
              </a:lnSpc>
              <a:spcBef>
                <a:spcPts val="0"/>
              </a:spcBef>
              <a:spcAft>
                <a:spcPts val="0"/>
              </a:spcAft>
              <a:buClr>
                <a:srgbClr val="24292E"/>
              </a:buClr>
              <a:buSzPts val="1800"/>
              <a:buAutoNum type="arabicPeriod"/>
            </a:pPr>
            <a:r>
              <a:rPr b="1" lang="en-GB" sz="1800">
                <a:solidFill>
                  <a:srgbClr val="24292E"/>
                </a:solidFill>
              </a:rPr>
              <a:t>Export your private keys and import them into the new one.</a:t>
            </a:r>
            <a:endParaRPr b="1" sz="1800">
              <a:solidFill>
                <a:srgbClr val="24292E"/>
              </a:solidFill>
            </a:endParaRPr>
          </a:p>
        </p:txBody>
      </p:sp>
      <p:pic>
        <p:nvPicPr>
          <p:cNvPr id="259" name="Google Shape;259;p41"/>
          <p:cNvPicPr preferRelativeResize="0"/>
          <p:nvPr/>
        </p:nvPicPr>
        <p:blipFill rotWithShape="1">
          <a:blip r:embed="rId3">
            <a:alphaModFix/>
          </a:blip>
          <a:srcRect b="0" l="0" r="0" t="0"/>
          <a:stretch/>
        </p:blipFill>
        <p:spPr>
          <a:xfrm>
            <a:off x="6986675" y="68750"/>
            <a:ext cx="1751650" cy="1751650"/>
          </a:xfrm>
          <a:prstGeom prst="rect">
            <a:avLst/>
          </a:prstGeom>
          <a:noFill/>
          <a:ln>
            <a:noFill/>
          </a:ln>
        </p:spPr>
      </p:pic>
      <p:pic>
        <p:nvPicPr>
          <p:cNvPr descr="panacloud logo.jpg" id="260" name="Google Shape;260;p41"/>
          <p:cNvPicPr preferRelativeResize="0"/>
          <p:nvPr/>
        </p:nvPicPr>
        <p:blipFill rotWithShape="1">
          <a:blip r:embed="rId4">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GB"/>
              <a:t>Types of Wallet</a:t>
            </a:r>
            <a:endParaRPr b="1"/>
          </a:p>
        </p:txBody>
      </p:sp>
      <p:sp>
        <p:nvSpPr>
          <p:cNvPr id="266" name="Google Shape;266;p42"/>
          <p:cNvSpPr txBox="1"/>
          <p:nvPr>
            <p:ph idx="1" type="body"/>
          </p:nvPr>
        </p:nvSpPr>
        <p:spPr>
          <a:xfrm>
            <a:off x="819150" y="917350"/>
            <a:ext cx="7505700" cy="26385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24292E"/>
              </a:buClr>
              <a:buSzPts val="2200"/>
              <a:buAutoNum type="arabicPeriod"/>
            </a:pPr>
            <a:r>
              <a:rPr b="1" lang="en-GB" sz="2200">
                <a:solidFill>
                  <a:srgbClr val="24292E"/>
                </a:solidFill>
              </a:rPr>
              <a:t>Mobile wallet, </a:t>
            </a:r>
            <a:endParaRPr b="1" sz="2200">
              <a:solidFill>
                <a:srgbClr val="24292E"/>
              </a:solidFill>
            </a:endParaRPr>
          </a:p>
          <a:p>
            <a:pPr indent="-368300" lvl="0" marL="457200" rtl="0" algn="l">
              <a:lnSpc>
                <a:spcPct val="115000"/>
              </a:lnSpc>
              <a:spcBef>
                <a:spcPts val="0"/>
              </a:spcBef>
              <a:spcAft>
                <a:spcPts val="0"/>
              </a:spcAft>
              <a:buClr>
                <a:srgbClr val="24292E"/>
              </a:buClr>
              <a:buSzPts val="2200"/>
              <a:buAutoNum type="arabicPeriod"/>
            </a:pPr>
            <a:r>
              <a:rPr b="1" lang="en-GB" sz="2200">
                <a:solidFill>
                  <a:srgbClr val="24292E"/>
                </a:solidFill>
              </a:rPr>
              <a:t>Desktop wallet, and </a:t>
            </a:r>
            <a:endParaRPr b="1" sz="2200">
              <a:solidFill>
                <a:srgbClr val="24292E"/>
              </a:solidFill>
            </a:endParaRPr>
          </a:p>
          <a:p>
            <a:pPr indent="-368300" lvl="0" marL="457200" rtl="0" algn="l">
              <a:lnSpc>
                <a:spcPct val="115000"/>
              </a:lnSpc>
              <a:spcBef>
                <a:spcPts val="0"/>
              </a:spcBef>
              <a:spcAft>
                <a:spcPts val="0"/>
              </a:spcAft>
              <a:buClr>
                <a:srgbClr val="24292E"/>
              </a:buClr>
              <a:buSzPts val="2200"/>
              <a:buAutoNum type="arabicPeriod"/>
            </a:pPr>
            <a:r>
              <a:rPr b="1" lang="en-GB" sz="2200">
                <a:solidFill>
                  <a:srgbClr val="24292E"/>
                </a:solidFill>
              </a:rPr>
              <a:t>Web-based wallet. </a:t>
            </a:r>
            <a:endParaRPr b="1" sz="2200">
              <a:solidFill>
                <a:srgbClr val="24292E"/>
              </a:solidFill>
            </a:endParaRPr>
          </a:p>
          <a:p>
            <a:pPr indent="0" lvl="0" marL="0" rtl="0" algn="l">
              <a:lnSpc>
                <a:spcPct val="115000"/>
              </a:lnSpc>
              <a:spcBef>
                <a:spcPts val="1600"/>
              </a:spcBef>
              <a:spcAft>
                <a:spcPts val="0"/>
              </a:spcAft>
              <a:buSzPts val="1300"/>
              <a:buNone/>
            </a:pPr>
            <a:r>
              <a:rPr b="1" lang="en-GB" sz="2200">
                <a:solidFill>
                  <a:srgbClr val="24292E"/>
                </a:solidFill>
              </a:rPr>
              <a:t>Generally the more popular a wallet application is, the more trustworthy it is likely to be. </a:t>
            </a:r>
            <a:endParaRPr b="1" sz="2200">
              <a:solidFill>
                <a:srgbClr val="24292E"/>
              </a:solidFill>
            </a:endParaRPr>
          </a:p>
          <a:p>
            <a:pPr indent="0" lvl="0" marL="0" rtl="0" algn="l">
              <a:lnSpc>
                <a:spcPct val="115000"/>
              </a:lnSpc>
              <a:spcBef>
                <a:spcPts val="1600"/>
              </a:spcBef>
              <a:spcAft>
                <a:spcPts val="1600"/>
              </a:spcAft>
              <a:buSzPts val="1300"/>
              <a:buNone/>
            </a:pPr>
            <a:r>
              <a:rPr b="1" lang="en-GB" sz="2200">
                <a:solidFill>
                  <a:srgbClr val="24292E"/>
                </a:solidFill>
              </a:rPr>
              <a:t>It is good practice to avoid "putting all your eggs in one basket" and have your Ethereum accounts spread across a couple of wallets.</a:t>
            </a:r>
            <a:endParaRPr b="1" sz="2200">
              <a:solidFill>
                <a:srgbClr val="24292E"/>
              </a:solidFill>
            </a:endParaRPr>
          </a:p>
        </p:txBody>
      </p:sp>
      <p:pic>
        <p:nvPicPr>
          <p:cNvPr id="267" name="Google Shape;267;p42"/>
          <p:cNvPicPr preferRelativeResize="0"/>
          <p:nvPr/>
        </p:nvPicPr>
        <p:blipFill rotWithShape="1">
          <a:blip r:embed="rId3">
            <a:alphaModFix/>
          </a:blip>
          <a:srcRect b="0" l="0" r="0" t="0"/>
          <a:stretch/>
        </p:blipFill>
        <p:spPr>
          <a:xfrm>
            <a:off x="4651075" y="388403"/>
            <a:ext cx="3795375" cy="1897675"/>
          </a:xfrm>
          <a:prstGeom prst="rect">
            <a:avLst/>
          </a:prstGeom>
          <a:noFill/>
          <a:ln>
            <a:noFill/>
          </a:ln>
        </p:spPr>
      </p:pic>
      <p:pic>
        <p:nvPicPr>
          <p:cNvPr descr="panacloud logo.jpg" id="268" name="Google Shape;268;p42"/>
          <p:cNvPicPr preferRelativeResize="0"/>
          <p:nvPr/>
        </p:nvPicPr>
        <p:blipFill rotWithShape="1">
          <a:blip r:embed="rId4">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GB"/>
              <a:t>A good starter wallet</a:t>
            </a:r>
            <a:endParaRPr b="1"/>
          </a:p>
        </p:txBody>
      </p:sp>
      <p:sp>
        <p:nvSpPr>
          <p:cNvPr id="274" name="Google Shape;274;p43"/>
          <p:cNvSpPr txBox="1"/>
          <p:nvPr>
            <p:ph idx="1" type="body"/>
          </p:nvPr>
        </p:nvSpPr>
        <p:spPr>
          <a:xfrm>
            <a:off x="819150" y="1603150"/>
            <a:ext cx="7505700" cy="263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GB" sz="1800" u="sng">
                <a:solidFill>
                  <a:srgbClr val="24292E"/>
                </a:solidFill>
              </a:rPr>
              <a:t>MetaMask</a:t>
            </a:r>
            <a:r>
              <a:rPr b="1" lang="en-GB" sz="1800">
                <a:solidFill>
                  <a:srgbClr val="24292E"/>
                </a:solidFill>
              </a:rPr>
              <a:t> </a:t>
            </a:r>
            <a:endParaRPr b="1" sz="1800">
              <a:solidFill>
                <a:srgbClr val="24292E"/>
              </a:solidFill>
            </a:endParaRPr>
          </a:p>
          <a:p>
            <a:pPr indent="-342900" lvl="0" marL="457200" rtl="0" algn="l">
              <a:lnSpc>
                <a:spcPct val="115000"/>
              </a:lnSpc>
              <a:spcBef>
                <a:spcPts val="1600"/>
              </a:spcBef>
              <a:spcAft>
                <a:spcPts val="0"/>
              </a:spcAft>
              <a:buClr>
                <a:srgbClr val="24292E"/>
              </a:buClr>
              <a:buSzPts val="1800"/>
              <a:buAutoNum type="arabicPeriod"/>
            </a:pPr>
            <a:r>
              <a:rPr b="1" lang="en-GB" sz="1800">
                <a:solidFill>
                  <a:srgbClr val="24292E"/>
                </a:solidFill>
              </a:rPr>
              <a:t>Browser extension wallet that runs in your browser. </a:t>
            </a:r>
            <a:endParaRPr b="1" sz="1800">
              <a:solidFill>
                <a:srgbClr val="24292E"/>
              </a:solidFill>
            </a:endParaRPr>
          </a:p>
          <a:p>
            <a:pPr indent="-342900" lvl="0" marL="457200" rtl="0" algn="l">
              <a:lnSpc>
                <a:spcPct val="115000"/>
              </a:lnSpc>
              <a:spcBef>
                <a:spcPts val="0"/>
              </a:spcBef>
              <a:spcAft>
                <a:spcPts val="0"/>
              </a:spcAft>
              <a:buClr>
                <a:srgbClr val="24292E"/>
              </a:buClr>
              <a:buSzPts val="1800"/>
              <a:buAutoNum type="arabicPeriod"/>
            </a:pPr>
            <a:r>
              <a:rPr b="1" lang="en-GB" sz="1800">
                <a:solidFill>
                  <a:srgbClr val="24292E"/>
                </a:solidFill>
              </a:rPr>
              <a:t>It is easy to use and convenient for testing, </a:t>
            </a:r>
            <a:endParaRPr b="1" sz="1800">
              <a:solidFill>
                <a:srgbClr val="24292E"/>
              </a:solidFill>
            </a:endParaRPr>
          </a:p>
          <a:p>
            <a:pPr indent="-342900" lvl="0" marL="457200" rtl="0" algn="l">
              <a:lnSpc>
                <a:spcPct val="115000"/>
              </a:lnSpc>
              <a:spcBef>
                <a:spcPts val="0"/>
              </a:spcBef>
              <a:spcAft>
                <a:spcPts val="0"/>
              </a:spcAft>
              <a:buClr>
                <a:srgbClr val="24292E"/>
              </a:buClr>
              <a:buSzPts val="1800"/>
              <a:buAutoNum type="arabicPeriod"/>
            </a:pPr>
            <a:r>
              <a:rPr b="1" lang="en-GB" sz="1800">
                <a:solidFill>
                  <a:srgbClr val="24292E"/>
                </a:solidFill>
              </a:rPr>
              <a:t>as it is able to connect to a variety of Ethereum nodes and test blockchains. </a:t>
            </a:r>
            <a:endParaRPr b="1" sz="1800">
              <a:solidFill>
                <a:srgbClr val="24292E"/>
              </a:solidFill>
            </a:endParaRPr>
          </a:p>
          <a:p>
            <a:pPr indent="-342900" lvl="0" marL="457200" rtl="0" algn="l">
              <a:lnSpc>
                <a:spcPct val="115000"/>
              </a:lnSpc>
              <a:spcBef>
                <a:spcPts val="0"/>
              </a:spcBef>
              <a:spcAft>
                <a:spcPts val="0"/>
              </a:spcAft>
              <a:buClr>
                <a:srgbClr val="24292E"/>
              </a:buClr>
              <a:buSzPts val="1800"/>
              <a:buAutoNum type="arabicPeriod"/>
            </a:pPr>
            <a:r>
              <a:rPr b="1" lang="en-GB" sz="1800">
                <a:solidFill>
                  <a:srgbClr val="24292E"/>
                </a:solidFill>
              </a:rPr>
              <a:t>MetaMask is a web-based wallet.</a:t>
            </a:r>
            <a:endParaRPr b="1" sz="1800">
              <a:solidFill>
                <a:srgbClr val="24292E"/>
              </a:solidFill>
            </a:endParaRPr>
          </a:p>
        </p:txBody>
      </p:sp>
      <p:pic>
        <p:nvPicPr>
          <p:cNvPr id="275" name="Google Shape;275;p43"/>
          <p:cNvPicPr preferRelativeResize="0"/>
          <p:nvPr/>
        </p:nvPicPr>
        <p:blipFill rotWithShape="1">
          <a:blip r:embed="rId3">
            <a:alphaModFix/>
          </a:blip>
          <a:srcRect b="0" l="0" r="0" t="0"/>
          <a:stretch/>
        </p:blipFill>
        <p:spPr>
          <a:xfrm>
            <a:off x="6784573" y="554848"/>
            <a:ext cx="1740925" cy="1740900"/>
          </a:xfrm>
          <a:prstGeom prst="rect">
            <a:avLst/>
          </a:prstGeom>
          <a:noFill/>
          <a:ln>
            <a:noFill/>
          </a:ln>
        </p:spPr>
      </p:pic>
      <p:pic>
        <p:nvPicPr>
          <p:cNvPr descr="panacloud logo.jpg" id="276" name="Google Shape;276;p43"/>
          <p:cNvPicPr preferRelativeResize="0"/>
          <p:nvPr/>
        </p:nvPicPr>
        <p:blipFill rotWithShape="1">
          <a:blip r:embed="rId4">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Control and Responsibility</a:t>
            </a:r>
            <a:endParaRPr/>
          </a:p>
        </p:txBody>
      </p:sp>
      <p:sp>
        <p:nvSpPr>
          <p:cNvPr id="282" name="Google Shape;282;p44"/>
          <p:cNvSpPr txBox="1"/>
          <p:nvPr>
            <p:ph idx="1" type="body"/>
          </p:nvPr>
        </p:nvSpPr>
        <p:spPr>
          <a:xfrm>
            <a:off x="819150" y="1603150"/>
            <a:ext cx="8127000" cy="26385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24292E"/>
              </a:buClr>
              <a:buSzPts val="2200"/>
              <a:buAutoNum type="arabicPeriod"/>
            </a:pPr>
            <a:r>
              <a:rPr b="1" lang="en-GB" sz="2200" u="sng">
                <a:solidFill>
                  <a:srgbClr val="24292E"/>
                </a:solidFill>
              </a:rPr>
              <a:t>Open Blockchain</a:t>
            </a:r>
            <a:r>
              <a:rPr b="1" lang="en-GB" sz="2200">
                <a:solidFill>
                  <a:srgbClr val="24292E"/>
                </a:solidFill>
              </a:rPr>
              <a:t> &amp; operate as </a:t>
            </a:r>
            <a:r>
              <a:rPr b="1" lang="en-GB" sz="2200" u="sng">
                <a:solidFill>
                  <a:srgbClr val="24292E"/>
                </a:solidFill>
              </a:rPr>
              <a:t>Decentralize System</a:t>
            </a:r>
            <a:endParaRPr b="1" sz="2200" u="sng">
              <a:solidFill>
                <a:srgbClr val="24292E"/>
              </a:solidFill>
            </a:endParaRPr>
          </a:p>
          <a:p>
            <a:pPr indent="-368300" lvl="0" marL="457200" rtl="0" algn="l">
              <a:lnSpc>
                <a:spcPct val="115000"/>
              </a:lnSpc>
              <a:spcBef>
                <a:spcPts val="0"/>
              </a:spcBef>
              <a:spcAft>
                <a:spcPts val="0"/>
              </a:spcAft>
              <a:buClr>
                <a:srgbClr val="24292E"/>
              </a:buClr>
              <a:buSzPts val="2200"/>
              <a:buAutoNum type="arabicPeriod"/>
            </a:pPr>
            <a:r>
              <a:rPr b="1" lang="en-GB" sz="2200">
                <a:solidFill>
                  <a:srgbClr val="24292E"/>
                </a:solidFill>
                <a:highlight>
                  <a:srgbClr val="FFFFFF"/>
                </a:highlight>
              </a:rPr>
              <a:t>Each user can control their own private keys </a:t>
            </a:r>
            <a:endParaRPr b="1" sz="2200">
              <a:solidFill>
                <a:srgbClr val="24292E"/>
              </a:solidFill>
              <a:highlight>
                <a:srgbClr val="FFFFFF"/>
              </a:highlight>
            </a:endParaRPr>
          </a:p>
          <a:p>
            <a:pPr indent="-368300" lvl="0" marL="457200" rtl="0" algn="l">
              <a:lnSpc>
                <a:spcPct val="115000"/>
              </a:lnSpc>
              <a:spcBef>
                <a:spcPts val="0"/>
              </a:spcBef>
              <a:spcAft>
                <a:spcPts val="0"/>
              </a:spcAft>
              <a:buClr>
                <a:srgbClr val="24292E"/>
              </a:buClr>
              <a:buSzPts val="2200"/>
              <a:buAutoNum type="arabicPeriod"/>
            </a:pPr>
            <a:r>
              <a:rPr b="1" lang="en-GB" sz="2200">
                <a:solidFill>
                  <a:srgbClr val="24292E"/>
                </a:solidFill>
                <a:highlight>
                  <a:srgbClr val="FFFFFF"/>
                </a:highlight>
              </a:rPr>
              <a:t>That mean: control access to funds and smart contracts. </a:t>
            </a:r>
            <a:endParaRPr b="1" sz="2200">
              <a:solidFill>
                <a:srgbClr val="24292E"/>
              </a:solidFill>
              <a:highlight>
                <a:srgbClr val="FFFFFF"/>
              </a:highlight>
            </a:endParaRPr>
          </a:p>
          <a:p>
            <a:pPr indent="-368300" lvl="0" marL="457200" rtl="0" algn="l">
              <a:lnSpc>
                <a:spcPct val="115000"/>
              </a:lnSpc>
              <a:spcBef>
                <a:spcPts val="0"/>
              </a:spcBef>
              <a:spcAft>
                <a:spcPts val="0"/>
              </a:spcAft>
              <a:buClr>
                <a:srgbClr val="24292E"/>
              </a:buClr>
              <a:buSzPts val="2200"/>
              <a:buAutoNum type="arabicPeriod"/>
            </a:pPr>
            <a:r>
              <a:rPr b="1" lang="en-GB" sz="2200">
                <a:solidFill>
                  <a:srgbClr val="24292E"/>
                </a:solidFill>
                <a:highlight>
                  <a:srgbClr val="FFFFFF"/>
                </a:highlight>
              </a:rPr>
              <a:t>We sometimes call the combination of access to funds and smart contracts an "account" or "wallet."</a:t>
            </a:r>
            <a:endParaRPr b="1" sz="2200" u="sng">
              <a:solidFill>
                <a:srgbClr val="24292E"/>
              </a:solidFill>
            </a:endParaRPr>
          </a:p>
        </p:txBody>
      </p:sp>
      <p:pic>
        <p:nvPicPr>
          <p:cNvPr descr="panacloud logo.jpg" id="283" name="Google Shape;283;p44"/>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1219200" y="38100"/>
            <a:ext cx="6991500" cy="719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3600">
                <a:solidFill>
                  <a:schemeClr val="dk1"/>
                </a:solidFill>
                <a:latin typeface="Calibri"/>
                <a:ea typeface="Calibri"/>
                <a:cs typeface="Calibri"/>
                <a:sym typeface="Calibri"/>
              </a:rPr>
              <a:t>What is an Programmable Money?</a:t>
            </a:r>
            <a:endParaRPr b="1" sz="3600">
              <a:solidFill>
                <a:schemeClr val="dk1"/>
              </a:solidFill>
              <a:latin typeface="Calibri"/>
              <a:ea typeface="Calibri"/>
              <a:cs typeface="Calibri"/>
              <a:sym typeface="Calibri"/>
            </a:endParaRPr>
          </a:p>
        </p:txBody>
      </p:sp>
      <p:sp>
        <p:nvSpPr>
          <p:cNvPr id="147" name="Google Shape;147;p27"/>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330234" lvl="0" marL="349250" rtl="0" algn="l">
              <a:lnSpc>
                <a:spcPct val="80000"/>
              </a:lnSpc>
              <a:spcBef>
                <a:spcPts val="1272"/>
              </a:spcBef>
              <a:spcAft>
                <a:spcPts val="0"/>
              </a:spcAft>
              <a:buClr>
                <a:srgbClr val="000000"/>
              </a:buClr>
              <a:buSzPts val="3058"/>
              <a:buChar char="⚫"/>
            </a:pPr>
            <a:r>
              <a:rPr lang="en-GB" sz="2752">
                <a:latin typeface="Calibri"/>
                <a:ea typeface="Calibri"/>
                <a:cs typeface="Calibri"/>
                <a:sym typeface="Calibri"/>
              </a:rPr>
              <a:t>Programmable money is money represented in digital form, also known as tokens. </a:t>
            </a:r>
            <a:endParaRPr sz="2752">
              <a:latin typeface="Calibri"/>
              <a:ea typeface="Calibri"/>
              <a:cs typeface="Calibri"/>
              <a:sym typeface="Calibri"/>
            </a:endParaRPr>
          </a:p>
          <a:p>
            <a:pPr indent="-330234" lvl="0" marL="349250" rtl="0" algn="l">
              <a:lnSpc>
                <a:spcPct val="80000"/>
              </a:lnSpc>
              <a:spcBef>
                <a:spcPts val="1272"/>
              </a:spcBef>
              <a:spcAft>
                <a:spcPts val="0"/>
              </a:spcAft>
              <a:buClr>
                <a:srgbClr val="000000"/>
              </a:buClr>
              <a:buSzPts val="3058"/>
              <a:buChar char="⚫"/>
            </a:pPr>
            <a:r>
              <a:rPr lang="en-GB" sz="2752">
                <a:latin typeface="Calibri"/>
                <a:ea typeface="Calibri"/>
                <a:cs typeface="Calibri"/>
                <a:sym typeface="Calibri"/>
              </a:rPr>
              <a:t>This digital currency is tracked with corresponding electronic ledgers, most popularly blockchains, enabling a transactional record that is publicly and securely shared. </a:t>
            </a:r>
            <a:endParaRPr sz="2752">
              <a:latin typeface="Calibri"/>
              <a:ea typeface="Calibri"/>
              <a:cs typeface="Calibri"/>
              <a:sym typeface="Calibri"/>
            </a:endParaRPr>
          </a:p>
          <a:p>
            <a:pPr indent="-330234" lvl="0" marL="349250" rtl="0" algn="l">
              <a:lnSpc>
                <a:spcPct val="80000"/>
              </a:lnSpc>
              <a:spcBef>
                <a:spcPts val="1272"/>
              </a:spcBef>
              <a:spcAft>
                <a:spcPts val="0"/>
              </a:spcAft>
              <a:buClr>
                <a:srgbClr val="000000"/>
              </a:buClr>
              <a:buSzPts val="3058"/>
              <a:buChar char="⚫"/>
            </a:pPr>
            <a:r>
              <a:rPr lang="en-GB" sz="2752">
                <a:latin typeface="Calibri"/>
                <a:ea typeface="Calibri"/>
                <a:cs typeface="Calibri"/>
                <a:sym typeface="Calibri"/>
              </a:rPr>
              <a:t>This ledger should preferably be based on open source software to promote sound governance, and to keep the programming interfaces equally available to banks and other participants.</a:t>
            </a:r>
            <a:endParaRPr sz="2752">
              <a:latin typeface="Calibri"/>
              <a:ea typeface="Calibri"/>
              <a:cs typeface="Calibri"/>
              <a:sym typeface="Calibri"/>
            </a:endParaRPr>
          </a:p>
        </p:txBody>
      </p:sp>
      <p:sp>
        <p:nvSpPr>
          <p:cNvPr id="148" name="Google Shape;148;p27"/>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49" name="Google Shape;149;p27"/>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idx="1" type="body"/>
          </p:nvPr>
        </p:nvSpPr>
        <p:spPr>
          <a:xfrm>
            <a:off x="819150" y="1298350"/>
            <a:ext cx="8127000" cy="26385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24292E"/>
              </a:buClr>
              <a:buSzPts val="2200"/>
              <a:buAutoNum type="arabicPeriod"/>
            </a:pPr>
            <a:r>
              <a:rPr b="1" lang="en-GB" sz="2200">
                <a:solidFill>
                  <a:srgbClr val="24292E"/>
                </a:solidFill>
              </a:rPr>
              <a:t>If you lose your private keys, you lose access to your funds and contracts. </a:t>
            </a:r>
            <a:endParaRPr b="1" sz="2200">
              <a:solidFill>
                <a:srgbClr val="24292E"/>
              </a:solidFill>
            </a:endParaRPr>
          </a:p>
          <a:p>
            <a:pPr indent="-368300" lvl="0" marL="457200" rtl="0" algn="l">
              <a:lnSpc>
                <a:spcPct val="115000"/>
              </a:lnSpc>
              <a:spcBef>
                <a:spcPts val="0"/>
              </a:spcBef>
              <a:spcAft>
                <a:spcPts val="0"/>
              </a:spcAft>
              <a:buClr>
                <a:srgbClr val="24292E"/>
              </a:buClr>
              <a:buSzPts val="2200"/>
              <a:buAutoNum type="arabicPeriod"/>
            </a:pPr>
            <a:r>
              <a:rPr b="1" lang="en-GB" sz="2200">
                <a:solidFill>
                  <a:srgbClr val="24292E"/>
                </a:solidFill>
              </a:rPr>
              <a:t>No one can help you regain access—your funds will be locked forever.</a:t>
            </a:r>
            <a:endParaRPr b="1" sz="2200">
              <a:solidFill>
                <a:srgbClr val="24292E"/>
              </a:solidFill>
            </a:endParaRPr>
          </a:p>
          <a:p>
            <a:pPr indent="-368300" lvl="0" marL="457200" rtl="0" algn="l">
              <a:lnSpc>
                <a:spcPct val="115000"/>
              </a:lnSpc>
              <a:spcBef>
                <a:spcPts val="0"/>
              </a:spcBef>
              <a:spcAft>
                <a:spcPts val="0"/>
              </a:spcAft>
              <a:buClr>
                <a:srgbClr val="24292E"/>
              </a:buClr>
              <a:buSzPts val="2200"/>
              <a:buAutoNum type="arabicPeriod"/>
            </a:pPr>
            <a:r>
              <a:rPr b="1" lang="en-GB" sz="2200">
                <a:solidFill>
                  <a:srgbClr val="24292E"/>
                </a:solidFill>
              </a:rPr>
              <a:t>Some users choose to give up control over their private keys by using a third-party custodian, such as an online exchange.</a:t>
            </a:r>
            <a:endParaRPr b="1" sz="2200">
              <a:solidFill>
                <a:srgbClr val="24292E"/>
              </a:solidFill>
            </a:endParaRPr>
          </a:p>
        </p:txBody>
      </p:sp>
      <p:sp>
        <p:nvSpPr>
          <p:cNvPr id="289" name="Google Shape;289;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With control comes a big responsibility</a:t>
            </a:r>
            <a:endParaRPr/>
          </a:p>
        </p:txBody>
      </p:sp>
      <p:pic>
        <p:nvPicPr>
          <p:cNvPr descr="panacloud logo.jpg" id="290" name="Google Shape;290;p45"/>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idx="1" type="body"/>
          </p:nvPr>
        </p:nvSpPr>
        <p:spPr>
          <a:xfrm>
            <a:off x="586175" y="3493275"/>
            <a:ext cx="8127000" cy="129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GB" sz="1800" u="sng">
                <a:solidFill>
                  <a:schemeClr val="hlink"/>
                </a:solidFill>
                <a:hlinkClick r:id="rId3"/>
              </a:rPr>
              <a:t>https://metamask.io</a:t>
            </a:r>
            <a:endParaRPr sz="1800">
              <a:solidFill>
                <a:srgbClr val="24292E"/>
              </a:solidFill>
            </a:endParaRPr>
          </a:p>
        </p:txBody>
      </p:sp>
      <p:sp>
        <p:nvSpPr>
          <p:cNvPr id="296" name="Google Shape;29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Getting Started with MetaMask</a:t>
            </a:r>
            <a:endParaRPr/>
          </a:p>
        </p:txBody>
      </p:sp>
      <p:pic>
        <p:nvPicPr>
          <p:cNvPr id="297" name="Google Shape;297;p46"/>
          <p:cNvPicPr preferRelativeResize="0"/>
          <p:nvPr/>
        </p:nvPicPr>
        <p:blipFill rotWithShape="1">
          <a:blip r:embed="rId4">
            <a:alphaModFix/>
          </a:blip>
          <a:srcRect b="0" l="0" r="0" t="0"/>
          <a:stretch/>
        </p:blipFill>
        <p:spPr>
          <a:xfrm>
            <a:off x="201437" y="1647025"/>
            <a:ext cx="8741124" cy="1454100"/>
          </a:xfrm>
          <a:prstGeom prst="rect">
            <a:avLst/>
          </a:prstGeom>
          <a:noFill/>
          <a:ln>
            <a:noFill/>
          </a:ln>
        </p:spPr>
      </p:pic>
      <p:pic>
        <p:nvPicPr>
          <p:cNvPr descr="panacloud logo.jpg" id="298" name="Google Shape;298;p46"/>
          <p:cNvPicPr preferRelativeResize="0"/>
          <p:nvPr/>
        </p:nvPicPr>
        <p:blipFill rotWithShape="1">
          <a:blip r:embed="rId5">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idx="1" type="body"/>
          </p:nvPr>
        </p:nvSpPr>
        <p:spPr>
          <a:xfrm>
            <a:off x="805775" y="1495400"/>
            <a:ext cx="5586600" cy="2649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24292E"/>
              </a:buClr>
              <a:buSzPts val="2200"/>
              <a:buAutoNum type="arabicPeriod"/>
            </a:pPr>
            <a:r>
              <a:rPr b="1" lang="en-GB" sz="2200">
                <a:solidFill>
                  <a:srgbClr val="24292E"/>
                </a:solidFill>
              </a:rPr>
              <a:t>Once MetaMask is installed you should see a new icon </a:t>
            </a:r>
            <a:r>
              <a:rPr b="1" lang="en-GB" sz="2200">
                <a:solidFill>
                  <a:srgbClr val="24292E"/>
                </a:solidFill>
                <a:highlight>
                  <a:srgbClr val="FFFFFF"/>
                </a:highlight>
              </a:rPr>
              <a:t>in your browser’s toolbar. </a:t>
            </a:r>
            <a:endParaRPr b="1" sz="2200">
              <a:solidFill>
                <a:srgbClr val="24292E"/>
              </a:solidFill>
              <a:highlight>
                <a:srgbClr val="FFFFFF"/>
              </a:highlight>
            </a:endParaRPr>
          </a:p>
          <a:p>
            <a:pPr indent="-368300" lvl="0" marL="457200" rtl="0" algn="l">
              <a:lnSpc>
                <a:spcPct val="115000"/>
              </a:lnSpc>
              <a:spcBef>
                <a:spcPts val="0"/>
              </a:spcBef>
              <a:spcAft>
                <a:spcPts val="0"/>
              </a:spcAft>
              <a:buClr>
                <a:srgbClr val="24292E"/>
              </a:buClr>
              <a:buSzPts val="2200"/>
              <a:buAutoNum type="arabicPeriod"/>
            </a:pPr>
            <a:r>
              <a:rPr b="1" lang="en-GB" sz="2200">
                <a:solidFill>
                  <a:srgbClr val="24292E"/>
                </a:solidFill>
                <a:highlight>
                  <a:srgbClr val="FFFFFF"/>
                </a:highlight>
              </a:rPr>
              <a:t>Click on it to get started. </a:t>
            </a:r>
            <a:endParaRPr b="1" sz="2200">
              <a:solidFill>
                <a:srgbClr val="24292E"/>
              </a:solidFill>
              <a:highlight>
                <a:srgbClr val="FFFFFF"/>
              </a:highlight>
            </a:endParaRPr>
          </a:p>
          <a:p>
            <a:pPr indent="-368300" lvl="0" marL="457200" rtl="0" algn="l">
              <a:lnSpc>
                <a:spcPct val="115000"/>
              </a:lnSpc>
              <a:spcBef>
                <a:spcPts val="0"/>
              </a:spcBef>
              <a:spcAft>
                <a:spcPts val="0"/>
              </a:spcAft>
              <a:buClr>
                <a:srgbClr val="24292E"/>
              </a:buClr>
              <a:buSzPts val="2200"/>
              <a:buAutoNum type="arabicPeriod"/>
            </a:pPr>
            <a:r>
              <a:rPr b="1" lang="en-GB" sz="2200">
                <a:solidFill>
                  <a:srgbClr val="24292E"/>
                </a:solidFill>
                <a:highlight>
                  <a:srgbClr val="FFFFFF"/>
                </a:highlight>
              </a:rPr>
              <a:t>You will be asked to accept the terms and conditions and then to create your new Ethereum wallet by entering a password </a:t>
            </a:r>
            <a:endParaRPr b="1" sz="2200">
              <a:solidFill>
                <a:srgbClr val="24292E"/>
              </a:solidFill>
            </a:endParaRPr>
          </a:p>
        </p:txBody>
      </p:sp>
      <p:sp>
        <p:nvSpPr>
          <p:cNvPr id="304" name="Google Shape;304;p47"/>
          <p:cNvSpPr txBox="1"/>
          <p:nvPr>
            <p:ph type="title"/>
          </p:nvPr>
        </p:nvSpPr>
        <p:spPr>
          <a:xfrm>
            <a:off x="720475"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Getting Started with MetaMask</a:t>
            </a:r>
            <a:endParaRPr/>
          </a:p>
        </p:txBody>
      </p:sp>
      <p:pic>
        <p:nvPicPr>
          <p:cNvPr id="305" name="Google Shape;305;p47"/>
          <p:cNvPicPr preferRelativeResize="0"/>
          <p:nvPr/>
        </p:nvPicPr>
        <p:blipFill rotWithShape="1">
          <a:blip r:embed="rId3">
            <a:alphaModFix/>
          </a:blip>
          <a:srcRect b="0" l="0" r="0" t="0"/>
          <a:stretch/>
        </p:blipFill>
        <p:spPr>
          <a:xfrm>
            <a:off x="6392450" y="545925"/>
            <a:ext cx="2433375" cy="3961701"/>
          </a:xfrm>
          <a:prstGeom prst="rect">
            <a:avLst/>
          </a:prstGeom>
          <a:noFill/>
          <a:ln>
            <a:noFill/>
          </a:ln>
        </p:spPr>
      </p:pic>
      <p:pic>
        <p:nvPicPr>
          <p:cNvPr descr="panacloud logo.jpg" id="306" name="Google Shape;306;p47"/>
          <p:cNvPicPr preferRelativeResize="0"/>
          <p:nvPr/>
        </p:nvPicPr>
        <p:blipFill rotWithShape="1">
          <a:blip r:embed="rId4">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819150" y="7694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Switching Networks</a:t>
            </a:r>
            <a:endParaRPr/>
          </a:p>
        </p:txBody>
      </p:sp>
      <p:sp>
        <p:nvSpPr>
          <p:cNvPr id="312" name="Google Shape;312;p48"/>
          <p:cNvSpPr txBox="1"/>
          <p:nvPr>
            <p:ph idx="1" type="body"/>
          </p:nvPr>
        </p:nvSpPr>
        <p:spPr>
          <a:xfrm>
            <a:off x="819150" y="1374550"/>
            <a:ext cx="8127000" cy="2638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rgbClr val="24292E"/>
              </a:buClr>
              <a:buSzPts val="1600"/>
              <a:buAutoNum type="arabicPeriod"/>
            </a:pPr>
            <a:r>
              <a:rPr b="1" lang="en-GB" sz="1600">
                <a:solidFill>
                  <a:srgbClr val="24292E"/>
                </a:solidFill>
                <a:highlight>
                  <a:srgbClr val="FFFFFF"/>
                </a:highlight>
              </a:rPr>
              <a:t>Main Ethereum Network</a:t>
            </a:r>
            <a:endParaRPr b="1" sz="1600">
              <a:solidFill>
                <a:srgbClr val="24292E"/>
              </a:solidFill>
              <a:highlight>
                <a:srgbClr val="FFFFFF"/>
              </a:highlight>
            </a:endParaRPr>
          </a:p>
          <a:p>
            <a:pPr indent="-330200" lvl="1" marL="914400" rtl="0" algn="l">
              <a:lnSpc>
                <a:spcPct val="115000"/>
              </a:lnSpc>
              <a:spcBef>
                <a:spcPts val="0"/>
              </a:spcBef>
              <a:spcAft>
                <a:spcPts val="0"/>
              </a:spcAft>
              <a:buClr>
                <a:srgbClr val="24292E"/>
              </a:buClr>
              <a:buSzPts val="1600"/>
              <a:buAutoNum type="alphaLcPeriod"/>
            </a:pPr>
            <a:r>
              <a:rPr lang="en-GB" sz="1600">
                <a:solidFill>
                  <a:srgbClr val="24292E"/>
                </a:solidFill>
                <a:highlight>
                  <a:srgbClr val="FFFFFF"/>
                </a:highlight>
              </a:rPr>
              <a:t>By default, MetaMask will try to connect to the main public network. </a:t>
            </a:r>
            <a:endParaRPr sz="1600">
              <a:solidFill>
                <a:srgbClr val="24292E"/>
              </a:solidFill>
              <a:highlight>
                <a:srgbClr val="FFFFFF"/>
              </a:highlight>
            </a:endParaRPr>
          </a:p>
          <a:p>
            <a:pPr indent="-330200" lvl="1" marL="914400" rtl="0" algn="l">
              <a:lnSpc>
                <a:spcPct val="115000"/>
              </a:lnSpc>
              <a:spcBef>
                <a:spcPts val="0"/>
              </a:spcBef>
              <a:spcAft>
                <a:spcPts val="0"/>
              </a:spcAft>
              <a:buClr>
                <a:srgbClr val="24292E"/>
              </a:buClr>
              <a:buSzPts val="1600"/>
              <a:buAutoNum type="alphaLcPeriod"/>
            </a:pPr>
            <a:r>
              <a:rPr lang="en-GB" sz="1600">
                <a:solidFill>
                  <a:srgbClr val="24292E"/>
                </a:solidFill>
                <a:highlight>
                  <a:srgbClr val="FFFFFF"/>
                </a:highlight>
              </a:rPr>
              <a:t>Real ETH, real value, and real consequences.</a:t>
            </a:r>
            <a:endParaRPr sz="1600">
              <a:solidFill>
                <a:srgbClr val="24292E"/>
              </a:solidFill>
              <a:highlight>
                <a:srgbClr val="FFFFFF"/>
              </a:highlight>
            </a:endParaRPr>
          </a:p>
          <a:p>
            <a:pPr indent="-330200" lvl="0" marL="457200" rtl="0" algn="l">
              <a:lnSpc>
                <a:spcPct val="115000"/>
              </a:lnSpc>
              <a:spcBef>
                <a:spcPts val="0"/>
              </a:spcBef>
              <a:spcAft>
                <a:spcPts val="0"/>
              </a:spcAft>
              <a:buClr>
                <a:srgbClr val="24292E"/>
              </a:buClr>
              <a:buSzPts val="1600"/>
              <a:buAutoNum type="arabicPeriod"/>
            </a:pPr>
            <a:r>
              <a:rPr b="1" lang="en-GB" sz="1600">
                <a:solidFill>
                  <a:srgbClr val="24292E"/>
                </a:solidFill>
                <a:highlight>
                  <a:srgbClr val="FFFFFF"/>
                </a:highlight>
              </a:rPr>
              <a:t>Ropsten Test Network</a:t>
            </a:r>
            <a:endParaRPr b="1" sz="1600">
              <a:solidFill>
                <a:srgbClr val="24292E"/>
              </a:solidFill>
              <a:highlight>
                <a:srgbClr val="FFFFFF"/>
              </a:highlight>
            </a:endParaRPr>
          </a:p>
          <a:p>
            <a:pPr indent="-330200" lvl="1" marL="914400" marR="152400" rtl="0" algn="l">
              <a:lnSpc>
                <a:spcPct val="115000"/>
              </a:lnSpc>
              <a:spcBef>
                <a:spcPts val="0"/>
              </a:spcBef>
              <a:spcAft>
                <a:spcPts val="0"/>
              </a:spcAft>
              <a:buClr>
                <a:srgbClr val="24292E"/>
              </a:buClr>
              <a:buSzPts val="1600"/>
              <a:buAutoNum type="alphaLcPeriod"/>
            </a:pPr>
            <a:r>
              <a:rPr lang="en-GB" sz="1600">
                <a:solidFill>
                  <a:srgbClr val="24292E"/>
                </a:solidFill>
                <a:highlight>
                  <a:srgbClr val="FFFFFF"/>
                </a:highlight>
              </a:rPr>
              <a:t>Ethereum public test blockchain and network. </a:t>
            </a:r>
            <a:endParaRPr sz="1600">
              <a:solidFill>
                <a:srgbClr val="24292E"/>
              </a:solidFill>
              <a:highlight>
                <a:srgbClr val="FFFFFF"/>
              </a:highlight>
            </a:endParaRPr>
          </a:p>
          <a:p>
            <a:pPr indent="-330200" lvl="1" marL="914400" marR="152400" rtl="0" algn="l">
              <a:lnSpc>
                <a:spcPct val="115000"/>
              </a:lnSpc>
              <a:spcBef>
                <a:spcPts val="0"/>
              </a:spcBef>
              <a:spcAft>
                <a:spcPts val="0"/>
              </a:spcAft>
              <a:buClr>
                <a:srgbClr val="24292E"/>
              </a:buClr>
              <a:buSzPts val="1600"/>
              <a:buAutoNum type="alphaLcPeriod"/>
            </a:pPr>
            <a:r>
              <a:rPr lang="en-GB" sz="1600">
                <a:solidFill>
                  <a:srgbClr val="24292E"/>
                </a:solidFill>
                <a:highlight>
                  <a:srgbClr val="FFFFFF"/>
                </a:highlight>
              </a:rPr>
              <a:t>ETH on this network has no value.</a:t>
            </a:r>
            <a:endParaRPr sz="1600">
              <a:solidFill>
                <a:srgbClr val="24292E"/>
              </a:solidFill>
              <a:highlight>
                <a:srgbClr val="FFFFFF"/>
              </a:highlight>
            </a:endParaRPr>
          </a:p>
          <a:p>
            <a:pPr indent="-330200" lvl="0" marL="457200" rtl="0" algn="l">
              <a:lnSpc>
                <a:spcPct val="115000"/>
              </a:lnSpc>
              <a:spcBef>
                <a:spcPts val="0"/>
              </a:spcBef>
              <a:spcAft>
                <a:spcPts val="0"/>
              </a:spcAft>
              <a:buClr>
                <a:srgbClr val="24292E"/>
              </a:buClr>
              <a:buSzPts val="1600"/>
              <a:buAutoNum type="arabicPeriod"/>
            </a:pPr>
            <a:r>
              <a:rPr b="1" lang="en-GB" sz="1600">
                <a:solidFill>
                  <a:srgbClr val="24292E"/>
                </a:solidFill>
                <a:highlight>
                  <a:srgbClr val="FFFFFF"/>
                </a:highlight>
              </a:rPr>
              <a:t>Kovan Test Network</a:t>
            </a:r>
            <a:endParaRPr b="1" sz="1600">
              <a:solidFill>
                <a:srgbClr val="24292E"/>
              </a:solidFill>
              <a:highlight>
                <a:srgbClr val="FFFFFF"/>
              </a:highlight>
            </a:endParaRPr>
          </a:p>
          <a:p>
            <a:pPr indent="-330200" lvl="1" marL="914400" marR="152400" rtl="0" algn="l">
              <a:lnSpc>
                <a:spcPct val="115000"/>
              </a:lnSpc>
              <a:spcBef>
                <a:spcPts val="0"/>
              </a:spcBef>
              <a:spcAft>
                <a:spcPts val="0"/>
              </a:spcAft>
              <a:buClr>
                <a:srgbClr val="24292E"/>
              </a:buClr>
              <a:buSzPts val="1600"/>
              <a:buAutoNum type="alphaLcPeriod"/>
            </a:pPr>
            <a:r>
              <a:rPr lang="en-GB" sz="1600">
                <a:solidFill>
                  <a:srgbClr val="24292E"/>
                </a:solidFill>
                <a:highlight>
                  <a:srgbClr val="FFFFFF"/>
                </a:highlight>
              </a:rPr>
              <a:t>Ethereum public test blockchain and network using consensus protocol - Proof of authority ETH on this network has no value. The Kovan test network is supported by Parity only. </a:t>
            </a:r>
            <a:endParaRPr sz="1600">
              <a:solidFill>
                <a:srgbClr val="24292E"/>
              </a:solidFill>
              <a:highlight>
                <a:srgbClr val="FFFFFF"/>
              </a:highlight>
            </a:endParaRPr>
          </a:p>
        </p:txBody>
      </p:sp>
      <p:pic>
        <p:nvPicPr>
          <p:cNvPr descr="panacloud logo.jpg" id="313" name="Google Shape;313;p48"/>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idx="1" type="body"/>
          </p:nvPr>
        </p:nvSpPr>
        <p:spPr>
          <a:xfrm>
            <a:off x="819150" y="1450750"/>
            <a:ext cx="8127000" cy="3382800"/>
          </a:xfrm>
          <a:prstGeom prst="rect">
            <a:avLst/>
          </a:prstGeom>
          <a:noFill/>
          <a:ln>
            <a:noFill/>
          </a:ln>
        </p:spPr>
        <p:txBody>
          <a:bodyPr anchorCtr="0" anchor="t" bIns="91425" lIns="91425" spcFirstLastPara="1" rIns="91425" wrap="square" tIns="91425">
            <a:noAutofit/>
          </a:bodyPr>
          <a:lstStyle/>
          <a:p>
            <a:pPr indent="-330200" lvl="0" marL="457200" marR="152400" rtl="0" algn="l">
              <a:lnSpc>
                <a:spcPct val="115000"/>
              </a:lnSpc>
              <a:spcBef>
                <a:spcPts val="0"/>
              </a:spcBef>
              <a:spcAft>
                <a:spcPts val="0"/>
              </a:spcAft>
              <a:buClr>
                <a:srgbClr val="24292E"/>
              </a:buClr>
              <a:buSzPts val="1600"/>
              <a:buAutoNum type="arabicPeriod" startAt="4"/>
            </a:pPr>
            <a:r>
              <a:rPr b="1" lang="en-GB" sz="1600">
                <a:solidFill>
                  <a:srgbClr val="24292E"/>
                </a:solidFill>
                <a:highlight>
                  <a:srgbClr val="FFFFFF"/>
                </a:highlight>
              </a:rPr>
              <a:t>Rinkeby Test Network</a:t>
            </a:r>
            <a:endParaRPr b="1" sz="1600">
              <a:solidFill>
                <a:srgbClr val="24292E"/>
              </a:solidFill>
              <a:highlight>
                <a:srgbClr val="FFFFFF"/>
              </a:highlight>
            </a:endParaRPr>
          </a:p>
          <a:p>
            <a:pPr indent="-330200" lvl="1" marL="914400" marR="152400" rtl="0" algn="l">
              <a:lnSpc>
                <a:spcPct val="115000"/>
              </a:lnSpc>
              <a:spcBef>
                <a:spcPts val="0"/>
              </a:spcBef>
              <a:spcAft>
                <a:spcPts val="0"/>
              </a:spcAft>
              <a:buClr>
                <a:srgbClr val="24292E"/>
              </a:buClr>
              <a:buSzPts val="1600"/>
              <a:buAutoNum type="alphaLcPeriod"/>
            </a:pPr>
            <a:r>
              <a:rPr lang="en-GB" sz="1600">
                <a:solidFill>
                  <a:srgbClr val="24292E"/>
                </a:solidFill>
                <a:highlight>
                  <a:srgbClr val="FFFFFF"/>
                </a:highlight>
              </a:rPr>
              <a:t>Ethereum public test blockchain and network, using consensus protocol - proof of authority</a:t>
            </a:r>
            <a:endParaRPr sz="1600">
              <a:solidFill>
                <a:srgbClr val="24292E"/>
              </a:solidFill>
              <a:highlight>
                <a:srgbClr val="FFFFFF"/>
              </a:highlight>
            </a:endParaRPr>
          </a:p>
          <a:p>
            <a:pPr indent="-330200" lvl="1" marL="914400" marR="152400" rtl="0" algn="l">
              <a:lnSpc>
                <a:spcPct val="115000"/>
              </a:lnSpc>
              <a:spcBef>
                <a:spcPts val="0"/>
              </a:spcBef>
              <a:spcAft>
                <a:spcPts val="0"/>
              </a:spcAft>
              <a:buClr>
                <a:srgbClr val="24292E"/>
              </a:buClr>
              <a:buSzPts val="1600"/>
              <a:buAutoNum type="alphaLcPeriod"/>
            </a:pPr>
            <a:r>
              <a:rPr lang="en-GB" sz="1600">
                <a:solidFill>
                  <a:srgbClr val="24292E"/>
                </a:solidFill>
                <a:highlight>
                  <a:srgbClr val="FFFFFF"/>
                </a:highlight>
              </a:rPr>
              <a:t>ETH on this network has no value.</a:t>
            </a:r>
            <a:endParaRPr sz="1600">
              <a:solidFill>
                <a:srgbClr val="24292E"/>
              </a:solidFill>
              <a:highlight>
                <a:srgbClr val="FFFFFF"/>
              </a:highlight>
            </a:endParaRPr>
          </a:p>
          <a:p>
            <a:pPr indent="-330200" lvl="0" marL="457200" rtl="0" algn="l">
              <a:lnSpc>
                <a:spcPct val="115000"/>
              </a:lnSpc>
              <a:spcBef>
                <a:spcPts val="0"/>
              </a:spcBef>
              <a:spcAft>
                <a:spcPts val="0"/>
              </a:spcAft>
              <a:buClr>
                <a:srgbClr val="24292E"/>
              </a:buClr>
              <a:buSzPts val="1600"/>
              <a:buAutoNum type="arabicPeriod" startAt="4"/>
            </a:pPr>
            <a:r>
              <a:rPr b="1" lang="en-GB" sz="1600">
                <a:solidFill>
                  <a:srgbClr val="24292E"/>
                </a:solidFill>
                <a:highlight>
                  <a:srgbClr val="FFFFFF"/>
                </a:highlight>
              </a:rPr>
              <a:t>Localhost 8545</a:t>
            </a:r>
            <a:endParaRPr b="1" sz="1600">
              <a:solidFill>
                <a:srgbClr val="24292E"/>
              </a:solidFill>
              <a:highlight>
                <a:srgbClr val="FFFFFF"/>
              </a:highlight>
            </a:endParaRPr>
          </a:p>
          <a:p>
            <a:pPr indent="-330200" lvl="1" marL="914400" marR="152400" rtl="0" algn="l">
              <a:lnSpc>
                <a:spcPct val="115000"/>
              </a:lnSpc>
              <a:spcBef>
                <a:spcPts val="0"/>
              </a:spcBef>
              <a:spcAft>
                <a:spcPts val="0"/>
              </a:spcAft>
              <a:buClr>
                <a:srgbClr val="24292E"/>
              </a:buClr>
              <a:buSzPts val="1600"/>
              <a:buAutoNum type="alphaLcPeriod"/>
            </a:pPr>
            <a:r>
              <a:rPr lang="en-GB" sz="1600">
                <a:solidFill>
                  <a:srgbClr val="24292E"/>
                </a:solidFill>
                <a:highlight>
                  <a:srgbClr val="FFFFFF"/>
                </a:highlight>
              </a:rPr>
              <a:t>Connects to a node running on the same computer as the browser. </a:t>
            </a:r>
            <a:endParaRPr sz="1600">
              <a:solidFill>
                <a:srgbClr val="24292E"/>
              </a:solidFill>
              <a:highlight>
                <a:srgbClr val="FFFFFF"/>
              </a:highlight>
            </a:endParaRPr>
          </a:p>
          <a:p>
            <a:pPr indent="-330200" lvl="1" marL="914400" marR="152400" rtl="0" algn="l">
              <a:lnSpc>
                <a:spcPct val="115000"/>
              </a:lnSpc>
              <a:spcBef>
                <a:spcPts val="0"/>
              </a:spcBef>
              <a:spcAft>
                <a:spcPts val="0"/>
              </a:spcAft>
              <a:buClr>
                <a:srgbClr val="24292E"/>
              </a:buClr>
              <a:buSzPts val="1600"/>
              <a:buAutoNum type="alphaLcPeriod"/>
            </a:pPr>
            <a:r>
              <a:rPr lang="en-GB" sz="1600">
                <a:solidFill>
                  <a:srgbClr val="24292E"/>
                </a:solidFill>
                <a:highlight>
                  <a:srgbClr val="FFFFFF"/>
                </a:highlight>
              </a:rPr>
              <a:t>The node can be part of any public blockchain (main or testnet), or a private testnet.</a:t>
            </a:r>
            <a:endParaRPr sz="1600">
              <a:solidFill>
                <a:srgbClr val="24292E"/>
              </a:solidFill>
              <a:highlight>
                <a:srgbClr val="FFFFFF"/>
              </a:highlight>
            </a:endParaRPr>
          </a:p>
          <a:p>
            <a:pPr indent="-330200" lvl="0" marL="457200" rtl="0" algn="l">
              <a:lnSpc>
                <a:spcPct val="115000"/>
              </a:lnSpc>
              <a:spcBef>
                <a:spcPts val="0"/>
              </a:spcBef>
              <a:spcAft>
                <a:spcPts val="0"/>
              </a:spcAft>
              <a:buClr>
                <a:srgbClr val="24292E"/>
              </a:buClr>
              <a:buSzPts val="1600"/>
              <a:buAutoNum type="arabicPeriod" startAt="4"/>
            </a:pPr>
            <a:r>
              <a:rPr b="1" lang="en-GB" sz="1600">
                <a:solidFill>
                  <a:srgbClr val="24292E"/>
                </a:solidFill>
                <a:highlight>
                  <a:srgbClr val="FFFFFF"/>
                </a:highlight>
              </a:rPr>
              <a:t>Custom RPC</a:t>
            </a:r>
            <a:endParaRPr b="1" sz="1600">
              <a:solidFill>
                <a:srgbClr val="24292E"/>
              </a:solidFill>
              <a:highlight>
                <a:srgbClr val="FFFFFF"/>
              </a:highlight>
            </a:endParaRPr>
          </a:p>
          <a:p>
            <a:pPr indent="-330200" lvl="1" marL="914400" marR="152400" rtl="0" algn="l">
              <a:lnSpc>
                <a:spcPct val="115000"/>
              </a:lnSpc>
              <a:spcBef>
                <a:spcPts val="0"/>
              </a:spcBef>
              <a:spcAft>
                <a:spcPts val="0"/>
              </a:spcAft>
              <a:buClr>
                <a:srgbClr val="24292E"/>
              </a:buClr>
              <a:buSzPts val="1600"/>
              <a:buAutoNum type="alphaLcPeriod"/>
            </a:pPr>
            <a:r>
              <a:rPr lang="en-GB" sz="1600">
                <a:solidFill>
                  <a:srgbClr val="24292E"/>
                </a:solidFill>
                <a:highlight>
                  <a:srgbClr val="FFFFFF"/>
                </a:highlight>
              </a:rPr>
              <a:t>Allows you to connect MetaMask to any node with a Geth-compatible Remote Procedure Call (RPC) interface. The node can be part of any public or private blockchain</a:t>
            </a:r>
            <a:endParaRPr sz="1600">
              <a:solidFill>
                <a:srgbClr val="24292E"/>
              </a:solidFill>
              <a:highlight>
                <a:srgbClr val="FFFFFF"/>
              </a:highlight>
            </a:endParaRPr>
          </a:p>
        </p:txBody>
      </p:sp>
      <p:sp>
        <p:nvSpPr>
          <p:cNvPr id="319" name="Google Shape;319;p49"/>
          <p:cNvSpPr txBox="1"/>
          <p:nvPr>
            <p:ph type="title"/>
          </p:nvPr>
        </p:nvSpPr>
        <p:spPr>
          <a:xfrm>
            <a:off x="819150" y="7694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GB"/>
              <a:t>Switching Networks</a:t>
            </a:r>
            <a:endParaRPr b="1"/>
          </a:p>
        </p:txBody>
      </p:sp>
      <p:pic>
        <p:nvPicPr>
          <p:cNvPr descr="panacloud logo.jpg" id="320" name="Google Shape;320;p49"/>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0"/>
          <p:cNvSpPr txBox="1"/>
          <p:nvPr>
            <p:ph type="title"/>
          </p:nvPr>
        </p:nvSpPr>
        <p:spPr>
          <a:xfrm>
            <a:off x="819150" y="7694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Getting Some Test Ether</a:t>
            </a:r>
            <a:endParaRPr/>
          </a:p>
          <a:p>
            <a:pPr indent="0" lvl="0" marL="0" rtl="0" algn="l">
              <a:lnSpc>
                <a:spcPct val="100000"/>
              </a:lnSpc>
              <a:spcBef>
                <a:spcPts val="0"/>
              </a:spcBef>
              <a:spcAft>
                <a:spcPts val="0"/>
              </a:spcAft>
              <a:buSzPts val="3000"/>
              <a:buNone/>
            </a:pPr>
            <a:r>
              <a:t/>
            </a:r>
            <a:endParaRPr/>
          </a:p>
        </p:txBody>
      </p:sp>
      <p:pic>
        <p:nvPicPr>
          <p:cNvPr id="326" name="Google Shape;326;p50"/>
          <p:cNvPicPr preferRelativeResize="0"/>
          <p:nvPr/>
        </p:nvPicPr>
        <p:blipFill rotWithShape="1">
          <a:blip r:embed="rId3">
            <a:alphaModFix/>
          </a:blip>
          <a:srcRect b="0" l="0" r="0" t="0"/>
          <a:stretch/>
        </p:blipFill>
        <p:spPr>
          <a:xfrm>
            <a:off x="5277800" y="1325200"/>
            <a:ext cx="3625951" cy="3079675"/>
          </a:xfrm>
          <a:prstGeom prst="rect">
            <a:avLst/>
          </a:prstGeom>
          <a:noFill/>
          <a:ln>
            <a:noFill/>
          </a:ln>
        </p:spPr>
      </p:pic>
      <p:sp>
        <p:nvSpPr>
          <p:cNvPr id="327" name="Google Shape;327;p50"/>
          <p:cNvSpPr txBox="1"/>
          <p:nvPr/>
        </p:nvSpPr>
        <p:spPr>
          <a:xfrm>
            <a:off x="819150" y="1553800"/>
            <a:ext cx="4351200" cy="3000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24292E"/>
              </a:buClr>
              <a:buSzPts val="1800"/>
              <a:buFont typeface="Calibri"/>
              <a:buAutoNum type="arabicPeriod"/>
            </a:pPr>
            <a:r>
              <a:rPr b="0" i="0" lang="en-GB" sz="1800" u="none" cap="none" strike="noStrike">
                <a:solidFill>
                  <a:srgbClr val="24292E"/>
                </a:solidFill>
                <a:highlight>
                  <a:srgbClr val="FFFFFF"/>
                </a:highlight>
                <a:latin typeface="Calibri"/>
                <a:ea typeface="Calibri"/>
                <a:cs typeface="Calibri"/>
                <a:sym typeface="Calibri"/>
              </a:rPr>
              <a:t>New transaction will be mined and your MetaMask wallet will show a balance of 1 ETH. </a:t>
            </a:r>
            <a:endParaRPr b="0" i="0" sz="1800" u="none" cap="none" strike="noStrike">
              <a:solidFill>
                <a:srgbClr val="24292E"/>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b="0" i="0" lang="en-GB" sz="1800" u="none" cap="none" strike="noStrike">
                <a:solidFill>
                  <a:srgbClr val="24292E"/>
                </a:solidFill>
                <a:highlight>
                  <a:srgbClr val="FFFFFF"/>
                </a:highlight>
                <a:latin typeface="Calibri"/>
                <a:ea typeface="Calibri"/>
                <a:cs typeface="Calibri"/>
                <a:sym typeface="Calibri"/>
              </a:rPr>
              <a:t>Click on the transaction ID it take you to a </a:t>
            </a:r>
            <a:r>
              <a:rPr b="0" i="1" lang="en-GB" sz="1800" u="none" cap="none" strike="noStrike">
                <a:solidFill>
                  <a:srgbClr val="24292E"/>
                </a:solidFill>
                <a:highlight>
                  <a:srgbClr val="FFFFFF"/>
                </a:highlight>
                <a:latin typeface="Calibri"/>
                <a:ea typeface="Calibri"/>
                <a:cs typeface="Calibri"/>
                <a:sym typeface="Calibri"/>
              </a:rPr>
              <a:t>block explorer</a:t>
            </a:r>
            <a:r>
              <a:rPr b="0" i="0" lang="en-GB" sz="1800" u="none" cap="none" strike="noStrike">
                <a:solidFill>
                  <a:srgbClr val="24292E"/>
                </a:solidFill>
                <a:highlight>
                  <a:srgbClr val="FFFFFF"/>
                </a:highlight>
                <a:latin typeface="Calibri"/>
                <a:ea typeface="Calibri"/>
                <a:cs typeface="Calibri"/>
                <a:sym typeface="Calibri"/>
              </a:rPr>
              <a:t>. MetaMask uses the </a:t>
            </a:r>
            <a:r>
              <a:rPr b="0" i="0" lang="en-GB" sz="1800" u="sng" cap="none" strike="noStrike">
                <a:solidFill>
                  <a:schemeClr val="hlink"/>
                </a:solidFill>
                <a:highlight>
                  <a:srgbClr val="FFFFFF"/>
                </a:highlight>
                <a:latin typeface="Calibri"/>
                <a:ea typeface="Calibri"/>
                <a:cs typeface="Calibri"/>
                <a:sym typeface="Calibri"/>
                <a:hlinkClick r:id="rId4"/>
              </a:rPr>
              <a:t>Etherscan block explorer</a:t>
            </a:r>
            <a:r>
              <a:rPr b="0" i="0" lang="en-GB" sz="1800" u="none" cap="none" strike="noStrike">
                <a:solidFill>
                  <a:srgbClr val="24292E"/>
                </a:solidFill>
                <a:highlight>
                  <a:srgbClr val="FFFFFF"/>
                </a:highlight>
                <a:latin typeface="Calibri"/>
                <a:ea typeface="Calibri"/>
                <a:cs typeface="Calibri"/>
                <a:sym typeface="Calibri"/>
              </a:rPr>
              <a:t>, </a:t>
            </a:r>
            <a:endParaRPr b="0" i="0" sz="1800" u="none" cap="none" strike="noStrike">
              <a:solidFill>
                <a:srgbClr val="24292E"/>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AutoNum type="arabicPeriod"/>
            </a:pPr>
            <a:r>
              <a:rPr b="0" i="0" lang="en-GB" sz="1800" u="none" cap="none" strike="noStrike">
                <a:solidFill>
                  <a:srgbClr val="24292E"/>
                </a:solidFill>
                <a:highlight>
                  <a:srgbClr val="FFFFFF"/>
                </a:highlight>
                <a:latin typeface="Calibri"/>
                <a:ea typeface="Calibri"/>
                <a:cs typeface="Calibri"/>
                <a:sym typeface="Calibri"/>
              </a:rPr>
              <a:t>The transaction containing the payment from the Ropsten Test Faucet is shown in </a:t>
            </a:r>
            <a:r>
              <a:rPr b="0" i="0" lang="en-GB" sz="1800" u="sng" cap="none" strike="noStrike">
                <a:solidFill>
                  <a:schemeClr val="hlink"/>
                </a:solidFill>
                <a:highlight>
                  <a:srgbClr val="FFFFFF"/>
                </a:highlight>
                <a:latin typeface="Calibri"/>
                <a:ea typeface="Calibri"/>
                <a:cs typeface="Calibri"/>
                <a:sym typeface="Calibri"/>
                <a:hlinkClick r:id="rId5"/>
              </a:rPr>
              <a:t>Etherscan Ropsten block explorer</a:t>
            </a:r>
            <a:r>
              <a:rPr b="0" i="0" lang="en-GB" sz="1800" u="none" cap="none" strike="noStrike">
                <a:solidFill>
                  <a:srgbClr val="24292E"/>
                </a:solidFill>
                <a:highlight>
                  <a:srgbClr val="FFFFFF"/>
                </a:highlight>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pic>
        <p:nvPicPr>
          <p:cNvPr descr="panacloud logo.jpg" id="328" name="Google Shape;328;p50"/>
          <p:cNvPicPr preferRelativeResize="0"/>
          <p:nvPr/>
        </p:nvPicPr>
        <p:blipFill rotWithShape="1">
          <a:blip r:embed="rId6">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819150" y="477425"/>
            <a:ext cx="7505700" cy="51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Addresses</a:t>
            </a:r>
            <a:endParaRPr/>
          </a:p>
        </p:txBody>
      </p:sp>
      <p:sp>
        <p:nvSpPr>
          <p:cNvPr id="334" name="Google Shape;334;p51"/>
          <p:cNvSpPr txBox="1"/>
          <p:nvPr>
            <p:ph idx="1" type="body"/>
          </p:nvPr>
        </p:nvSpPr>
        <p:spPr>
          <a:xfrm>
            <a:off x="819150" y="1139100"/>
            <a:ext cx="7505700" cy="355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sz="1800">
                <a:solidFill>
                  <a:srgbClr val="24292E"/>
                </a:solidFill>
                <a:highlight>
                  <a:srgbClr val="FFFFFF"/>
                </a:highlight>
              </a:rPr>
              <a:t>One of Ethereum’s foundational technologies is</a:t>
            </a:r>
            <a:r>
              <a:rPr lang="en-GB" sz="1800">
                <a:solidFill>
                  <a:srgbClr val="0000FF"/>
                </a:solidFill>
                <a:highlight>
                  <a:srgbClr val="FFFFFF"/>
                </a:highlight>
              </a:rPr>
              <a:t> </a:t>
            </a:r>
            <a:r>
              <a:rPr i="1" lang="en-GB" sz="1800">
                <a:solidFill>
                  <a:srgbClr val="0000FF"/>
                </a:solidFill>
                <a:highlight>
                  <a:srgbClr val="FFFFFF"/>
                </a:highlight>
              </a:rPr>
              <a:t>cryptography </a:t>
            </a:r>
            <a:endParaRPr sz="1800">
              <a:solidFill>
                <a:srgbClr val="0000FF"/>
              </a:solidFill>
            </a:endParaRPr>
          </a:p>
          <a:p>
            <a:pPr indent="0" lvl="0" marL="0" rtl="0" algn="l">
              <a:lnSpc>
                <a:spcPct val="115000"/>
              </a:lnSpc>
              <a:spcBef>
                <a:spcPts val="1600"/>
              </a:spcBef>
              <a:spcAft>
                <a:spcPts val="0"/>
              </a:spcAft>
              <a:buSzPts val="1300"/>
              <a:buNone/>
            </a:pPr>
            <a:r>
              <a:rPr lang="en-GB" sz="2400"/>
              <a:t>Two types of Accounts</a:t>
            </a:r>
            <a:endParaRPr sz="2400"/>
          </a:p>
          <a:p>
            <a:pPr indent="-342900" lvl="0" marL="457200" rtl="0" algn="l">
              <a:lnSpc>
                <a:spcPct val="115000"/>
              </a:lnSpc>
              <a:spcBef>
                <a:spcPts val="1600"/>
              </a:spcBef>
              <a:spcAft>
                <a:spcPts val="0"/>
              </a:spcAft>
              <a:buSzPts val="1800"/>
              <a:buAutoNum type="arabicPeriod"/>
            </a:pPr>
            <a:r>
              <a:rPr lang="en-GB" sz="1800"/>
              <a:t>Externally owned Accounts (EoA)</a:t>
            </a:r>
            <a:endParaRPr sz="1800"/>
          </a:p>
          <a:p>
            <a:pPr indent="-342900" lvl="0" marL="457200" rtl="0" algn="l">
              <a:lnSpc>
                <a:spcPct val="115000"/>
              </a:lnSpc>
              <a:spcBef>
                <a:spcPts val="0"/>
              </a:spcBef>
              <a:spcAft>
                <a:spcPts val="0"/>
              </a:spcAft>
              <a:buSzPts val="1800"/>
              <a:buAutoNum type="arabicPeriod"/>
            </a:pPr>
            <a:r>
              <a:rPr lang="en-GB" sz="1800"/>
              <a:t>Contract Account</a:t>
            </a:r>
            <a:endParaRPr sz="1800"/>
          </a:p>
          <a:p>
            <a:pPr indent="0" lvl="0" marL="0" marR="0" rtl="0" algn="l">
              <a:lnSpc>
                <a:spcPct val="115000"/>
              </a:lnSpc>
              <a:spcBef>
                <a:spcPts val="1600"/>
              </a:spcBef>
              <a:spcAft>
                <a:spcPts val="0"/>
              </a:spcAft>
              <a:buSzPts val="1300"/>
              <a:buNone/>
            </a:pPr>
            <a:r>
              <a:rPr lang="en-GB" sz="2400"/>
              <a:t>Ownership of ether by EOAs is established through </a:t>
            </a:r>
            <a:endParaRPr sz="2400"/>
          </a:p>
          <a:p>
            <a:pPr indent="-342900" lvl="0" marL="457200" rtl="0" algn="l">
              <a:lnSpc>
                <a:spcPct val="100000"/>
              </a:lnSpc>
              <a:spcBef>
                <a:spcPts val="1600"/>
              </a:spcBef>
              <a:spcAft>
                <a:spcPts val="0"/>
              </a:spcAft>
              <a:buSzPts val="1800"/>
              <a:buAutoNum type="arabicPeriod"/>
            </a:pPr>
            <a:r>
              <a:rPr lang="en-GB" sz="1800"/>
              <a:t>Digital private keys,</a:t>
            </a:r>
            <a:endParaRPr sz="1800"/>
          </a:p>
          <a:p>
            <a:pPr indent="-342900" lvl="0" marL="457200" rtl="0" algn="l">
              <a:lnSpc>
                <a:spcPct val="100000"/>
              </a:lnSpc>
              <a:spcBef>
                <a:spcPts val="0"/>
              </a:spcBef>
              <a:spcAft>
                <a:spcPts val="0"/>
              </a:spcAft>
              <a:buSzPts val="1800"/>
              <a:buAutoNum type="arabicPeriod"/>
            </a:pPr>
            <a:r>
              <a:rPr lang="en-GB" sz="1800"/>
              <a:t>Ethereum addresses, and </a:t>
            </a:r>
            <a:endParaRPr sz="1800"/>
          </a:p>
          <a:p>
            <a:pPr indent="-342900" lvl="0" marL="457200" rtl="0" algn="l">
              <a:lnSpc>
                <a:spcPct val="100000"/>
              </a:lnSpc>
              <a:spcBef>
                <a:spcPts val="0"/>
              </a:spcBef>
              <a:spcAft>
                <a:spcPts val="0"/>
              </a:spcAft>
              <a:buSzPts val="1800"/>
              <a:buAutoNum type="arabicPeriod"/>
            </a:pPr>
            <a:r>
              <a:rPr lang="en-GB" sz="1800"/>
              <a:t>Digital signatures</a:t>
            </a:r>
            <a:endParaRPr sz="1800"/>
          </a:p>
          <a:p>
            <a:pPr indent="0" lvl="0" marL="457200" rtl="0" algn="l">
              <a:lnSpc>
                <a:spcPct val="115000"/>
              </a:lnSpc>
              <a:spcBef>
                <a:spcPts val="0"/>
              </a:spcBef>
              <a:spcAft>
                <a:spcPts val="1600"/>
              </a:spcAft>
              <a:buSzPts val="1300"/>
              <a:buNone/>
            </a:pPr>
            <a:r>
              <a:t/>
            </a:r>
            <a:endParaRPr sz="1800"/>
          </a:p>
        </p:txBody>
      </p:sp>
      <p:pic>
        <p:nvPicPr>
          <p:cNvPr id="335" name="Google Shape;335;p51"/>
          <p:cNvPicPr preferRelativeResize="0"/>
          <p:nvPr/>
        </p:nvPicPr>
        <p:blipFill rotWithShape="1">
          <a:blip r:embed="rId3">
            <a:alphaModFix/>
          </a:blip>
          <a:srcRect b="0" l="0" r="0" t="0"/>
          <a:stretch/>
        </p:blipFill>
        <p:spPr>
          <a:xfrm>
            <a:off x="4952996" y="1596221"/>
            <a:ext cx="4035825" cy="1640950"/>
          </a:xfrm>
          <a:prstGeom prst="rect">
            <a:avLst/>
          </a:prstGeom>
          <a:noFill/>
          <a:ln>
            <a:noFill/>
          </a:ln>
        </p:spPr>
      </p:pic>
      <p:pic>
        <p:nvPicPr>
          <p:cNvPr descr="panacloud logo.jpg" id="336" name="Google Shape;336;p51"/>
          <p:cNvPicPr preferRelativeResize="0"/>
          <p:nvPr/>
        </p:nvPicPr>
        <p:blipFill rotWithShape="1">
          <a:blip r:embed="rId4">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2"/>
          <p:cNvSpPr txBox="1"/>
          <p:nvPr>
            <p:ph type="title"/>
          </p:nvPr>
        </p:nvSpPr>
        <p:spPr>
          <a:xfrm>
            <a:off x="749050" y="3724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Addresses</a:t>
            </a:r>
            <a:endParaRPr/>
          </a:p>
        </p:txBody>
      </p:sp>
      <p:sp>
        <p:nvSpPr>
          <p:cNvPr id="342" name="Google Shape;342;p52"/>
          <p:cNvSpPr txBox="1"/>
          <p:nvPr>
            <p:ph idx="1" type="body"/>
          </p:nvPr>
        </p:nvSpPr>
        <p:spPr>
          <a:xfrm>
            <a:off x="819150" y="1025200"/>
            <a:ext cx="7505700" cy="3413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b="1" lang="en-GB">
                <a:solidFill>
                  <a:srgbClr val="000000"/>
                </a:solidFill>
                <a:highlight>
                  <a:srgbClr val="FFFFFF"/>
                </a:highlight>
              </a:rPr>
              <a:t>An externally owned account can send messages to other </a:t>
            </a:r>
            <a:r>
              <a:rPr b="1" lang="en-GB" u="sng">
                <a:solidFill>
                  <a:srgbClr val="000000"/>
                </a:solidFill>
                <a:highlight>
                  <a:srgbClr val="FFFFFF"/>
                </a:highlight>
              </a:rPr>
              <a:t>externally owned accounts </a:t>
            </a:r>
            <a:r>
              <a:rPr b="1" lang="en-GB">
                <a:solidFill>
                  <a:srgbClr val="000000"/>
                </a:solidFill>
                <a:highlight>
                  <a:srgbClr val="FFFFFF"/>
                </a:highlight>
              </a:rPr>
              <a:t>OR to other </a:t>
            </a:r>
            <a:r>
              <a:rPr b="1" lang="en-GB" u="sng">
                <a:solidFill>
                  <a:srgbClr val="000000"/>
                </a:solidFill>
                <a:highlight>
                  <a:srgbClr val="FFFFFF"/>
                </a:highlight>
              </a:rPr>
              <a:t>contract accounts</a:t>
            </a:r>
            <a:r>
              <a:rPr b="1" lang="en-GB">
                <a:solidFill>
                  <a:srgbClr val="000000"/>
                </a:solidFill>
                <a:highlight>
                  <a:srgbClr val="FFFFFF"/>
                </a:highlight>
              </a:rPr>
              <a:t> by creating and signing a transaction using its private key</a:t>
            </a:r>
            <a:r>
              <a:rPr b="1" lang="en-GB">
                <a:solidFill>
                  <a:srgbClr val="000000"/>
                </a:solidFill>
                <a:highlight>
                  <a:srgbClr val="FFFFFF"/>
                </a:highlight>
              </a:rPr>
              <a:t>.</a:t>
            </a:r>
            <a:endParaRPr b="1">
              <a:solidFill>
                <a:srgbClr val="000000"/>
              </a:solidFill>
              <a:highlight>
                <a:srgbClr val="FFFFFF"/>
              </a:highlight>
            </a:endParaRPr>
          </a:p>
          <a:p>
            <a:pPr indent="0" lvl="0" marL="0" rtl="0" algn="l">
              <a:lnSpc>
                <a:spcPct val="115000"/>
              </a:lnSpc>
              <a:spcBef>
                <a:spcPts val="1600"/>
              </a:spcBef>
              <a:spcAft>
                <a:spcPts val="0"/>
              </a:spcAft>
              <a:buSzPts val="1300"/>
              <a:buNone/>
            </a:pPr>
            <a:r>
              <a:t/>
            </a:r>
            <a:endParaRPr b="1">
              <a:solidFill>
                <a:srgbClr val="000000"/>
              </a:solidFill>
              <a:highlight>
                <a:srgbClr val="FFFFFF"/>
              </a:highlight>
            </a:endParaRPr>
          </a:p>
          <a:p>
            <a:pPr indent="0" lvl="0" marL="0" rtl="0" algn="l">
              <a:lnSpc>
                <a:spcPct val="115000"/>
              </a:lnSpc>
              <a:spcBef>
                <a:spcPts val="1600"/>
              </a:spcBef>
              <a:spcAft>
                <a:spcPts val="0"/>
              </a:spcAft>
              <a:buSzPts val="1300"/>
              <a:buNone/>
            </a:pPr>
            <a:r>
              <a:t/>
            </a:r>
            <a:endParaRPr b="1">
              <a:solidFill>
                <a:srgbClr val="000000"/>
              </a:solidFill>
              <a:highlight>
                <a:srgbClr val="FFFFFF"/>
              </a:highlight>
            </a:endParaRPr>
          </a:p>
          <a:p>
            <a:pPr indent="0" lvl="0" marL="0" rtl="0" algn="l">
              <a:lnSpc>
                <a:spcPct val="115000"/>
              </a:lnSpc>
              <a:spcBef>
                <a:spcPts val="1600"/>
              </a:spcBef>
              <a:spcAft>
                <a:spcPts val="0"/>
              </a:spcAft>
              <a:buSzPts val="1300"/>
              <a:buNone/>
            </a:pPr>
            <a:r>
              <a:t/>
            </a:r>
            <a:endParaRPr b="1">
              <a:solidFill>
                <a:srgbClr val="000000"/>
              </a:solidFill>
              <a:highlight>
                <a:srgbClr val="FFFFFF"/>
              </a:highlight>
            </a:endParaRPr>
          </a:p>
          <a:p>
            <a:pPr indent="-342900" lvl="0" marL="457200" rtl="0" algn="l">
              <a:lnSpc>
                <a:spcPct val="115000"/>
              </a:lnSpc>
              <a:spcBef>
                <a:spcPts val="1600"/>
              </a:spcBef>
              <a:spcAft>
                <a:spcPts val="0"/>
              </a:spcAft>
              <a:buClr>
                <a:srgbClr val="000000"/>
              </a:buClr>
              <a:buSzPts val="1800"/>
              <a:buChar char="●"/>
            </a:pPr>
            <a:r>
              <a:rPr b="1" lang="en-GB">
                <a:solidFill>
                  <a:srgbClr val="000000"/>
                </a:solidFill>
                <a:highlight>
                  <a:srgbClr val="FFFFFF"/>
                </a:highlight>
              </a:rPr>
              <a:t>Unlike externally owned accounts, contract accounts can’t initiate new transactions on their own</a:t>
            </a:r>
            <a:endParaRPr b="1">
              <a:solidFill>
                <a:srgbClr val="000000"/>
              </a:solidFill>
              <a:highlight>
                <a:srgbClr val="FFFFFF"/>
              </a:highlight>
            </a:endParaRPr>
          </a:p>
          <a:p>
            <a:pPr indent="0" lvl="0" marL="0" rtl="0" algn="l">
              <a:lnSpc>
                <a:spcPct val="115000"/>
              </a:lnSpc>
              <a:spcBef>
                <a:spcPts val="1600"/>
              </a:spcBef>
              <a:spcAft>
                <a:spcPts val="1600"/>
              </a:spcAft>
              <a:buSzPts val="1300"/>
              <a:buNone/>
            </a:pPr>
            <a:r>
              <a:t/>
            </a:r>
            <a:endParaRPr b="1">
              <a:solidFill>
                <a:srgbClr val="000000"/>
              </a:solidFill>
              <a:highlight>
                <a:srgbClr val="FFFFFF"/>
              </a:highlight>
            </a:endParaRPr>
          </a:p>
        </p:txBody>
      </p:sp>
      <p:pic>
        <p:nvPicPr>
          <p:cNvPr id="343" name="Google Shape;343;p52"/>
          <p:cNvPicPr preferRelativeResize="0"/>
          <p:nvPr/>
        </p:nvPicPr>
        <p:blipFill rotWithShape="1">
          <a:blip r:embed="rId3">
            <a:alphaModFix/>
          </a:blip>
          <a:srcRect b="48511" l="0" r="0" t="0"/>
          <a:stretch/>
        </p:blipFill>
        <p:spPr>
          <a:xfrm>
            <a:off x="1191700" y="2130300"/>
            <a:ext cx="5783124" cy="1465425"/>
          </a:xfrm>
          <a:prstGeom prst="rect">
            <a:avLst/>
          </a:prstGeom>
          <a:noFill/>
          <a:ln>
            <a:noFill/>
          </a:ln>
        </p:spPr>
      </p:pic>
      <p:pic>
        <p:nvPicPr>
          <p:cNvPr descr="panacloud logo.jpg" id="344" name="Google Shape;344;p52"/>
          <p:cNvPicPr preferRelativeResize="0"/>
          <p:nvPr/>
        </p:nvPicPr>
        <p:blipFill rotWithShape="1">
          <a:blip r:embed="rId4">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ph type="title"/>
          </p:nvPr>
        </p:nvSpPr>
        <p:spPr>
          <a:xfrm>
            <a:off x="766575" y="286675"/>
            <a:ext cx="7505700" cy="59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Keys</a:t>
            </a:r>
            <a:endParaRPr/>
          </a:p>
        </p:txBody>
      </p:sp>
      <p:sp>
        <p:nvSpPr>
          <p:cNvPr id="350" name="Google Shape;350;p53"/>
          <p:cNvSpPr txBox="1"/>
          <p:nvPr>
            <p:ph idx="1" type="body"/>
          </p:nvPr>
        </p:nvSpPr>
        <p:spPr>
          <a:xfrm>
            <a:off x="272025" y="865450"/>
            <a:ext cx="8771100" cy="363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300"/>
              <a:buNone/>
            </a:pPr>
            <a:r>
              <a:rPr b="1" lang="en-GB" sz="2000">
                <a:solidFill>
                  <a:srgbClr val="24292E"/>
                </a:solidFill>
                <a:highlight>
                  <a:srgbClr val="FFFFFF"/>
                </a:highlight>
              </a:rPr>
              <a:t>Private keys are not used directly in the Ethereum system.</a:t>
            </a:r>
            <a:endParaRPr b="1" sz="2000">
              <a:solidFill>
                <a:srgbClr val="24292E"/>
              </a:solidFill>
              <a:highlight>
                <a:srgbClr val="FFFFFF"/>
              </a:highlight>
            </a:endParaRPr>
          </a:p>
          <a:p>
            <a:pPr indent="-342900" lvl="1" marL="914400" rtl="0" algn="l">
              <a:lnSpc>
                <a:spcPct val="105000"/>
              </a:lnSpc>
              <a:spcBef>
                <a:spcPts val="1600"/>
              </a:spcBef>
              <a:spcAft>
                <a:spcPts val="0"/>
              </a:spcAft>
              <a:buClr>
                <a:srgbClr val="24292E"/>
              </a:buClr>
              <a:buSzPts val="1800"/>
              <a:buChar char="◆"/>
            </a:pPr>
            <a:r>
              <a:rPr b="1" lang="en-GB" sz="1800">
                <a:solidFill>
                  <a:srgbClr val="24292E"/>
                </a:solidFill>
                <a:highlight>
                  <a:srgbClr val="FFFFFF"/>
                </a:highlight>
              </a:rPr>
              <a:t>Account addresses are derived directly from private keys. </a:t>
            </a:r>
            <a:endParaRPr b="1" sz="1800">
              <a:solidFill>
                <a:srgbClr val="24292E"/>
              </a:solidFill>
              <a:highlight>
                <a:srgbClr val="FFFFFF"/>
              </a:highlight>
            </a:endParaRPr>
          </a:p>
          <a:p>
            <a:pPr indent="-342900" lvl="1" marL="914400" marR="0" rtl="0" algn="l">
              <a:lnSpc>
                <a:spcPct val="105000"/>
              </a:lnSpc>
              <a:spcBef>
                <a:spcPts val="500"/>
              </a:spcBef>
              <a:spcAft>
                <a:spcPts val="0"/>
              </a:spcAft>
              <a:buClr>
                <a:srgbClr val="24292E"/>
              </a:buClr>
              <a:buSzPts val="1800"/>
              <a:buChar char="◆"/>
            </a:pPr>
            <a:r>
              <a:rPr b="1" lang="en-GB" sz="1800">
                <a:solidFill>
                  <a:srgbClr val="24292E"/>
                </a:solidFill>
                <a:highlight>
                  <a:srgbClr val="FFFFFF"/>
                </a:highlight>
              </a:rPr>
              <a:t>Private key uniquely determines a single Ethereum address, also known as an account.</a:t>
            </a:r>
            <a:endParaRPr b="1" sz="1800">
              <a:solidFill>
                <a:srgbClr val="24292E"/>
              </a:solidFill>
              <a:highlight>
                <a:srgbClr val="FFFFFF"/>
              </a:highlight>
            </a:endParaRPr>
          </a:p>
          <a:p>
            <a:pPr indent="0" lvl="0" marL="457200" marR="0" rtl="0" algn="l">
              <a:lnSpc>
                <a:spcPct val="150000"/>
              </a:lnSpc>
              <a:spcBef>
                <a:spcPts val="1500"/>
              </a:spcBef>
              <a:spcAft>
                <a:spcPts val="0"/>
              </a:spcAft>
              <a:buSzPts val="1300"/>
              <a:buNone/>
            </a:pPr>
            <a:r>
              <a:rPr b="1" lang="en-GB" sz="2000">
                <a:solidFill>
                  <a:srgbClr val="24292E"/>
                </a:solidFill>
                <a:highlight>
                  <a:srgbClr val="FFFFFF"/>
                </a:highlight>
              </a:rPr>
              <a:t>Access and control of funds is achieved with digital signature</a:t>
            </a:r>
            <a:endParaRPr b="1" sz="2000">
              <a:solidFill>
                <a:srgbClr val="24292E"/>
              </a:solidFill>
              <a:highlight>
                <a:srgbClr val="FFFFFF"/>
              </a:highlight>
            </a:endParaRPr>
          </a:p>
          <a:p>
            <a:pPr indent="-342900" lvl="1" marL="914400" marR="0" rtl="0" algn="l">
              <a:lnSpc>
                <a:spcPct val="105000"/>
              </a:lnSpc>
              <a:spcBef>
                <a:spcPts val="300"/>
              </a:spcBef>
              <a:spcAft>
                <a:spcPts val="0"/>
              </a:spcAft>
              <a:buClr>
                <a:srgbClr val="24292E"/>
              </a:buClr>
              <a:buSzPts val="1800"/>
              <a:buChar char="◆"/>
            </a:pPr>
            <a:r>
              <a:rPr b="1" lang="en-GB" sz="1800">
                <a:solidFill>
                  <a:srgbClr val="24292E"/>
                </a:solidFill>
                <a:highlight>
                  <a:srgbClr val="FFFFFF"/>
                </a:highlight>
              </a:rPr>
              <a:t>Ethereum transactions require a valid digital signature to be included in the blockchain.</a:t>
            </a:r>
            <a:endParaRPr b="1" sz="1800">
              <a:solidFill>
                <a:srgbClr val="24292E"/>
              </a:solidFill>
              <a:highlight>
                <a:srgbClr val="FFFFFF"/>
              </a:highlight>
            </a:endParaRPr>
          </a:p>
          <a:p>
            <a:pPr indent="-342900" lvl="1" marL="914400" marR="0" rtl="0" algn="l">
              <a:lnSpc>
                <a:spcPct val="105000"/>
              </a:lnSpc>
              <a:spcBef>
                <a:spcPts val="500"/>
              </a:spcBef>
              <a:spcAft>
                <a:spcPts val="0"/>
              </a:spcAft>
              <a:buClr>
                <a:srgbClr val="24292E"/>
              </a:buClr>
              <a:buSzPts val="1800"/>
              <a:buChar char="◆"/>
            </a:pPr>
            <a:r>
              <a:rPr b="1" lang="en-GB" sz="1800">
                <a:solidFill>
                  <a:srgbClr val="24292E"/>
                </a:solidFill>
                <a:highlight>
                  <a:srgbClr val="FFFFFF"/>
                </a:highlight>
              </a:rPr>
              <a:t>Anyone with a copy of a private key has control of the corresponding account and any ether it holds.</a:t>
            </a:r>
            <a:endParaRPr b="1" sz="1800">
              <a:solidFill>
                <a:srgbClr val="24292E"/>
              </a:solidFill>
              <a:highlight>
                <a:srgbClr val="FFFFFF"/>
              </a:highlight>
            </a:endParaRPr>
          </a:p>
          <a:p>
            <a:pPr indent="-342900" lvl="1" marL="914400" marR="0" rtl="0" algn="l">
              <a:lnSpc>
                <a:spcPct val="105000"/>
              </a:lnSpc>
              <a:spcBef>
                <a:spcPts val="500"/>
              </a:spcBef>
              <a:spcAft>
                <a:spcPts val="0"/>
              </a:spcAft>
              <a:buClr>
                <a:srgbClr val="24292E"/>
              </a:buClr>
              <a:buSzPts val="1800"/>
              <a:buChar char="◆"/>
            </a:pPr>
            <a:r>
              <a:rPr b="1" lang="en-GB" sz="1800">
                <a:solidFill>
                  <a:srgbClr val="24292E"/>
                </a:solidFill>
                <a:highlight>
                  <a:srgbClr val="FFFFFF"/>
                </a:highlight>
              </a:rPr>
              <a:t>Contracts account are not backed by public-private key paris</a:t>
            </a:r>
            <a:endParaRPr b="1" sz="1800">
              <a:solidFill>
                <a:srgbClr val="24292E"/>
              </a:solidFill>
              <a:highlight>
                <a:srgbClr val="FFFFFF"/>
              </a:highlight>
            </a:endParaRPr>
          </a:p>
          <a:p>
            <a:pPr indent="0" lvl="0" marL="914400" rtl="0" algn="l">
              <a:lnSpc>
                <a:spcPct val="100000"/>
              </a:lnSpc>
              <a:spcBef>
                <a:spcPts val="500"/>
              </a:spcBef>
              <a:spcAft>
                <a:spcPts val="0"/>
              </a:spcAft>
              <a:buSzPts val="1300"/>
              <a:buNone/>
            </a:pPr>
            <a:r>
              <a:t/>
            </a:r>
            <a:endParaRPr sz="1800">
              <a:solidFill>
                <a:srgbClr val="24292E"/>
              </a:solidFill>
              <a:highlight>
                <a:srgbClr val="FFFFFF"/>
              </a:highlight>
              <a:latin typeface="Arial"/>
              <a:ea typeface="Arial"/>
              <a:cs typeface="Arial"/>
              <a:sym typeface="Arial"/>
            </a:endParaRPr>
          </a:p>
          <a:p>
            <a:pPr indent="0" lvl="0" marL="457200" marR="0" rtl="0" algn="l">
              <a:lnSpc>
                <a:spcPct val="100000"/>
              </a:lnSpc>
              <a:spcBef>
                <a:spcPts val="0"/>
              </a:spcBef>
              <a:spcAft>
                <a:spcPts val="1600"/>
              </a:spcAft>
              <a:buSzPts val="1300"/>
              <a:buNone/>
            </a:pPr>
            <a:r>
              <a:t/>
            </a:r>
            <a:endParaRPr sz="1800">
              <a:solidFill>
                <a:srgbClr val="24292E"/>
              </a:solidFill>
              <a:highlight>
                <a:srgbClr val="FFFFFF"/>
              </a:highlight>
              <a:latin typeface="Arial"/>
              <a:ea typeface="Arial"/>
              <a:cs typeface="Arial"/>
              <a:sym typeface="Arial"/>
            </a:endParaRPr>
          </a:p>
        </p:txBody>
      </p:sp>
      <p:pic>
        <p:nvPicPr>
          <p:cNvPr descr="panacloud logo.jpg" id="351" name="Google Shape;351;p53"/>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4"/>
          <p:cNvSpPr txBox="1"/>
          <p:nvPr>
            <p:ph type="title"/>
          </p:nvPr>
        </p:nvSpPr>
        <p:spPr>
          <a:xfrm>
            <a:off x="376650" y="503875"/>
            <a:ext cx="79482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Public Key Cryptography and Cryptocurrency</a:t>
            </a:r>
            <a:endParaRPr/>
          </a:p>
        </p:txBody>
      </p:sp>
      <p:sp>
        <p:nvSpPr>
          <p:cNvPr id="357" name="Google Shape;357;p54"/>
          <p:cNvSpPr txBox="1"/>
          <p:nvPr>
            <p:ph idx="1" type="body"/>
          </p:nvPr>
        </p:nvSpPr>
        <p:spPr>
          <a:xfrm>
            <a:off x="438150" y="1120800"/>
            <a:ext cx="7505700" cy="308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GB" sz="1400">
                <a:solidFill>
                  <a:srgbClr val="24292E"/>
                </a:solidFill>
                <a:highlight>
                  <a:srgbClr val="FFFFFF"/>
                </a:highlight>
              </a:rPr>
              <a:t>In Ethereum, we use public key cryptography (also known as asymmetric cryptography) to create the public–private key pair.</a:t>
            </a:r>
            <a:endParaRPr b="1" sz="1400">
              <a:solidFill>
                <a:srgbClr val="24292E"/>
              </a:solidFill>
              <a:highlight>
                <a:srgbClr val="FFFFFF"/>
              </a:highlight>
            </a:endParaRPr>
          </a:p>
          <a:p>
            <a:pPr indent="0" lvl="0" marL="0" rtl="0" algn="l">
              <a:lnSpc>
                <a:spcPct val="115000"/>
              </a:lnSpc>
              <a:spcBef>
                <a:spcPts val="1600"/>
              </a:spcBef>
              <a:spcAft>
                <a:spcPts val="0"/>
              </a:spcAft>
              <a:buSzPts val="1300"/>
              <a:buNone/>
            </a:pPr>
            <a:r>
              <a:rPr b="1" lang="en-GB" sz="1400">
                <a:solidFill>
                  <a:srgbClr val="24292E"/>
                </a:solidFill>
                <a:highlight>
                  <a:srgbClr val="FFFFFF"/>
                </a:highlight>
              </a:rPr>
              <a:t>Together, they represent an Ethereum account by providing, respectively, a publicly accessible account handle (the address) and private control over access to any ether in the account and over any authentication the account needs when using smart contracts. </a:t>
            </a:r>
            <a:endParaRPr b="1" sz="1400">
              <a:solidFill>
                <a:srgbClr val="24292E"/>
              </a:solidFill>
              <a:highlight>
                <a:srgbClr val="FFFFFF"/>
              </a:highlight>
            </a:endParaRPr>
          </a:p>
          <a:p>
            <a:pPr indent="0" lvl="0" marL="0" rtl="0" algn="l">
              <a:lnSpc>
                <a:spcPct val="115000"/>
              </a:lnSpc>
              <a:spcBef>
                <a:spcPts val="1600"/>
              </a:spcBef>
              <a:spcAft>
                <a:spcPts val="0"/>
              </a:spcAft>
              <a:buSzPts val="1300"/>
              <a:buNone/>
            </a:pPr>
            <a:r>
              <a:rPr b="1" lang="en-GB" sz="1400">
                <a:solidFill>
                  <a:srgbClr val="24292E"/>
                </a:solidFill>
                <a:highlight>
                  <a:srgbClr val="FFFFFF"/>
                </a:highlight>
              </a:rPr>
              <a:t>The private key controls access by being the unique piece of information needed to create </a:t>
            </a:r>
            <a:r>
              <a:rPr b="1" i="1" lang="en-GB" sz="1400">
                <a:solidFill>
                  <a:srgbClr val="24292E"/>
                </a:solidFill>
                <a:highlight>
                  <a:srgbClr val="FFFFFF"/>
                </a:highlight>
              </a:rPr>
              <a:t>digital signatures</a:t>
            </a:r>
            <a:r>
              <a:rPr b="1" lang="en-GB" sz="1400">
                <a:solidFill>
                  <a:srgbClr val="24292E"/>
                </a:solidFill>
                <a:highlight>
                  <a:srgbClr val="FFFFFF"/>
                </a:highlight>
              </a:rPr>
              <a:t>, which are required to sign transactions to spend any funds in the account. Digital signatures are also used to authenticate owners or users of contracts</a:t>
            </a:r>
            <a:endParaRPr b="1" sz="1400">
              <a:solidFill>
                <a:srgbClr val="24292E"/>
              </a:solidFill>
              <a:highlight>
                <a:srgbClr val="FFFFFF"/>
              </a:highlight>
            </a:endParaRPr>
          </a:p>
          <a:p>
            <a:pPr indent="0" lvl="0" marL="0" rtl="0" algn="l">
              <a:lnSpc>
                <a:spcPct val="115000"/>
              </a:lnSpc>
              <a:spcBef>
                <a:spcPts val="1600"/>
              </a:spcBef>
              <a:spcAft>
                <a:spcPts val="1600"/>
              </a:spcAft>
              <a:buSzPts val="1300"/>
              <a:buNone/>
            </a:pPr>
            <a:r>
              <a:rPr b="1" lang="en-GB" sz="1400">
                <a:solidFill>
                  <a:srgbClr val="24292E"/>
                </a:solidFill>
                <a:highlight>
                  <a:srgbClr val="FFFFFF"/>
                </a:highlight>
              </a:rPr>
              <a:t>Ethereum transaction is basically a request to access a particular account with a particular Ethereum address</a:t>
            </a:r>
            <a:endParaRPr b="1" sz="1400">
              <a:solidFill>
                <a:srgbClr val="24292E"/>
              </a:solidFill>
              <a:highlight>
                <a:srgbClr val="FFFFFF"/>
              </a:highlight>
            </a:endParaRPr>
          </a:p>
        </p:txBody>
      </p:sp>
      <p:pic>
        <p:nvPicPr>
          <p:cNvPr descr="panacloud logo.jpg" id="358" name="Google Shape;358;p54"/>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1219200" y="38100"/>
            <a:ext cx="6991500" cy="719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It is Not Automated Payments</a:t>
            </a:r>
            <a:endParaRPr b="1" sz="4000">
              <a:solidFill>
                <a:schemeClr val="dk1"/>
              </a:solidFill>
              <a:latin typeface="Calibri"/>
              <a:ea typeface="Calibri"/>
              <a:cs typeface="Calibri"/>
              <a:sym typeface="Calibri"/>
            </a:endParaRPr>
          </a:p>
        </p:txBody>
      </p:sp>
      <p:sp>
        <p:nvSpPr>
          <p:cNvPr id="156" name="Google Shape;156;p28"/>
          <p:cNvSpPr txBox="1"/>
          <p:nvPr>
            <p:ph idx="1" type="body"/>
          </p:nvPr>
        </p:nvSpPr>
        <p:spPr>
          <a:xfrm>
            <a:off x="762000" y="838200"/>
            <a:ext cx="7543800" cy="4343400"/>
          </a:xfrm>
          <a:prstGeom prst="rect">
            <a:avLst/>
          </a:prstGeom>
          <a:noFill/>
          <a:ln>
            <a:noFill/>
          </a:ln>
        </p:spPr>
        <p:txBody>
          <a:bodyPr anchorCtr="0" anchor="t" bIns="45700" lIns="91425" spcFirstLastPara="1" rIns="91425" wrap="square" tIns="45700">
            <a:noAutofit/>
          </a:bodyPr>
          <a:lstStyle/>
          <a:p>
            <a:pPr indent="-406400" lvl="0" marL="457200" rtl="0" algn="l">
              <a:lnSpc>
                <a:spcPct val="80000"/>
              </a:lnSpc>
              <a:spcBef>
                <a:spcPts val="1272"/>
              </a:spcBef>
              <a:spcAft>
                <a:spcPts val="0"/>
              </a:spcAft>
              <a:buSzPts val="2800"/>
              <a:buFont typeface="Calibri"/>
              <a:buChar char="⚫"/>
            </a:pPr>
            <a:r>
              <a:rPr lang="en-GB" sz="2800">
                <a:latin typeface="Calibri"/>
                <a:ea typeface="Calibri"/>
                <a:cs typeface="Calibri"/>
                <a:sym typeface="Calibri"/>
              </a:rPr>
              <a:t>Programmable money is not the ability to write arbitrary code that can move money using the Banking API. Even if it includes complex business logic and external data as part of the decision making.</a:t>
            </a:r>
            <a:endParaRPr sz="2800">
              <a:latin typeface="Calibri"/>
              <a:ea typeface="Calibri"/>
              <a:cs typeface="Calibri"/>
              <a:sym typeface="Calibri"/>
            </a:endParaRPr>
          </a:p>
          <a:p>
            <a:pPr indent="-406400" lvl="0" marL="457200" rtl="0" algn="l">
              <a:lnSpc>
                <a:spcPct val="80000"/>
              </a:lnSpc>
              <a:spcBef>
                <a:spcPts val="0"/>
              </a:spcBef>
              <a:spcAft>
                <a:spcPts val="0"/>
              </a:spcAft>
              <a:buSzPts val="2800"/>
              <a:buFont typeface="Calibri"/>
              <a:buChar char="⚫"/>
            </a:pPr>
            <a:r>
              <a:rPr lang="en-GB" sz="2800">
                <a:latin typeface="Calibri"/>
                <a:ea typeface="Calibri"/>
                <a:cs typeface="Calibri"/>
                <a:sym typeface="Calibri"/>
              </a:rPr>
              <a:t>Nor is it if I instruct my bank to make an automated monthly payment of $4,000 to my landlord.</a:t>
            </a:r>
            <a:endParaRPr sz="2800">
              <a:latin typeface="Calibri"/>
              <a:ea typeface="Calibri"/>
              <a:cs typeface="Calibri"/>
              <a:sym typeface="Calibri"/>
            </a:endParaRPr>
          </a:p>
          <a:p>
            <a:pPr indent="-406400" lvl="0" marL="457200" rtl="0" algn="l">
              <a:lnSpc>
                <a:spcPct val="80000"/>
              </a:lnSpc>
              <a:spcBef>
                <a:spcPts val="0"/>
              </a:spcBef>
              <a:spcAft>
                <a:spcPts val="0"/>
              </a:spcAft>
              <a:buSzPts val="2800"/>
              <a:buFont typeface="Calibri"/>
              <a:buChar char="⚫"/>
            </a:pPr>
            <a:r>
              <a:rPr lang="en-GB" sz="2800">
                <a:latin typeface="Calibri"/>
                <a:ea typeface="Calibri"/>
                <a:cs typeface="Calibri"/>
                <a:sym typeface="Calibri"/>
              </a:rPr>
              <a:t>In each of the above cases, of course the bank could actually hold back the payment, even after they have received the payment instruction.</a:t>
            </a:r>
            <a:endParaRPr sz="2800">
              <a:latin typeface="Calibri"/>
              <a:ea typeface="Calibri"/>
              <a:cs typeface="Calibri"/>
              <a:sym typeface="Calibri"/>
            </a:endParaRPr>
          </a:p>
        </p:txBody>
      </p:sp>
      <p:sp>
        <p:nvSpPr>
          <p:cNvPr id="157" name="Google Shape;157;p28"/>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58" name="Google Shape;158;p28"/>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5"/>
          <p:cNvSpPr txBox="1"/>
          <p:nvPr>
            <p:ph type="title"/>
          </p:nvPr>
        </p:nvSpPr>
        <p:spPr>
          <a:xfrm>
            <a:off x="819150" y="4600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GB"/>
              <a:t>Wallets</a:t>
            </a:r>
            <a:endParaRPr b="1"/>
          </a:p>
        </p:txBody>
      </p:sp>
      <p:sp>
        <p:nvSpPr>
          <p:cNvPr id="364" name="Google Shape;364;p55"/>
          <p:cNvSpPr txBox="1"/>
          <p:nvPr>
            <p:ph idx="1" type="body"/>
          </p:nvPr>
        </p:nvSpPr>
        <p:spPr>
          <a:xfrm>
            <a:off x="403075" y="1086525"/>
            <a:ext cx="6817200" cy="3352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24292E"/>
              </a:buClr>
              <a:buSzPts val="2200"/>
              <a:buChar char="●"/>
            </a:pPr>
            <a:r>
              <a:rPr b="1" lang="en-GB" sz="2200">
                <a:solidFill>
                  <a:srgbClr val="24292E"/>
                </a:solidFill>
                <a:highlight>
                  <a:srgbClr val="FFFFFF"/>
                </a:highlight>
              </a:rPr>
              <a:t>A wallet is a software application that serves as the primary user interface to Ethereum.</a:t>
            </a:r>
            <a:endParaRPr b="1" sz="2200">
              <a:solidFill>
                <a:srgbClr val="24292E"/>
              </a:solidFill>
              <a:highlight>
                <a:srgbClr val="FFFFFF"/>
              </a:highlight>
            </a:endParaRPr>
          </a:p>
          <a:p>
            <a:pPr indent="-368300" lvl="0" marL="457200" rtl="0" algn="l">
              <a:lnSpc>
                <a:spcPct val="115000"/>
              </a:lnSpc>
              <a:spcBef>
                <a:spcPts val="0"/>
              </a:spcBef>
              <a:spcAft>
                <a:spcPts val="0"/>
              </a:spcAft>
              <a:buClr>
                <a:srgbClr val="24292E"/>
              </a:buClr>
              <a:buSzPts val="2200"/>
              <a:buChar char="●"/>
            </a:pPr>
            <a:r>
              <a:rPr b="1" lang="en-GB" sz="2200">
                <a:solidFill>
                  <a:srgbClr val="24292E"/>
                </a:solidFill>
                <a:highlight>
                  <a:srgbClr val="FFFFFF"/>
                </a:highlight>
              </a:rPr>
              <a:t>The wallet controls access to a user’s money, managing keys and addresses, tracking the balance, and creating and signing transactions.</a:t>
            </a:r>
            <a:endParaRPr b="1" sz="2200">
              <a:solidFill>
                <a:srgbClr val="24292E"/>
              </a:solidFill>
              <a:highlight>
                <a:srgbClr val="FFFFFF"/>
              </a:highlight>
            </a:endParaRPr>
          </a:p>
          <a:p>
            <a:pPr indent="-368300" lvl="0" marL="457200" rtl="0" algn="l">
              <a:lnSpc>
                <a:spcPct val="115000"/>
              </a:lnSpc>
              <a:spcBef>
                <a:spcPts val="0"/>
              </a:spcBef>
              <a:spcAft>
                <a:spcPts val="0"/>
              </a:spcAft>
              <a:buClr>
                <a:srgbClr val="24292E"/>
              </a:buClr>
              <a:buSzPts val="2200"/>
              <a:buChar char="●"/>
            </a:pPr>
            <a:r>
              <a:rPr b="1" lang="en-GB" sz="2200">
                <a:solidFill>
                  <a:srgbClr val="24292E"/>
                </a:solidFill>
                <a:highlight>
                  <a:srgbClr val="FFFFFF"/>
                </a:highlight>
              </a:rPr>
              <a:t>Ethereum wallets can also interact with contracts, such as ERC20 tokens.</a:t>
            </a:r>
            <a:endParaRPr b="1" sz="2200">
              <a:solidFill>
                <a:srgbClr val="24292E"/>
              </a:solidFill>
              <a:highlight>
                <a:srgbClr val="FFFFFF"/>
              </a:highlight>
            </a:endParaRPr>
          </a:p>
          <a:p>
            <a:pPr indent="-368300" lvl="0" marL="457200" rtl="0" algn="l">
              <a:lnSpc>
                <a:spcPct val="115000"/>
              </a:lnSpc>
              <a:spcBef>
                <a:spcPts val="0"/>
              </a:spcBef>
              <a:spcAft>
                <a:spcPts val="0"/>
              </a:spcAft>
              <a:buClr>
                <a:srgbClr val="24292E"/>
              </a:buClr>
              <a:buSzPts val="2200"/>
              <a:buChar char="●"/>
            </a:pPr>
            <a:r>
              <a:rPr b="1" lang="en-GB" sz="2200">
                <a:solidFill>
                  <a:srgbClr val="24292E"/>
                </a:solidFill>
                <a:highlight>
                  <a:srgbClr val="FFFFFF"/>
                </a:highlight>
              </a:rPr>
              <a:t>Interfaces to Ethereum-based decentralized applications, or </a:t>
            </a:r>
            <a:r>
              <a:rPr b="1" i="1" lang="en-GB" sz="2200" u="sng">
                <a:solidFill>
                  <a:srgbClr val="24292E"/>
                </a:solidFill>
                <a:highlight>
                  <a:srgbClr val="FFFFFF"/>
                </a:highlight>
              </a:rPr>
              <a:t>DApps</a:t>
            </a:r>
            <a:endParaRPr b="1" sz="2200" u="sng">
              <a:solidFill>
                <a:srgbClr val="24292E"/>
              </a:solidFill>
              <a:highlight>
                <a:srgbClr val="FFFFFF"/>
              </a:highlight>
            </a:endParaRPr>
          </a:p>
        </p:txBody>
      </p:sp>
      <p:pic>
        <p:nvPicPr>
          <p:cNvPr id="365" name="Google Shape;365;p55"/>
          <p:cNvPicPr preferRelativeResize="0"/>
          <p:nvPr/>
        </p:nvPicPr>
        <p:blipFill rotWithShape="1">
          <a:blip r:embed="rId3">
            <a:alphaModFix/>
          </a:blip>
          <a:srcRect b="0" l="0" r="0" t="0"/>
          <a:stretch/>
        </p:blipFill>
        <p:spPr>
          <a:xfrm>
            <a:off x="7220175" y="306400"/>
            <a:ext cx="1595925" cy="1622750"/>
          </a:xfrm>
          <a:prstGeom prst="rect">
            <a:avLst/>
          </a:prstGeom>
          <a:noFill/>
          <a:ln>
            <a:noFill/>
          </a:ln>
        </p:spPr>
      </p:pic>
      <p:pic>
        <p:nvPicPr>
          <p:cNvPr id="366" name="Google Shape;366;p55"/>
          <p:cNvPicPr preferRelativeResize="0"/>
          <p:nvPr/>
        </p:nvPicPr>
        <p:blipFill rotWithShape="1">
          <a:blip r:embed="rId4">
            <a:alphaModFix/>
          </a:blip>
          <a:srcRect b="0" l="0" r="0" t="0"/>
          <a:stretch/>
        </p:blipFill>
        <p:spPr>
          <a:xfrm>
            <a:off x="7284349" y="1993313"/>
            <a:ext cx="1595925" cy="797963"/>
          </a:xfrm>
          <a:prstGeom prst="rect">
            <a:avLst/>
          </a:prstGeom>
          <a:noFill/>
          <a:ln>
            <a:noFill/>
          </a:ln>
        </p:spPr>
      </p:pic>
      <p:pic>
        <p:nvPicPr>
          <p:cNvPr descr="panacloud logo.jpg" id="367" name="Google Shape;367;p55"/>
          <p:cNvPicPr preferRelativeResize="0"/>
          <p:nvPr/>
        </p:nvPicPr>
        <p:blipFill rotWithShape="1">
          <a:blip r:embed="rId5">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6"/>
          <p:cNvSpPr txBox="1"/>
          <p:nvPr>
            <p:ph type="title"/>
          </p:nvPr>
        </p:nvSpPr>
        <p:spPr>
          <a:xfrm>
            <a:off x="819150" y="3364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What are Tokens</a:t>
            </a:r>
            <a:endParaRPr/>
          </a:p>
        </p:txBody>
      </p:sp>
      <p:sp>
        <p:nvSpPr>
          <p:cNvPr id="373" name="Google Shape;373;p56"/>
          <p:cNvSpPr txBox="1"/>
          <p:nvPr>
            <p:ph idx="1" type="body"/>
          </p:nvPr>
        </p:nvSpPr>
        <p:spPr>
          <a:xfrm>
            <a:off x="1914050" y="1088800"/>
            <a:ext cx="68094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a:solidFill>
                  <a:srgbClr val="24292E"/>
                </a:solidFill>
                <a:highlight>
                  <a:srgbClr val="FFFFFF"/>
                </a:highlight>
                <a:latin typeface="Nunito"/>
                <a:ea typeface="Nunito"/>
                <a:cs typeface="Nunito"/>
                <a:sym typeface="Nunito"/>
              </a:rPr>
              <a:t>Commonly used to refer to </a:t>
            </a:r>
            <a:r>
              <a:rPr b="1" lang="en-GB" sz="2000">
                <a:solidFill>
                  <a:srgbClr val="24292E"/>
                </a:solidFill>
                <a:highlight>
                  <a:srgbClr val="FFFFFF"/>
                </a:highlight>
                <a:latin typeface="Nunito"/>
                <a:ea typeface="Nunito"/>
                <a:cs typeface="Nunito"/>
                <a:sym typeface="Nunito"/>
              </a:rPr>
              <a:t>privately issued special-purpose </a:t>
            </a:r>
            <a:r>
              <a:rPr b="1" lang="en-GB" sz="2000" u="sng">
                <a:solidFill>
                  <a:srgbClr val="24292E"/>
                </a:solidFill>
                <a:highlight>
                  <a:srgbClr val="FFFFFF"/>
                </a:highlight>
                <a:latin typeface="Nunito"/>
                <a:ea typeface="Nunito"/>
                <a:cs typeface="Nunito"/>
                <a:sym typeface="Nunito"/>
              </a:rPr>
              <a:t>coin</a:t>
            </a:r>
            <a:br>
              <a:rPr lang="en-GB">
                <a:solidFill>
                  <a:srgbClr val="24292E"/>
                </a:solidFill>
                <a:highlight>
                  <a:srgbClr val="FFFFFF"/>
                </a:highlight>
                <a:latin typeface="Nunito"/>
                <a:ea typeface="Nunito"/>
                <a:cs typeface="Nunito"/>
                <a:sym typeface="Nunito"/>
              </a:rPr>
            </a:br>
            <a:r>
              <a:rPr lang="en-GB">
                <a:solidFill>
                  <a:srgbClr val="24292E"/>
                </a:solidFill>
                <a:highlight>
                  <a:srgbClr val="FFFFFF"/>
                </a:highlight>
                <a:latin typeface="Nunito"/>
                <a:ea typeface="Nunito"/>
                <a:cs typeface="Nunito"/>
                <a:sym typeface="Nunito"/>
              </a:rPr>
              <a:t>	- like items of </a:t>
            </a:r>
            <a:r>
              <a:rPr b="1" lang="en-GB" sz="2000">
                <a:solidFill>
                  <a:srgbClr val="24292E"/>
                </a:solidFill>
                <a:highlight>
                  <a:srgbClr val="FFFFFF"/>
                </a:highlight>
                <a:latin typeface="Nunito"/>
                <a:ea typeface="Nunito"/>
                <a:cs typeface="Nunito"/>
                <a:sym typeface="Nunito"/>
              </a:rPr>
              <a:t>insignificant intrinsic value, </a:t>
            </a:r>
            <a:br>
              <a:rPr b="1" lang="en-GB" sz="2000">
                <a:solidFill>
                  <a:srgbClr val="24292E"/>
                </a:solidFill>
                <a:highlight>
                  <a:srgbClr val="FFFFFF"/>
                </a:highlight>
                <a:latin typeface="Nunito"/>
                <a:ea typeface="Nunito"/>
                <a:cs typeface="Nunito"/>
                <a:sym typeface="Nunito"/>
              </a:rPr>
            </a:br>
            <a:r>
              <a:rPr lang="en-GB">
                <a:solidFill>
                  <a:srgbClr val="24292E"/>
                </a:solidFill>
                <a:highlight>
                  <a:srgbClr val="FFFFFF"/>
                </a:highlight>
                <a:latin typeface="Nunito"/>
                <a:ea typeface="Nunito"/>
                <a:cs typeface="Nunito"/>
                <a:sym typeface="Nunito"/>
              </a:rPr>
              <a:t>	- i. e. Transportation, food courts, and game tokens.</a:t>
            </a:r>
            <a:endParaRPr>
              <a:solidFill>
                <a:srgbClr val="24292E"/>
              </a:solidFill>
              <a:highlight>
                <a:srgbClr val="FFFFFF"/>
              </a:highlight>
              <a:latin typeface="Nunito"/>
              <a:ea typeface="Nunito"/>
              <a:cs typeface="Nunito"/>
              <a:sym typeface="Nunito"/>
            </a:endParaRPr>
          </a:p>
          <a:p>
            <a:pPr indent="0" lvl="0" marL="0" rtl="0" algn="l">
              <a:lnSpc>
                <a:spcPct val="115000"/>
              </a:lnSpc>
              <a:spcBef>
                <a:spcPts val="1600"/>
              </a:spcBef>
              <a:spcAft>
                <a:spcPts val="1600"/>
              </a:spcAft>
              <a:buSzPts val="1300"/>
              <a:buNone/>
            </a:pPr>
            <a:r>
              <a:rPr lang="en-GB">
                <a:solidFill>
                  <a:srgbClr val="24292E"/>
                </a:solidFill>
                <a:highlight>
                  <a:srgbClr val="FFFFFF"/>
                </a:highlight>
                <a:latin typeface="Nunito"/>
                <a:ea typeface="Nunito"/>
                <a:cs typeface="Nunito"/>
                <a:sym typeface="Nunito"/>
              </a:rPr>
              <a:t>Nowadays, "tokens" administered on blockchains are </a:t>
            </a:r>
            <a:r>
              <a:rPr b="1" lang="en-GB" sz="2000">
                <a:solidFill>
                  <a:srgbClr val="24292E"/>
                </a:solidFill>
                <a:highlight>
                  <a:srgbClr val="FFFFFF"/>
                </a:highlight>
                <a:latin typeface="Nunito"/>
                <a:ea typeface="Nunito"/>
                <a:cs typeface="Nunito"/>
                <a:sym typeface="Nunito"/>
              </a:rPr>
              <a:t>redefining the word</a:t>
            </a:r>
            <a:r>
              <a:rPr lang="en-GB" sz="1600">
                <a:solidFill>
                  <a:srgbClr val="24292E"/>
                </a:solidFill>
                <a:highlight>
                  <a:srgbClr val="FFFFFF"/>
                </a:highlight>
                <a:latin typeface="Nunito"/>
                <a:ea typeface="Nunito"/>
                <a:cs typeface="Nunito"/>
                <a:sym typeface="Nunito"/>
              </a:rPr>
              <a:t> </a:t>
            </a:r>
            <a:r>
              <a:rPr lang="en-GB">
                <a:solidFill>
                  <a:srgbClr val="24292E"/>
                </a:solidFill>
                <a:highlight>
                  <a:srgbClr val="FFFFFF"/>
                </a:highlight>
                <a:latin typeface="Nunito"/>
                <a:ea typeface="Nunito"/>
                <a:cs typeface="Nunito"/>
                <a:sym typeface="Nunito"/>
              </a:rPr>
              <a:t>to mean </a:t>
            </a:r>
            <a:r>
              <a:rPr b="1" lang="en-GB" sz="1900">
                <a:solidFill>
                  <a:srgbClr val="24292E"/>
                </a:solidFill>
                <a:highlight>
                  <a:srgbClr val="FFFFFF"/>
                </a:highlight>
                <a:latin typeface="Nunito"/>
                <a:ea typeface="Nunito"/>
                <a:cs typeface="Nunito"/>
                <a:sym typeface="Nunito"/>
              </a:rPr>
              <a:t>blockchain-based abstractions</a:t>
            </a:r>
            <a:r>
              <a:rPr lang="en-GB" sz="1600">
                <a:solidFill>
                  <a:srgbClr val="24292E"/>
                </a:solidFill>
                <a:highlight>
                  <a:srgbClr val="FFFFFF"/>
                </a:highlight>
                <a:latin typeface="Nunito"/>
                <a:ea typeface="Nunito"/>
                <a:cs typeface="Nunito"/>
                <a:sym typeface="Nunito"/>
              </a:rPr>
              <a:t> </a:t>
            </a:r>
            <a:r>
              <a:rPr lang="en-GB">
                <a:solidFill>
                  <a:srgbClr val="24292E"/>
                </a:solidFill>
                <a:highlight>
                  <a:srgbClr val="FFFFFF"/>
                </a:highlight>
                <a:latin typeface="Nunito"/>
                <a:ea typeface="Nunito"/>
                <a:cs typeface="Nunito"/>
                <a:sym typeface="Nunito"/>
              </a:rPr>
              <a:t>that can be owned and that represen</a:t>
            </a:r>
            <a:r>
              <a:rPr lang="en-GB" sz="1600">
                <a:solidFill>
                  <a:srgbClr val="24292E"/>
                </a:solidFill>
                <a:highlight>
                  <a:srgbClr val="FFFFFF"/>
                </a:highlight>
                <a:latin typeface="Nunito"/>
                <a:ea typeface="Nunito"/>
                <a:cs typeface="Nunito"/>
                <a:sym typeface="Nunito"/>
              </a:rPr>
              <a:t>t </a:t>
            </a:r>
            <a:br>
              <a:rPr lang="en-GB" sz="1600">
                <a:solidFill>
                  <a:srgbClr val="24292E"/>
                </a:solidFill>
                <a:highlight>
                  <a:srgbClr val="FFFFFF"/>
                </a:highlight>
                <a:latin typeface="Nunito"/>
                <a:ea typeface="Nunito"/>
                <a:cs typeface="Nunito"/>
                <a:sym typeface="Nunito"/>
              </a:rPr>
            </a:br>
            <a:r>
              <a:rPr lang="en-GB" sz="1600">
                <a:solidFill>
                  <a:srgbClr val="24292E"/>
                </a:solidFill>
                <a:highlight>
                  <a:srgbClr val="FFFFFF"/>
                </a:highlight>
                <a:latin typeface="Nunito"/>
                <a:ea typeface="Nunito"/>
                <a:cs typeface="Nunito"/>
                <a:sym typeface="Nunito"/>
              </a:rPr>
              <a:t>	</a:t>
            </a:r>
            <a:r>
              <a:rPr lang="en-GB">
                <a:solidFill>
                  <a:srgbClr val="24292E"/>
                </a:solidFill>
                <a:highlight>
                  <a:srgbClr val="FFFFFF"/>
                </a:highlight>
                <a:latin typeface="Nunito"/>
                <a:ea typeface="Nunito"/>
                <a:cs typeface="Nunito"/>
                <a:sym typeface="Nunito"/>
              </a:rPr>
              <a:t>- Assets, </a:t>
            </a:r>
            <a:br>
              <a:rPr lang="en-GB">
                <a:solidFill>
                  <a:srgbClr val="24292E"/>
                </a:solidFill>
                <a:highlight>
                  <a:srgbClr val="FFFFFF"/>
                </a:highlight>
                <a:latin typeface="Nunito"/>
                <a:ea typeface="Nunito"/>
                <a:cs typeface="Nunito"/>
                <a:sym typeface="Nunito"/>
              </a:rPr>
            </a:br>
            <a:r>
              <a:rPr lang="en-GB">
                <a:solidFill>
                  <a:srgbClr val="24292E"/>
                </a:solidFill>
                <a:highlight>
                  <a:srgbClr val="FFFFFF"/>
                </a:highlight>
                <a:latin typeface="Nunito"/>
                <a:ea typeface="Nunito"/>
                <a:cs typeface="Nunito"/>
                <a:sym typeface="Nunito"/>
              </a:rPr>
              <a:t>	- Currency, or </a:t>
            </a:r>
            <a:br>
              <a:rPr lang="en-GB">
                <a:solidFill>
                  <a:srgbClr val="24292E"/>
                </a:solidFill>
                <a:highlight>
                  <a:srgbClr val="FFFFFF"/>
                </a:highlight>
                <a:latin typeface="Nunito"/>
                <a:ea typeface="Nunito"/>
                <a:cs typeface="Nunito"/>
                <a:sym typeface="Nunito"/>
              </a:rPr>
            </a:br>
            <a:r>
              <a:rPr lang="en-GB">
                <a:solidFill>
                  <a:srgbClr val="24292E"/>
                </a:solidFill>
                <a:highlight>
                  <a:srgbClr val="FFFFFF"/>
                </a:highlight>
                <a:latin typeface="Nunito"/>
                <a:ea typeface="Nunito"/>
                <a:cs typeface="Nunito"/>
                <a:sym typeface="Nunito"/>
              </a:rPr>
              <a:t>	- Access rights.</a:t>
            </a:r>
            <a:endParaRPr>
              <a:solidFill>
                <a:srgbClr val="24292E"/>
              </a:solidFill>
              <a:highlight>
                <a:srgbClr val="FFFFFF"/>
              </a:highlight>
              <a:latin typeface="Nunito"/>
              <a:ea typeface="Nunito"/>
              <a:cs typeface="Nunito"/>
              <a:sym typeface="Nunito"/>
            </a:endParaRPr>
          </a:p>
        </p:txBody>
      </p:sp>
      <p:pic>
        <p:nvPicPr>
          <p:cNvPr id="374" name="Google Shape;374;p56"/>
          <p:cNvPicPr preferRelativeResize="0"/>
          <p:nvPr/>
        </p:nvPicPr>
        <p:blipFill rotWithShape="1">
          <a:blip r:embed="rId3">
            <a:alphaModFix/>
          </a:blip>
          <a:srcRect b="0" l="0" r="47580" t="0"/>
          <a:stretch/>
        </p:blipFill>
        <p:spPr>
          <a:xfrm>
            <a:off x="222075" y="3303275"/>
            <a:ext cx="1593675" cy="1622925"/>
          </a:xfrm>
          <a:prstGeom prst="rect">
            <a:avLst/>
          </a:prstGeom>
          <a:noFill/>
          <a:ln>
            <a:noFill/>
          </a:ln>
        </p:spPr>
      </p:pic>
      <p:pic>
        <p:nvPicPr>
          <p:cNvPr descr="panacloud logo.jpg" id="375" name="Google Shape;375;p56"/>
          <p:cNvPicPr preferRelativeResize="0"/>
          <p:nvPr/>
        </p:nvPicPr>
        <p:blipFill rotWithShape="1">
          <a:blip r:embed="rId4">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Traditional Vs Blockchain Tokens</a:t>
            </a:r>
            <a:endParaRPr/>
          </a:p>
        </p:txBody>
      </p:sp>
      <p:sp>
        <p:nvSpPr>
          <p:cNvPr id="381" name="Google Shape;381;p57"/>
          <p:cNvSpPr txBox="1"/>
          <p:nvPr>
            <p:ph idx="1" type="body"/>
          </p:nvPr>
        </p:nvSpPr>
        <p:spPr>
          <a:xfrm>
            <a:off x="1815750" y="1422375"/>
            <a:ext cx="28476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GB">
                <a:solidFill>
                  <a:srgbClr val="24292E"/>
                </a:solidFill>
                <a:highlight>
                  <a:srgbClr val="FFFFFF"/>
                </a:highlight>
                <a:latin typeface="Nunito"/>
                <a:ea typeface="Nunito"/>
                <a:cs typeface="Nunito"/>
                <a:sym typeface="Nunito"/>
              </a:rPr>
              <a:t>Traditional Tokens</a:t>
            </a:r>
            <a:endParaRPr b="1">
              <a:solidFill>
                <a:srgbClr val="24292E"/>
              </a:solidFill>
              <a:highlight>
                <a:srgbClr val="FFFFFF"/>
              </a:highlight>
              <a:latin typeface="Nunito"/>
              <a:ea typeface="Nunito"/>
              <a:cs typeface="Nunito"/>
              <a:sym typeface="Nunito"/>
            </a:endParaRPr>
          </a:p>
          <a:p>
            <a:pPr indent="0" lvl="0" marL="0" rtl="0" algn="l">
              <a:lnSpc>
                <a:spcPct val="115000"/>
              </a:lnSpc>
              <a:spcBef>
                <a:spcPts val="1600"/>
              </a:spcBef>
              <a:spcAft>
                <a:spcPts val="0"/>
              </a:spcAft>
              <a:buSzPts val="1300"/>
              <a:buNone/>
            </a:pPr>
            <a:r>
              <a:rPr lang="en-GB" sz="1600">
                <a:solidFill>
                  <a:srgbClr val="24292E"/>
                </a:solidFill>
                <a:highlight>
                  <a:srgbClr val="FFFFFF"/>
                </a:highlight>
                <a:latin typeface="Nunito"/>
                <a:ea typeface="Nunito"/>
                <a:cs typeface="Nunito"/>
                <a:sym typeface="Nunito"/>
              </a:rPr>
              <a:t>Restricted to specific businesses, organizations, or locations, </a:t>
            </a:r>
            <a:endParaRPr sz="1600">
              <a:solidFill>
                <a:srgbClr val="24292E"/>
              </a:solidFill>
              <a:highlight>
                <a:srgbClr val="FFFFFF"/>
              </a:highlight>
              <a:latin typeface="Nunito"/>
              <a:ea typeface="Nunito"/>
              <a:cs typeface="Nunito"/>
              <a:sym typeface="Nunito"/>
            </a:endParaRPr>
          </a:p>
          <a:p>
            <a:pPr indent="0" lvl="0" marL="0" rtl="0" algn="l">
              <a:lnSpc>
                <a:spcPct val="115000"/>
              </a:lnSpc>
              <a:spcBef>
                <a:spcPts val="1600"/>
              </a:spcBef>
              <a:spcAft>
                <a:spcPts val="0"/>
              </a:spcAft>
              <a:buSzPts val="1300"/>
              <a:buNone/>
            </a:pPr>
            <a:r>
              <a:rPr lang="en-GB" sz="1600">
                <a:solidFill>
                  <a:srgbClr val="24292E"/>
                </a:solidFill>
                <a:highlight>
                  <a:srgbClr val="FFFFFF"/>
                </a:highlight>
                <a:latin typeface="Nunito"/>
                <a:ea typeface="Nunito"/>
                <a:cs typeface="Nunito"/>
                <a:sym typeface="Nunito"/>
              </a:rPr>
              <a:t>Physical tokens are </a:t>
            </a:r>
            <a:r>
              <a:rPr b="1" lang="en-GB" sz="1700">
                <a:solidFill>
                  <a:srgbClr val="24292E"/>
                </a:solidFill>
                <a:highlight>
                  <a:srgbClr val="FFFFFF"/>
                </a:highlight>
                <a:latin typeface="Nunito"/>
                <a:ea typeface="Nunito"/>
                <a:cs typeface="Nunito"/>
                <a:sym typeface="Nunito"/>
              </a:rPr>
              <a:t>not easily exchangeable</a:t>
            </a:r>
            <a:r>
              <a:rPr lang="en-GB" sz="1600">
                <a:solidFill>
                  <a:srgbClr val="24292E"/>
                </a:solidFill>
                <a:highlight>
                  <a:srgbClr val="FFFFFF"/>
                </a:highlight>
                <a:latin typeface="Nunito"/>
                <a:ea typeface="Nunito"/>
                <a:cs typeface="Nunito"/>
                <a:sym typeface="Nunito"/>
              </a:rPr>
              <a:t> and </a:t>
            </a:r>
            <a:r>
              <a:rPr b="1" lang="en-GB">
                <a:solidFill>
                  <a:srgbClr val="24292E"/>
                </a:solidFill>
                <a:highlight>
                  <a:srgbClr val="FFFFFF"/>
                </a:highlight>
                <a:latin typeface="Nunito"/>
                <a:ea typeface="Nunito"/>
                <a:cs typeface="Nunito"/>
                <a:sym typeface="Nunito"/>
              </a:rPr>
              <a:t>typically have only one function</a:t>
            </a:r>
            <a:r>
              <a:rPr lang="en-GB">
                <a:solidFill>
                  <a:srgbClr val="24292E"/>
                </a:solidFill>
                <a:highlight>
                  <a:srgbClr val="FFFFFF"/>
                </a:highlight>
                <a:latin typeface="Nunito"/>
                <a:ea typeface="Nunito"/>
                <a:cs typeface="Nunito"/>
                <a:sym typeface="Nunito"/>
              </a:rPr>
              <a:t>.</a:t>
            </a:r>
            <a:endParaRPr>
              <a:solidFill>
                <a:srgbClr val="24292E"/>
              </a:solidFill>
              <a:highlight>
                <a:srgbClr val="FFFFFF"/>
              </a:highlight>
              <a:latin typeface="Nunito"/>
              <a:ea typeface="Nunito"/>
              <a:cs typeface="Nunito"/>
              <a:sym typeface="Nunito"/>
            </a:endParaRPr>
          </a:p>
          <a:p>
            <a:pPr indent="0" lvl="0" marL="0" rtl="0" algn="l">
              <a:lnSpc>
                <a:spcPct val="115000"/>
              </a:lnSpc>
              <a:spcBef>
                <a:spcPts val="1600"/>
              </a:spcBef>
              <a:spcAft>
                <a:spcPts val="1600"/>
              </a:spcAft>
              <a:buSzPts val="1300"/>
              <a:buNone/>
            </a:pPr>
            <a:r>
              <a:t/>
            </a:r>
            <a:endParaRPr b="1">
              <a:solidFill>
                <a:srgbClr val="24292E"/>
              </a:solidFill>
              <a:highlight>
                <a:srgbClr val="FFFFFF"/>
              </a:highlight>
              <a:latin typeface="Nunito"/>
              <a:ea typeface="Nunito"/>
              <a:cs typeface="Nunito"/>
              <a:sym typeface="Nunito"/>
            </a:endParaRPr>
          </a:p>
        </p:txBody>
      </p:sp>
      <p:pic>
        <p:nvPicPr>
          <p:cNvPr id="382" name="Google Shape;382;p57"/>
          <p:cNvPicPr preferRelativeResize="0"/>
          <p:nvPr/>
        </p:nvPicPr>
        <p:blipFill rotWithShape="1">
          <a:blip r:embed="rId3">
            <a:alphaModFix/>
          </a:blip>
          <a:srcRect b="0" l="0" r="47580" t="0"/>
          <a:stretch/>
        </p:blipFill>
        <p:spPr>
          <a:xfrm>
            <a:off x="222075" y="3303275"/>
            <a:ext cx="1593675" cy="1622925"/>
          </a:xfrm>
          <a:prstGeom prst="rect">
            <a:avLst/>
          </a:prstGeom>
          <a:noFill/>
          <a:ln>
            <a:noFill/>
          </a:ln>
        </p:spPr>
      </p:pic>
      <p:sp>
        <p:nvSpPr>
          <p:cNvPr id="383" name="Google Shape;383;p57"/>
          <p:cNvSpPr txBox="1"/>
          <p:nvPr/>
        </p:nvSpPr>
        <p:spPr>
          <a:xfrm>
            <a:off x="5324850" y="1402075"/>
            <a:ext cx="3000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1" i="0" lang="en-GB" sz="1800" u="none" cap="none" strike="noStrike">
                <a:solidFill>
                  <a:srgbClr val="24292E"/>
                </a:solidFill>
                <a:highlight>
                  <a:srgbClr val="FFFFFF"/>
                </a:highlight>
                <a:latin typeface="Nunito"/>
                <a:ea typeface="Nunito"/>
                <a:cs typeface="Nunito"/>
                <a:sym typeface="Nunito"/>
              </a:rPr>
              <a:t>Blockchain Tokens </a:t>
            </a:r>
            <a:endParaRPr b="1" i="0" sz="1800" u="none" cap="none" strike="noStrike">
              <a:solidFill>
                <a:srgbClr val="24292E"/>
              </a:solidFill>
              <a:highlight>
                <a:srgbClr val="FFFFFF"/>
              </a:highlight>
              <a:latin typeface="Nunito"/>
              <a:ea typeface="Nunito"/>
              <a:cs typeface="Nunito"/>
              <a:sym typeface="Nunito"/>
            </a:endParaRPr>
          </a:p>
          <a:p>
            <a:pPr indent="0" lvl="0" marL="0" marR="0" rtl="0" algn="l">
              <a:lnSpc>
                <a:spcPct val="115000"/>
              </a:lnSpc>
              <a:spcBef>
                <a:spcPts val="1600"/>
              </a:spcBef>
              <a:spcAft>
                <a:spcPts val="0"/>
              </a:spcAft>
              <a:buClr>
                <a:srgbClr val="000000"/>
              </a:buClr>
              <a:buSzPts val="1400"/>
              <a:buFont typeface="Arial"/>
              <a:buNone/>
            </a:pPr>
            <a:r>
              <a:rPr b="0" i="0" lang="en-GB" sz="1600" u="none" cap="none" strike="noStrike">
                <a:solidFill>
                  <a:srgbClr val="24292E"/>
                </a:solidFill>
                <a:highlight>
                  <a:srgbClr val="FFFFFF"/>
                </a:highlight>
                <a:latin typeface="Nunito"/>
                <a:ea typeface="Nunito"/>
                <a:cs typeface="Nunito"/>
                <a:sym typeface="Nunito"/>
              </a:rPr>
              <a:t>these restrictions are lifted</a:t>
            </a:r>
            <a:endParaRPr b="0" i="0" sz="1600" u="none" cap="none" strike="noStrike">
              <a:solidFill>
                <a:srgbClr val="24292E"/>
              </a:solidFill>
              <a:highlight>
                <a:srgbClr val="FFFFFF"/>
              </a:highlight>
              <a:latin typeface="Nunito"/>
              <a:ea typeface="Nunito"/>
              <a:cs typeface="Nunito"/>
              <a:sym typeface="Nunito"/>
            </a:endParaRPr>
          </a:p>
          <a:p>
            <a:pPr indent="0" lvl="0" marL="0" marR="0" rtl="0" algn="l">
              <a:lnSpc>
                <a:spcPct val="115000"/>
              </a:lnSpc>
              <a:spcBef>
                <a:spcPts val="1600"/>
              </a:spcBef>
              <a:spcAft>
                <a:spcPts val="0"/>
              </a:spcAft>
              <a:buClr>
                <a:srgbClr val="000000"/>
              </a:buClr>
              <a:buSzPts val="1400"/>
              <a:buFont typeface="Arial"/>
              <a:buNone/>
            </a:pPr>
            <a:r>
              <a:rPr b="0" i="0" lang="en-GB" sz="1600" u="none" cap="none" strike="noStrike">
                <a:solidFill>
                  <a:srgbClr val="24292E"/>
                </a:solidFill>
                <a:highlight>
                  <a:srgbClr val="FFFFFF"/>
                </a:highlight>
                <a:latin typeface="Nunito"/>
                <a:ea typeface="Nunito"/>
                <a:cs typeface="Nunito"/>
                <a:sym typeface="Nunito"/>
              </a:rPr>
              <a:t>Many </a:t>
            </a:r>
            <a:r>
              <a:rPr b="1" i="0" lang="en-GB" sz="1800" u="none" cap="none" strike="noStrike">
                <a:solidFill>
                  <a:srgbClr val="24292E"/>
                </a:solidFill>
                <a:highlight>
                  <a:srgbClr val="FFFFFF"/>
                </a:highlight>
                <a:latin typeface="Nunito"/>
                <a:ea typeface="Nunito"/>
                <a:cs typeface="Nunito"/>
                <a:sym typeface="Nunito"/>
              </a:rPr>
              <a:t>blockchain tokens serve multiple purposes globally</a:t>
            </a:r>
            <a:r>
              <a:rPr b="1" i="0" lang="en-GB" sz="1600" u="none" cap="none" strike="noStrike">
                <a:solidFill>
                  <a:srgbClr val="24292E"/>
                </a:solidFill>
                <a:highlight>
                  <a:srgbClr val="FFFFFF"/>
                </a:highlight>
                <a:latin typeface="Nunito"/>
                <a:ea typeface="Nunito"/>
                <a:cs typeface="Nunito"/>
                <a:sym typeface="Nunito"/>
              </a:rPr>
              <a:t> </a:t>
            </a:r>
            <a:r>
              <a:rPr b="0" i="0" lang="en-GB" sz="1600" u="none" cap="none" strike="noStrike">
                <a:solidFill>
                  <a:srgbClr val="24292E"/>
                </a:solidFill>
                <a:highlight>
                  <a:srgbClr val="FFFFFF"/>
                </a:highlight>
                <a:latin typeface="Nunito"/>
                <a:ea typeface="Nunito"/>
                <a:cs typeface="Nunito"/>
                <a:sym typeface="Nunito"/>
              </a:rPr>
              <a:t>&amp;</a:t>
            </a:r>
            <a:endParaRPr b="0" i="0" sz="1600" u="none" cap="none" strike="noStrike">
              <a:solidFill>
                <a:srgbClr val="24292E"/>
              </a:solidFill>
              <a:highlight>
                <a:srgbClr val="FFFFFF"/>
              </a:highlight>
              <a:latin typeface="Nunito"/>
              <a:ea typeface="Nunito"/>
              <a:cs typeface="Nunito"/>
              <a:sym typeface="Nunito"/>
            </a:endParaRPr>
          </a:p>
          <a:p>
            <a:pPr indent="0" lvl="0" marL="0" marR="0" rtl="0" algn="l">
              <a:lnSpc>
                <a:spcPct val="115000"/>
              </a:lnSpc>
              <a:spcBef>
                <a:spcPts val="1600"/>
              </a:spcBef>
              <a:spcAft>
                <a:spcPts val="1600"/>
              </a:spcAft>
              <a:buClr>
                <a:srgbClr val="000000"/>
              </a:buClr>
              <a:buSzPts val="1600"/>
              <a:buFont typeface="Arial"/>
              <a:buNone/>
            </a:pPr>
            <a:r>
              <a:rPr b="1" i="0" lang="en-GB" sz="1800" u="none" cap="none" strike="noStrike">
                <a:solidFill>
                  <a:srgbClr val="24292E"/>
                </a:solidFill>
                <a:highlight>
                  <a:srgbClr val="FFFFFF"/>
                </a:highlight>
                <a:latin typeface="Nunito"/>
                <a:ea typeface="Nunito"/>
                <a:cs typeface="Nunito"/>
                <a:sym typeface="Nunito"/>
              </a:rPr>
              <a:t>Can be traded for each other / for other currencies </a:t>
            </a:r>
            <a:endParaRPr b="1" i="0" sz="1800" u="none" cap="none" strike="noStrike">
              <a:solidFill>
                <a:srgbClr val="24292E"/>
              </a:solidFill>
              <a:highlight>
                <a:srgbClr val="FFFFFF"/>
              </a:highlight>
              <a:latin typeface="Nunito"/>
              <a:ea typeface="Nunito"/>
              <a:cs typeface="Nunito"/>
              <a:sym typeface="Nunito"/>
            </a:endParaRPr>
          </a:p>
        </p:txBody>
      </p:sp>
      <p:pic>
        <p:nvPicPr>
          <p:cNvPr descr="panacloud logo.jpg" id="384" name="Google Shape;384;p57"/>
          <p:cNvPicPr preferRelativeResize="0"/>
          <p:nvPr/>
        </p:nvPicPr>
        <p:blipFill rotWithShape="1">
          <a:blip r:embed="rId4">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How are Token Used</a:t>
            </a:r>
            <a:endParaRPr/>
          </a:p>
        </p:txBody>
      </p:sp>
      <p:sp>
        <p:nvSpPr>
          <p:cNvPr id="390" name="Google Shape;390;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GB" sz="1600">
                <a:latin typeface="Nunito"/>
                <a:ea typeface="Nunito"/>
                <a:cs typeface="Nunito"/>
                <a:sym typeface="Nunito"/>
              </a:rPr>
              <a:t>Most obvious use of tokens is as digital private currencies</a:t>
            </a:r>
            <a:endParaRPr sz="1600">
              <a:latin typeface="Nunito"/>
              <a:ea typeface="Nunito"/>
              <a:cs typeface="Nunito"/>
              <a:sym typeface="Nunito"/>
            </a:endParaRPr>
          </a:p>
          <a:p>
            <a:pPr indent="0" lvl="0" marL="0" rtl="0" algn="l">
              <a:lnSpc>
                <a:spcPct val="115000"/>
              </a:lnSpc>
              <a:spcBef>
                <a:spcPts val="1600"/>
              </a:spcBef>
              <a:spcAft>
                <a:spcPts val="0"/>
              </a:spcAft>
              <a:buSzPts val="1300"/>
              <a:buNone/>
            </a:pPr>
            <a:r>
              <a:rPr lang="en-GB" sz="1600">
                <a:solidFill>
                  <a:srgbClr val="24292E"/>
                </a:solidFill>
                <a:highlight>
                  <a:srgbClr val="FFFFFF"/>
                </a:highlight>
                <a:latin typeface="Nunito"/>
                <a:ea typeface="Nunito"/>
                <a:cs typeface="Nunito"/>
                <a:sym typeface="Nunito"/>
              </a:rPr>
              <a:t>This is only one possible use, </a:t>
            </a:r>
            <a:r>
              <a:rPr b="1" lang="en-GB" sz="1600">
                <a:solidFill>
                  <a:srgbClr val="24292E"/>
                </a:solidFill>
                <a:highlight>
                  <a:srgbClr val="FFFFFF"/>
                </a:highlight>
                <a:latin typeface="Nunito"/>
                <a:ea typeface="Nunito"/>
                <a:cs typeface="Nunito"/>
                <a:sym typeface="Nunito"/>
              </a:rPr>
              <a:t>Currency is just the </a:t>
            </a:r>
            <a:endParaRPr b="1" sz="1600">
              <a:solidFill>
                <a:srgbClr val="24292E"/>
              </a:solidFill>
              <a:highlight>
                <a:srgbClr val="FFFFFF"/>
              </a:highlight>
              <a:latin typeface="Nunito"/>
              <a:ea typeface="Nunito"/>
              <a:cs typeface="Nunito"/>
              <a:sym typeface="Nunito"/>
            </a:endParaRPr>
          </a:p>
          <a:p>
            <a:pPr indent="0" lvl="0" marL="0" rtl="0" algn="l">
              <a:lnSpc>
                <a:spcPct val="115000"/>
              </a:lnSpc>
              <a:spcBef>
                <a:spcPts val="1600"/>
              </a:spcBef>
              <a:spcAft>
                <a:spcPts val="0"/>
              </a:spcAft>
              <a:buSzPts val="1300"/>
              <a:buNone/>
            </a:pPr>
            <a:r>
              <a:rPr b="1" lang="en-GB" sz="1600">
                <a:solidFill>
                  <a:srgbClr val="24292E"/>
                </a:solidFill>
                <a:highlight>
                  <a:srgbClr val="FFFFFF"/>
                </a:highlight>
                <a:latin typeface="Nunito"/>
                <a:ea typeface="Nunito"/>
                <a:cs typeface="Nunito"/>
                <a:sym typeface="Nunito"/>
              </a:rPr>
              <a:t>first application:</a:t>
            </a:r>
            <a:endParaRPr b="1" sz="1600">
              <a:solidFill>
                <a:srgbClr val="24292E"/>
              </a:solidFill>
              <a:highlight>
                <a:srgbClr val="FFFFFF"/>
              </a:highlight>
              <a:latin typeface="Nunito"/>
              <a:ea typeface="Nunito"/>
              <a:cs typeface="Nunito"/>
              <a:sym typeface="Nunito"/>
            </a:endParaRPr>
          </a:p>
          <a:p>
            <a:pPr indent="0" lvl="0" marL="0" rtl="0" algn="l">
              <a:lnSpc>
                <a:spcPct val="115000"/>
              </a:lnSpc>
              <a:spcBef>
                <a:spcPts val="1600"/>
              </a:spcBef>
              <a:spcAft>
                <a:spcPts val="0"/>
              </a:spcAft>
              <a:buSzPts val="1300"/>
              <a:buNone/>
            </a:pPr>
            <a:r>
              <a:rPr lang="en-GB" sz="1600">
                <a:solidFill>
                  <a:srgbClr val="24292E"/>
                </a:solidFill>
                <a:highlight>
                  <a:srgbClr val="FFFFFF"/>
                </a:highlight>
                <a:latin typeface="Nunito"/>
                <a:ea typeface="Nunito"/>
                <a:cs typeface="Nunito"/>
                <a:sym typeface="Nunito"/>
              </a:rPr>
              <a:t>Tokens can be programmed to serve many different functions</a:t>
            </a:r>
            <a:endParaRPr sz="1600">
              <a:solidFill>
                <a:srgbClr val="24292E"/>
              </a:solidFill>
              <a:highlight>
                <a:srgbClr val="FFFFFF"/>
              </a:highlight>
              <a:latin typeface="Nunito"/>
              <a:ea typeface="Nunito"/>
              <a:cs typeface="Nunito"/>
              <a:sym typeface="Nunito"/>
            </a:endParaRPr>
          </a:p>
          <a:p>
            <a:pPr indent="0" lvl="0" marL="0" rtl="0" algn="l">
              <a:lnSpc>
                <a:spcPct val="115000"/>
              </a:lnSpc>
              <a:spcBef>
                <a:spcPts val="1600"/>
              </a:spcBef>
              <a:spcAft>
                <a:spcPts val="0"/>
              </a:spcAft>
              <a:buSzPts val="1300"/>
              <a:buNone/>
            </a:pPr>
            <a:r>
              <a:rPr b="1" lang="en-GB" sz="1600">
                <a:solidFill>
                  <a:srgbClr val="24292E"/>
                </a:solidFill>
                <a:highlight>
                  <a:srgbClr val="FFFFFF"/>
                </a:highlight>
                <a:latin typeface="Nunito"/>
                <a:ea typeface="Nunito"/>
                <a:cs typeface="Nunito"/>
                <a:sym typeface="Nunito"/>
              </a:rPr>
              <a:t> </a:t>
            </a:r>
            <a:endParaRPr b="1" sz="1600">
              <a:solidFill>
                <a:srgbClr val="24292E"/>
              </a:solidFill>
              <a:highlight>
                <a:srgbClr val="FFFFFF"/>
              </a:highlight>
              <a:latin typeface="Nunito"/>
              <a:ea typeface="Nunito"/>
              <a:cs typeface="Nunito"/>
              <a:sym typeface="Nunito"/>
            </a:endParaRPr>
          </a:p>
          <a:p>
            <a:pPr indent="0" lvl="0" marL="0" rtl="0" algn="l">
              <a:lnSpc>
                <a:spcPct val="115000"/>
              </a:lnSpc>
              <a:spcBef>
                <a:spcPts val="1600"/>
              </a:spcBef>
              <a:spcAft>
                <a:spcPts val="1600"/>
              </a:spcAft>
              <a:buSzPts val="1300"/>
              <a:buNone/>
            </a:pPr>
            <a:r>
              <a:rPr b="1" lang="en-GB" sz="2000">
                <a:solidFill>
                  <a:srgbClr val="24292E"/>
                </a:solidFill>
                <a:highlight>
                  <a:srgbClr val="FFFFFF"/>
                </a:highlight>
                <a:latin typeface="Nunito"/>
                <a:ea typeface="Nunito"/>
                <a:cs typeface="Nunito"/>
                <a:sym typeface="Nunito"/>
              </a:rPr>
              <a:t>What can be those difference Functions?</a:t>
            </a:r>
            <a:endParaRPr b="1" sz="2000">
              <a:solidFill>
                <a:srgbClr val="24292E"/>
              </a:solidFill>
              <a:highlight>
                <a:srgbClr val="FFFFFF"/>
              </a:highlight>
              <a:latin typeface="Nunito"/>
              <a:ea typeface="Nunito"/>
              <a:cs typeface="Nunito"/>
              <a:sym typeface="Nunito"/>
            </a:endParaRPr>
          </a:p>
        </p:txBody>
      </p:sp>
      <p:pic>
        <p:nvPicPr>
          <p:cNvPr id="391" name="Google Shape;391;p58"/>
          <p:cNvPicPr preferRelativeResize="0"/>
          <p:nvPr/>
        </p:nvPicPr>
        <p:blipFill rotWithShape="1">
          <a:blip r:embed="rId3">
            <a:alphaModFix/>
          </a:blip>
          <a:srcRect b="0" l="0" r="0" t="0"/>
          <a:stretch/>
        </p:blipFill>
        <p:spPr>
          <a:xfrm>
            <a:off x="7427549" y="1887275"/>
            <a:ext cx="1368950" cy="1368950"/>
          </a:xfrm>
          <a:prstGeom prst="rect">
            <a:avLst/>
          </a:prstGeom>
          <a:noFill/>
          <a:ln>
            <a:noFill/>
          </a:ln>
        </p:spPr>
      </p:pic>
      <p:pic>
        <p:nvPicPr>
          <p:cNvPr id="392" name="Google Shape;392;p58"/>
          <p:cNvPicPr preferRelativeResize="0"/>
          <p:nvPr/>
        </p:nvPicPr>
        <p:blipFill rotWithShape="1">
          <a:blip r:embed="rId4">
            <a:alphaModFix/>
          </a:blip>
          <a:srcRect b="0" l="0" r="0" t="0"/>
          <a:stretch/>
        </p:blipFill>
        <p:spPr>
          <a:xfrm>
            <a:off x="6366951" y="3259902"/>
            <a:ext cx="2501149" cy="1368950"/>
          </a:xfrm>
          <a:prstGeom prst="rect">
            <a:avLst/>
          </a:prstGeom>
          <a:noFill/>
          <a:ln>
            <a:noFill/>
          </a:ln>
        </p:spPr>
      </p:pic>
      <p:pic>
        <p:nvPicPr>
          <p:cNvPr id="393" name="Google Shape;393;p58"/>
          <p:cNvPicPr preferRelativeResize="0"/>
          <p:nvPr/>
        </p:nvPicPr>
        <p:blipFill rotWithShape="1">
          <a:blip r:embed="rId5">
            <a:alphaModFix/>
          </a:blip>
          <a:srcRect b="0" l="0" r="0" t="22827"/>
          <a:stretch/>
        </p:blipFill>
        <p:spPr>
          <a:xfrm>
            <a:off x="6121025" y="238600"/>
            <a:ext cx="1591425" cy="1779625"/>
          </a:xfrm>
          <a:prstGeom prst="rect">
            <a:avLst/>
          </a:prstGeom>
          <a:noFill/>
          <a:ln>
            <a:noFill/>
          </a:ln>
        </p:spPr>
      </p:pic>
      <p:pic>
        <p:nvPicPr>
          <p:cNvPr descr="panacloud logo.jpg" id="394" name="Google Shape;394;p58"/>
          <p:cNvPicPr preferRelativeResize="0"/>
          <p:nvPr/>
        </p:nvPicPr>
        <p:blipFill rotWithShape="1">
          <a:blip r:embed="rId6">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Token Standards - ERC20</a:t>
            </a:r>
            <a:endParaRPr/>
          </a:p>
        </p:txBody>
      </p:sp>
      <p:sp>
        <p:nvSpPr>
          <p:cNvPr id="400" name="Google Shape;400;p59"/>
          <p:cNvSpPr txBox="1"/>
          <p:nvPr>
            <p:ph idx="1" type="body"/>
          </p:nvPr>
        </p:nvSpPr>
        <p:spPr>
          <a:xfrm>
            <a:off x="717175" y="1313900"/>
            <a:ext cx="8042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GB">
                <a:latin typeface="Nunito"/>
                <a:ea typeface="Nunito"/>
                <a:cs typeface="Nunito"/>
                <a:sym typeface="Nunito"/>
              </a:rPr>
              <a:t>First standard was introduced in November 2015 by </a:t>
            </a:r>
            <a:r>
              <a:rPr b="1" lang="en-GB" u="sng">
                <a:latin typeface="Nunito"/>
                <a:ea typeface="Nunito"/>
                <a:cs typeface="Nunito"/>
                <a:sym typeface="Nunito"/>
              </a:rPr>
              <a:t>Fabian Vogelsteller </a:t>
            </a:r>
            <a:r>
              <a:rPr b="1" lang="en-GB">
                <a:latin typeface="Nunito"/>
                <a:ea typeface="Nunito"/>
                <a:cs typeface="Nunito"/>
                <a:sym typeface="Nunito"/>
              </a:rPr>
              <a:t>as an </a:t>
            </a:r>
            <a:r>
              <a:rPr b="1" lang="en-GB" u="sng">
                <a:latin typeface="Nunito"/>
                <a:ea typeface="Nunito"/>
                <a:cs typeface="Nunito"/>
                <a:sym typeface="Nunito"/>
              </a:rPr>
              <a:t>Ethereum Request for Comments (ERC)</a:t>
            </a:r>
            <a:r>
              <a:rPr b="1" lang="en-GB">
                <a:latin typeface="Nunito"/>
                <a:ea typeface="Nunito"/>
                <a:cs typeface="Nunito"/>
                <a:sym typeface="Nunito"/>
              </a:rPr>
              <a:t>. It was automatically assigned </a:t>
            </a:r>
            <a:r>
              <a:rPr b="1" lang="en-GB" u="sng">
                <a:latin typeface="Nunito"/>
                <a:ea typeface="Nunito"/>
                <a:cs typeface="Nunito"/>
                <a:sym typeface="Nunito"/>
              </a:rPr>
              <a:t>GitHub issue number 20</a:t>
            </a:r>
            <a:r>
              <a:rPr b="1" lang="en-GB">
                <a:latin typeface="Nunito"/>
                <a:ea typeface="Nunito"/>
                <a:cs typeface="Nunito"/>
                <a:sym typeface="Nunito"/>
              </a:rPr>
              <a:t>, giving rise to the name "ERC20 token." The vast majority of tokens are currently based on the ERC20 standard. </a:t>
            </a:r>
            <a:endParaRPr b="1">
              <a:latin typeface="Nunito"/>
              <a:ea typeface="Nunito"/>
              <a:cs typeface="Nunito"/>
              <a:sym typeface="Nunito"/>
            </a:endParaRPr>
          </a:p>
          <a:p>
            <a:pPr indent="0" lvl="0" marL="0" rtl="0" algn="l">
              <a:lnSpc>
                <a:spcPct val="115000"/>
              </a:lnSpc>
              <a:spcBef>
                <a:spcPts val="1600"/>
              </a:spcBef>
              <a:spcAft>
                <a:spcPts val="0"/>
              </a:spcAft>
              <a:buSzPts val="1300"/>
              <a:buNone/>
            </a:pPr>
            <a:r>
              <a:rPr b="1" lang="en-GB">
                <a:latin typeface="Nunito"/>
                <a:ea typeface="Nunito"/>
                <a:cs typeface="Nunito"/>
                <a:sym typeface="Nunito"/>
              </a:rPr>
              <a:t>ERC20 is a </a:t>
            </a:r>
            <a:r>
              <a:rPr b="1" lang="en-GB" u="sng">
                <a:latin typeface="Nunito"/>
                <a:ea typeface="Nunito"/>
                <a:cs typeface="Nunito"/>
                <a:sym typeface="Nunito"/>
              </a:rPr>
              <a:t>standard for fungible tokens</a:t>
            </a:r>
            <a:r>
              <a:rPr b="1" lang="en-GB">
                <a:latin typeface="Nunito"/>
                <a:ea typeface="Nunito"/>
                <a:cs typeface="Nunito"/>
                <a:sym typeface="Nunito"/>
              </a:rPr>
              <a:t>, meaning that </a:t>
            </a:r>
            <a:r>
              <a:rPr b="1" lang="en-GB" u="sng">
                <a:latin typeface="Nunito"/>
                <a:ea typeface="Nunito"/>
                <a:cs typeface="Nunito"/>
                <a:sym typeface="Nunito"/>
              </a:rPr>
              <a:t>different units of an ERC20 token are interchangeable</a:t>
            </a:r>
            <a:r>
              <a:rPr b="1" lang="en-GB">
                <a:latin typeface="Nunito"/>
                <a:ea typeface="Nunito"/>
                <a:cs typeface="Nunito"/>
                <a:sym typeface="Nunito"/>
              </a:rPr>
              <a:t> and have </a:t>
            </a:r>
            <a:r>
              <a:rPr b="1" lang="en-GB" u="sng">
                <a:latin typeface="Nunito"/>
                <a:ea typeface="Nunito"/>
                <a:cs typeface="Nunito"/>
                <a:sym typeface="Nunito"/>
              </a:rPr>
              <a:t>no unique properties</a:t>
            </a:r>
            <a:r>
              <a:rPr b="1" lang="en-GB">
                <a:latin typeface="Nunito"/>
                <a:ea typeface="Nunito"/>
                <a:cs typeface="Nunito"/>
                <a:sym typeface="Nunito"/>
              </a:rPr>
              <a:t>.</a:t>
            </a:r>
            <a:endParaRPr b="1">
              <a:latin typeface="Nunito"/>
              <a:ea typeface="Nunito"/>
              <a:cs typeface="Nunito"/>
              <a:sym typeface="Nunito"/>
            </a:endParaRPr>
          </a:p>
          <a:p>
            <a:pPr indent="0" lvl="0" marL="0" rtl="0" algn="l">
              <a:lnSpc>
                <a:spcPct val="115000"/>
              </a:lnSpc>
              <a:spcBef>
                <a:spcPts val="1600"/>
              </a:spcBef>
              <a:spcAft>
                <a:spcPts val="0"/>
              </a:spcAft>
              <a:buSzPts val="1300"/>
              <a:buNone/>
            </a:pPr>
            <a:r>
              <a:rPr b="1" lang="en-GB">
                <a:latin typeface="Nunito"/>
                <a:ea typeface="Nunito"/>
                <a:cs typeface="Nunito"/>
                <a:sym typeface="Nunito"/>
              </a:rPr>
              <a:t>The ERC20 standard defines a common interface for contracts implementing a token, such that any compatible token can be accessed and used in the same way. </a:t>
            </a:r>
            <a:endParaRPr b="1">
              <a:latin typeface="Nunito"/>
              <a:ea typeface="Nunito"/>
              <a:cs typeface="Nunito"/>
              <a:sym typeface="Nunito"/>
            </a:endParaRPr>
          </a:p>
          <a:p>
            <a:pPr indent="0" lvl="0" marL="0" rtl="0" algn="l">
              <a:lnSpc>
                <a:spcPct val="115000"/>
              </a:lnSpc>
              <a:spcBef>
                <a:spcPts val="1600"/>
              </a:spcBef>
              <a:spcAft>
                <a:spcPts val="1600"/>
              </a:spcAft>
              <a:buSzPts val="1300"/>
              <a:buNone/>
            </a:pPr>
            <a:r>
              <a:t/>
            </a:r>
            <a:endParaRPr sz="1400">
              <a:latin typeface="Nunito"/>
              <a:ea typeface="Nunito"/>
              <a:cs typeface="Nunito"/>
              <a:sym typeface="Nunito"/>
            </a:endParaRPr>
          </a:p>
        </p:txBody>
      </p:sp>
      <p:pic>
        <p:nvPicPr>
          <p:cNvPr descr="panacloud logo.jpg" id="401" name="Google Shape;401;p59"/>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Token Standards - ERC20</a:t>
            </a:r>
            <a:endParaRPr/>
          </a:p>
        </p:txBody>
      </p:sp>
      <p:sp>
        <p:nvSpPr>
          <p:cNvPr id="407" name="Google Shape;407;p60"/>
          <p:cNvSpPr txBox="1"/>
          <p:nvPr>
            <p:ph idx="1" type="body"/>
          </p:nvPr>
        </p:nvSpPr>
        <p:spPr>
          <a:xfrm>
            <a:off x="704350" y="1073775"/>
            <a:ext cx="8042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GB" sz="1200">
                <a:solidFill>
                  <a:srgbClr val="24292E"/>
                </a:solidFill>
              </a:rPr>
              <a:t>Here’s what an ERC20 interface specification looks like in Solidity:</a:t>
            </a:r>
            <a:endParaRPr b="1" sz="1200">
              <a:solidFill>
                <a:srgbClr val="24292E"/>
              </a:solidFill>
            </a:endParaRPr>
          </a:p>
          <a:p>
            <a:pPr indent="0" lvl="0" marL="0" rtl="0" algn="l">
              <a:lnSpc>
                <a:spcPct val="115000"/>
              </a:lnSpc>
              <a:spcBef>
                <a:spcPts val="1200"/>
              </a:spcBef>
              <a:spcAft>
                <a:spcPts val="0"/>
              </a:spcAft>
              <a:buSzPts val="1300"/>
              <a:buNone/>
            </a:pPr>
            <a:r>
              <a:rPr lang="en-GB" sz="1000">
                <a:solidFill>
                  <a:srgbClr val="D73A49"/>
                </a:solidFill>
                <a:highlight>
                  <a:srgbClr val="F6F8FA"/>
                </a:highlight>
                <a:latin typeface="Courier New"/>
                <a:ea typeface="Courier New"/>
                <a:cs typeface="Courier New"/>
                <a:sym typeface="Courier New"/>
              </a:rPr>
              <a:t>contract</a:t>
            </a:r>
            <a:r>
              <a:rPr lang="en-GB" sz="1000">
                <a:solidFill>
                  <a:srgbClr val="6F42C1"/>
                </a:solidFill>
                <a:highlight>
                  <a:srgbClr val="F6F8FA"/>
                </a:highlight>
                <a:latin typeface="Courier New"/>
                <a:ea typeface="Courier New"/>
                <a:cs typeface="Courier New"/>
                <a:sym typeface="Courier New"/>
              </a:rPr>
              <a:t> ERC20</a:t>
            </a:r>
            <a:r>
              <a:rPr lang="en-GB" sz="1000">
                <a:solidFill>
                  <a:srgbClr val="24292E"/>
                </a:solidFill>
                <a:highlight>
                  <a:srgbClr val="F6F8FA"/>
                </a:highlight>
                <a:latin typeface="Courier New"/>
                <a:ea typeface="Courier New"/>
                <a:cs typeface="Courier New"/>
                <a:sym typeface="Courier New"/>
              </a:rPr>
              <a:t> {</a:t>
            </a:r>
            <a:br>
              <a:rPr lang="en-GB" sz="1000">
                <a:solidFill>
                  <a:srgbClr val="24292E"/>
                </a:solidFill>
                <a:highlight>
                  <a:srgbClr val="F6F8FA"/>
                </a:highlight>
                <a:latin typeface="Courier New"/>
                <a:ea typeface="Courier New"/>
                <a:cs typeface="Courier New"/>
                <a:sym typeface="Courier New"/>
              </a:rPr>
            </a:b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function</a:t>
            </a:r>
            <a:r>
              <a:rPr lang="en-GB" sz="1000">
                <a:solidFill>
                  <a:srgbClr val="6F42C1"/>
                </a:solidFill>
                <a:highlight>
                  <a:srgbClr val="F6F8FA"/>
                </a:highlight>
                <a:latin typeface="Courier New"/>
                <a:ea typeface="Courier New"/>
                <a:cs typeface="Courier New"/>
                <a:sym typeface="Courier New"/>
              </a:rPr>
              <a:t> totalSupply</a:t>
            </a: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constant</a:t>
            </a: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returns</a:t>
            </a:r>
            <a:r>
              <a:rPr lang="en-GB" sz="1000">
                <a:solidFill>
                  <a:srgbClr val="24292E"/>
                </a:solidFill>
                <a:highlight>
                  <a:srgbClr val="F6F8FA"/>
                </a:highlight>
                <a:latin typeface="Courier New"/>
                <a:ea typeface="Courier New"/>
                <a:cs typeface="Courier New"/>
                <a:sym typeface="Courier New"/>
              </a:rPr>
              <a:t> (</a:t>
            </a:r>
            <a:r>
              <a:rPr lang="en-GB" sz="1000">
                <a:solidFill>
                  <a:srgbClr val="005CC5"/>
                </a:solidFill>
                <a:highlight>
                  <a:srgbClr val="F6F8FA"/>
                </a:highlight>
                <a:latin typeface="Courier New"/>
                <a:ea typeface="Courier New"/>
                <a:cs typeface="Courier New"/>
                <a:sym typeface="Courier New"/>
              </a:rPr>
              <a:t>uint</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theTotalSupply</a:t>
            </a:r>
            <a:r>
              <a:rPr lang="en-GB" sz="1000">
                <a:solidFill>
                  <a:srgbClr val="24292E"/>
                </a:solidFill>
                <a:highlight>
                  <a:srgbClr val="F6F8FA"/>
                </a:highlight>
                <a:latin typeface="Courier New"/>
                <a:ea typeface="Courier New"/>
                <a:cs typeface="Courier New"/>
                <a:sym typeface="Courier New"/>
              </a:rPr>
              <a:t>);</a:t>
            </a:r>
            <a:br>
              <a:rPr lang="en-GB" sz="1000">
                <a:solidFill>
                  <a:srgbClr val="24292E"/>
                </a:solidFill>
                <a:highlight>
                  <a:srgbClr val="F6F8FA"/>
                </a:highlight>
                <a:latin typeface="Courier New"/>
                <a:ea typeface="Courier New"/>
                <a:cs typeface="Courier New"/>
                <a:sym typeface="Courier New"/>
              </a:rPr>
            </a:b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function</a:t>
            </a:r>
            <a:r>
              <a:rPr lang="en-GB" sz="1000">
                <a:solidFill>
                  <a:srgbClr val="6F42C1"/>
                </a:solidFill>
                <a:highlight>
                  <a:srgbClr val="F6F8FA"/>
                </a:highlight>
                <a:latin typeface="Courier New"/>
                <a:ea typeface="Courier New"/>
                <a:cs typeface="Courier New"/>
                <a:sym typeface="Courier New"/>
              </a:rPr>
              <a:t> balanceOf</a:t>
            </a:r>
            <a:r>
              <a:rPr lang="en-GB" sz="1000">
                <a:solidFill>
                  <a:srgbClr val="24292E"/>
                </a:solidFill>
                <a:highlight>
                  <a:srgbClr val="F6F8FA"/>
                </a:highlight>
                <a:latin typeface="Courier New"/>
                <a:ea typeface="Courier New"/>
                <a:cs typeface="Courier New"/>
                <a:sym typeface="Courier New"/>
              </a:rPr>
              <a:t>(</a:t>
            </a:r>
            <a:r>
              <a:rPr lang="en-GB" sz="1000">
                <a:solidFill>
                  <a:srgbClr val="005CC5"/>
                </a:solidFill>
                <a:highlight>
                  <a:srgbClr val="F6F8FA"/>
                </a:highlight>
                <a:latin typeface="Courier New"/>
                <a:ea typeface="Courier New"/>
                <a:cs typeface="Courier New"/>
                <a:sym typeface="Courier New"/>
              </a:rPr>
              <a:t>address</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_owner</a:t>
            </a: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constant</a:t>
            </a: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returns</a:t>
            </a:r>
            <a:r>
              <a:rPr lang="en-GB" sz="1000">
                <a:solidFill>
                  <a:srgbClr val="24292E"/>
                </a:solidFill>
                <a:highlight>
                  <a:srgbClr val="F6F8FA"/>
                </a:highlight>
                <a:latin typeface="Courier New"/>
                <a:ea typeface="Courier New"/>
                <a:cs typeface="Courier New"/>
                <a:sym typeface="Courier New"/>
              </a:rPr>
              <a:t> (</a:t>
            </a:r>
            <a:r>
              <a:rPr lang="en-GB" sz="1000">
                <a:solidFill>
                  <a:srgbClr val="005CC5"/>
                </a:solidFill>
                <a:highlight>
                  <a:srgbClr val="F6F8FA"/>
                </a:highlight>
                <a:latin typeface="Courier New"/>
                <a:ea typeface="Courier New"/>
                <a:cs typeface="Courier New"/>
                <a:sym typeface="Courier New"/>
              </a:rPr>
              <a:t>uint</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balance</a:t>
            </a:r>
            <a:r>
              <a:rPr lang="en-GB" sz="1000">
                <a:solidFill>
                  <a:srgbClr val="24292E"/>
                </a:solidFill>
                <a:highlight>
                  <a:srgbClr val="F6F8FA"/>
                </a:highlight>
                <a:latin typeface="Courier New"/>
                <a:ea typeface="Courier New"/>
                <a:cs typeface="Courier New"/>
                <a:sym typeface="Courier New"/>
              </a:rPr>
              <a:t>);</a:t>
            </a:r>
            <a:br>
              <a:rPr lang="en-GB" sz="1000">
                <a:solidFill>
                  <a:srgbClr val="24292E"/>
                </a:solidFill>
                <a:highlight>
                  <a:srgbClr val="F6F8FA"/>
                </a:highlight>
                <a:latin typeface="Courier New"/>
                <a:ea typeface="Courier New"/>
                <a:cs typeface="Courier New"/>
                <a:sym typeface="Courier New"/>
              </a:rPr>
            </a:b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function</a:t>
            </a:r>
            <a:r>
              <a:rPr lang="en-GB" sz="1000">
                <a:solidFill>
                  <a:srgbClr val="6F42C1"/>
                </a:solidFill>
                <a:highlight>
                  <a:srgbClr val="F6F8FA"/>
                </a:highlight>
                <a:latin typeface="Courier New"/>
                <a:ea typeface="Courier New"/>
                <a:cs typeface="Courier New"/>
                <a:sym typeface="Courier New"/>
              </a:rPr>
              <a:t> transfer</a:t>
            </a:r>
            <a:r>
              <a:rPr lang="en-GB" sz="1000">
                <a:solidFill>
                  <a:srgbClr val="24292E"/>
                </a:solidFill>
                <a:highlight>
                  <a:srgbClr val="F6F8FA"/>
                </a:highlight>
                <a:latin typeface="Courier New"/>
                <a:ea typeface="Courier New"/>
                <a:cs typeface="Courier New"/>
                <a:sym typeface="Courier New"/>
              </a:rPr>
              <a:t>(</a:t>
            </a:r>
            <a:r>
              <a:rPr lang="en-GB" sz="1000">
                <a:solidFill>
                  <a:srgbClr val="005CC5"/>
                </a:solidFill>
                <a:highlight>
                  <a:srgbClr val="F6F8FA"/>
                </a:highlight>
                <a:latin typeface="Courier New"/>
                <a:ea typeface="Courier New"/>
                <a:cs typeface="Courier New"/>
                <a:sym typeface="Courier New"/>
              </a:rPr>
              <a:t>address</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_to</a:t>
            </a:r>
            <a:r>
              <a:rPr lang="en-GB" sz="1000">
                <a:solidFill>
                  <a:srgbClr val="24292E"/>
                </a:solidFill>
                <a:highlight>
                  <a:srgbClr val="F6F8FA"/>
                </a:highlight>
                <a:latin typeface="Courier New"/>
                <a:ea typeface="Courier New"/>
                <a:cs typeface="Courier New"/>
                <a:sym typeface="Courier New"/>
              </a:rPr>
              <a:t>, </a:t>
            </a:r>
            <a:r>
              <a:rPr lang="en-GB" sz="1000">
                <a:solidFill>
                  <a:srgbClr val="005CC5"/>
                </a:solidFill>
                <a:highlight>
                  <a:srgbClr val="F6F8FA"/>
                </a:highlight>
                <a:latin typeface="Courier New"/>
                <a:ea typeface="Courier New"/>
                <a:cs typeface="Courier New"/>
                <a:sym typeface="Courier New"/>
              </a:rPr>
              <a:t>uint</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_value</a:t>
            </a: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returns</a:t>
            </a:r>
            <a:r>
              <a:rPr lang="en-GB" sz="1000">
                <a:solidFill>
                  <a:srgbClr val="24292E"/>
                </a:solidFill>
                <a:highlight>
                  <a:srgbClr val="F6F8FA"/>
                </a:highlight>
                <a:latin typeface="Courier New"/>
                <a:ea typeface="Courier New"/>
                <a:cs typeface="Courier New"/>
                <a:sym typeface="Courier New"/>
              </a:rPr>
              <a:t> (</a:t>
            </a:r>
            <a:r>
              <a:rPr lang="en-GB" sz="1000">
                <a:solidFill>
                  <a:srgbClr val="005CC5"/>
                </a:solidFill>
                <a:highlight>
                  <a:srgbClr val="F6F8FA"/>
                </a:highlight>
                <a:latin typeface="Courier New"/>
                <a:ea typeface="Courier New"/>
                <a:cs typeface="Courier New"/>
                <a:sym typeface="Courier New"/>
              </a:rPr>
              <a:t>bool</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success</a:t>
            </a:r>
            <a:r>
              <a:rPr lang="en-GB" sz="1000">
                <a:solidFill>
                  <a:srgbClr val="24292E"/>
                </a:solidFill>
                <a:highlight>
                  <a:srgbClr val="F6F8FA"/>
                </a:highlight>
                <a:latin typeface="Courier New"/>
                <a:ea typeface="Courier New"/>
                <a:cs typeface="Courier New"/>
                <a:sym typeface="Courier New"/>
              </a:rPr>
              <a:t>);</a:t>
            </a:r>
            <a:br>
              <a:rPr lang="en-GB" sz="1000">
                <a:solidFill>
                  <a:srgbClr val="24292E"/>
                </a:solidFill>
                <a:highlight>
                  <a:srgbClr val="F6F8FA"/>
                </a:highlight>
                <a:latin typeface="Courier New"/>
                <a:ea typeface="Courier New"/>
                <a:cs typeface="Courier New"/>
                <a:sym typeface="Courier New"/>
              </a:rPr>
            </a:b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function</a:t>
            </a:r>
            <a:r>
              <a:rPr lang="en-GB" sz="1000">
                <a:solidFill>
                  <a:srgbClr val="6F42C1"/>
                </a:solidFill>
                <a:highlight>
                  <a:srgbClr val="F6F8FA"/>
                </a:highlight>
                <a:latin typeface="Courier New"/>
                <a:ea typeface="Courier New"/>
                <a:cs typeface="Courier New"/>
                <a:sym typeface="Courier New"/>
              </a:rPr>
              <a:t> transferFrom</a:t>
            </a:r>
            <a:r>
              <a:rPr lang="en-GB" sz="1000">
                <a:solidFill>
                  <a:srgbClr val="24292E"/>
                </a:solidFill>
                <a:highlight>
                  <a:srgbClr val="F6F8FA"/>
                </a:highlight>
                <a:latin typeface="Courier New"/>
                <a:ea typeface="Courier New"/>
                <a:cs typeface="Courier New"/>
                <a:sym typeface="Courier New"/>
              </a:rPr>
              <a:t>(</a:t>
            </a:r>
            <a:r>
              <a:rPr lang="en-GB" sz="1000">
                <a:solidFill>
                  <a:srgbClr val="005CC5"/>
                </a:solidFill>
                <a:highlight>
                  <a:srgbClr val="F6F8FA"/>
                </a:highlight>
                <a:latin typeface="Courier New"/>
                <a:ea typeface="Courier New"/>
                <a:cs typeface="Courier New"/>
                <a:sym typeface="Courier New"/>
              </a:rPr>
              <a:t>address</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_from</a:t>
            </a:r>
            <a:r>
              <a:rPr lang="en-GB" sz="1000">
                <a:solidFill>
                  <a:srgbClr val="24292E"/>
                </a:solidFill>
                <a:highlight>
                  <a:srgbClr val="F6F8FA"/>
                </a:highlight>
                <a:latin typeface="Courier New"/>
                <a:ea typeface="Courier New"/>
                <a:cs typeface="Courier New"/>
                <a:sym typeface="Courier New"/>
              </a:rPr>
              <a:t>, </a:t>
            </a:r>
            <a:r>
              <a:rPr lang="en-GB" sz="1000">
                <a:solidFill>
                  <a:srgbClr val="005CC5"/>
                </a:solidFill>
                <a:highlight>
                  <a:srgbClr val="F6F8FA"/>
                </a:highlight>
                <a:latin typeface="Courier New"/>
                <a:ea typeface="Courier New"/>
                <a:cs typeface="Courier New"/>
                <a:sym typeface="Courier New"/>
              </a:rPr>
              <a:t>address</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_to</a:t>
            </a:r>
            <a:r>
              <a:rPr lang="en-GB" sz="1000">
                <a:solidFill>
                  <a:srgbClr val="24292E"/>
                </a:solidFill>
                <a:highlight>
                  <a:srgbClr val="F6F8FA"/>
                </a:highlight>
                <a:latin typeface="Courier New"/>
                <a:ea typeface="Courier New"/>
                <a:cs typeface="Courier New"/>
                <a:sym typeface="Courier New"/>
              </a:rPr>
              <a:t>, </a:t>
            </a:r>
            <a:r>
              <a:rPr lang="en-GB" sz="1000">
                <a:solidFill>
                  <a:srgbClr val="005CC5"/>
                </a:solidFill>
                <a:highlight>
                  <a:srgbClr val="F6F8FA"/>
                </a:highlight>
                <a:latin typeface="Courier New"/>
                <a:ea typeface="Courier New"/>
                <a:cs typeface="Courier New"/>
                <a:sym typeface="Courier New"/>
              </a:rPr>
              <a:t>uint</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_value</a:t>
            </a: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returns</a:t>
            </a:r>
            <a:br>
              <a:rPr lang="en-GB" sz="1000">
                <a:solidFill>
                  <a:srgbClr val="24292E"/>
                </a:solidFill>
                <a:highlight>
                  <a:srgbClr val="F6F8FA"/>
                </a:highlight>
                <a:latin typeface="Courier New"/>
                <a:ea typeface="Courier New"/>
                <a:cs typeface="Courier New"/>
                <a:sym typeface="Courier New"/>
              </a:rPr>
            </a:br>
            <a:r>
              <a:rPr lang="en-GB" sz="1000">
                <a:solidFill>
                  <a:srgbClr val="24292E"/>
                </a:solidFill>
                <a:highlight>
                  <a:srgbClr val="F6F8FA"/>
                </a:highlight>
                <a:latin typeface="Courier New"/>
                <a:ea typeface="Courier New"/>
                <a:cs typeface="Courier New"/>
                <a:sym typeface="Courier New"/>
              </a:rPr>
              <a:t>      (</a:t>
            </a:r>
            <a:r>
              <a:rPr lang="en-GB" sz="1000">
                <a:solidFill>
                  <a:srgbClr val="005CC5"/>
                </a:solidFill>
                <a:highlight>
                  <a:srgbClr val="F6F8FA"/>
                </a:highlight>
                <a:latin typeface="Courier New"/>
                <a:ea typeface="Courier New"/>
                <a:cs typeface="Courier New"/>
                <a:sym typeface="Courier New"/>
              </a:rPr>
              <a:t>bool</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success</a:t>
            </a:r>
            <a:r>
              <a:rPr lang="en-GB" sz="1000">
                <a:solidFill>
                  <a:srgbClr val="24292E"/>
                </a:solidFill>
                <a:highlight>
                  <a:srgbClr val="F6F8FA"/>
                </a:highlight>
                <a:latin typeface="Courier New"/>
                <a:ea typeface="Courier New"/>
                <a:cs typeface="Courier New"/>
                <a:sym typeface="Courier New"/>
              </a:rPr>
              <a:t>);</a:t>
            </a:r>
            <a:br>
              <a:rPr lang="en-GB" sz="1000">
                <a:solidFill>
                  <a:srgbClr val="24292E"/>
                </a:solidFill>
                <a:highlight>
                  <a:srgbClr val="F6F8FA"/>
                </a:highlight>
                <a:latin typeface="Courier New"/>
                <a:ea typeface="Courier New"/>
                <a:cs typeface="Courier New"/>
                <a:sym typeface="Courier New"/>
              </a:rPr>
            </a:b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function</a:t>
            </a:r>
            <a:r>
              <a:rPr lang="en-GB" sz="1000">
                <a:solidFill>
                  <a:srgbClr val="6F42C1"/>
                </a:solidFill>
                <a:highlight>
                  <a:srgbClr val="F6F8FA"/>
                </a:highlight>
                <a:latin typeface="Courier New"/>
                <a:ea typeface="Courier New"/>
                <a:cs typeface="Courier New"/>
                <a:sym typeface="Courier New"/>
              </a:rPr>
              <a:t> approve</a:t>
            </a:r>
            <a:r>
              <a:rPr lang="en-GB" sz="1000">
                <a:solidFill>
                  <a:srgbClr val="24292E"/>
                </a:solidFill>
                <a:highlight>
                  <a:srgbClr val="F6F8FA"/>
                </a:highlight>
                <a:latin typeface="Courier New"/>
                <a:ea typeface="Courier New"/>
                <a:cs typeface="Courier New"/>
                <a:sym typeface="Courier New"/>
              </a:rPr>
              <a:t>(</a:t>
            </a:r>
            <a:r>
              <a:rPr lang="en-GB" sz="1000">
                <a:solidFill>
                  <a:srgbClr val="005CC5"/>
                </a:solidFill>
                <a:highlight>
                  <a:srgbClr val="F6F8FA"/>
                </a:highlight>
                <a:latin typeface="Courier New"/>
                <a:ea typeface="Courier New"/>
                <a:cs typeface="Courier New"/>
                <a:sym typeface="Courier New"/>
              </a:rPr>
              <a:t>address</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_spender</a:t>
            </a:r>
            <a:r>
              <a:rPr lang="en-GB" sz="1000">
                <a:solidFill>
                  <a:srgbClr val="24292E"/>
                </a:solidFill>
                <a:highlight>
                  <a:srgbClr val="F6F8FA"/>
                </a:highlight>
                <a:latin typeface="Courier New"/>
                <a:ea typeface="Courier New"/>
                <a:cs typeface="Courier New"/>
                <a:sym typeface="Courier New"/>
              </a:rPr>
              <a:t>, </a:t>
            </a:r>
            <a:r>
              <a:rPr lang="en-GB" sz="1000">
                <a:solidFill>
                  <a:srgbClr val="005CC5"/>
                </a:solidFill>
                <a:highlight>
                  <a:srgbClr val="F6F8FA"/>
                </a:highlight>
                <a:latin typeface="Courier New"/>
                <a:ea typeface="Courier New"/>
                <a:cs typeface="Courier New"/>
                <a:sym typeface="Courier New"/>
              </a:rPr>
              <a:t>uint</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_value</a:t>
            </a: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returns</a:t>
            </a:r>
            <a:r>
              <a:rPr lang="en-GB" sz="1000">
                <a:solidFill>
                  <a:srgbClr val="24292E"/>
                </a:solidFill>
                <a:highlight>
                  <a:srgbClr val="F6F8FA"/>
                </a:highlight>
                <a:latin typeface="Courier New"/>
                <a:ea typeface="Courier New"/>
                <a:cs typeface="Courier New"/>
                <a:sym typeface="Courier New"/>
              </a:rPr>
              <a:t> (</a:t>
            </a:r>
            <a:r>
              <a:rPr lang="en-GB" sz="1000">
                <a:solidFill>
                  <a:srgbClr val="005CC5"/>
                </a:solidFill>
                <a:highlight>
                  <a:srgbClr val="F6F8FA"/>
                </a:highlight>
                <a:latin typeface="Courier New"/>
                <a:ea typeface="Courier New"/>
                <a:cs typeface="Courier New"/>
                <a:sym typeface="Courier New"/>
              </a:rPr>
              <a:t>bool</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success</a:t>
            </a:r>
            <a:r>
              <a:rPr lang="en-GB" sz="1000">
                <a:solidFill>
                  <a:srgbClr val="24292E"/>
                </a:solidFill>
                <a:highlight>
                  <a:srgbClr val="F6F8FA"/>
                </a:highlight>
                <a:latin typeface="Courier New"/>
                <a:ea typeface="Courier New"/>
                <a:cs typeface="Courier New"/>
                <a:sym typeface="Courier New"/>
              </a:rPr>
              <a:t>);</a:t>
            </a:r>
            <a:br>
              <a:rPr lang="en-GB" sz="1000">
                <a:solidFill>
                  <a:srgbClr val="24292E"/>
                </a:solidFill>
                <a:highlight>
                  <a:srgbClr val="F6F8FA"/>
                </a:highlight>
                <a:latin typeface="Courier New"/>
                <a:ea typeface="Courier New"/>
                <a:cs typeface="Courier New"/>
                <a:sym typeface="Courier New"/>
              </a:rPr>
            </a:b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function</a:t>
            </a:r>
            <a:r>
              <a:rPr lang="en-GB" sz="1000">
                <a:solidFill>
                  <a:srgbClr val="6F42C1"/>
                </a:solidFill>
                <a:highlight>
                  <a:srgbClr val="F6F8FA"/>
                </a:highlight>
                <a:latin typeface="Courier New"/>
                <a:ea typeface="Courier New"/>
                <a:cs typeface="Courier New"/>
                <a:sym typeface="Courier New"/>
              </a:rPr>
              <a:t> allowance</a:t>
            </a:r>
            <a:r>
              <a:rPr lang="en-GB" sz="1000">
                <a:solidFill>
                  <a:srgbClr val="24292E"/>
                </a:solidFill>
                <a:highlight>
                  <a:srgbClr val="F6F8FA"/>
                </a:highlight>
                <a:latin typeface="Courier New"/>
                <a:ea typeface="Courier New"/>
                <a:cs typeface="Courier New"/>
                <a:sym typeface="Courier New"/>
              </a:rPr>
              <a:t>(</a:t>
            </a:r>
            <a:r>
              <a:rPr lang="en-GB" sz="1000">
                <a:solidFill>
                  <a:srgbClr val="005CC5"/>
                </a:solidFill>
                <a:highlight>
                  <a:srgbClr val="F6F8FA"/>
                </a:highlight>
                <a:latin typeface="Courier New"/>
                <a:ea typeface="Courier New"/>
                <a:cs typeface="Courier New"/>
                <a:sym typeface="Courier New"/>
              </a:rPr>
              <a:t>address</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_owner</a:t>
            </a:r>
            <a:r>
              <a:rPr lang="en-GB" sz="1000">
                <a:solidFill>
                  <a:srgbClr val="24292E"/>
                </a:solidFill>
                <a:highlight>
                  <a:srgbClr val="F6F8FA"/>
                </a:highlight>
                <a:latin typeface="Courier New"/>
                <a:ea typeface="Courier New"/>
                <a:cs typeface="Courier New"/>
                <a:sym typeface="Courier New"/>
              </a:rPr>
              <a:t>, </a:t>
            </a:r>
            <a:r>
              <a:rPr lang="en-GB" sz="1000">
                <a:solidFill>
                  <a:srgbClr val="005CC5"/>
                </a:solidFill>
                <a:highlight>
                  <a:srgbClr val="F6F8FA"/>
                </a:highlight>
                <a:latin typeface="Courier New"/>
                <a:ea typeface="Courier New"/>
                <a:cs typeface="Courier New"/>
                <a:sym typeface="Courier New"/>
              </a:rPr>
              <a:t>address</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_spender</a:t>
            </a: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constant</a:t>
            </a: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returns</a:t>
            </a:r>
            <a:br>
              <a:rPr lang="en-GB" sz="1000">
                <a:solidFill>
                  <a:srgbClr val="24292E"/>
                </a:solidFill>
                <a:highlight>
                  <a:srgbClr val="F6F8FA"/>
                </a:highlight>
                <a:latin typeface="Courier New"/>
                <a:ea typeface="Courier New"/>
                <a:cs typeface="Courier New"/>
                <a:sym typeface="Courier New"/>
              </a:rPr>
            </a:br>
            <a:r>
              <a:rPr lang="en-GB" sz="1000">
                <a:solidFill>
                  <a:srgbClr val="24292E"/>
                </a:solidFill>
                <a:highlight>
                  <a:srgbClr val="F6F8FA"/>
                </a:highlight>
                <a:latin typeface="Courier New"/>
                <a:ea typeface="Courier New"/>
                <a:cs typeface="Courier New"/>
                <a:sym typeface="Courier New"/>
              </a:rPr>
              <a:t>      (</a:t>
            </a:r>
            <a:r>
              <a:rPr lang="en-GB" sz="1000">
                <a:solidFill>
                  <a:srgbClr val="005CC5"/>
                </a:solidFill>
                <a:highlight>
                  <a:srgbClr val="F6F8FA"/>
                </a:highlight>
                <a:latin typeface="Courier New"/>
                <a:ea typeface="Courier New"/>
                <a:cs typeface="Courier New"/>
                <a:sym typeface="Courier New"/>
              </a:rPr>
              <a:t>uint</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remaining</a:t>
            </a:r>
            <a:r>
              <a:rPr lang="en-GB" sz="1000">
                <a:solidFill>
                  <a:srgbClr val="24292E"/>
                </a:solidFill>
                <a:highlight>
                  <a:srgbClr val="F6F8FA"/>
                </a:highlight>
                <a:latin typeface="Courier New"/>
                <a:ea typeface="Courier New"/>
                <a:cs typeface="Courier New"/>
                <a:sym typeface="Courier New"/>
              </a:rPr>
              <a:t>);</a:t>
            </a:r>
            <a:br>
              <a:rPr lang="en-GB" sz="1000">
                <a:solidFill>
                  <a:srgbClr val="24292E"/>
                </a:solidFill>
                <a:highlight>
                  <a:srgbClr val="F6F8FA"/>
                </a:highlight>
                <a:latin typeface="Courier New"/>
                <a:ea typeface="Courier New"/>
                <a:cs typeface="Courier New"/>
                <a:sym typeface="Courier New"/>
              </a:rPr>
            </a:b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event </a:t>
            </a:r>
            <a:r>
              <a:rPr lang="en-GB" sz="1000">
                <a:solidFill>
                  <a:srgbClr val="005CC5"/>
                </a:solidFill>
                <a:highlight>
                  <a:srgbClr val="F6F8FA"/>
                </a:highlight>
                <a:latin typeface="Courier New"/>
                <a:ea typeface="Courier New"/>
                <a:cs typeface="Courier New"/>
                <a:sym typeface="Courier New"/>
              </a:rPr>
              <a:t>Transfer</a:t>
            </a:r>
            <a:r>
              <a:rPr lang="en-GB" sz="1000">
                <a:solidFill>
                  <a:srgbClr val="24292E"/>
                </a:solidFill>
                <a:highlight>
                  <a:srgbClr val="F6F8FA"/>
                </a:highlight>
                <a:latin typeface="Courier New"/>
                <a:ea typeface="Courier New"/>
                <a:cs typeface="Courier New"/>
                <a:sym typeface="Courier New"/>
              </a:rPr>
              <a:t>(</a:t>
            </a:r>
            <a:r>
              <a:rPr lang="en-GB" sz="1000">
                <a:solidFill>
                  <a:srgbClr val="005CC5"/>
                </a:solidFill>
                <a:highlight>
                  <a:srgbClr val="F6F8FA"/>
                </a:highlight>
                <a:latin typeface="Courier New"/>
                <a:ea typeface="Courier New"/>
                <a:cs typeface="Courier New"/>
                <a:sym typeface="Courier New"/>
              </a:rPr>
              <a:t>address</a:t>
            </a: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indexed</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_from</a:t>
            </a:r>
            <a:r>
              <a:rPr lang="en-GB" sz="1000">
                <a:solidFill>
                  <a:srgbClr val="24292E"/>
                </a:solidFill>
                <a:highlight>
                  <a:srgbClr val="F6F8FA"/>
                </a:highlight>
                <a:latin typeface="Courier New"/>
                <a:ea typeface="Courier New"/>
                <a:cs typeface="Courier New"/>
                <a:sym typeface="Courier New"/>
              </a:rPr>
              <a:t>, </a:t>
            </a:r>
            <a:r>
              <a:rPr lang="en-GB" sz="1000">
                <a:solidFill>
                  <a:srgbClr val="005CC5"/>
                </a:solidFill>
                <a:highlight>
                  <a:srgbClr val="F6F8FA"/>
                </a:highlight>
                <a:latin typeface="Courier New"/>
                <a:ea typeface="Courier New"/>
                <a:cs typeface="Courier New"/>
                <a:sym typeface="Courier New"/>
              </a:rPr>
              <a:t>address</a:t>
            </a: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indexed</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_to</a:t>
            </a:r>
            <a:r>
              <a:rPr lang="en-GB" sz="1000">
                <a:solidFill>
                  <a:srgbClr val="24292E"/>
                </a:solidFill>
                <a:highlight>
                  <a:srgbClr val="F6F8FA"/>
                </a:highlight>
                <a:latin typeface="Courier New"/>
                <a:ea typeface="Courier New"/>
                <a:cs typeface="Courier New"/>
                <a:sym typeface="Courier New"/>
              </a:rPr>
              <a:t>, </a:t>
            </a:r>
            <a:r>
              <a:rPr lang="en-GB" sz="1000">
                <a:solidFill>
                  <a:srgbClr val="005CC5"/>
                </a:solidFill>
                <a:highlight>
                  <a:srgbClr val="F6F8FA"/>
                </a:highlight>
                <a:latin typeface="Courier New"/>
                <a:ea typeface="Courier New"/>
                <a:cs typeface="Courier New"/>
                <a:sym typeface="Courier New"/>
              </a:rPr>
              <a:t>uint</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_value</a:t>
            </a:r>
            <a:r>
              <a:rPr lang="en-GB" sz="1000">
                <a:solidFill>
                  <a:srgbClr val="24292E"/>
                </a:solidFill>
                <a:highlight>
                  <a:srgbClr val="F6F8FA"/>
                </a:highlight>
                <a:latin typeface="Courier New"/>
                <a:ea typeface="Courier New"/>
                <a:cs typeface="Courier New"/>
                <a:sym typeface="Courier New"/>
              </a:rPr>
              <a:t>);</a:t>
            </a:r>
            <a:br>
              <a:rPr lang="en-GB" sz="1000">
                <a:solidFill>
                  <a:srgbClr val="24292E"/>
                </a:solidFill>
                <a:highlight>
                  <a:srgbClr val="F6F8FA"/>
                </a:highlight>
                <a:latin typeface="Courier New"/>
                <a:ea typeface="Courier New"/>
                <a:cs typeface="Courier New"/>
                <a:sym typeface="Courier New"/>
              </a:rPr>
            </a:b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event </a:t>
            </a:r>
            <a:r>
              <a:rPr lang="en-GB" sz="1000">
                <a:solidFill>
                  <a:srgbClr val="005CC5"/>
                </a:solidFill>
                <a:highlight>
                  <a:srgbClr val="F6F8FA"/>
                </a:highlight>
                <a:latin typeface="Courier New"/>
                <a:ea typeface="Courier New"/>
                <a:cs typeface="Courier New"/>
                <a:sym typeface="Courier New"/>
              </a:rPr>
              <a:t>Approval</a:t>
            </a:r>
            <a:r>
              <a:rPr lang="en-GB" sz="1000">
                <a:solidFill>
                  <a:srgbClr val="24292E"/>
                </a:solidFill>
                <a:highlight>
                  <a:srgbClr val="F6F8FA"/>
                </a:highlight>
                <a:latin typeface="Courier New"/>
                <a:ea typeface="Courier New"/>
                <a:cs typeface="Courier New"/>
                <a:sym typeface="Courier New"/>
              </a:rPr>
              <a:t>(</a:t>
            </a:r>
            <a:r>
              <a:rPr lang="en-GB" sz="1000">
                <a:solidFill>
                  <a:srgbClr val="005CC5"/>
                </a:solidFill>
                <a:highlight>
                  <a:srgbClr val="F6F8FA"/>
                </a:highlight>
                <a:latin typeface="Courier New"/>
                <a:ea typeface="Courier New"/>
                <a:cs typeface="Courier New"/>
                <a:sym typeface="Courier New"/>
              </a:rPr>
              <a:t>address</a:t>
            </a: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indexed</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_owner</a:t>
            </a:r>
            <a:r>
              <a:rPr lang="en-GB" sz="1000">
                <a:solidFill>
                  <a:srgbClr val="24292E"/>
                </a:solidFill>
                <a:highlight>
                  <a:srgbClr val="F6F8FA"/>
                </a:highlight>
                <a:latin typeface="Courier New"/>
                <a:ea typeface="Courier New"/>
                <a:cs typeface="Courier New"/>
                <a:sym typeface="Courier New"/>
              </a:rPr>
              <a:t>, </a:t>
            </a:r>
            <a:r>
              <a:rPr lang="en-GB" sz="1000">
                <a:solidFill>
                  <a:srgbClr val="005CC5"/>
                </a:solidFill>
                <a:highlight>
                  <a:srgbClr val="F6F8FA"/>
                </a:highlight>
                <a:latin typeface="Courier New"/>
                <a:ea typeface="Courier New"/>
                <a:cs typeface="Courier New"/>
                <a:sym typeface="Courier New"/>
              </a:rPr>
              <a:t>address</a:t>
            </a:r>
            <a:r>
              <a:rPr lang="en-GB" sz="1000">
                <a:solidFill>
                  <a:srgbClr val="24292E"/>
                </a:solidFill>
                <a:highlight>
                  <a:srgbClr val="F6F8FA"/>
                </a:highlight>
                <a:latin typeface="Courier New"/>
                <a:ea typeface="Courier New"/>
                <a:cs typeface="Courier New"/>
                <a:sym typeface="Courier New"/>
              </a:rPr>
              <a:t> </a:t>
            </a:r>
            <a:r>
              <a:rPr lang="en-GB" sz="1000">
                <a:solidFill>
                  <a:srgbClr val="D73A49"/>
                </a:solidFill>
                <a:highlight>
                  <a:srgbClr val="F6F8FA"/>
                </a:highlight>
                <a:latin typeface="Courier New"/>
                <a:ea typeface="Courier New"/>
                <a:cs typeface="Courier New"/>
                <a:sym typeface="Courier New"/>
              </a:rPr>
              <a:t>indexed</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_spender</a:t>
            </a:r>
            <a:r>
              <a:rPr lang="en-GB" sz="1000">
                <a:solidFill>
                  <a:srgbClr val="24292E"/>
                </a:solidFill>
                <a:highlight>
                  <a:srgbClr val="F6F8FA"/>
                </a:highlight>
                <a:latin typeface="Courier New"/>
                <a:ea typeface="Courier New"/>
                <a:cs typeface="Courier New"/>
                <a:sym typeface="Courier New"/>
              </a:rPr>
              <a:t>, </a:t>
            </a:r>
            <a:r>
              <a:rPr lang="en-GB" sz="1000">
                <a:solidFill>
                  <a:srgbClr val="005CC5"/>
                </a:solidFill>
                <a:highlight>
                  <a:srgbClr val="F6F8FA"/>
                </a:highlight>
                <a:latin typeface="Courier New"/>
                <a:ea typeface="Courier New"/>
                <a:cs typeface="Courier New"/>
                <a:sym typeface="Courier New"/>
              </a:rPr>
              <a:t>uint</a:t>
            </a:r>
            <a:r>
              <a:rPr lang="en-GB" sz="1000">
                <a:solidFill>
                  <a:srgbClr val="24292E"/>
                </a:solidFill>
                <a:highlight>
                  <a:srgbClr val="F6F8FA"/>
                </a:highlight>
                <a:latin typeface="Courier New"/>
                <a:ea typeface="Courier New"/>
                <a:cs typeface="Courier New"/>
                <a:sym typeface="Courier New"/>
              </a:rPr>
              <a:t> </a:t>
            </a:r>
            <a:r>
              <a:rPr lang="en-GB" sz="1000">
                <a:solidFill>
                  <a:srgbClr val="E36209"/>
                </a:solidFill>
                <a:highlight>
                  <a:srgbClr val="F6F8FA"/>
                </a:highlight>
                <a:latin typeface="Courier New"/>
                <a:ea typeface="Courier New"/>
                <a:cs typeface="Courier New"/>
                <a:sym typeface="Courier New"/>
              </a:rPr>
              <a:t>_value</a:t>
            </a:r>
            <a:r>
              <a:rPr lang="en-GB" sz="1000">
                <a:solidFill>
                  <a:srgbClr val="24292E"/>
                </a:solidFill>
                <a:highlight>
                  <a:srgbClr val="F6F8FA"/>
                </a:highlight>
                <a:latin typeface="Courier New"/>
                <a:ea typeface="Courier New"/>
                <a:cs typeface="Courier New"/>
                <a:sym typeface="Courier New"/>
              </a:rPr>
              <a:t>);</a:t>
            </a:r>
            <a:br>
              <a:rPr lang="en-GB" sz="1000">
                <a:solidFill>
                  <a:srgbClr val="24292E"/>
                </a:solidFill>
                <a:highlight>
                  <a:srgbClr val="F6F8FA"/>
                </a:highlight>
                <a:latin typeface="Courier New"/>
                <a:ea typeface="Courier New"/>
                <a:cs typeface="Courier New"/>
                <a:sym typeface="Courier New"/>
              </a:rPr>
            </a:br>
            <a:r>
              <a:rPr lang="en-GB"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600"/>
              </a:spcBef>
              <a:spcAft>
                <a:spcPts val="1600"/>
              </a:spcAft>
              <a:buSzPts val="1300"/>
              <a:buNone/>
            </a:pPr>
            <a:r>
              <a:t/>
            </a:r>
            <a:endParaRPr/>
          </a:p>
        </p:txBody>
      </p:sp>
      <p:sp>
        <p:nvSpPr>
          <p:cNvPr id="408" name="Google Shape;408;p60"/>
          <p:cNvSpPr txBox="1"/>
          <p:nvPr/>
        </p:nvSpPr>
        <p:spPr>
          <a:xfrm>
            <a:off x="666750" y="3750375"/>
            <a:ext cx="7888800" cy="307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400"/>
              <a:buFont typeface="Arial"/>
              <a:buNone/>
            </a:pPr>
            <a:r>
              <a:rPr b="1" i="0" lang="en-GB" sz="1500" u="none" cap="none" strike="noStrike">
                <a:solidFill>
                  <a:schemeClr val="dk2"/>
                </a:solidFill>
                <a:latin typeface="Nunito"/>
                <a:ea typeface="Nunito"/>
                <a:cs typeface="Nunito"/>
                <a:sym typeface="Nunito"/>
              </a:rPr>
              <a:t>Consists of a </a:t>
            </a:r>
            <a:r>
              <a:rPr b="1" i="0" lang="en-GB" sz="1500" u="sng" cap="none" strike="noStrike">
                <a:solidFill>
                  <a:schemeClr val="dk2"/>
                </a:solidFill>
                <a:latin typeface="Nunito"/>
                <a:ea typeface="Nunito"/>
                <a:cs typeface="Nunito"/>
                <a:sym typeface="Nunito"/>
              </a:rPr>
              <a:t>number of functions</a:t>
            </a:r>
            <a:r>
              <a:rPr b="1" i="0" lang="en-GB" sz="1500" u="none" cap="none" strike="noStrike">
                <a:solidFill>
                  <a:schemeClr val="dk2"/>
                </a:solidFill>
                <a:latin typeface="Nunito"/>
                <a:ea typeface="Nunito"/>
                <a:cs typeface="Nunito"/>
                <a:sym typeface="Nunito"/>
              </a:rPr>
              <a:t> that </a:t>
            </a:r>
            <a:r>
              <a:rPr b="1" i="0" lang="en-GB" sz="1500" u="sng" cap="none" strike="noStrike">
                <a:solidFill>
                  <a:schemeClr val="dk2"/>
                </a:solidFill>
                <a:latin typeface="Nunito"/>
                <a:ea typeface="Nunito"/>
                <a:cs typeface="Nunito"/>
                <a:sym typeface="Nunito"/>
              </a:rPr>
              <a:t>must </a:t>
            </a:r>
            <a:r>
              <a:rPr b="1" i="0" lang="en-GB" sz="1500" u="none" cap="none" strike="noStrike">
                <a:solidFill>
                  <a:schemeClr val="dk2"/>
                </a:solidFill>
                <a:latin typeface="Nunito"/>
                <a:ea typeface="Nunito"/>
                <a:cs typeface="Nunito"/>
                <a:sym typeface="Nunito"/>
              </a:rPr>
              <a:t>be present in every implementation of the standard, as well as some o</a:t>
            </a:r>
            <a:r>
              <a:rPr b="1" i="0" lang="en-GB" sz="1500" u="sng" cap="none" strike="noStrike">
                <a:solidFill>
                  <a:schemeClr val="dk2"/>
                </a:solidFill>
                <a:latin typeface="Nunito"/>
                <a:ea typeface="Nunito"/>
                <a:cs typeface="Nunito"/>
                <a:sym typeface="Nunito"/>
              </a:rPr>
              <a:t>ptional functions</a:t>
            </a:r>
            <a:r>
              <a:rPr b="1" i="0" lang="en-GB" sz="1500" u="none" cap="none" strike="noStrike">
                <a:solidFill>
                  <a:schemeClr val="dk2"/>
                </a:solidFill>
                <a:latin typeface="Nunito"/>
                <a:ea typeface="Nunito"/>
                <a:cs typeface="Nunito"/>
                <a:sym typeface="Nunito"/>
              </a:rPr>
              <a:t> and </a:t>
            </a:r>
            <a:r>
              <a:rPr b="1" i="0" lang="en-GB" sz="1500" u="sng" cap="none" strike="noStrike">
                <a:solidFill>
                  <a:schemeClr val="dk2"/>
                </a:solidFill>
                <a:latin typeface="Nunito"/>
                <a:ea typeface="Nunito"/>
                <a:cs typeface="Nunito"/>
                <a:sym typeface="Nunito"/>
              </a:rPr>
              <a:t>attributes </a:t>
            </a:r>
            <a:r>
              <a:rPr b="1" i="0" lang="en-GB" sz="1500" u="none" cap="none" strike="noStrike">
                <a:solidFill>
                  <a:schemeClr val="dk2"/>
                </a:solidFill>
                <a:latin typeface="Nunito"/>
                <a:ea typeface="Nunito"/>
                <a:cs typeface="Nunito"/>
                <a:sym typeface="Nunito"/>
              </a:rPr>
              <a:t>that may be added by developers.</a:t>
            </a:r>
            <a:endParaRPr b="1" i="0" sz="1500" u="none" cap="none" strike="noStrike">
              <a:solidFill>
                <a:srgbClr val="000000"/>
              </a:solidFill>
            </a:endParaRPr>
          </a:p>
        </p:txBody>
      </p:sp>
      <p:pic>
        <p:nvPicPr>
          <p:cNvPr descr="panacloud logo.jpg" id="409" name="Google Shape;409;p60"/>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ERC20 required functions and events</a:t>
            </a:r>
            <a:endParaRPr/>
          </a:p>
          <a:p>
            <a:pPr indent="0" lvl="0" marL="0" rtl="0" algn="l">
              <a:lnSpc>
                <a:spcPct val="100000"/>
              </a:lnSpc>
              <a:spcBef>
                <a:spcPts val="0"/>
              </a:spcBef>
              <a:spcAft>
                <a:spcPts val="0"/>
              </a:spcAft>
              <a:buSzPts val="3000"/>
              <a:buNone/>
            </a:pPr>
            <a:r>
              <a:t/>
            </a:r>
            <a:endParaRPr/>
          </a:p>
        </p:txBody>
      </p:sp>
      <p:sp>
        <p:nvSpPr>
          <p:cNvPr id="415" name="Google Shape;415;p61"/>
          <p:cNvSpPr txBox="1"/>
          <p:nvPr/>
        </p:nvSpPr>
        <p:spPr>
          <a:xfrm>
            <a:off x="819150" y="1272100"/>
            <a:ext cx="7888800" cy="307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GB" sz="1600" u="sng" cap="none" strike="noStrike">
                <a:solidFill>
                  <a:schemeClr val="dk2"/>
                </a:solidFill>
                <a:latin typeface="Nunito"/>
                <a:ea typeface="Nunito"/>
                <a:cs typeface="Nunito"/>
                <a:sym typeface="Nunito"/>
              </a:rPr>
              <a:t>An ERC20-compliant token contract must provide at least the following functions and events:</a:t>
            </a:r>
            <a:endParaRPr b="0" i="0" sz="1600" u="sng"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rgbClr val="000000"/>
              </a:buClr>
              <a:buSzPts val="1400"/>
              <a:buFont typeface="Arial"/>
              <a:buNone/>
            </a:pPr>
            <a:r>
              <a:rPr b="1" i="0" lang="en-GB" sz="1600" u="none" cap="none" strike="noStrike">
                <a:solidFill>
                  <a:schemeClr val="dk2"/>
                </a:solidFill>
                <a:latin typeface="Nunito"/>
                <a:ea typeface="Nunito"/>
                <a:cs typeface="Nunito"/>
                <a:sym typeface="Nunito"/>
              </a:rPr>
              <a:t>totalSupply </a:t>
            </a:r>
            <a:r>
              <a:rPr b="0" i="0" lang="en-GB" sz="1600" u="none" cap="none" strike="noStrike">
                <a:solidFill>
                  <a:schemeClr val="dk2"/>
                </a:solidFill>
                <a:latin typeface="Nunito"/>
                <a:ea typeface="Nunito"/>
                <a:cs typeface="Nunito"/>
                <a:sym typeface="Nunito"/>
              </a:rPr>
              <a:t>- Returns the total units of this token that currently exist. ERC20 tokens can have a fixed or a variable supply.</a:t>
            </a:r>
            <a:endParaRPr b="0" i="0" sz="16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rgbClr val="000000"/>
              </a:buClr>
              <a:buSzPts val="1400"/>
              <a:buFont typeface="Arial"/>
              <a:buNone/>
            </a:pPr>
            <a:r>
              <a:rPr b="1" i="0" lang="en-GB" sz="1600" u="none" cap="none" strike="noStrike">
                <a:solidFill>
                  <a:schemeClr val="dk2"/>
                </a:solidFill>
                <a:latin typeface="Nunito"/>
                <a:ea typeface="Nunito"/>
                <a:cs typeface="Nunito"/>
                <a:sym typeface="Nunito"/>
              </a:rPr>
              <a:t>balanceOf</a:t>
            </a:r>
            <a:r>
              <a:rPr b="0" i="0" lang="en-GB" sz="1600" u="none" cap="none" strike="noStrike">
                <a:solidFill>
                  <a:schemeClr val="dk2"/>
                </a:solidFill>
                <a:latin typeface="Nunito"/>
                <a:ea typeface="Nunito"/>
                <a:cs typeface="Nunito"/>
                <a:sym typeface="Nunito"/>
              </a:rPr>
              <a:t> - Given an address, returns the token balance of that address.</a:t>
            </a:r>
            <a:endParaRPr b="0" i="0" sz="16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rgbClr val="000000"/>
              </a:buClr>
              <a:buSzPts val="1400"/>
              <a:buFont typeface="Arial"/>
              <a:buNone/>
            </a:pPr>
            <a:r>
              <a:rPr b="1" i="0" lang="en-GB" sz="1600" u="none" cap="none" strike="noStrike">
                <a:solidFill>
                  <a:schemeClr val="dk2"/>
                </a:solidFill>
                <a:latin typeface="Nunito"/>
                <a:ea typeface="Nunito"/>
                <a:cs typeface="Nunito"/>
                <a:sym typeface="Nunito"/>
              </a:rPr>
              <a:t>transfer</a:t>
            </a:r>
            <a:r>
              <a:rPr b="0" i="0" lang="en-GB" sz="1600" u="none" cap="none" strike="noStrike">
                <a:solidFill>
                  <a:schemeClr val="dk2"/>
                </a:solidFill>
                <a:latin typeface="Nunito"/>
                <a:ea typeface="Nunito"/>
                <a:cs typeface="Nunito"/>
                <a:sym typeface="Nunito"/>
              </a:rPr>
              <a:t> - Given an address and amount, transfers that amount of tokens to that address, from the balance of the address that executed the transfer.</a:t>
            </a:r>
            <a:endParaRPr b="0" i="0" sz="16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1600"/>
              </a:spcAft>
              <a:buClr>
                <a:srgbClr val="000000"/>
              </a:buClr>
              <a:buSzPts val="1400"/>
              <a:buFont typeface="Arial"/>
              <a:buNone/>
            </a:pPr>
            <a:r>
              <a:rPr b="1" i="0" lang="en-GB" sz="1600" u="none" cap="none" strike="noStrike">
                <a:solidFill>
                  <a:schemeClr val="dk2"/>
                </a:solidFill>
                <a:latin typeface="Nunito"/>
                <a:ea typeface="Nunito"/>
                <a:cs typeface="Nunito"/>
                <a:sym typeface="Nunito"/>
              </a:rPr>
              <a:t>transferFrom</a:t>
            </a:r>
            <a:r>
              <a:rPr b="0" i="0" lang="en-GB" sz="1600" u="none" cap="none" strike="noStrike">
                <a:solidFill>
                  <a:schemeClr val="dk2"/>
                </a:solidFill>
                <a:latin typeface="Nunito"/>
                <a:ea typeface="Nunito"/>
                <a:cs typeface="Nunito"/>
                <a:sym typeface="Nunito"/>
              </a:rPr>
              <a:t> - Given a sender, recipient, and amount, transfers tokens from one account to another. Used in combination with approve.</a:t>
            </a:r>
            <a:endParaRPr b="0" i="0" sz="1600" u="none" cap="none" strike="noStrike">
              <a:solidFill>
                <a:schemeClr val="dk2"/>
              </a:solidFill>
              <a:latin typeface="Nunito"/>
              <a:ea typeface="Nunito"/>
              <a:cs typeface="Nunito"/>
              <a:sym typeface="Nunito"/>
            </a:endParaRPr>
          </a:p>
        </p:txBody>
      </p:sp>
      <p:pic>
        <p:nvPicPr>
          <p:cNvPr descr="panacloud logo.jpg" id="416" name="Google Shape;416;p61"/>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ERC20 required functions and events</a:t>
            </a:r>
            <a:endParaRPr/>
          </a:p>
          <a:p>
            <a:pPr indent="0" lvl="0" marL="0" rtl="0" algn="l">
              <a:lnSpc>
                <a:spcPct val="100000"/>
              </a:lnSpc>
              <a:spcBef>
                <a:spcPts val="0"/>
              </a:spcBef>
              <a:spcAft>
                <a:spcPts val="0"/>
              </a:spcAft>
              <a:buSzPts val="3000"/>
              <a:buNone/>
            </a:pPr>
            <a:r>
              <a:t/>
            </a:r>
            <a:endParaRPr/>
          </a:p>
        </p:txBody>
      </p:sp>
      <p:sp>
        <p:nvSpPr>
          <p:cNvPr id="422" name="Google Shape;422;p62"/>
          <p:cNvSpPr txBox="1"/>
          <p:nvPr/>
        </p:nvSpPr>
        <p:spPr>
          <a:xfrm>
            <a:off x="819150" y="1119700"/>
            <a:ext cx="7888800" cy="307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n-GB" sz="1800" u="none" cap="none" strike="noStrike">
                <a:solidFill>
                  <a:schemeClr val="dk2"/>
                </a:solidFill>
                <a:latin typeface="Nunito"/>
                <a:ea typeface="Nunito"/>
                <a:cs typeface="Nunito"/>
                <a:sym typeface="Nunito"/>
              </a:rPr>
              <a:t>approve - </a:t>
            </a:r>
            <a:r>
              <a:rPr b="0" i="0" lang="en-GB" sz="1800" u="none" cap="none" strike="noStrike">
                <a:solidFill>
                  <a:schemeClr val="dk2"/>
                </a:solidFill>
                <a:latin typeface="Nunito"/>
                <a:ea typeface="Nunito"/>
                <a:cs typeface="Nunito"/>
                <a:sym typeface="Nunito"/>
              </a:rPr>
              <a:t>Given a recipient address and amount, authorizes that address to execute several transfers up to that amount, from the account that issued the approval.</a:t>
            </a:r>
            <a:endParaRPr b="0" i="0" sz="18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rgbClr val="000000"/>
              </a:buClr>
              <a:buSzPts val="1400"/>
              <a:buFont typeface="Arial"/>
              <a:buNone/>
            </a:pPr>
            <a:r>
              <a:rPr b="1" i="0" lang="en-GB" sz="1800" u="none" cap="none" strike="noStrike">
                <a:solidFill>
                  <a:schemeClr val="dk2"/>
                </a:solidFill>
                <a:latin typeface="Nunito"/>
                <a:ea typeface="Nunito"/>
                <a:cs typeface="Nunito"/>
                <a:sym typeface="Nunito"/>
              </a:rPr>
              <a:t>allowance - </a:t>
            </a:r>
            <a:r>
              <a:rPr b="0" i="0" lang="en-GB" sz="1800" u="none" cap="none" strike="noStrike">
                <a:solidFill>
                  <a:schemeClr val="dk2"/>
                </a:solidFill>
                <a:latin typeface="Nunito"/>
                <a:ea typeface="Nunito"/>
                <a:cs typeface="Nunito"/>
                <a:sym typeface="Nunito"/>
              </a:rPr>
              <a:t>Given an owner address and a spender address, returns the remaining amount that the spender is approved to withdraw from the owner.</a:t>
            </a:r>
            <a:endParaRPr b="0" i="0" sz="18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rgbClr val="000000"/>
              </a:buClr>
              <a:buSzPts val="1400"/>
              <a:buFont typeface="Arial"/>
              <a:buNone/>
            </a:pPr>
            <a:r>
              <a:rPr b="1" i="0" lang="en-GB" sz="1800" u="none" cap="none" strike="noStrike">
                <a:solidFill>
                  <a:schemeClr val="dk2"/>
                </a:solidFill>
                <a:latin typeface="Nunito"/>
                <a:ea typeface="Nunito"/>
                <a:cs typeface="Nunito"/>
                <a:sym typeface="Nunito"/>
              </a:rPr>
              <a:t>Transfer - </a:t>
            </a:r>
            <a:r>
              <a:rPr b="0" i="0" lang="en-GB" sz="1800" u="none" cap="none" strike="noStrike">
                <a:solidFill>
                  <a:schemeClr val="dk2"/>
                </a:solidFill>
                <a:latin typeface="Nunito"/>
                <a:ea typeface="Nunito"/>
                <a:cs typeface="Nunito"/>
                <a:sym typeface="Nunito"/>
              </a:rPr>
              <a:t>Event triggered upon a successful transfer (call to transfer or transferFrom) (even for zero-value transfers).</a:t>
            </a:r>
            <a:endParaRPr b="0" i="0" sz="18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rgbClr val="000000"/>
              </a:buClr>
              <a:buSzPts val="1400"/>
              <a:buFont typeface="Arial"/>
              <a:buNone/>
            </a:pPr>
            <a:r>
              <a:rPr b="1" i="0" lang="en-GB" sz="1800" u="none" cap="none" strike="noStrike">
                <a:solidFill>
                  <a:schemeClr val="dk2"/>
                </a:solidFill>
                <a:latin typeface="Nunito"/>
                <a:ea typeface="Nunito"/>
                <a:cs typeface="Nunito"/>
                <a:sym typeface="Nunito"/>
              </a:rPr>
              <a:t>Approval - </a:t>
            </a:r>
            <a:r>
              <a:rPr b="0" i="0" lang="en-GB" sz="1800" u="none" cap="none" strike="noStrike">
                <a:solidFill>
                  <a:schemeClr val="dk2"/>
                </a:solidFill>
                <a:latin typeface="Nunito"/>
                <a:ea typeface="Nunito"/>
                <a:cs typeface="Nunito"/>
                <a:sym typeface="Nunito"/>
              </a:rPr>
              <a:t>Event logged upon a successful call to approve.</a:t>
            </a:r>
            <a:endParaRPr b="0" i="0" sz="18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1600"/>
              </a:spcAft>
              <a:buClr>
                <a:srgbClr val="000000"/>
              </a:buClr>
              <a:buSzPts val="1400"/>
              <a:buFont typeface="Arial"/>
              <a:buNone/>
            </a:pPr>
            <a:r>
              <a:t/>
            </a:r>
            <a:endParaRPr b="1" i="0" sz="1400" u="none" cap="none" strike="noStrike">
              <a:solidFill>
                <a:schemeClr val="dk2"/>
              </a:solidFill>
              <a:latin typeface="Nunito"/>
              <a:ea typeface="Nunito"/>
              <a:cs typeface="Nunito"/>
              <a:sym typeface="Nunito"/>
            </a:endParaRPr>
          </a:p>
        </p:txBody>
      </p:sp>
      <p:pic>
        <p:nvPicPr>
          <p:cNvPr descr="panacloud logo.jpg" id="423" name="Google Shape;423;p62"/>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3"/>
          <p:cNvSpPr txBox="1"/>
          <p:nvPr>
            <p:ph type="title"/>
          </p:nvPr>
        </p:nvSpPr>
        <p:spPr>
          <a:xfrm>
            <a:off x="819150" y="411350"/>
            <a:ext cx="79152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Smart Contract</a:t>
            </a:r>
            <a:endParaRPr/>
          </a:p>
        </p:txBody>
      </p:sp>
      <p:sp>
        <p:nvSpPr>
          <p:cNvPr id="429" name="Google Shape;429;p63"/>
          <p:cNvSpPr txBox="1"/>
          <p:nvPr>
            <p:ph idx="1" type="body"/>
          </p:nvPr>
        </p:nvSpPr>
        <p:spPr>
          <a:xfrm>
            <a:off x="869625" y="972400"/>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GB" sz="1500">
                <a:latin typeface="Nunito"/>
                <a:ea typeface="Nunito"/>
                <a:cs typeface="Nunito"/>
                <a:sym typeface="Nunito"/>
              </a:rPr>
              <a:t>When smart people hear the term “smart contracts”, their </a:t>
            </a:r>
            <a:r>
              <a:rPr b="1" lang="en-GB" sz="1500" u="sng">
                <a:latin typeface="Nunito"/>
                <a:ea typeface="Nunito"/>
                <a:cs typeface="Nunito"/>
                <a:sym typeface="Nunito"/>
              </a:rPr>
              <a:t>imaginations tend to run wild</a:t>
            </a:r>
            <a:endParaRPr b="1" sz="1500" u="sng">
              <a:latin typeface="Nunito"/>
              <a:ea typeface="Nunito"/>
              <a:cs typeface="Nunito"/>
              <a:sym typeface="Nunito"/>
            </a:endParaRPr>
          </a:p>
          <a:p>
            <a:pPr indent="0" lvl="0" marL="0" rtl="0" algn="l">
              <a:lnSpc>
                <a:spcPct val="115000"/>
              </a:lnSpc>
              <a:spcBef>
                <a:spcPts val="1600"/>
              </a:spcBef>
              <a:spcAft>
                <a:spcPts val="0"/>
              </a:spcAft>
              <a:buSzPts val="1300"/>
              <a:buNone/>
            </a:pPr>
            <a:r>
              <a:rPr b="1" lang="en-GB" sz="1500">
                <a:solidFill>
                  <a:srgbClr val="353536"/>
                </a:solidFill>
                <a:highlight>
                  <a:srgbClr val="FFFFFF"/>
                </a:highlight>
                <a:latin typeface="Nunito"/>
                <a:ea typeface="Nunito"/>
                <a:cs typeface="Nunito"/>
                <a:sym typeface="Nunito"/>
              </a:rPr>
              <a:t>A smart contract is just a</a:t>
            </a:r>
            <a:r>
              <a:rPr b="1" lang="en-GB" sz="1500">
                <a:solidFill>
                  <a:srgbClr val="353536"/>
                </a:solidFill>
                <a:highlight>
                  <a:srgbClr val="FFFFFF"/>
                </a:highlight>
                <a:latin typeface="Nunito"/>
                <a:ea typeface="Nunito"/>
                <a:cs typeface="Nunito"/>
                <a:sym typeface="Nunito"/>
              </a:rPr>
              <a:t> </a:t>
            </a:r>
            <a:r>
              <a:rPr b="1" lang="en-GB" sz="1900">
                <a:solidFill>
                  <a:srgbClr val="353536"/>
                </a:solidFill>
                <a:highlight>
                  <a:srgbClr val="FFFFFF"/>
                </a:highlight>
                <a:latin typeface="Nunito"/>
                <a:ea typeface="Nunito"/>
                <a:cs typeface="Nunito"/>
                <a:sym typeface="Nunito"/>
              </a:rPr>
              <a:t>fancy name</a:t>
            </a:r>
            <a:r>
              <a:rPr b="1" lang="en-GB" sz="1500">
                <a:solidFill>
                  <a:srgbClr val="353536"/>
                </a:solidFill>
                <a:highlight>
                  <a:srgbClr val="FFFFFF"/>
                </a:highlight>
                <a:latin typeface="Nunito"/>
                <a:ea typeface="Nunito"/>
                <a:cs typeface="Nunito"/>
                <a:sym typeface="Nunito"/>
              </a:rPr>
              <a:t> for </a:t>
            </a:r>
            <a:r>
              <a:rPr b="1" lang="en-GB" sz="1500" u="sng">
                <a:solidFill>
                  <a:srgbClr val="353536"/>
                </a:solidFill>
                <a:highlight>
                  <a:srgbClr val="FFFFFF"/>
                </a:highlight>
                <a:latin typeface="Nunito"/>
                <a:ea typeface="Nunito"/>
                <a:cs typeface="Nunito"/>
                <a:sym typeface="Nunito"/>
              </a:rPr>
              <a:t>code that runs on a blockchain</a:t>
            </a:r>
            <a:r>
              <a:rPr b="1" lang="en-GB" sz="1500">
                <a:solidFill>
                  <a:srgbClr val="353536"/>
                </a:solidFill>
                <a:highlight>
                  <a:srgbClr val="FFFFFF"/>
                </a:highlight>
                <a:latin typeface="Nunito"/>
                <a:ea typeface="Nunito"/>
                <a:cs typeface="Nunito"/>
                <a:sym typeface="Nunito"/>
              </a:rPr>
              <a:t>, and interacts with that blockchain’s state.</a:t>
            </a:r>
            <a:endParaRPr b="1" sz="1500">
              <a:latin typeface="Nunito"/>
              <a:ea typeface="Nunito"/>
              <a:cs typeface="Nunito"/>
              <a:sym typeface="Nunito"/>
            </a:endParaRPr>
          </a:p>
          <a:p>
            <a:pPr indent="0" lvl="0" marL="0" rtl="0" algn="l">
              <a:lnSpc>
                <a:spcPct val="115000"/>
              </a:lnSpc>
              <a:spcBef>
                <a:spcPts val="1600"/>
              </a:spcBef>
              <a:spcAft>
                <a:spcPts val="0"/>
              </a:spcAft>
              <a:buSzPts val="1300"/>
              <a:buNone/>
            </a:pPr>
            <a:r>
              <a:rPr b="1" lang="en-GB" sz="1500">
                <a:latin typeface="Nunito"/>
                <a:ea typeface="Nunito"/>
                <a:cs typeface="Nunito"/>
                <a:sym typeface="Nunito"/>
              </a:rPr>
              <a:t>A smart contract is a</a:t>
            </a:r>
            <a:r>
              <a:rPr b="1" lang="en-GB" sz="1900">
                <a:latin typeface="Nunito"/>
                <a:ea typeface="Nunito"/>
                <a:cs typeface="Nunito"/>
                <a:sym typeface="Nunito"/>
              </a:rPr>
              <a:t> </a:t>
            </a:r>
            <a:r>
              <a:rPr b="1" lang="en-GB" sz="1900" u="sng">
                <a:latin typeface="Nunito"/>
                <a:ea typeface="Nunito"/>
                <a:cs typeface="Nunito"/>
                <a:sym typeface="Nunito"/>
              </a:rPr>
              <a:t>piece of code</a:t>
            </a:r>
            <a:r>
              <a:rPr b="1" lang="en-GB" sz="1500">
                <a:latin typeface="Nunito"/>
                <a:ea typeface="Nunito"/>
                <a:cs typeface="Nunito"/>
                <a:sym typeface="Nunito"/>
              </a:rPr>
              <a:t> that is </a:t>
            </a:r>
            <a:r>
              <a:rPr b="1" lang="en-GB" sz="1500" u="sng">
                <a:latin typeface="Nunito"/>
                <a:ea typeface="Nunito"/>
                <a:cs typeface="Nunito"/>
                <a:sym typeface="Nunito"/>
              </a:rPr>
              <a:t>stored on an blockchain</a:t>
            </a:r>
            <a:r>
              <a:rPr b="1" lang="en-GB" sz="1500">
                <a:latin typeface="Nunito"/>
                <a:ea typeface="Nunito"/>
                <a:cs typeface="Nunito"/>
                <a:sym typeface="Nunito"/>
              </a:rPr>
              <a:t>, </a:t>
            </a:r>
            <a:r>
              <a:rPr b="1" lang="en-GB" sz="1500" u="sng">
                <a:latin typeface="Nunito"/>
                <a:ea typeface="Nunito"/>
                <a:cs typeface="Nunito"/>
                <a:sym typeface="Nunito"/>
              </a:rPr>
              <a:t>triggered by blockchain</a:t>
            </a:r>
            <a:r>
              <a:rPr b="1" lang="en-GB" sz="1500">
                <a:latin typeface="Nunito"/>
                <a:ea typeface="Nunito"/>
                <a:cs typeface="Nunito"/>
                <a:sym typeface="Nunito"/>
              </a:rPr>
              <a:t> </a:t>
            </a:r>
            <a:r>
              <a:rPr b="1" lang="en-GB" sz="1500" u="sng">
                <a:latin typeface="Nunito"/>
                <a:ea typeface="Nunito"/>
                <a:cs typeface="Nunito"/>
                <a:sym typeface="Nunito"/>
              </a:rPr>
              <a:t>transactions</a:t>
            </a:r>
            <a:r>
              <a:rPr b="1" lang="en-GB" sz="1500">
                <a:latin typeface="Nunito"/>
                <a:ea typeface="Nunito"/>
                <a:cs typeface="Nunito"/>
                <a:sym typeface="Nunito"/>
              </a:rPr>
              <a:t> and </a:t>
            </a:r>
            <a:r>
              <a:rPr b="1" lang="en-GB" sz="1500" u="sng">
                <a:latin typeface="Nunito"/>
                <a:ea typeface="Nunito"/>
                <a:cs typeface="Nunito"/>
                <a:sym typeface="Nunito"/>
              </a:rPr>
              <a:t>which reads and writes data</a:t>
            </a:r>
            <a:r>
              <a:rPr b="1" lang="en-GB" sz="1500">
                <a:latin typeface="Nunito"/>
                <a:ea typeface="Nunito"/>
                <a:cs typeface="Nunito"/>
                <a:sym typeface="Nunito"/>
              </a:rPr>
              <a:t> in that blockchain’s database. </a:t>
            </a:r>
            <a:endParaRPr b="1" sz="1500">
              <a:latin typeface="Nunito"/>
              <a:ea typeface="Nunito"/>
              <a:cs typeface="Nunito"/>
              <a:sym typeface="Nunito"/>
            </a:endParaRPr>
          </a:p>
          <a:p>
            <a:pPr indent="0" lvl="0" marL="0" rtl="0" algn="l">
              <a:lnSpc>
                <a:spcPct val="115000"/>
              </a:lnSpc>
              <a:spcBef>
                <a:spcPts val="1600"/>
              </a:spcBef>
              <a:spcAft>
                <a:spcPts val="0"/>
              </a:spcAft>
              <a:buSzPts val="1300"/>
              <a:buNone/>
            </a:pPr>
            <a:r>
              <a:rPr b="1" lang="en-GB" sz="1500">
                <a:latin typeface="Nunito"/>
                <a:ea typeface="Nunito"/>
                <a:cs typeface="Nunito"/>
                <a:sym typeface="Nunito"/>
              </a:rPr>
              <a:t>Each Language has its </a:t>
            </a:r>
            <a:r>
              <a:rPr b="1" lang="en-GB" sz="1500" u="sng">
                <a:latin typeface="Nunito"/>
                <a:ea typeface="Nunito"/>
                <a:cs typeface="Nunito"/>
                <a:sym typeface="Nunito"/>
              </a:rPr>
              <a:t>strengths </a:t>
            </a:r>
            <a:r>
              <a:rPr b="1" lang="en-GB" sz="1500">
                <a:latin typeface="Nunito"/>
                <a:ea typeface="Nunito"/>
                <a:cs typeface="Nunito"/>
                <a:sym typeface="Nunito"/>
              </a:rPr>
              <a:t>and </a:t>
            </a:r>
            <a:r>
              <a:rPr b="1" lang="en-GB" sz="1500" u="sng">
                <a:latin typeface="Nunito"/>
                <a:ea typeface="Nunito"/>
                <a:cs typeface="Nunito"/>
                <a:sym typeface="Nunito"/>
              </a:rPr>
              <a:t>weaknesses</a:t>
            </a:r>
            <a:r>
              <a:rPr b="1" lang="en-GB" sz="1500">
                <a:latin typeface="Nunito"/>
                <a:ea typeface="Nunito"/>
                <a:cs typeface="Nunito"/>
                <a:sym typeface="Nunito"/>
              </a:rPr>
              <a:t> – you’d be crazy to build a website in C or compress HD video in Ruby. </a:t>
            </a:r>
            <a:endParaRPr b="1" sz="1500">
              <a:latin typeface="Nunito"/>
              <a:ea typeface="Nunito"/>
              <a:cs typeface="Nunito"/>
              <a:sym typeface="Nunito"/>
            </a:endParaRPr>
          </a:p>
          <a:p>
            <a:pPr indent="0" lvl="0" marL="0" rtl="0" algn="l">
              <a:lnSpc>
                <a:spcPct val="115000"/>
              </a:lnSpc>
              <a:spcBef>
                <a:spcPts val="1600"/>
              </a:spcBef>
              <a:spcAft>
                <a:spcPts val="1600"/>
              </a:spcAft>
              <a:buSzPts val="1300"/>
              <a:buNone/>
            </a:pPr>
            <a:r>
              <a:rPr b="1" lang="en-GB" sz="1500">
                <a:latin typeface="Nunito"/>
                <a:ea typeface="Nunito"/>
                <a:cs typeface="Nunito"/>
                <a:sym typeface="Nunito"/>
              </a:rPr>
              <a:t>But in principle at least, you could if you wanted to. You’d just pay a heavy price in terms of convenience, performance, and quite probably, your hair.</a:t>
            </a:r>
            <a:endParaRPr b="1" sz="1500">
              <a:latin typeface="Nunito"/>
              <a:ea typeface="Nunito"/>
              <a:cs typeface="Nunito"/>
              <a:sym typeface="Nunito"/>
            </a:endParaRPr>
          </a:p>
        </p:txBody>
      </p:sp>
      <p:pic>
        <p:nvPicPr>
          <p:cNvPr descr="panacloud logo.jpg" id="430" name="Google Shape;430;p63"/>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DAI Lab</a:t>
            </a:r>
            <a:endParaRPr/>
          </a:p>
        </p:txBody>
      </p:sp>
      <p:sp>
        <p:nvSpPr>
          <p:cNvPr id="436" name="Google Shape;436;p64"/>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338455" lvl="0" marL="457200" rtl="0" algn="l">
              <a:lnSpc>
                <a:spcPct val="95000"/>
              </a:lnSpc>
              <a:spcBef>
                <a:spcPts val="0"/>
              </a:spcBef>
              <a:spcAft>
                <a:spcPts val="0"/>
              </a:spcAft>
              <a:buSzPts val="1730"/>
              <a:buAutoNum type="arabicPeriod"/>
            </a:pPr>
            <a:r>
              <a:rPr b="1" lang="en-GB" sz="1729"/>
              <a:t>Install Metamask (Ethereum Wallet)</a:t>
            </a:r>
            <a:endParaRPr b="1" sz="1729"/>
          </a:p>
          <a:p>
            <a:pPr indent="457200" lvl="0" marL="0" rtl="0" algn="l">
              <a:lnSpc>
                <a:spcPct val="95000"/>
              </a:lnSpc>
              <a:spcBef>
                <a:spcPts val="1200"/>
              </a:spcBef>
              <a:spcAft>
                <a:spcPts val="0"/>
              </a:spcAft>
              <a:buSzPts val="935"/>
              <a:buNone/>
            </a:pPr>
            <a:r>
              <a:rPr b="1" lang="en-GB" sz="1729" u="sng">
                <a:solidFill>
                  <a:schemeClr val="hlink"/>
                </a:solidFill>
                <a:hlinkClick r:id="rId3"/>
              </a:rPr>
              <a:t>https://metamask.io/</a:t>
            </a:r>
            <a:r>
              <a:rPr b="1" lang="en-GB" sz="1729"/>
              <a:t> </a:t>
            </a:r>
            <a:endParaRPr b="1" sz="1729"/>
          </a:p>
          <a:p>
            <a:pPr indent="457200" lvl="0" marL="0" rtl="0" algn="l">
              <a:lnSpc>
                <a:spcPct val="95000"/>
              </a:lnSpc>
              <a:spcBef>
                <a:spcPts val="1200"/>
              </a:spcBef>
              <a:spcAft>
                <a:spcPts val="0"/>
              </a:spcAft>
              <a:buSzPts val="935"/>
              <a:buNone/>
            </a:pPr>
            <a:r>
              <a:t/>
            </a:r>
            <a:endParaRPr b="1" sz="1729"/>
          </a:p>
          <a:p>
            <a:pPr indent="-338455" lvl="0" marL="457200" rtl="0" algn="l">
              <a:lnSpc>
                <a:spcPct val="95000"/>
              </a:lnSpc>
              <a:spcBef>
                <a:spcPts val="1200"/>
              </a:spcBef>
              <a:spcAft>
                <a:spcPts val="0"/>
              </a:spcAft>
              <a:buSzPts val="1730"/>
              <a:buAutoNum type="arabicPeriod"/>
            </a:pPr>
            <a:r>
              <a:rPr b="1" lang="en-GB" sz="1729"/>
              <a:t>Select Test network for development in Metamask, we will be using Ropsten</a:t>
            </a:r>
            <a:endParaRPr b="1" sz="1729"/>
          </a:p>
          <a:p>
            <a:pPr indent="0" lvl="0" marL="457200" rtl="0" algn="l">
              <a:lnSpc>
                <a:spcPct val="95000"/>
              </a:lnSpc>
              <a:spcBef>
                <a:spcPts val="1200"/>
              </a:spcBef>
              <a:spcAft>
                <a:spcPts val="0"/>
              </a:spcAft>
              <a:buSzPts val="935"/>
              <a:buNone/>
            </a:pPr>
            <a:r>
              <a:t/>
            </a:r>
            <a:endParaRPr b="1" sz="1729"/>
          </a:p>
          <a:p>
            <a:pPr indent="-338455" lvl="0" marL="457200" rtl="0" algn="l">
              <a:lnSpc>
                <a:spcPct val="95000"/>
              </a:lnSpc>
              <a:spcBef>
                <a:spcPts val="1200"/>
              </a:spcBef>
              <a:spcAft>
                <a:spcPts val="0"/>
              </a:spcAft>
              <a:buSzPts val="1730"/>
              <a:buAutoNum type="arabicPeriod"/>
            </a:pPr>
            <a:r>
              <a:rPr b="1" lang="en-GB" sz="1729"/>
              <a:t>Generate Ethereum on a Facet and send it to your Metamask account address:</a:t>
            </a:r>
            <a:endParaRPr b="1" sz="1729"/>
          </a:p>
          <a:p>
            <a:pPr indent="0" lvl="0" marL="457200" rtl="0" algn="l">
              <a:lnSpc>
                <a:spcPct val="95000"/>
              </a:lnSpc>
              <a:spcBef>
                <a:spcPts val="1200"/>
              </a:spcBef>
              <a:spcAft>
                <a:spcPts val="0"/>
              </a:spcAft>
              <a:buSzPts val="935"/>
              <a:buNone/>
            </a:pPr>
            <a:r>
              <a:rPr b="1" lang="en-GB" sz="1729" u="sng">
                <a:solidFill>
                  <a:schemeClr val="hlink"/>
                </a:solidFill>
                <a:hlinkClick r:id="rId4"/>
              </a:rPr>
              <a:t>https://faucet.ropsten.be/</a:t>
            </a:r>
            <a:r>
              <a:rPr b="1" lang="en-GB" sz="1729"/>
              <a:t> </a:t>
            </a:r>
            <a:endParaRPr b="1" sz="1729"/>
          </a:p>
          <a:p>
            <a:pPr indent="0" lvl="0" marL="457200" rtl="0" algn="l">
              <a:lnSpc>
                <a:spcPct val="95000"/>
              </a:lnSpc>
              <a:spcBef>
                <a:spcPts val="1200"/>
              </a:spcBef>
              <a:spcAft>
                <a:spcPts val="0"/>
              </a:spcAft>
              <a:buSzPts val="935"/>
              <a:buNone/>
            </a:pPr>
            <a:r>
              <a:rPr b="1" lang="en-GB" sz="1729" u="sng">
                <a:solidFill>
                  <a:schemeClr val="hlink"/>
                </a:solidFill>
                <a:hlinkClick r:id="rId5"/>
              </a:rPr>
              <a:t>https://faucet.dimensions.network/</a:t>
            </a:r>
            <a:endParaRPr b="1" sz="1729"/>
          </a:p>
          <a:p>
            <a:pPr indent="0" lvl="0" marL="457200" rtl="0" algn="l">
              <a:lnSpc>
                <a:spcPct val="95000"/>
              </a:lnSpc>
              <a:spcBef>
                <a:spcPts val="1200"/>
              </a:spcBef>
              <a:spcAft>
                <a:spcPts val="0"/>
              </a:spcAft>
              <a:buSzPts val="935"/>
              <a:buNone/>
            </a:pPr>
            <a:r>
              <a:rPr b="1" lang="en-GB" sz="1729" u="sng">
                <a:solidFill>
                  <a:schemeClr val="hlink"/>
                </a:solidFill>
                <a:hlinkClick r:id="rId6"/>
              </a:rPr>
              <a:t>https://faucet.metamask.io/</a:t>
            </a:r>
            <a:r>
              <a:rPr b="1" lang="en-GB" sz="1729"/>
              <a:t> </a:t>
            </a:r>
            <a:endParaRPr b="1" sz="1729"/>
          </a:p>
          <a:p>
            <a:pPr indent="0" lvl="0" marL="0" rtl="0" algn="l">
              <a:lnSpc>
                <a:spcPct val="95000"/>
              </a:lnSpc>
              <a:spcBef>
                <a:spcPts val="1200"/>
              </a:spcBef>
              <a:spcAft>
                <a:spcPts val="1200"/>
              </a:spcAft>
              <a:buSzPts val="935"/>
              <a:buNone/>
            </a:pPr>
            <a:r>
              <a:t/>
            </a:r>
            <a:endParaRPr sz="1530"/>
          </a:p>
        </p:txBody>
      </p:sp>
      <p:pic>
        <p:nvPicPr>
          <p:cNvPr descr="panacloud logo.jpg" id="437" name="Google Shape;437;p64"/>
          <p:cNvPicPr preferRelativeResize="0"/>
          <p:nvPr/>
        </p:nvPicPr>
        <p:blipFill rotWithShape="1">
          <a:blip r:embed="rId7">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838200" y="252132"/>
            <a:ext cx="7924800"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3800">
                <a:solidFill>
                  <a:schemeClr val="dk1"/>
                </a:solidFill>
                <a:latin typeface="Calibri"/>
                <a:ea typeface="Calibri"/>
                <a:cs typeface="Calibri"/>
                <a:sym typeface="Calibri"/>
              </a:rPr>
              <a:t>Then what is it?</a:t>
            </a:r>
            <a:r>
              <a:rPr b="1" lang="en-GB" sz="3800">
                <a:solidFill>
                  <a:schemeClr val="dk1"/>
                </a:solidFill>
                <a:latin typeface="Calibri"/>
                <a:ea typeface="Calibri"/>
                <a:cs typeface="Calibri"/>
                <a:sym typeface="Calibri"/>
              </a:rPr>
              <a:t> </a:t>
            </a:r>
            <a:endParaRPr b="1" sz="3800">
              <a:solidFill>
                <a:schemeClr val="dk1"/>
              </a:solidFill>
              <a:latin typeface="Calibri"/>
              <a:ea typeface="Calibri"/>
              <a:cs typeface="Calibri"/>
              <a:sym typeface="Calibri"/>
            </a:endParaRPr>
          </a:p>
        </p:txBody>
      </p:sp>
      <p:sp>
        <p:nvSpPr>
          <p:cNvPr id="165" name="Google Shape;165;p29"/>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412750" lvl="0" marL="457200" rtl="0" algn="l">
              <a:spcBef>
                <a:spcPts val="1272"/>
              </a:spcBef>
              <a:spcAft>
                <a:spcPts val="0"/>
              </a:spcAft>
              <a:buSzPts val="2900"/>
              <a:buFont typeface="Calibri"/>
              <a:buChar char="⚫"/>
            </a:pPr>
            <a:r>
              <a:rPr lang="en-GB" sz="2900">
                <a:latin typeface="Calibri"/>
                <a:ea typeface="Calibri"/>
                <a:cs typeface="Calibri"/>
                <a:sym typeface="Calibri"/>
              </a:rPr>
              <a:t>One main </a:t>
            </a:r>
            <a:r>
              <a:rPr lang="en-GB" sz="2900">
                <a:latin typeface="Calibri"/>
                <a:ea typeface="Calibri"/>
                <a:cs typeface="Calibri"/>
                <a:sym typeface="Calibri"/>
              </a:rPr>
              <a:t>characteristic</a:t>
            </a:r>
            <a:r>
              <a:rPr lang="en-GB" sz="2900">
                <a:latin typeface="Calibri"/>
                <a:ea typeface="Calibri"/>
                <a:cs typeface="Calibri"/>
                <a:sym typeface="Calibri"/>
              </a:rPr>
              <a:t> of programmable money mean that no matter what, the code’s instructions will be carried out, and no bank or intermediary can stop it.</a:t>
            </a:r>
            <a:endParaRPr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GB" sz="2900">
                <a:latin typeface="Calibri"/>
                <a:ea typeface="Calibri"/>
                <a:cs typeface="Calibri"/>
                <a:sym typeface="Calibri"/>
              </a:rPr>
              <a:t>Stable Coin like DAI which are controlled by Smart Contract on Ethereum achieves this.</a:t>
            </a:r>
            <a:endParaRPr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GB" sz="2900">
                <a:latin typeface="Calibri"/>
                <a:ea typeface="Calibri"/>
                <a:cs typeface="Calibri"/>
                <a:sym typeface="Calibri"/>
              </a:rPr>
              <a:t>Stable Coin like Diem on Permissioned blockchain </a:t>
            </a:r>
            <a:r>
              <a:rPr lang="en-GB" sz="2900">
                <a:latin typeface="Calibri"/>
                <a:ea typeface="Calibri"/>
                <a:cs typeface="Calibri"/>
                <a:sym typeface="Calibri"/>
              </a:rPr>
              <a:t>do not</a:t>
            </a:r>
            <a:r>
              <a:rPr lang="en-GB" sz="2900">
                <a:latin typeface="Calibri"/>
                <a:ea typeface="Calibri"/>
                <a:cs typeface="Calibri"/>
                <a:sym typeface="Calibri"/>
              </a:rPr>
              <a:t> achieve this. </a:t>
            </a:r>
            <a:endParaRPr sz="2900">
              <a:latin typeface="Calibri"/>
              <a:ea typeface="Calibri"/>
              <a:cs typeface="Calibri"/>
              <a:sym typeface="Calibri"/>
            </a:endParaRPr>
          </a:p>
        </p:txBody>
      </p:sp>
      <p:sp>
        <p:nvSpPr>
          <p:cNvPr id="166" name="Google Shape;166;p29"/>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67" name="Google Shape;167;p29"/>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DAI Lab</a:t>
            </a:r>
            <a:endParaRPr/>
          </a:p>
        </p:txBody>
      </p:sp>
      <p:sp>
        <p:nvSpPr>
          <p:cNvPr id="443" name="Google Shape;443;p65"/>
          <p:cNvSpPr txBox="1"/>
          <p:nvPr>
            <p:ph idx="1" type="body"/>
          </p:nvPr>
        </p:nvSpPr>
        <p:spPr>
          <a:xfrm>
            <a:off x="469825" y="8011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100"/>
              <a:buNone/>
            </a:pPr>
            <a:r>
              <a:rPr b="1" lang="en-GB" sz="1729"/>
              <a:t>4. Generate Dai from a Dai Faucet and send it to your Metamask Account Address:</a:t>
            </a:r>
            <a:endParaRPr b="1" sz="1729"/>
          </a:p>
          <a:p>
            <a:pPr indent="0" lvl="0" marL="0" rtl="0" algn="l">
              <a:lnSpc>
                <a:spcPct val="95000"/>
              </a:lnSpc>
              <a:spcBef>
                <a:spcPts val="1200"/>
              </a:spcBef>
              <a:spcAft>
                <a:spcPts val="0"/>
              </a:spcAft>
              <a:buClr>
                <a:schemeClr val="dk1"/>
              </a:buClr>
              <a:buSzPts val="1100"/>
              <a:buFont typeface="Arial"/>
              <a:buNone/>
            </a:pPr>
            <a:r>
              <a:rPr b="1" lang="en-GB" sz="1729" u="sng">
                <a:solidFill>
                  <a:schemeClr val="hlink"/>
                </a:solidFill>
                <a:hlinkClick r:id="rId3"/>
              </a:rPr>
              <a:t>https://app.compound.finance/</a:t>
            </a:r>
            <a:r>
              <a:rPr b="1" lang="en-GB" sz="1729"/>
              <a:t> </a:t>
            </a:r>
            <a:endParaRPr b="1" sz="1729"/>
          </a:p>
          <a:p>
            <a:pPr indent="0" lvl="0" marL="0" rtl="0" algn="l">
              <a:lnSpc>
                <a:spcPct val="95000"/>
              </a:lnSpc>
              <a:spcBef>
                <a:spcPts val="1200"/>
              </a:spcBef>
              <a:spcAft>
                <a:spcPts val="0"/>
              </a:spcAft>
              <a:buClr>
                <a:schemeClr val="dk1"/>
              </a:buClr>
              <a:buSzPts val="1100"/>
              <a:buFont typeface="Arial"/>
              <a:buNone/>
            </a:pPr>
            <a:r>
              <a:rPr b="1" lang="en-GB" sz="1729"/>
              <a:t>Watch this video to learn:</a:t>
            </a:r>
            <a:endParaRPr b="1" sz="1729"/>
          </a:p>
          <a:p>
            <a:pPr indent="0" lvl="0" marL="0" rtl="0" algn="l">
              <a:lnSpc>
                <a:spcPct val="95000"/>
              </a:lnSpc>
              <a:spcBef>
                <a:spcPts val="1200"/>
              </a:spcBef>
              <a:spcAft>
                <a:spcPts val="0"/>
              </a:spcAft>
              <a:buClr>
                <a:schemeClr val="dk1"/>
              </a:buClr>
              <a:buSzPts val="1100"/>
              <a:buFont typeface="Arial"/>
              <a:buNone/>
            </a:pPr>
            <a:r>
              <a:rPr b="1" lang="en-GB" sz="1729" u="sng">
                <a:solidFill>
                  <a:schemeClr val="hlink"/>
                </a:solidFill>
                <a:hlinkClick r:id="rId4"/>
              </a:rPr>
              <a:t>https://youtu.be/5GLh1_zAftk</a:t>
            </a:r>
            <a:r>
              <a:rPr b="1" lang="en-GB" sz="1729"/>
              <a:t> </a:t>
            </a:r>
            <a:endParaRPr b="1" sz="1729"/>
          </a:p>
          <a:p>
            <a:pPr indent="0" lvl="0" marL="0" rtl="0" algn="l">
              <a:lnSpc>
                <a:spcPct val="95000"/>
              </a:lnSpc>
              <a:spcBef>
                <a:spcPts val="1200"/>
              </a:spcBef>
              <a:spcAft>
                <a:spcPts val="0"/>
              </a:spcAft>
              <a:buSzPts val="1100"/>
              <a:buNone/>
            </a:pPr>
            <a:r>
              <a:t/>
            </a:r>
            <a:endParaRPr b="1" sz="1729"/>
          </a:p>
          <a:p>
            <a:pPr indent="0" lvl="0" marL="0" rtl="0" algn="l">
              <a:lnSpc>
                <a:spcPct val="95000"/>
              </a:lnSpc>
              <a:spcBef>
                <a:spcPts val="1200"/>
              </a:spcBef>
              <a:spcAft>
                <a:spcPts val="0"/>
              </a:spcAft>
              <a:buClr>
                <a:schemeClr val="dk1"/>
              </a:buClr>
              <a:buSzPts val="1100"/>
              <a:buFont typeface="Arial"/>
              <a:buNone/>
            </a:pPr>
            <a:r>
              <a:rPr b="1" lang="en-GB" sz="1729"/>
              <a:t>5. </a:t>
            </a:r>
            <a:r>
              <a:rPr b="1" lang="en-GB" sz="1729"/>
              <a:t>To show received Dai in Matamask push Add Token button using the following DAI contract address: </a:t>
            </a:r>
            <a:endParaRPr b="1" sz="1729"/>
          </a:p>
          <a:p>
            <a:pPr indent="0" lvl="0" marL="0" rtl="0" algn="l">
              <a:lnSpc>
                <a:spcPct val="95000"/>
              </a:lnSpc>
              <a:spcBef>
                <a:spcPts val="1200"/>
              </a:spcBef>
              <a:spcAft>
                <a:spcPts val="0"/>
              </a:spcAft>
              <a:buClr>
                <a:schemeClr val="dk1"/>
              </a:buClr>
              <a:buSzPts val="1100"/>
              <a:buFont typeface="Arial"/>
              <a:buNone/>
            </a:pPr>
            <a:r>
              <a:rPr b="1" lang="en-GB" sz="1729"/>
              <a:t>0xad6d458402f60fd3bd25163575031acdce07538d</a:t>
            </a:r>
            <a:endParaRPr b="1" sz="1729"/>
          </a:p>
          <a:p>
            <a:pPr indent="0" lvl="0" marL="0" rtl="0" algn="l">
              <a:lnSpc>
                <a:spcPct val="95000"/>
              </a:lnSpc>
              <a:spcBef>
                <a:spcPts val="1200"/>
              </a:spcBef>
              <a:spcAft>
                <a:spcPts val="1200"/>
              </a:spcAft>
              <a:buSzPts val="935"/>
              <a:buNone/>
            </a:pPr>
            <a:r>
              <a:t/>
            </a:r>
            <a:endParaRPr b="1" sz="1729"/>
          </a:p>
        </p:txBody>
      </p:sp>
      <p:pic>
        <p:nvPicPr>
          <p:cNvPr descr="panacloud logo.jpg" id="444" name="Google Shape;444;p65"/>
          <p:cNvPicPr preferRelativeResize="0"/>
          <p:nvPr/>
        </p:nvPicPr>
        <p:blipFill rotWithShape="1">
          <a:blip r:embed="rId5">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DAI Lab</a:t>
            </a:r>
            <a:endParaRPr/>
          </a:p>
        </p:txBody>
      </p:sp>
      <p:sp>
        <p:nvSpPr>
          <p:cNvPr id="450" name="Google Shape;450;p66"/>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100"/>
              <a:buNone/>
            </a:pPr>
            <a:r>
              <a:rPr b="1" lang="en-GB" sz="1729"/>
              <a:t>6</a:t>
            </a:r>
            <a:r>
              <a:rPr b="1" lang="en-GB" sz="1729"/>
              <a:t>. </a:t>
            </a:r>
            <a:r>
              <a:rPr b="1" lang="en-GB" sz="1729"/>
              <a:t>Send one Dai or more to my address:</a:t>
            </a:r>
            <a:endParaRPr b="1" sz="1729"/>
          </a:p>
          <a:p>
            <a:pPr indent="0" lvl="0" marL="0" rtl="0" algn="l">
              <a:lnSpc>
                <a:spcPct val="95000"/>
              </a:lnSpc>
              <a:spcBef>
                <a:spcPts val="1200"/>
              </a:spcBef>
              <a:spcAft>
                <a:spcPts val="0"/>
              </a:spcAft>
              <a:buSzPts val="1100"/>
              <a:buNone/>
            </a:pPr>
            <a:r>
              <a:rPr b="1" lang="en-GB" sz="1729"/>
              <a:t>0xA31Fa5D96441645FCeD6F09743cA5703605817Ca</a:t>
            </a:r>
            <a:endParaRPr b="1" sz="1729"/>
          </a:p>
          <a:p>
            <a:pPr indent="0" lvl="0" marL="0" rtl="0" algn="l">
              <a:lnSpc>
                <a:spcPct val="95000"/>
              </a:lnSpc>
              <a:spcBef>
                <a:spcPts val="1200"/>
              </a:spcBef>
              <a:spcAft>
                <a:spcPts val="1200"/>
              </a:spcAft>
              <a:buSzPts val="935"/>
              <a:buNone/>
            </a:pPr>
            <a:r>
              <a:t/>
            </a:r>
            <a:endParaRPr b="1" sz="1729"/>
          </a:p>
        </p:txBody>
      </p:sp>
      <p:pic>
        <p:nvPicPr>
          <p:cNvPr descr="panacloud logo.jpg" id="451" name="Google Shape;451;p66"/>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5" name="Shape 455"/>
        <p:cNvGrpSpPr/>
        <p:nvPr/>
      </p:nvGrpSpPr>
      <p:grpSpPr>
        <a:xfrm>
          <a:off x="0" y="0"/>
          <a:ext cx="0" cy="0"/>
          <a:chOff x="0" y="0"/>
          <a:chExt cx="0" cy="0"/>
        </a:xfrm>
      </p:grpSpPr>
      <p:pic>
        <p:nvPicPr>
          <p:cNvPr descr="panacloud logo.jpg" id="456" name="Google Shape;456;p67"/>
          <p:cNvPicPr preferRelativeResize="0"/>
          <p:nvPr/>
        </p:nvPicPr>
        <p:blipFill rotWithShape="1">
          <a:blip r:embed="rId3">
            <a:alphaModFix/>
          </a:blip>
          <a:srcRect b="0" l="0" r="0" t="0"/>
          <a:stretch/>
        </p:blipFill>
        <p:spPr>
          <a:xfrm>
            <a:off x="3566711" y="3028950"/>
            <a:ext cx="2011267" cy="993662"/>
          </a:xfrm>
          <a:prstGeom prst="rect">
            <a:avLst/>
          </a:prstGeom>
          <a:noFill/>
          <a:ln>
            <a:noFill/>
          </a:ln>
        </p:spPr>
      </p:pic>
      <p:sp>
        <p:nvSpPr>
          <p:cNvPr id="457" name="Google Shape;457;p67"/>
          <p:cNvSpPr txBox="1"/>
          <p:nvPr/>
        </p:nvSpPr>
        <p:spPr>
          <a:xfrm>
            <a:off x="0" y="4114800"/>
            <a:ext cx="91440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000" u="none" cap="none" strike="noStrike">
                <a:solidFill>
                  <a:schemeClr val="dk1"/>
                </a:solidFill>
                <a:latin typeface="Arial"/>
                <a:ea typeface="Arial"/>
                <a:cs typeface="Arial"/>
                <a:sym typeface="Arial"/>
              </a:rPr>
              <a:t>Platform for the Serverless API Economy</a:t>
            </a:r>
            <a:endParaRPr b="1" i="0" sz="20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0" i="0" lang="en-GB" sz="2000" u="none" cap="none" strike="noStrike">
                <a:solidFill>
                  <a:schemeClr val="dk1"/>
                </a:solidFill>
                <a:latin typeface="Arial"/>
                <a:ea typeface="Arial"/>
                <a:cs typeface="Arial"/>
                <a:sym typeface="Arial"/>
              </a:rPr>
              <a:t>Fusing Serverless, AI, IoT, Blockchain, and Quantum Technologies</a:t>
            </a:r>
            <a:endParaRPr/>
          </a:p>
          <a:p>
            <a:pPr indent="0" lvl="0" marL="0" marR="0" rtl="0" algn="ctr">
              <a:spcBef>
                <a:spcPts val="0"/>
              </a:spcBef>
              <a:spcAft>
                <a:spcPts val="0"/>
              </a:spcAft>
              <a:buNone/>
            </a:pPr>
            <a:r>
              <a:rPr b="0" i="0" lang="en-GB" sz="2000" u="none" cap="none" strike="noStrike">
                <a:solidFill>
                  <a:schemeClr val="dk1"/>
                </a:solidFill>
                <a:latin typeface="Arial"/>
                <a:ea typeface="Arial"/>
                <a:cs typeface="Arial"/>
                <a:sym typeface="Arial"/>
              </a:rPr>
              <a:t>in Next-Gen APIs</a:t>
            </a:r>
            <a:endParaRPr/>
          </a:p>
        </p:txBody>
      </p:sp>
      <p:sp>
        <p:nvSpPr>
          <p:cNvPr id="458" name="Google Shape;458;p67"/>
          <p:cNvSpPr txBox="1"/>
          <p:nvPr/>
        </p:nvSpPr>
        <p:spPr>
          <a:xfrm>
            <a:off x="0" y="1314450"/>
            <a:ext cx="91440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6600" u="none" cap="none" strike="noStrike">
                <a:solidFill>
                  <a:schemeClr val="dk1"/>
                </a:solidFill>
                <a:latin typeface="Arial"/>
                <a:ea typeface="Arial"/>
                <a:cs typeface="Arial"/>
                <a:sym typeface="Arial"/>
              </a:rPr>
              <a:t>Thank You</a:t>
            </a:r>
            <a:endParaRPr b="1" i="0" sz="6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par>
                          <p:cTn fill="hold">
                            <p:stCondLst>
                              <p:cond delay="1000"/>
                            </p:stCondLst>
                            <p:childTnLst>
                              <p:par>
                                <p:cTn fill="hold" nodeType="afterEffect" presetClass="entr" presetID="23" presetSubtype="16">
                                  <p:stCondLst>
                                    <p:cond delay="1000"/>
                                  </p:stCondLst>
                                  <p:childTnLst>
                                    <p:set>
                                      <p:cBhvr>
                                        <p:cTn dur="1" fill="hold">
                                          <p:stCondLst>
                                            <p:cond delay="0"/>
                                          </p:stCondLst>
                                        </p:cTn>
                                        <p:tgtEl>
                                          <p:spTgt spid="456"/>
                                        </p:tgtEl>
                                        <p:attrNameLst>
                                          <p:attrName>style.visibility</p:attrName>
                                        </p:attrNameLst>
                                      </p:cBhvr>
                                      <p:to>
                                        <p:strVal val="visible"/>
                                      </p:to>
                                    </p:set>
                                    <p:anim calcmode="lin" valueType="num">
                                      <p:cBhvr additive="base">
                                        <p:cTn dur="500"/>
                                        <p:tgtEl>
                                          <p:spTgt spid="456"/>
                                        </p:tgtEl>
                                        <p:attrNameLst>
                                          <p:attrName>ppt_w</p:attrName>
                                        </p:attrNameLst>
                                      </p:cBhvr>
                                      <p:tavLst>
                                        <p:tav fmla="" tm="0">
                                          <p:val>
                                            <p:strVal val="0"/>
                                          </p:val>
                                        </p:tav>
                                        <p:tav fmla="" tm="100000">
                                          <p:val>
                                            <p:strVal val="#ppt_w"/>
                                          </p:val>
                                        </p:tav>
                                      </p:tavLst>
                                    </p:anim>
                                    <p:anim calcmode="lin" valueType="num">
                                      <p:cBhvr additive="base">
                                        <p:cTn dur="500"/>
                                        <p:tgtEl>
                                          <p:spTgt spid="456"/>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838200" y="252132"/>
            <a:ext cx="7924800" cy="719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3700">
                <a:solidFill>
                  <a:schemeClr val="dk1"/>
                </a:solidFill>
                <a:latin typeface="Calibri"/>
                <a:ea typeface="Calibri"/>
                <a:cs typeface="Calibri"/>
                <a:sym typeface="Calibri"/>
              </a:rPr>
              <a:t>D</a:t>
            </a:r>
            <a:r>
              <a:rPr b="1" lang="en-GB" sz="3700">
                <a:solidFill>
                  <a:schemeClr val="dk1"/>
                </a:solidFill>
                <a:latin typeface="Calibri"/>
                <a:ea typeface="Calibri"/>
                <a:cs typeface="Calibri"/>
                <a:sym typeface="Calibri"/>
              </a:rPr>
              <a:t>esigner Money </a:t>
            </a:r>
            <a:endParaRPr b="1" sz="3700">
              <a:solidFill>
                <a:schemeClr val="dk1"/>
              </a:solidFill>
              <a:latin typeface="Calibri"/>
              <a:ea typeface="Calibri"/>
              <a:cs typeface="Calibri"/>
              <a:sym typeface="Calibri"/>
            </a:endParaRPr>
          </a:p>
        </p:txBody>
      </p:sp>
      <p:sp>
        <p:nvSpPr>
          <p:cNvPr id="174" name="Google Shape;174;p30"/>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400050" lvl="0" marL="457200" rtl="0" algn="l">
              <a:spcBef>
                <a:spcPts val="1272"/>
              </a:spcBef>
              <a:spcAft>
                <a:spcPts val="0"/>
              </a:spcAft>
              <a:buSzPts val="2700"/>
              <a:buFont typeface="Calibri"/>
              <a:buChar char="⚫"/>
            </a:pPr>
            <a:r>
              <a:rPr lang="en-GB" sz="2700">
                <a:latin typeface="Calibri"/>
                <a:ea typeface="Calibri"/>
                <a:cs typeface="Calibri"/>
                <a:sym typeface="Calibri"/>
              </a:rPr>
              <a:t>Now you can create money where the money itself has control logic built into it. This is done at the smart contract level.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GB" sz="2700">
                <a:latin typeface="Calibri"/>
                <a:ea typeface="Calibri"/>
                <a:cs typeface="Calibri"/>
                <a:sym typeface="Calibri"/>
              </a:rPr>
              <a:t>A smart contract is typically a bunch of code that is run by all participants in a blockchain network.</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GB" sz="2700">
                <a:latin typeface="Calibri"/>
                <a:ea typeface="Calibri"/>
                <a:cs typeface="Calibri"/>
                <a:sym typeface="Calibri"/>
              </a:rPr>
              <a:t>It defines:</a:t>
            </a:r>
            <a:endParaRPr sz="2700">
              <a:latin typeface="Calibri"/>
              <a:ea typeface="Calibri"/>
              <a:cs typeface="Calibri"/>
              <a:sym typeface="Calibri"/>
            </a:endParaRPr>
          </a:p>
          <a:p>
            <a:pPr indent="0" lvl="0" marL="457200" rtl="0" algn="l">
              <a:spcBef>
                <a:spcPts val="1272"/>
              </a:spcBef>
              <a:spcAft>
                <a:spcPts val="0"/>
              </a:spcAft>
              <a:buNone/>
            </a:pPr>
            <a:r>
              <a:rPr b="1" lang="en-GB" sz="2000">
                <a:latin typeface="Calibri"/>
                <a:ea typeface="Calibri"/>
                <a:cs typeface="Calibri"/>
                <a:sym typeface="Calibri"/>
              </a:rPr>
              <a:t>1. The characteristics of the money (how many units there are, who initially owns it, etc)</a:t>
            </a:r>
            <a:endParaRPr b="1" sz="2000">
              <a:latin typeface="Calibri"/>
              <a:ea typeface="Calibri"/>
              <a:cs typeface="Calibri"/>
              <a:sym typeface="Calibri"/>
            </a:endParaRPr>
          </a:p>
          <a:p>
            <a:pPr indent="0" lvl="0" marL="457200" rtl="0" algn="l">
              <a:spcBef>
                <a:spcPts val="1272"/>
              </a:spcBef>
              <a:spcAft>
                <a:spcPts val="0"/>
              </a:spcAft>
              <a:buNone/>
            </a:pPr>
            <a:r>
              <a:rPr b="1" lang="en-GB" sz="2000">
                <a:latin typeface="Calibri"/>
                <a:ea typeface="Calibri"/>
                <a:cs typeface="Calibri"/>
                <a:sym typeface="Calibri"/>
              </a:rPr>
              <a:t>2. How users can interact with the money (ask for a balance, make a payment, etc). The constraints are coded here.</a:t>
            </a:r>
            <a:endParaRPr b="1" sz="2000">
              <a:latin typeface="Calibri"/>
              <a:ea typeface="Calibri"/>
              <a:cs typeface="Calibri"/>
              <a:sym typeface="Calibri"/>
            </a:endParaRPr>
          </a:p>
        </p:txBody>
      </p:sp>
      <p:sp>
        <p:nvSpPr>
          <p:cNvPr id="175" name="Google Shape;175;p30"/>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76" name="Google Shape;176;p30"/>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1219200" y="25213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2900">
                <a:solidFill>
                  <a:schemeClr val="dk1"/>
                </a:solidFill>
                <a:latin typeface="Calibri"/>
                <a:ea typeface="Calibri"/>
                <a:cs typeface="Calibri"/>
                <a:sym typeface="Calibri"/>
              </a:rPr>
              <a:t>DAI the Ideal C</a:t>
            </a:r>
            <a:r>
              <a:rPr b="1" lang="en-GB" sz="2900">
                <a:solidFill>
                  <a:schemeClr val="dk1"/>
                </a:solidFill>
                <a:latin typeface="Calibri"/>
                <a:ea typeface="Calibri"/>
                <a:cs typeface="Calibri"/>
                <a:sym typeface="Calibri"/>
              </a:rPr>
              <a:t>urrency</a:t>
            </a:r>
            <a:r>
              <a:rPr b="1" lang="en-GB" sz="2900">
                <a:solidFill>
                  <a:schemeClr val="dk1"/>
                </a:solidFill>
                <a:latin typeface="Calibri"/>
                <a:ea typeface="Calibri"/>
                <a:cs typeface="Calibri"/>
                <a:sym typeface="Calibri"/>
              </a:rPr>
              <a:t> for the API Economy</a:t>
            </a:r>
            <a:endParaRPr b="1" sz="2900">
              <a:solidFill>
                <a:schemeClr val="dk1"/>
              </a:solidFill>
              <a:latin typeface="Calibri"/>
              <a:ea typeface="Calibri"/>
              <a:cs typeface="Calibri"/>
              <a:sym typeface="Calibri"/>
            </a:endParaRPr>
          </a:p>
        </p:txBody>
      </p:sp>
      <p:sp>
        <p:nvSpPr>
          <p:cNvPr id="183" name="Google Shape;183;p31"/>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381000" lvl="0" marL="457200" rtl="0" algn="l">
              <a:spcBef>
                <a:spcPts val="1272"/>
              </a:spcBef>
              <a:spcAft>
                <a:spcPts val="0"/>
              </a:spcAft>
              <a:buSzPts val="2400"/>
              <a:buFont typeface="Calibri"/>
              <a:buChar char="⚫"/>
            </a:pPr>
            <a:r>
              <a:rPr lang="en-GB">
                <a:latin typeface="Calibri"/>
                <a:ea typeface="Calibri"/>
                <a:cs typeface="Calibri"/>
                <a:sym typeface="Calibri"/>
              </a:rPr>
              <a:t>Dai (or DAI) is a stablecoin cryptocurrency which aims to keep its value as close to one United States dollar (USD) as possible through an automated system of smart contracts on the Ethereum blockchain.</a:t>
            </a:r>
            <a:endParaRPr>
              <a:latin typeface="Calibri"/>
              <a:ea typeface="Calibri"/>
              <a:cs typeface="Calibri"/>
              <a:sym typeface="Calibri"/>
            </a:endParaRPr>
          </a:p>
          <a:p>
            <a:pPr indent="-381000" lvl="0" marL="457200" rtl="0" algn="l">
              <a:spcBef>
                <a:spcPts val="0"/>
              </a:spcBef>
              <a:spcAft>
                <a:spcPts val="0"/>
              </a:spcAft>
              <a:buSzPts val="2400"/>
              <a:buFont typeface="Calibri"/>
              <a:buChar char="⚫"/>
            </a:pPr>
            <a:r>
              <a:rPr lang="en-GB">
                <a:latin typeface="Calibri"/>
                <a:ea typeface="Calibri"/>
                <a:cs typeface="Calibri"/>
                <a:sym typeface="Calibri"/>
              </a:rPr>
              <a:t>Dai is already powering the digital economy where people can bypass banks and other financial firms to transact directly with one another.</a:t>
            </a:r>
            <a:endParaRPr>
              <a:latin typeface="Calibri"/>
              <a:ea typeface="Calibri"/>
              <a:cs typeface="Calibri"/>
              <a:sym typeface="Calibri"/>
            </a:endParaRPr>
          </a:p>
          <a:p>
            <a:pPr indent="-381000" lvl="0" marL="457200" rtl="0" algn="l">
              <a:spcBef>
                <a:spcPts val="0"/>
              </a:spcBef>
              <a:spcAft>
                <a:spcPts val="0"/>
              </a:spcAft>
              <a:buSzPts val="2400"/>
              <a:buFont typeface="Calibri"/>
              <a:buChar char="⚫"/>
            </a:pPr>
            <a:r>
              <a:rPr lang="en-GB">
                <a:latin typeface="Calibri"/>
                <a:ea typeface="Calibri"/>
                <a:cs typeface="Calibri"/>
                <a:sym typeface="Calibri"/>
              </a:rPr>
              <a:t>Dia can also power the API Economy where it will allow the developers to directly transact with one another.</a:t>
            </a:r>
            <a:endParaRPr>
              <a:latin typeface="Calibri"/>
              <a:ea typeface="Calibri"/>
              <a:cs typeface="Calibri"/>
              <a:sym typeface="Calibri"/>
            </a:endParaRPr>
          </a:p>
          <a:p>
            <a:pPr indent="-381000" lvl="0" marL="457200" rtl="0" algn="l">
              <a:spcBef>
                <a:spcPts val="0"/>
              </a:spcBef>
              <a:spcAft>
                <a:spcPts val="0"/>
              </a:spcAft>
              <a:buSzPts val="2400"/>
              <a:buFont typeface="Calibri"/>
              <a:buChar char="⚫"/>
            </a:pPr>
            <a:r>
              <a:rPr lang="en-GB">
                <a:latin typeface="Calibri"/>
                <a:ea typeface="Calibri"/>
                <a:cs typeface="Calibri"/>
                <a:sym typeface="Calibri"/>
              </a:rPr>
              <a:t>Dia is programmable money.</a:t>
            </a:r>
            <a:endParaRPr>
              <a:latin typeface="Calibri"/>
              <a:ea typeface="Calibri"/>
              <a:cs typeface="Calibri"/>
              <a:sym typeface="Calibri"/>
            </a:endParaRPr>
          </a:p>
        </p:txBody>
      </p:sp>
      <p:sp>
        <p:nvSpPr>
          <p:cNvPr id="184" name="Google Shape;184;p31"/>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85" name="Google Shape;185;p31"/>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1219200" y="99732"/>
            <a:ext cx="6991500" cy="719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2900">
                <a:solidFill>
                  <a:schemeClr val="dk1"/>
                </a:solidFill>
                <a:latin typeface="Calibri"/>
                <a:ea typeface="Calibri"/>
                <a:cs typeface="Calibri"/>
                <a:sym typeface="Calibri"/>
              </a:rPr>
              <a:t>DAI Details</a:t>
            </a:r>
            <a:endParaRPr b="1" sz="2900">
              <a:solidFill>
                <a:schemeClr val="dk1"/>
              </a:solidFill>
              <a:latin typeface="Calibri"/>
              <a:ea typeface="Calibri"/>
              <a:cs typeface="Calibri"/>
              <a:sym typeface="Calibri"/>
            </a:endParaRPr>
          </a:p>
        </p:txBody>
      </p:sp>
      <p:sp>
        <p:nvSpPr>
          <p:cNvPr id="192" name="Google Shape;192;p32"/>
          <p:cNvSpPr txBox="1"/>
          <p:nvPr>
            <p:ph idx="1" type="body"/>
          </p:nvPr>
        </p:nvSpPr>
        <p:spPr>
          <a:xfrm>
            <a:off x="762000" y="819150"/>
            <a:ext cx="7543800" cy="4343400"/>
          </a:xfrm>
          <a:prstGeom prst="rect">
            <a:avLst/>
          </a:prstGeom>
          <a:noFill/>
          <a:ln>
            <a:noFill/>
          </a:ln>
        </p:spPr>
        <p:txBody>
          <a:bodyPr anchorCtr="0" anchor="t" bIns="45700" lIns="91425" spcFirstLastPara="1" rIns="91425" wrap="square" tIns="45700">
            <a:noAutofit/>
          </a:bodyPr>
          <a:lstStyle/>
          <a:p>
            <a:pPr indent="-374650" lvl="0" marL="457200" rtl="0" algn="l">
              <a:spcBef>
                <a:spcPts val="1272"/>
              </a:spcBef>
              <a:spcAft>
                <a:spcPts val="0"/>
              </a:spcAft>
              <a:buSzPts val="2300"/>
              <a:buFont typeface="Calibri"/>
              <a:buChar char="⚫"/>
            </a:pPr>
            <a:r>
              <a:rPr lang="en-GB" sz="2300">
                <a:latin typeface="Calibri"/>
                <a:ea typeface="Calibri"/>
                <a:cs typeface="Calibri"/>
                <a:sym typeface="Calibri"/>
              </a:rPr>
              <a:t>The protocol allows lenders to lock up their funds in ETH or any other crypto asset through smart contracts on Ethereum, guaranteeing the issuance of new DAI tokens in the form of loans.</a:t>
            </a:r>
            <a:endParaRPr sz="2300">
              <a:latin typeface="Calibri"/>
              <a:ea typeface="Calibri"/>
              <a:cs typeface="Calibri"/>
              <a:sym typeface="Calibri"/>
            </a:endParaRPr>
          </a:p>
          <a:p>
            <a:pPr indent="-347980" lvl="0" marL="457200" rtl="0" algn="l">
              <a:spcBef>
                <a:spcPts val="0"/>
              </a:spcBef>
              <a:spcAft>
                <a:spcPts val="0"/>
              </a:spcAft>
              <a:buSzPts val="1880"/>
              <a:buFont typeface="Calibri"/>
              <a:buChar char="⚫"/>
            </a:pPr>
            <a:r>
              <a:rPr lang="en-GB" sz="2300">
                <a:latin typeface="Calibri"/>
                <a:ea typeface="Calibri"/>
                <a:cs typeface="Calibri"/>
                <a:sym typeface="Calibri"/>
              </a:rPr>
              <a:t>The required deposit is greater than the value of the token.</a:t>
            </a:r>
            <a:endParaRPr sz="2300">
              <a:latin typeface="Calibri"/>
              <a:ea typeface="Calibri"/>
              <a:cs typeface="Calibri"/>
              <a:sym typeface="Calibri"/>
            </a:endParaRPr>
          </a:p>
          <a:p>
            <a:pPr indent="-347980" lvl="0" marL="457200" rtl="0" algn="l">
              <a:spcBef>
                <a:spcPts val="0"/>
              </a:spcBef>
              <a:spcAft>
                <a:spcPts val="0"/>
              </a:spcAft>
              <a:buSzPts val="1880"/>
              <a:buFont typeface="Calibri"/>
              <a:buChar char="⚫"/>
            </a:pPr>
            <a:r>
              <a:rPr lang="en-GB" sz="2300">
                <a:latin typeface="Calibri"/>
                <a:ea typeface="Calibri"/>
                <a:cs typeface="Calibri"/>
                <a:sym typeface="Calibri"/>
              </a:rPr>
              <a:t>In contrast to other crypto assets, it minimizes price volatility and traded on Crypto Exchanges.</a:t>
            </a:r>
            <a:endParaRPr sz="2300">
              <a:latin typeface="Calibri"/>
              <a:ea typeface="Calibri"/>
              <a:cs typeface="Calibri"/>
              <a:sym typeface="Calibri"/>
            </a:endParaRPr>
          </a:p>
          <a:p>
            <a:pPr indent="-347980" lvl="0" marL="457200" rtl="0" algn="l">
              <a:spcBef>
                <a:spcPts val="0"/>
              </a:spcBef>
              <a:spcAft>
                <a:spcPts val="0"/>
              </a:spcAft>
              <a:buSzPts val="1880"/>
              <a:buFont typeface="Calibri"/>
              <a:buChar char="⚫"/>
            </a:pPr>
            <a:r>
              <a:rPr lang="en-GB" sz="2300">
                <a:latin typeface="Calibri"/>
                <a:ea typeface="Calibri"/>
                <a:cs typeface="Calibri"/>
                <a:sym typeface="Calibri"/>
              </a:rPr>
              <a:t>Anyone can send and receive DAI without the need for third parties, in a peer-to-peer (P2P) method.</a:t>
            </a:r>
            <a:endParaRPr sz="2300">
              <a:latin typeface="Calibri"/>
              <a:ea typeface="Calibri"/>
              <a:cs typeface="Calibri"/>
              <a:sym typeface="Calibri"/>
            </a:endParaRPr>
          </a:p>
          <a:p>
            <a:pPr indent="-347980" lvl="0" marL="457200" rtl="0" algn="l">
              <a:spcBef>
                <a:spcPts val="0"/>
              </a:spcBef>
              <a:spcAft>
                <a:spcPts val="0"/>
              </a:spcAft>
              <a:buSzPts val="1880"/>
              <a:buFont typeface="Calibri"/>
              <a:buChar char="⚫"/>
            </a:pPr>
            <a:r>
              <a:rPr lang="en-GB" sz="2300">
                <a:latin typeface="Calibri"/>
                <a:ea typeface="Calibri"/>
                <a:cs typeface="Calibri"/>
                <a:sym typeface="Calibri"/>
              </a:rPr>
              <a:t>It is decentralized, resistant to censorship, and trustworthy.</a:t>
            </a:r>
            <a:endParaRPr sz="2300">
              <a:latin typeface="Calibri"/>
              <a:ea typeface="Calibri"/>
              <a:cs typeface="Calibri"/>
              <a:sym typeface="Calibri"/>
            </a:endParaRPr>
          </a:p>
        </p:txBody>
      </p:sp>
      <p:sp>
        <p:nvSpPr>
          <p:cNvPr id="193" name="Google Shape;193;p32"/>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94" name="Google Shape;194;p32"/>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1219200" y="99732"/>
            <a:ext cx="6991500" cy="719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2900">
                <a:solidFill>
                  <a:schemeClr val="dk1"/>
                </a:solidFill>
                <a:latin typeface="Calibri"/>
                <a:ea typeface="Calibri"/>
                <a:cs typeface="Calibri"/>
                <a:sym typeface="Calibri"/>
              </a:rPr>
              <a:t>DAI Benefits for API Economy</a:t>
            </a:r>
            <a:endParaRPr b="1" sz="2900">
              <a:solidFill>
                <a:schemeClr val="dk1"/>
              </a:solidFill>
              <a:latin typeface="Calibri"/>
              <a:ea typeface="Calibri"/>
              <a:cs typeface="Calibri"/>
              <a:sym typeface="Calibri"/>
            </a:endParaRPr>
          </a:p>
        </p:txBody>
      </p:sp>
      <p:sp>
        <p:nvSpPr>
          <p:cNvPr id="201" name="Google Shape;201;p33"/>
          <p:cNvSpPr txBox="1"/>
          <p:nvPr>
            <p:ph idx="1" type="body"/>
          </p:nvPr>
        </p:nvSpPr>
        <p:spPr>
          <a:xfrm>
            <a:off x="762000" y="819150"/>
            <a:ext cx="7543800" cy="4343400"/>
          </a:xfrm>
          <a:prstGeom prst="rect">
            <a:avLst/>
          </a:prstGeom>
          <a:noFill/>
          <a:ln>
            <a:noFill/>
          </a:ln>
        </p:spPr>
        <p:txBody>
          <a:bodyPr anchorCtr="0" anchor="t" bIns="45700" lIns="91425" spcFirstLastPara="1" rIns="91425" wrap="square" tIns="45700">
            <a:noAutofit/>
          </a:bodyPr>
          <a:lstStyle/>
          <a:p>
            <a:pPr indent="-387350" lvl="0" marL="457200" rtl="0" algn="l">
              <a:spcBef>
                <a:spcPts val="1272"/>
              </a:spcBef>
              <a:spcAft>
                <a:spcPts val="0"/>
              </a:spcAft>
              <a:buSzPts val="2500"/>
              <a:buFont typeface="Calibri"/>
              <a:buChar char="⚫"/>
            </a:pPr>
            <a:r>
              <a:rPr lang="en-GB" sz="2500">
                <a:latin typeface="Calibri"/>
                <a:ea typeface="Calibri"/>
                <a:cs typeface="Calibri"/>
                <a:sym typeface="Calibri"/>
              </a:rPr>
              <a:t>Stable: Has value that is designed to be stable over any period</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GB" sz="2500">
                <a:latin typeface="Calibri"/>
                <a:ea typeface="Calibri"/>
                <a:cs typeface="Calibri"/>
                <a:sym typeface="Calibri"/>
              </a:rPr>
              <a:t>Transparent: Auditable Payments to API Developers </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GB" sz="2500">
                <a:latin typeface="Calibri"/>
                <a:ea typeface="Calibri"/>
                <a:cs typeface="Calibri"/>
                <a:sym typeface="Calibri"/>
              </a:rPr>
              <a:t>Borderless</a:t>
            </a:r>
            <a:r>
              <a:rPr lang="en-GB" sz="2500">
                <a:latin typeface="Calibri"/>
                <a:ea typeface="Calibri"/>
                <a:cs typeface="Calibri"/>
                <a:sym typeface="Calibri"/>
              </a:rPr>
              <a:t>: Allows cross-border payments globally</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GB" sz="2500">
                <a:latin typeface="Calibri"/>
                <a:ea typeface="Calibri"/>
                <a:cs typeface="Calibri"/>
                <a:sym typeface="Calibri"/>
              </a:rPr>
              <a:t>Faster Speed: Instant </a:t>
            </a:r>
            <a:r>
              <a:rPr lang="en-GB" sz="2500">
                <a:latin typeface="Calibri"/>
                <a:ea typeface="Calibri"/>
                <a:cs typeface="Calibri"/>
                <a:sym typeface="Calibri"/>
              </a:rPr>
              <a:t>settlement</a:t>
            </a:r>
            <a:r>
              <a:rPr lang="en-GB" sz="2500">
                <a:latin typeface="Calibri"/>
                <a:ea typeface="Calibri"/>
                <a:cs typeface="Calibri"/>
                <a:sym typeface="Calibri"/>
              </a:rPr>
              <a:t> </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GB" sz="2500">
                <a:latin typeface="Calibri"/>
                <a:ea typeface="Calibri"/>
                <a:cs typeface="Calibri"/>
                <a:sym typeface="Calibri"/>
              </a:rPr>
              <a:t>Lower Fees: </a:t>
            </a:r>
            <a:r>
              <a:rPr lang="en-GB" sz="2500">
                <a:solidFill>
                  <a:schemeClr val="dk1"/>
                </a:solidFill>
                <a:latin typeface="Calibri"/>
                <a:ea typeface="Calibri"/>
                <a:cs typeface="Calibri"/>
                <a:sym typeface="Calibri"/>
              </a:rPr>
              <a:t>after Ethereum 2 it will be even lower, </a:t>
            </a:r>
            <a:r>
              <a:rPr lang="en-GB" sz="2500">
                <a:latin typeface="Calibri"/>
                <a:ea typeface="Calibri"/>
                <a:cs typeface="Calibri"/>
                <a:sym typeface="Calibri"/>
              </a:rPr>
              <a:t>l</a:t>
            </a:r>
            <a:r>
              <a:rPr lang="en-GB" sz="2500">
                <a:latin typeface="Calibri"/>
                <a:ea typeface="Calibri"/>
                <a:cs typeface="Calibri"/>
                <a:sym typeface="Calibri"/>
              </a:rPr>
              <a:t>ess than credit card payment of 2%</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GB" sz="2500">
                <a:latin typeface="Calibri"/>
                <a:ea typeface="Calibri"/>
                <a:cs typeface="Calibri"/>
                <a:sym typeface="Calibri"/>
              </a:rPr>
              <a:t>Programmable: Feathers can be added on top of Dai which are useful for the API Economy</a:t>
            </a:r>
            <a:endParaRPr sz="2500">
              <a:latin typeface="Calibri"/>
              <a:ea typeface="Calibri"/>
              <a:cs typeface="Calibri"/>
              <a:sym typeface="Calibri"/>
            </a:endParaRPr>
          </a:p>
        </p:txBody>
      </p:sp>
      <p:sp>
        <p:nvSpPr>
          <p:cNvPr id="202" name="Google Shape;202;p33"/>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03" name="Google Shape;203;p33"/>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1219200" y="99732"/>
            <a:ext cx="6991500" cy="719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2900">
                <a:solidFill>
                  <a:schemeClr val="dk1"/>
                </a:solidFill>
                <a:latin typeface="Calibri"/>
                <a:ea typeface="Calibri"/>
                <a:cs typeface="Calibri"/>
                <a:sym typeface="Calibri"/>
              </a:rPr>
              <a:t>DAI Benefits for API Economy</a:t>
            </a:r>
            <a:endParaRPr b="1" sz="2900">
              <a:solidFill>
                <a:schemeClr val="dk1"/>
              </a:solidFill>
              <a:latin typeface="Calibri"/>
              <a:ea typeface="Calibri"/>
              <a:cs typeface="Calibri"/>
              <a:sym typeface="Calibri"/>
            </a:endParaRPr>
          </a:p>
        </p:txBody>
      </p:sp>
      <p:sp>
        <p:nvSpPr>
          <p:cNvPr id="210" name="Google Shape;210;p34"/>
          <p:cNvSpPr txBox="1"/>
          <p:nvPr>
            <p:ph idx="1" type="body"/>
          </p:nvPr>
        </p:nvSpPr>
        <p:spPr>
          <a:xfrm>
            <a:off x="762000" y="819150"/>
            <a:ext cx="7543800" cy="4343400"/>
          </a:xfrm>
          <a:prstGeom prst="rect">
            <a:avLst/>
          </a:prstGeom>
          <a:noFill/>
          <a:ln>
            <a:noFill/>
          </a:ln>
        </p:spPr>
        <p:txBody>
          <a:bodyPr anchorCtr="0" anchor="t" bIns="45700" lIns="91425" spcFirstLastPara="1" rIns="91425" wrap="square" tIns="45700">
            <a:noAutofit/>
          </a:bodyPr>
          <a:lstStyle/>
          <a:p>
            <a:pPr indent="-387350" lvl="0" marL="457200" rtl="0" algn="l">
              <a:spcBef>
                <a:spcPts val="1272"/>
              </a:spcBef>
              <a:spcAft>
                <a:spcPts val="0"/>
              </a:spcAft>
              <a:buSzPts val="2500"/>
              <a:buFont typeface="Calibri"/>
              <a:buChar char="⚫"/>
            </a:pPr>
            <a:r>
              <a:rPr lang="en-GB" sz="2500">
                <a:latin typeface="Calibri"/>
                <a:ea typeface="Calibri"/>
                <a:cs typeface="Calibri"/>
                <a:sym typeface="Calibri"/>
              </a:rPr>
              <a:t>Stable: Has value that is designed to be stable over any period</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GB" sz="2500">
                <a:latin typeface="Calibri"/>
                <a:ea typeface="Calibri"/>
                <a:cs typeface="Calibri"/>
                <a:sym typeface="Calibri"/>
              </a:rPr>
              <a:t>Transparent: Auditable Payments to API Developers </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GB" sz="2500">
                <a:latin typeface="Calibri"/>
                <a:ea typeface="Calibri"/>
                <a:cs typeface="Calibri"/>
                <a:sym typeface="Calibri"/>
              </a:rPr>
              <a:t>Borderless: Allows cross-border payments globally</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GB" sz="2500">
                <a:latin typeface="Calibri"/>
                <a:ea typeface="Calibri"/>
                <a:cs typeface="Calibri"/>
                <a:sym typeface="Calibri"/>
              </a:rPr>
              <a:t>Faster Speed: Instant settlement </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GB" sz="2500">
                <a:latin typeface="Calibri"/>
                <a:ea typeface="Calibri"/>
                <a:cs typeface="Calibri"/>
                <a:sym typeface="Calibri"/>
              </a:rPr>
              <a:t>Lower Fees: </a:t>
            </a:r>
            <a:r>
              <a:rPr lang="en-GB" sz="2500">
                <a:solidFill>
                  <a:schemeClr val="dk1"/>
                </a:solidFill>
                <a:latin typeface="Calibri"/>
                <a:ea typeface="Calibri"/>
                <a:cs typeface="Calibri"/>
                <a:sym typeface="Calibri"/>
              </a:rPr>
              <a:t>after Ethereum 2 it will be even lower, </a:t>
            </a:r>
            <a:r>
              <a:rPr lang="en-GB" sz="2500">
                <a:latin typeface="Calibri"/>
                <a:ea typeface="Calibri"/>
                <a:cs typeface="Calibri"/>
                <a:sym typeface="Calibri"/>
              </a:rPr>
              <a:t>less than credit card payment of 2%</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GB" sz="2500">
                <a:latin typeface="Calibri"/>
                <a:ea typeface="Calibri"/>
                <a:cs typeface="Calibri"/>
                <a:sym typeface="Calibri"/>
              </a:rPr>
              <a:t>Programmable: Feathers can be added on top of Dai which are useful for the API Economy</a:t>
            </a:r>
            <a:endParaRPr sz="2500">
              <a:latin typeface="Calibri"/>
              <a:ea typeface="Calibri"/>
              <a:cs typeface="Calibri"/>
              <a:sym typeface="Calibri"/>
            </a:endParaRPr>
          </a:p>
        </p:txBody>
      </p:sp>
      <p:sp>
        <p:nvSpPr>
          <p:cNvPr id="211" name="Google Shape;211;p34"/>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12" name="Google Shape;212;p34"/>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eez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