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Montserrat"/>
      <p:regular r:id="rId50"/>
      <p:bold r:id="rId51"/>
      <p:italic r:id="rId52"/>
      <p:boldItalic r:id="rId53"/>
    </p:embeddedFont>
    <p:embeddedFont>
      <p:font typeface="Merriweather"/>
      <p:regular r:id="rId54"/>
      <p:bold r:id="rId55"/>
      <p:italic r:id="rId56"/>
      <p:boldItalic r:id="rId57"/>
    </p:embeddedFont>
    <p:embeddedFont>
      <p:font typeface="Source Sans Pr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SourceSansPr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ourceSansPr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55" Type="http://schemas.openxmlformats.org/officeDocument/2006/relationships/font" Target="fonts/Merriweather-bold.fntdata"/><Relationship Id="rId10" Type="http://schemas.openxmlformats.org/officeDocument/2006/relationships/slide" Target="slides/slide4.xml"/><Relationship Id="rId54" Type="http://schemas.openxmlformats.org/officeDocument/2006/relationships/font" Target="fonts/Merriweather-regular.fntdata"/><Relationship Id="rId13" Type="http://schemas.openxmlformats.org/officeDocument/2006/relationships/slide" Target="slides/slide7.xml"/><Relationship Id="rId57" Type="http://schemas.openxmlformats.org/officeDocument/2006/relationships/font" Target="fonts/Merriweather-boldItalic.fntdata"/><Relationship Id="rId12" Type="http://schemas.openxmlformats.org/officeDocument/2006/relationships/slide" Target="slides/slide6.xml"/><Relationship Id="rId56" Type="http://schemas.openxmlformats.org/officeDocument/2006/relationships/font" Target="fonts/Merriweather-italic.fntdata"/><Relationship Id="rId15" Type="http://schemas.openxmlformats.org/officeDocument/2006/relationships/slide" Target="slides/slide9.xml"/><Relationship Id="rId59" Type="http://schemas.openxmlformats.org/officeDocument/2006/relationships/font" Target="fonts/SourceSansPro-bold.fntdata"/><Relationship Id="rId14" Type="http://schemas.openxmlformats.org/officeDocument/2006/relationships/slide" Target="slides/slide8.xml"/><Relationship Id="rId58" Type="http://schemas.openxmlformats.org/officeDocument/2006/relationships/font" Target="fonts/SourceSans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crypt.co/resources/tokenomic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crypt.co/resources/tokenomic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crypt.co/resources/tokenomic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crypt.co/resources/tokenomic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crypt.co/resources/tokenomic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crypt.co/resources/tokenomic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crypt.co/resources/tokenomic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crypt.co/resources/tokenomic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crypt.co/resources/tokenomic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pgrad.com/blog/what-is-tokenomic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pgrad.com/blog/what-is-tokenomic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ddvante.com/en/nfts-are-the-big-thing-in-todays-crypto-world/"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ddvante.com/en/nfts-are-the-big-thing-in-todays-crypto-worl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lobenewswire.com/fr/news-release/2021/04/29/2220057/0/en/Mocktail-Becomes-The-First-ERC-1155-Standard-Semi-Fungible-Token-SFT-Launched-on-Binance-Smart-Chain.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oxmining.com/erc-1155/"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lobenewswire.com/fr/news-release/2021/04/29/2220057/0/en/Mocktail-Becomes-The-First-ERC-1155-Standard-Semi-Fungible-Token-SFT-Launched-on-Binance-Smart-Chain.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lobenewswire.com/fr/news-release/2021/04/29/2220057/0/en/Mocktail-Becomes-The-First-ERC-1155-Standard-Semi-Fungible-Token-SFT-Launched-on-Binance-Smart-Chain.html"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pgrad.com/blog/what-is-tokenomic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inmarketcap.com/alexandria/glossary/initial-dex-offering" TargetMode="External"/><Relationship Id="rId3" Type="http://schemas.openxmlformats.org/officeDocument/2006/relationships/hyperlink" Target="https://www.nfx.com/post/token-investing/"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nkedin.com/pulse/tokenization-venture-capital-rob-frasca/" TargetMode="External"/><Relationship Id="rId3" Type="http://schemas.openxmlformats.org/officeDocument/2006/relationships/hyperlink" Target="https://www.finyear.com/Tokenized-Venture-Capital_a41546.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itcoinsuisse.com/fundamentals/what-is-ocean-protocol" TargetMode="External"/><Relationship Id="rId3" Type="http://schemas.openxmlformats.org/officeDocument/2006/relationships/hyperlink" Target="https://oceanprotocol.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uiltin.com/blockchain/blockchain-iot-example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fabric-ventures/what-is-web-3-0-why-it-matters-934eb07f3d2b"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36af5297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gdd36af5297_2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6" name="Google Shape;136;gdd36af5297_2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1bd2036ba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e1bd2036ba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https://decrypt.co/resources/tokenomics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2" name="Google Shape;212;ge1bd2036ba_0_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1bd2036ba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e1bd2036ba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https://decrypt.co/resources/tokenomics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0" name="Google Shape;220;ge1bd2036ba_0_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1bd2036ba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e1bd2036ba_0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https://decrypt.co/resources/tokenomics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9" name="Google Shape;229;ge1bd2036ba_0_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1bd2036ba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e1bd2036ba_0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https://decrypt.co/resources/tokenomics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8" name="Google Shape;238;ge1bd2036ba_0_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1bd2036ba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e1bd2036ba_0_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https://decrypt.co/resources/tokenomics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7" name="Google Shape;247;ge1bd2036ba_0_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1bd2036ba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e1bd2036ba_0_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https://decrypt.co/resources/tokenomics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6" name="Google Shape;256;ge1bd2036ba_0_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1bd2036ba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e1bd2036ba_0_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https://decrypt.co/resources/tokenomics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5" name="Google Shape;265;ge1bd2036ba_0_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1bd2036ba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e1bd2036ba_0_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https://decrypt.co/resources/tokenomics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4" name="Google Shape;274;ge1bd2036ba_0_1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1bd2036ba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e1bd2036ba_0_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https://decrypt.co/resources/tokenomics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3" name="Google Shape;283;ge1bd2036ba_0_1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1bd2036ba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e1bd2036ba_0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https://www.upgrad.com/blog/what-is-tokenomics/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2" name="Google Shape;292;ge1bd2036ba_0_1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d36af5297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dd36af5297_2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https://medium.com/fabric-ventures/what-is-web-3-0-why-it-matters-934eb07f3d2b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gdd36af5297_2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1bd2036ba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e1bd2036ba_0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https://www.upgrad.com/blog/what-is-tokenomics/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1" name="Google Shape;301;ge1bd2036ba_0_1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1bd2036ba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e1bd2036ba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https://www.addvante.com/en/nfts-are-the-big-thing-in-todays-crypto-world/</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0" name="Google Shape;310;ge1bd2036ba_0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1bd2036ba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e1bd2036ba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https://www.oreilly.com/library/view/what-is-the/9781492072973/ch01.html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9" name="Google Shape;319;ge1bd2036ba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1bd2036ba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e1bd2036ba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https://www.bbc.com/news/technology-56371912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8" name="Google Shape;328;ge1bd2036ba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1bd2036ba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e1bd2036ba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https://www.addvante.com/en/nfts-are-the-big-thing-in-todays-crypto-world/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ge1bd2036ba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1bd2036ba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e1bd2036ba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https://www.globenewswire.com/fr/news-release/2021/04/29/2220057/0/en/Mocktail-Becomes-The-First-ERC-1155-Standard-Semi-Fungible-Token-SFT-Launched-on-Binance-Smart-Chain.html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6" name="Google Shape;346;ge1bd2036ba_0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1bd2036ba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e1bd2036ba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https://boxmining.com/erc-1155/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5" name="Google Shape;355;ge1bd2036ba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1bd2036ba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e1bd2036ba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https://www.globenewswire.com/fr/news-release/2021/04/29/2220057/0/en/Mocktail-Becomes-The-First-ERC-1155-Standard-Semi-Fungible-Token-SFT-Launched-on-Binance-Smart-Chain.html</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4" name="Google Shape;364;ge1bd2036ba_0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1bd2036ba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e1bd2036ba_0_1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https://www.globenewswire.com/fr/news-release/2021/04/29/2220057/0/en/Mocktail-Becomes-The-First-ERC-1155-Standard-Semi-Fungible-Token-SFT-Launched-on-Binance-Smart-Chain.html</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3" name="Google Shape;373;ge1bd2036ba_0_1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1bd2036ba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e1bd2036ba_0_1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https://www.upgrad.com/blog/what-is-tokenomics/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2" name="Google Shape;382;ge1bd2036ba_0_1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1bd2036ba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e1bd2036ba_0_2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https://medium.com/fabric-ventures/what-is-web-3-0-why-it-matters-934eb07f3d2b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ge1bd2036ba_0_2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1bd2036ba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e1bd2036ba_0_2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https://coinmarketcap.com/alexandria/glossary/initial-dex-offering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3"/>
              </a:rPr>
              <a:t>https://www.nfx.com/post/token-investing/</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1" name="Google Shape;391;ge1bd2036ba_0_2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1bd2036ba_0_3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e1bd2036ba_0_3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https://techcrunch.com/2018/09/09/tokens-can-better-incentivize-startup-employees-than-equity/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0" name="Google Shape;400;ge1bd2036ba_0_3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1bd2036ba_0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e1bd2036ba_0_3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https://www.linkedin.com/pulse/tokenization-venture-capital-rob-frasca/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rPr lang="en-GB" u="sng">
                <a:solidFill>
                  <a:srgbClr val="5F5F5F"/>
                </a:solidFill>
                <a:hlinkClick r:id="rId3">
                  <a:extLst>
                    <a:ext uri="{A12FA001-AC4F-418D-AE19-62706E023703}">
                      <ahyp:hlinkClr val="tx"/>
                    </a:ext>
                  </a:extLst>
                </a:hlinkClick>
              </a:rPr>
              <a:t>https://www.finyear.com/Tokenized-Venture-Capital_a41546.html</a:t>
            </a:r>
            <a:r>
              <a:rPr lang="en-GB">
                <a:solidFill>
                  <a:schemeClr val="dk1"/>
                </a:solidFill>
              </a:rPr>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9" name="Google Shape;409;ge1bd2036ba_0_3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1bd2036ba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e1bd2036ba_0_3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https://www.bitcoinsuisse.com/fundamentals/what-is-ocean-protocol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3"/>
              </a:rPr>
              <a:t>https://oceanprotocol.com/</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8" name="Google Shape;418;ge1bd2036ba_0_3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1bd2036ba_0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e1bd2036ba_0_3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7" name="Google Shape;427;ge1bd2036ba_0_3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e1bd2036ba_0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e1bd2036ba_0_3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u="sng">
                <a:solidFill>
                  <a:schemeClr val="hlink"/>
                </a:solidFill>
                <a:hlinkClick r:id="rId2"/>
              </a:rPr>
              <a:t>https://builtin.com/blockchain/blockchain-iot-examples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6" name="Google Shape;436;ge1bd2036ba_0_3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1bd2036ba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ge1bd2036ba_0_3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https://testnets.opensea.io/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5" name="Google Shape;445;ge1bd2036ba_0_3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1bd2036ba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ge1bd2036ba_0_3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https://testnets.opensea.io/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4" name="Google Shape;454;ge1bd2036ba_0_3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1bd2036ba_0_3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ge1bd2036ba_0_3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https://testnets.opensea.io/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3" name="Google Shape;463;ge1bd2036ba_0_3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e1bd2036ba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ge1bd2036ba_0_2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https://github.com/sherminvo/TokenEconomyBook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2" name="Google Shape;472;ge1bd2036ba_0_2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1bd2036ba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e1bd2036ba_0_2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https://medium.com/fabric-ventures/what-is-web-3-0-why-it-matters-934eb07f3d2b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ge1bd2036ba_0_2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e1bd2036ba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ge1bd2036ba_0_2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https://github.com/sherminvo/TokenEconomyBook/blob/main/imgs/08_BuyingCarWeb3.png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1" name="Google Shape;481;ge1bd2036ba_0_2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1bd2036ba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ge1bd2036ba_0_2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https://github.com/sherminvo/TokenEconomyBook/blob/main/imgs/28_TokenEngineering.png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9" name="Google Shape;489;ge1bd2036ba_0_2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e1bd2036ba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ge1bd2036ba_0_2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https://github.com/sherminvo/TokenEconomyBook/blob/main/imgs/29_UserCentricIdentities.png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7" name="Google Shape;497;ge1bd2036ba_0_2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dd36af5297_2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dd36af5297_2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1bd2036b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1bd2036b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https://medium.com/fabric-ventures/what-is-web-3-0-why-it-matters-934eb07f3d2b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050">
                <a:solidFill>
                  <a:srgbClr val="4D5156"/>
                </a:solidFill>
                <a:highlight>
                  <a:srgbClr val="FFFFFF"/>
                </a:highlight>
              </a:rPr>
              <a:t>Maker: Decentralized governance. A community of MKR token holders govern the </a:t>
            </a:r>
            <a:r>
              <a:rPr b="1" lang="en-GB" sz="1050">
                <a:solidFill>
                  <a:srgbClr val="5F6368"/>
                </a:solidFill>
                <a:highlight>
                  <a:srgbClr val="FFFFFF"/>
                </a:highlight>
              </a:rPr>
              <a:t>Maker</a:t>
            </a:r>
            <a:r>
              <a:rPr lang="en-GB" sz="1050">
                <a:solidFill>
                  <a:srgbClr val="4D5156"/>
                </a:solidFill>
                <a:highlight>
                  <a:srgbClr val="FFFFFF"/>
                </a:highlight>
              </a:rPr>
              <a:t> Protocol, the smart contracts that power Dai.</a:t>
            </a:r>
            <a:endParaRPr sz="1050">
              <a:solidFill>
                <a:srgbClr val="4D5156"/>
              </a:solidFill>
              <a:highlight>
                <a:srgbClr val="FFFFFF"/>
              </a:highlight>
            </a:endParaRPr>
          </a:p>
          <a:p>
            <a:pPr indent="0" lvl="0" marL="0" rtl="0" algn="l">
              <a:spcBef>
                <a:spcPts val="0"/>
              </a:spcBef>
              <a:spcAft>
                <a:spcPts val="0"/>
              </a:spcAft>
              <a:buNone/>
            </a:pPr>
            <a:r>
              <a:t/>
            </a:r>
            <a:endParaRPr sz="1050">
              <a:solidFill>
                <a:srgbClr val="4D5156"/>
              </a:solidFill>
              <a:highlight>
                <a:srgbClr val="FFFFFF"/>
              </a:highlight>
            </a:endParaRPr>
          </a:p>
          <a:p>
            <a:pPr indent="0" lvl="0" marL="0" rtl="0" algn="l">
              <a:spcBef>
                <a:spcPts val="0"/>
              </a:spcBef>
              <a:spcAft>
                <a:spcPts val="0"/>
              </a:spcAft>
              <a:buNone/>
            </a:pPr>
            <a:r>
              <a:rPr lang="en-GB" sz="1050">
                <a:solidFill>
                  <a:srgbClr val="4D5156"/>
                </a:solidFill>
                <a:highlight>
                  <a:srgbClr val="FFFFFF"/>
                </a:highlight>
              </a:rPr>
              <a:t>The OCEAN utility token is used to stake on data, govern community funding, and buy &amp; sell data. Its supply is disbursed over time to drive near-term growth and long-term sustainability. Data is a new asset class.</a:t>
            </a:r>
            <a:endParaRPr sz="1050">
              <a:solidFill>
                <a:srgbClr val="4D5156"/>
              </a:solidFill>
              <a:highlight>
                <a:srgbClr val="FFFFFF"/>
              </a:highlight>
            </a:endParaRPr>
          </a:p>
          <a:p>
            <a:pPr indent="0" lvl="0" marL="0" rtl="0" algn="l">
              <a:spcBef>
                <a:spcPts val="0"/>
              </a:spcBef>
              <a:spcAft>
                <a:spcPts val="0"/>
              </a:spcAft>
              <a:buNone/>
            </a:pPr>
            <a:r>
              <a:t/>
            </a:r>
            <a:endParaRPr sz="1050">
              <a:solidFill>
                <a:srgbClr val="4D5156"/>
              </a:solidFill>
              <a:highlight>
                <a:srgbClr val="FFFFFF"/>
              </a:highlight>
            </a:endParaRPr>
          </a:p>
          <a:p>
            <a:pPr indent="0" lvl="0" marL="0" rtl="0" algn="l">
              <a:spcBef>
                <a:spcPts val="0"/>
              </a:spcBef>
              <a:spcAft>
                <a:spcPts val="0"/>
              </a:spcAft>
              <a:buNone/>
            </a:pPr>
            <a:r>
              <a:rPr lang="en-GB" sz="1050">
                <a:solidFill>
                  <a:srgbClr val="4D5156"/>
                </a:solidFill>
                <a:highlight>
                  <a:srgbClr val="FFFFFF"/>
                </a:highlight>
              </a:rPr>
              <a:t>Ocean Protocol unlocks the value of data.</a:t>
            </a:r>
            <a:endParaRPr sz="1050">
              <a:solidFill>
                <a:srgbClr val="4D5156"/>
              </a:solidFill>
              <a:highlight>
                <a:srgbClr val="FFFFFF"/>
              </a:highlight>
            </a:endParaRPr>
          </a:p>
          <a:p>
            <a:pPr indent="0" lvl="0" marL="0" rtl="0" algn="l">
              <a:spcBef>
                <a:spcPts val="0"/>
              </a:spcBef>
              <a:spcAft>
                <a:spcPts val="0"/>
              </a:spcAft>
              <a:buNone/>
            </a:pPr>
            <a:r>
              <a:t/>
            </a:r>
            <a:endParaRPr sz="1050">
              <a:solidFill>
                <a:srgbClr val="4D5156"/>
              </a:solidFill>
              <a:highlight>
                <a:srgbClr val="FFFFFF"/>
              </a:highlight>
            </a:endParaRPr>
          </a:p>
          <a:p>
            <a:pPr indent="0" lvl="0" marL="0" rtl="0" algn="l">
              <a:spcBef>
                <a:spcPts val="0"/>
              </a:spcBef>
              <a:spcAft>
                <a:spcPts val="0"/>
              </a:spcAft>
              <a:buNone/>
            </a:pPr>
            <a:r>
              <a:rPr lang="en-GB" sz="1050">
                <a:solidFill>
                  <a:srgbClr val="4D5156"/>
                </a:solidFill>
                <a:highlight>
                  <a:srgbClr val="FFFFFF"/>
                </a:highlight>
              </a:rPr>
              <a:t>Data owners and consumers use Ocean Market app to publish, discover, and consume data assets in a secure, privacy-preserving fashion. OCEAN holders stake liquidity to data pools.</a:t>
            </a:r>
            <a:endParaRPr sz="1050">
              <a:solidFill>
                <a:srgbClr val="4D5156"/>
              </a:solidFill>
              <a:highlight>
                <a:srgbClr val="FFFFFF"/>
              </a:highlight>
            </a:endParaRPr>
          </a:p>
          <a:p>
            <a:pPr indent="0" lvl="0" marL="0" rtl="0" algn="l">
              <a:spcBef>
                <a:spcPts val="0"/>
              </a:spcBef>
              <a:spcAft>
                <a:spcPts val="0"/>
              </a:spcAft>
              <a:buNone/>
            </a:pPr>
            <a:r>
              <a:t/>
            </a:r>
            <a:endParaRPr sz="1050">
              <a:solidFill>
                <a:srgbClr val="4D5156"/>
              </a:solidFill>
              <a:highlight>
                <a:srgbClr val="FFFFFF"/>
              </a:highlight>
            </a:endParaRPr>
          </a:p>
          <a:p>
            <a:pPr indent="0" lvl="0" marL="0" rtl="0" algn="l">
              <a:spcBef>
                <a:spcPts val="0"/>
              </a:spcBef>
              <a:spcAft>
                <a:spcPts val="0"/>
              </a:spcAft>
              <a:buNone/>
            </a:pPr>
            <a:r>
              <a:rPr lang="en-GB" sz="1050">
                <a:solidFill>
                  <a:srgbClr val="4D5156"/>
                </a:solidFill>
                <a:highlight>
                  <a:srgbClr val="FFFFFF"/>
                </a:highlight>
              </a:rPr>
              <a:t>Developers use Ocean libraries to build their own data wallets, exchanges, and more.</a:t>
            </a:r>
            <a:endParaRPr sz="1050">
              <a:solidFill>
                <a:srgbClr val="4D5156"/>
              </a:solidFill>
              <a:highlight>
                <a:srgbClr val="FFFFFF"/>
              </a:highlight>
            </a:endParaRPr>
          </a:p>
          <a:p>
            <a:pPr indent="0" lvl="0" marL="0" rtl="0" algn="l">
              <a:spcBef>
                <a:spcPts val="0"/>
              </a:spcBef>
              <a:spcAft>
                <a:spcPts val="0"/>
              </a:spcAft>
              <a:buNone/>
            </a:pPr>
            <a:r>
              <a:t/>
            </a:r>
            <a:endParaRPr sz="1050">
              <a:solidFill>
                <a:srgbClr val="4D5156"/>
              </a:solidFill>
              <a:highlight>
                <a:srgbClr val="FFFFFF"/>
              </a:highlight>
            </a:endParaRPr>
          </a:p>
          <a:p>
            <a:pPr indent="0" lvl="0" marL="0" rtl="0" algn="l">
              <a:spcBef>
                <a:spcPts val="0"/>
              </a:spcBef>
              <a:spcAft>
                <a:spcPts val="0"/>
              </a:spcAft>
              <a:buNone/>
            </a:pPr>
            <a:r>
              <a:rPr lang="en-GB" sz="1050">
                <a:solidFill>
                  <a:srgbClr val="4D5156"/>
                </a:solidFill>
                <a:highlight>
                  <a:srgbClr val="FFFFFF"/>
                </a:highlight>
              </a:rPr>
              <a:t>Ocean datatokens turn data into data assets. This enables data wallets, data exchanges, and data co-ops by leveraging crypto wallets, exchanges, and other decentralized finance (DeFi) tools.</a:t>
            </a:r>
            <a:endParaRPr sz="1050">
              <a:solidFill>
                <a:srgbClr val="4D5156"/>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1bd2036ba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e1bd2036ba_0_2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https://www.oreilly.com/library/view/what-is-the/9781492072973/ch01.html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6" name="Google Shape;176;ge1bd2036ba_0_2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1bd2036ba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e1bd2036ba_0_1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https://www.oreilly.com/library/view/what-is-the/9781492072973/ch01.html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 name="Google Shape;185;ge1bd2036ba_0_1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1bd2036ba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e1bd2036ba_0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https://www.upgrad.com/blog/what-is-tokenomics/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4" name="Google Shape;194;ge1bd2036ba_0_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1bd2036ba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e1bd2036ba_0_2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https://www.oreilly.com/library/view/what-is-the/9781492072973/ch01.html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ge1bd2036ba_0_2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sp>
        <p:nvSpPr>
          <p:cNvPr id="57" name="Google Shape;57;p14"/>
          <p:cNvSpPr/>
          <p:nvPr/>
        </p:nvSpPr>
        <p:spPr>
          <a:xfrm>
            <a:off x="1328166" y="971551"/>
            <a:ext cx="6487668" cy="2364665"/>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rgbClr val="EAEAEA"/>
              </a:buClr>
              <a:buSzPts val="3520"/>
              <a:buFont typeface="Noto Sans Symbols"/>
              <a:buNone/>
            </a:pPr>
            <a:r>
              <a:t/>
            </a:r>
            <a:endParaRPr b="0" i="0" sz="3200" u="none" cap="none" strike="noStrike">
              <a:solidFill>
                <a:srgbClr val="595959"/>
              </a:solidFill>
              <a:latin typeface="Source Sans Pro"/>
              <a:ea typeface="Source Sans Pro"/>
              <a:cs typeface="Source Sans Pro"/>
              <a:sym typeface="Source Sans Pro"/>
            </a:endParaRPr>
          </a:p>
        </p:txBody>
      </p:sp>
      <p:sp>
        <p:nvSpPr>
          <p:cNvPr id="58" name="Google Shape;58;p14"/>
          <p:cNvSpPr txBox="1"/>
          <p:nvPr>
            <p:ph type="ctrTitle"/>
          </p:nvPr>
        </p:nvSpPr>
        <p:spPr>
          <a:xfrm>
            <a:off x="1322921" y="1143000"/>
            <a:ext cx="6498158" cy="12936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EAEAEA"/>
              </a:buClr>
              <a:buSzPts val="5060"/>
              <a:buFont typeface="Noto Sans Symbols"/>
              <a:buNone/>
              <a:defRPr sz="4600">
                <a:solidFill>
                  <a:schemeClr val="accent1"/>
                </a:solidFill>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1322923" y="2474260"/>
            <a:ext cx="6498159" cy="687481"/>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EAEAEA"/>
              </a:buClr>
              <a:buSzPts val="1980"/>
              <a:buFont typeface="Noto Sans Symbols"/>
              <a:buNone/>
              <a:defRPr sz="1800">
                <a:solidFill>
                  <a:srgbClr val="888888"/>
                </a:solidFill>
                <a:latin typeface="Source Sans Pro"/>
                <a:ea typeface="Source Sans Pro"/>
                <a:cs typeface="Source Sans Pro"/>
                <a:sym typeface="Source Sans Pro"/>
              </a:defRPr>
            </a:lvl1pPr>
            <a:lvl2pPr lvl="1" algn="ctr">
              <a:spcBef>
                <a:spcPts val="600"/>
              </a:spcBef>
              <a:spcAft>
                <a:spcPts val="0"/>
              </a:spcAft>
              <a:buClr>
                <a:srgbClr val="888888"/>
              </a:buClr>
              <a:buSzPts val="2420"/>
              <a:buNone/>
              <a:defRPr>
                <a:solidFill>
                  <a:srgbClr val="888888"/>
                </a:solidFill>
              </a:defRPr>
            </a:lvl2pPr>
            <a:lvl3pPr lvl="2" algn="ctr">
              <a:spcBef>
                <a:spcPts val="600"/>
              </a:spcBef>
              <a:spcAft>
                <a:spcPts val="0"/>
              </a:spcAft>
              <a:buClr>
                <a:srgbClr val="888888"/>
              </a:buClr>
              <a:buSzPts val="2200"/>
              <a:buNone/>
              <a:defRPr>
                <a:solidFill>
                  <a:srgbClr val="888888"/>
                </a:solidFill>
              </a:defRPr>
            </a:lvl3pPr>
            <a:lvl4pPr lvl="3" algn="ctr">
              <a:spcBef>
                <a:spcPts val="600"/>
              </a:spcBef>
              <a:spcAft>
                <a:spcPts val="0"/>
              </a:spcAft>
              <a:buClr>
                <a:srgbClr val="888888"/>
              </a:buClr>
              <a:buSzPts val="1980"/>
              <a:buNone/>
              <a:defRPr>
                <a:solidFill>
                  <a:srgbClr val="888888"/>
                </a:solidFill>
              </a:defRPr>
            </a:lvl4pPr>
            <a:lvl5pPr lvl="4" algn="ctr">
              <a:spcBef>
                <a:spcPts val="600"/>
              </a:spcBef>
              <a:spcAft>
                <a:spcPts val="0"/>
              </a:spcAft>
              <a:buClr>
                <a:srgbClr val="888888"/>
              </a:buClr>
              <a:buSzPts val="1980"/>
              <a:buNone/>
              <a:defRPr>
                <a:solidFill>
                  <a:srgbClr val="888888"/>
                </a:solidFill>
              </a:defRPr>
            </a:lvl5pPr>
            <a:lvl6pPr lvl="5" algn="ctr">
              <a:spcBef>
                <a:spcPts val="360"/>
              </a:spcBef>
              <a:spcAft>
                <a:spcPts val="0"/>
              </a:spcAft>
              <a:buSzPts val="1980"/>
              <a:buNone/>
              <a:defRPr>
                <a:solidFill>
                  <a:srgbClr val="888888"/>
                </a:solidFill>
              </a:defRPr>
            </a:lvl6pPr>
            <a:lvl7pPr lvl="6" algn="ctr">
              <a:spcBef>
                <a:spcPts val="360"/>
              </a:spcBef>
              <a:spcAft>
                <a:spcPts val="0"/>
              </a:spcAft>
              <a:buSzPts val="1980"/>
              <a:buNone/>
              <a:defRPr>
                <a:solidFill>
                  <a:srgbClr val="888888"/>
                </a:solidFill>
              </a:defRPr>
            </a:lvl7pPr>
            <a:lvl8pPr lvl="7" algn="ctr">
              <a:spcBef>
                <a:spcPts val="360"/>
              </a:spcBef>
              <a:spcAft>
                <a:spcPts val="0"/>
              </a:spcAft>
              <a:buSzPts val="1980"/>
              <a:buNone/>
              <a:defRPr>
                <a:solidFill>
                  <a:srgbClr val="888888"/>
                </a:solidFill>
              </a:defRPr>
            </a:lvl8pPr>
            <a:lvl9pPr lvl="8" algn="ctr">
              <a:spcBef>
                <a:spcPts val="360"/>
              </a:spcBef>
              <a:spcAft>
                <a:spcPts val="0"/>
              </a:spcAft>
              <a:buSzPts val="1980"/>
              <a:buNone/>
              <a:defRPr>
                <a:solidFill>
                  <a:srgbClr val="888888"/>
                </a:solidFill>
              </a:defRPr>
            </a:lvl9pPr>
          </a:lstStyle>
          <a:p/>
        </p:txBody>
      </p:sp>
      <p:sp>
        <p:nvSpPr>
          <p:cNvPr id="60" name="Google Shape;60;p14"/>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549275" y="1200151"/>
            <a:ext cx="8042276" cy="325755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66" name="Google Shape;66;p15"/>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69" name="Shape 69"/>
        <p:cNvGrpSpPr/>
        <p:nvPr/>
      </p:nvGrpSpPr>
      <p:grpSpPr>
        <a:xfrm>
          <a:off x="0" y="0"/>
          <a:ext cx="0" cy="0"/>
          <a:chOff x="0" y="0"/>
          <a:chExt cx="0" cy="0"/>
        </a:xfrm>
      </p:grpSpPr>
      <p:sp>
        <p:nvSpPr>
          <p:cNvPr id="70" name="Google Shape;70;p16"/>
          <p:cNvSpPr txBox="1"/>
          <p:nvPr>
            <p:ph type="ctrTitle"/>
          </p:nvPr>
        </p:nvSpPr>
        <p:spPr>
          <a:xfrm>
            <a:off x="363540" y="2514601"/>
            <a:ext cx="8416925" cy="1102519"/>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subTitle"/>
          </p:nvPr>
        </p:nvSpPr>
        <p:spPr>
          <a:xfrm>
            <a:off x="363540" y="3578273"/>
            <a:ext cx="8416925" cy="729503"/>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888888"/>
              </a:buClr>
              <a:buSzPts val="1980"/>
              <a:buNone/>
              <a:defRPr sz="1800">
                <a:solidFill>
                  <a:srgbClr val="888888"/>
                </a:solidFill>
              </a:defRPr>
            </a:lvl1pPr>
            <a:lvl2pPr lvl="1" algn="ctr">
              <a:spcBef>
                <a:spcPts val="600"/>
              </a:spcBef>
              <a:spcAft>
                <a:spcPts val="0"/>
              </a:spcAft>
              <a:buClr>
                <a:srgbClr val="888888"/>
              </a:buClr>
              <a:buSzPts val="2420"/>
              <a:buNone/>
              <a:defRPr>
                <a:solidFill>
                  <a:srgbClr val="888888"/>
                </a:solidFill>
              </a:defRPr>
            </a:lvl2pPr>
            <a:lvl3pPr lvl="2" algn="ctr">
              <a:spcBef>
                <a:spcPts val="600"/>
              </a:spcBef>
              <a:spcAft>
                <a:spcPts val="0"/>
              </a:spcAft>
              <a:buClr>
                <a:srgbClr val="888888"/>
              </a:buClr>
              <a:buSzPts val="2200"/>
              <a:buNone/>
              <a:defRPr>
                <a:solidFill>
                  <a:srgbClr val="888888"/>
                </a:solidFill>
              </a:defRPr>
            </a:lvl3pPr>
            <a:lvl4pPr lvl="3" algn="ctr">
              <a:spcBef>
                <a:spcPts val="600"/>
              </a:spcBef>
              <a:spcAft>
                <a:spcPts val="0"/>
              </a:spcAft>
              <a:buClr>
                <a:srgbClr val="888888"/>
              </a:buClr>
              <a:buSzPts val="1980"/>
              <a:buNone/>
              <a:defRPr>
                <a:solidFill>
                  <a:srgbClr val="888888"/>
                </a:solidFill>
              </a:defRPr>
            </a:lvl4pPr>
            <a:lvl5pPr lvl="4" algn="ctr">
              <a:spcBef>
                <a:spcPts val="600"/>
              </a:spcBef>
              <a:spcAft>
                <a:spcPts val="0"/>
              </a:spcAft>
              <a:buClr>
                <a:srgbClr val="888888"/>
              </a:buClr>
              <a:buSzPts val="1980"/>
              <a:buNone/>
              <a:defRPr>
                <a:solidFill>
                  <a:srgbClr val="888888"/>
                </a:solidFill>
              </a:defRPr>
            </a:lvl5pPr>
            <a:lvl6pPr lvl="5" algn="ctr">
              <a:spcBef>
                <a:spcPts val="360"/>
              </a:spcBef>
              <a:spcAft>
                <a:spcPts val="0"/>
              </a:spcAft>
              <a:buSzPts val="1980"/>
              <a:buNone/>
              <a:defRPr>
                <a:solidFill>
                  <a:srgbClr val="888888"/>
                </a:solidFill>
              </a:defRPr>
            </a:lvl6pPr>
            <a:lvl7pPr lvl="6" algn="ctr">
              <a:spcBef>
                <a:spcPts val="360"/>
              </a:spcBef>
              <a:spcAft>
                <a:spcPts val="0"/>
              </a:spcAft>
              <a:buSzPts val="1980"/>
              <a:buNone/>
              <a:defRPr>
                <a:solidFill>
                  <a:srgbClr val="888888"/>
                </a:solidFill>
              </a:defRPr>
            </a:lvl7pPr>
            <a:lvl8pPr lvl="7" algn="ctr">
              <a:spcBef>
                <a:spcPts val="360"/>
              </a:spcBef>
              <a:spcAft>
                <a:spcPts val="0"/>
              </a:spcAft>
              <a:buSzPts val="1980"/>
              <a:buNone/>
              <a:defRPr>
                <a:solidFill>
                  <a:srgbClr val="888888"/>
                </a:solidFill>
              </a:defRPr>
            </a:lvl8pPr>
            <a:lvl9pPr lvl="8" algn="ctr">
              <a:spcBef>
                <a:spcPts val="360"/>
              </a:spcBef>
              <a:spcAft>
                <a:spcPts val="0"/>
              </a:spcAft>
              <a:buSzPts val="1980"/>
              <a:buNone/>
              <a:defRPr>
                <a:solidFill>
                  <a:srgbClr val="888888"/>
                </a:solidFill>
              </a:defRPr>
            </a:lvl9pPr>
          </a:lstStyle>
          <a:p/>
        </p:txBody>
      </p:sp>
      <p:sp>
        <p:nvSpPr>
          <p:cNvPr id="72" name="Google Shape;72;p16"/>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
        <p:nvSpPr>
          <p:cNvPr id="75" name="Google Shape;75;p16"/>
          <p:cNvSpPr/>
          <p:nvPr>
            <p:ph idx="2" type="pic"/>
          </p:nvPr>
        </p:nvSpPr>
        <p:spPr>
          <a:xfrm>
            <a:off x="370980" y="272653"/>
            <a:ext cx="8402040" cy="2127647"/>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lvl1pPr lvl="0" marR="0" rtl="0" algn="l">
              <a:spcBef>
                <a:spcPts val="2000"/>
              </a:spcBef>
              <a:spcAft>
                <a:spcPts val="0"/>
              </a:spcAft>
              <a:buClr>
                <a:srgbClr val="000000"/>
              </a:buClr>
              <a:buSzPts val="3520"/>
              <a:buFont typeface="Noto Sans Symbols"/>
              <a:buNone/>
              <a:defRPr b="0" i="0" sz="3200" u="none" cap="none" strike="noStrike">
                <a:solidFill>
                  <a:srgbClr val="000000"/>
                </a:solidFill>
                <a:latin typeface="Source Sans Pro"/>
                <a:ea typeface="Source Sans Pro"/>
                <a:cs typeface="Source Sans Pro"/>
                <a:sym typeface="Source Sans Pro"/>
              </a:defRPr>
            </a:lvl1pPr>
            <a:lvl2pPr lvl="1" marR="0" rtl="0" algn="l">
              <a:spcBef>
                <a:spcPts val="600"/>
              </a:spcBef>
              <a:spcAft>
                <a:spcPts val="0"/>
              </a:spcAft>
              <a:buClr>
                <a:srgbClr val="000000"/>
              </a:buClr>
              <a:buSzPts val="3080"/>
              <a:buFont typeface="Noto Sans Symbols"/>
              <a:buNone/>
              <a:defRPr b="0" i="0" sz="2800" u="none" cap="none" strike="noStrike">
                <a:solidFill>
                  <a:srgbClr val="000000"/>
                </a:solidFill>
                <a:latin typeface="Source Sans Pro"/>
                <a:ea typeface="Source Sans Pro"/>
                <a:cs typeface="Source Sans Pro"/>
                <a:sym typeface="Source Sans Pro"/>
              </a:defRPr>
            </a:lvl2pPr>
            <a:lvl3pPr lvl="2" marR="0" rtl="0" algn="l">
              <a:spcBef>
                <a:spcPts val="600"/>
              </a:spcBef>
              <a:spcAft>
                <a:spcPts val="0"/>
              </a:spcAft>
              <a:buClr>
                <a:srgbClr val="000000"/>
              </a:buClr>
              <a:buSzPts val="2640"/>
              <a:buFont typeface="Noto Sans Symbols"/>
              <a:buNone/>
              <a:defRPr b="0" i="0" sz="2400" u="none" cap="none" strike="noStrike">
                <a:solidFill>
                  <a:srgbClr val="000000"/>
                </a:solidFill>
                <a:latin typeface="Source Sans Pro"/>
                <a:ea typeface="Source Sans Pro"/>
                <a:cs typeface="Source Sans Pro"/>
                <a:sym typeface="Source Sans Pro"/>
              </a:defRPr>
            </a:lvl3pPr>
            <a:lvl4pPr lvl="3"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4pPr>
            <a:lvl5pPr lvl="4"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5pPr>
            <a:lvl6pPr lvl="5"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6pPr>
            <a:lvl7pPr lvl="6"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7pPr>
            <a:lvl8pPr lvl="7"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8pPr>
            <a:lvl9pPr lvl="8"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549277" y="1802359"/>
            <a:ext cx="8056563" cy="102155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4600"/>
              <a:buFont typeface="Source Sans Pro"/>
              <a:buNone/>
              <a:defRPr b="0" sz="4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a:off x="549277" y="2802004"/>
            <a:ext cx="8056563" cy="1125140"/>
          </a:xfrm>
          <a:prstGeom prst="rect">
            <a:avLst/>
          </a:prstGeom>
          <a:noFill/>
          <a:ln>
            <a:noFill/>
          </a:ln>
        </p:spPr>
        <p:txBody>
          <a:bodyPr anchorCtr="0" anchor="t" bIns="45700" lIns="91425" spcFirstLastPara="1" rIns="91425" wrap="square" tIns="45700">
            <a:normAutofit/>
          </a:bodyPr>
          <a:lstStyle>
            <a:lvl1pPr indent="-228600" lvl="0" marL="457200" algn="ctr">
              <a:spcBef>
                <a:spcPts val="300"/>
              </a:spcBef>
              <a:spcAft>
                <a:spcPts val="0"/>
              </a:spcAft>
              <a:buClr>
                <a:srgbClr val="888888"/>
              </a:buClr>
              <a:buSzPts val="1980"/>
              <a:buNone/>
              <a:defRPr sz="1800">
                <a:solidFill>
                  <a:srgbClr val="888888"/>
                </a:solidFill>
              </a:defRPr>
            </a:lvl1pPr>
            <a:lvl2pPr indent="-228600" lvl="1" marL="914400" algn="l">
              <a:spcBef>
                <a:spcPts val="600"/>
              </a:spcBef>
              <a:spcAft>
                <a:spcPts val="0"/>
              </a:spcAft>
              <a:buClr>
                <a:srgbClr val="888888"/>
              </a:buClr>
              <a:buSzPts val="1980"/>
              <a:buNone/>
              <a:defRPr sz="1800">
                <a:solidFill>
                  <a:srgbClr val="888888"/>
                </a:solidFill>
              </a:defRPr>
            </a:lvl2pPr>
            <a:lvl3pPr indent="-228600" lvl="2" marL="1371600" algn="l">
              <a:spcBef>
                <a:spcPts val="600"/>
              </a:spcBef>
              <a:spcAft>
                <a:spcPts val="0"/>
              </a:spcAft>
              <a:buClr>
                <a:srgbClr val="888888"/>
              </a:buClr>
              <a:buSzPts val="1760"/>
              <a:buNone/>
              <a:defRPr sz="1600">
                <a:solidFill>
                  <a:srgbClr val="888888"/>
                </a:solidFill>
              </a:defRPr>
            </a:lvl3pPr>
            <a:lvl4pPr indent="-228600" lvl="3" marL="1828800" algn="l">
              <a:spcBef>
                <a:spcPts val="600"/>
              </a:spcBef>
              <a:spcAft>
                <a:spcPts val="0"/>
              </a:spcAft>
              <a:buClr>
                <a:srgbClr val="888888"/>
              </a:buClr>
              <a:buSzPts val="1540"/>
              <a:buNone/>
              <a:defRPr sz="1400">
                <a:solidFill>
                  <a:srgbClr val="888888"/>
                </a:solidFill>
              </a:defRPr>
            </a:lvl4pPr>
            <a:lvl5pPr indent="-228600" lvl="4" marL="2286000" algn="l">
              <a:spcBef>
                <a:spcPts val="600"/>
              </a:spcBef>
              <a:spcAft>
                <a:spcPts val="0"/>
              </a:spcAft>
              <a:buClr>
                <a:srgbClr val="888888"/>
              </a:buClr>
              <a:buSzPts val="1540"/>
              <a:buNone/>
              <a:defRPr sz="1400">
                <a:solidFill>
                  <a:srgbClr val="888888"/>
                </a:solidFill>
              </a:defRPr>
            </a:lvl5pPr>
            <a:lvl6pPr indent="-228600" lvl="5" marL="2743200" algn="l">
              <a:spcBef>
                <a:spcPts val="280"/>
              </a:spcBef>
              <a:spcAft>
                <a:spcPts val="0"/>
              </a:spcAft>
              <a:buSzPts val="1540"/>
              <a:buNone/>
              <a:defRPr sz="1400">
                <a:solidFill>
                  <a:srgbClr val="888888"/>
                </a:solidFill>
              </a:defRPr>
            </a:lvl6pPr>
            <a:lvl7pPr indent="-228600" lvl="6" marL="3200400" algn="l">
              <a:spcBef>
                <a:spcPts val="280"/>
              </a:spcBef>
              <a:spcAft>
                <a:spcPts val="0"/>
              </a:spcAft>
              <a:buSzPts val="1540"/>
              <a:buNone/>
              <a:defRPr sz="1400">
                <a:solidFill>
                  <a:srgbClr val="888888"/>
                </a:solidFill>
              </a:defRPr>
            </a:lvl7pPr>
            <a:lvl8pPr indent="-228600" lvl="7" marL="3657600" algn="l">
              <a:spcBef>
                <a:spcPts val="280"/>
              </a:spcBef>
              <a:spcAft>
                <a:spcPts val="0"/>
              </a:spcAft>
              <a:buSzPts val="1540"/>
              <a:buNone/>
              <a:defRPr sz="1400">
                <a:solidFill>
                  <a:srgbClr val="888888"/>
                </a:solidFill>
              </a:defRPr>
            </a:lvl8pPr>
            <a:lvl9pPr indent="-228600" lvl="8" marL="4114800" algn="l">
              <a:spcBef>
                <a:spcPts val="280"/>
              </a:spcBef>
              <a:spcAft>
                <a:spcPts val="0"/>
              </a:spcAft>
              <a:buSzPts val="1540"/>
              <a:buNone/>
              <a:defRPr sz="1400">
                <a:solidFill>
                  <a:srgbClr val="888888"/>
                </a:solidFill>
              </a:defRPr>
            </a:lvl9pPr>
          </a:lstStyle>
          <a:p/>
        </p:txBody>
      </p:sp>
      <p:sp>
        <p:nvSpPr>
          <p:cNvPr id="79" name="Google Shape;79;p17"/>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549275" y="1200151"/>
            <a:ext cx="3840480" cy="3257550"/>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54329" lvl="5" marL="2743200" algn="l">
              <a:spcBef>
                <a:spcPts val="360"/>
              </a:spcBef>
              <a:spcAft>
                <a:spcPts val="0"/>
              </a:spcAft>
              <a:buSzPts val="1980"/>
              <a:buChar char="⚫"/>
              <a:defRPr sz="1800"/>
            </a:lvl6pPr>
            <a:lvl7pPr indent="-354329" lvl="6" marL="3200400" algn="l">
              <a:spcBef>
                <a:spcPts val="360"/>
              </a:spcBef>
              <a:spcAft>
                <a:spcPts val="0"/>
              </a:spcAft>
              <a:buSzPts val="1980"/>
              <a:buChar char="⚫"/>
              <a:defRPr sz="1800"/>
            </a:lvl7pPr>
            <a:lvl8pPr indent="-354329" lvl="7" marL="3657600" algn="l">
              <a:spcBef>
                <a:spcPts val="360"/>
              </a:spcBef>
              <a:spcAft>
                <a:spcPts val="0"/>
              </a:spcAft>
              <a:buSzPts val="1980"/>
              <a:buChar char="⚫"/>
              <a:defRPr sz="1800"/>
            </a:lvl8pPr>
            <a:lvl9pPr indent="-354329" lvl="8" marL="4114800" algn="l">
              <a:spcBef>
                <a:spcPts val="360"/>
              </a:spcBef>
              <a:spcAft>
                <a:spcPts val="0"/>
              </a:spcAft>
              <a:buSzPts val="1980"/>
              <a:buChar char="⚫"/>
              <a:defRPr sz="1800"/>
            </a:lvl9pPr>
          </a:lstStyle>
          <a:p/>
        </p:txBody>
      </p:sp>
      <p:sp>
        <p:nvSpPr>
          <p:cNvPr id="85" name="Google Shape;85;p18"/>
          <p:cNvSpPr txBox="1"/>
          <p:nvPr>
            <p:ph idx="2" type="body"/>
          </p:nvPr>
        </p:nvSpPr>
        <p:spPr>
          <a:xfrm>
            <a:off x="4751071" y="1200151"/>
            <a:ext cx="3840480" cy="3257550"/>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54329" lvl="5" marL="2743200" algn="l">
              <a:spcBef>
                <a:spcPts val="360"/>
              </a:spcBef>
              <a:spcAft>
                <a:spcPts val="0"/>
              </a:spcAft>
              <a:buSzPts val="1980"/>
              <a:buChar char="⚫"/>
              <a:defRPr sz="1800"/>
            </a:lvl6pPr>
            <a:lvl7pPr indent="-354329" lvl="6" marL="3200400" algn="l">
              <a:spcBef>
                <a:spcPts val="360"/>
              </a:spcBef>
              <a:spcAft>
                <a:spcPts val="0"/>
              </a:spcAft>
              <a:buSzPts val="1980"/>
              <a:buChar char="⚫"/>
              <a:defRPr sz="1800"/>
            </a:lvl7pPr>
            <a:lvl8pPr indent="-354329" lvl="7" marL="3657600" algn="l">
              <a:spcBef>
                <a:spcPts val="360"/>
              </a:spcBef>
              <a:spcAft>
                <a:spcPts val="0"/>
              </a:spcAft>
              <a:buSzPts val="1980"/>
              <a:buChar char="⚫"/>
              <a:defRPr sz="1800"/>
            </a:lvl8pPr>
            <a:lvl9pPr indent="-354329" lvl="8" marL="4114800" algn="l">
              <a:spcBef>
                <a:spcPts val="360"/>
              </a:spcBef>
              <a:spcAft>
                <a:spcPts val="0"/>
              </a:spcAft>
              <a:buSzPts val="1980"/>
              <a:buChar char="⚫"/>
              <a:defRPr sz="1800"/>
            </a:lvl9pPr>
          </a:lstStyle>
          <a:p/>
        </p:txBody>
      </p:sp>
      <p:sp>
        <p:nvSpPr>
          <p:cNvPr id="86" name="Google Shape;86;p18"/>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549274"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46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txBox="1"/>
          <p:nvPr>
            <p:ph idx="1" type="body"/>
          </p:nvPr>
        </p:nvSpPr>
        <p:spPr>
          <a:xfrm>
            <a:off x="549274" y="1089919"/>
            <a:ext cx="3840480" cy="563165"/>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Clr>
                <a:srgbClr val="EAEAEA"/>
              </a:buClr>
              <a:buSzPts val="2640"/>
              <a:buNone/>
              <a:defRPr b="0" sz="2400">
                <a:solidFill>
                  <a:srgbClr val="EAEAEA"/>
                </a:solidFill>
              </a:defRPr>
            </a:lvl1pPr>
            <a:lvl2pPr indent="-228600" lvl="1" marL="914400" algn="l">
              <a:spcBef>
                <a:spcPts val="600"/>
              </a:spcBef>
              <a:spcAft>
                <a:spcPts val="0"/>
              </a:spcAft>
              <a:buClr>
                <a:srgbClr val="000000"/>
              </a:buClr>
              <a:buSzPts val="2200"/>
              <a:buNone/>
              <a:defRPr b="1" sz="2000"/>
            </a:lvl2pPr>
            <a:lvl3pPr indent="-228600" lvl="2" marL="1371600" algn="l">
              <a:spcBef>
                <a:spcPts val="600"/>
              </a:spcBef>
              <a:spcAft>
                <a:spcPts val="0"/>
              </a:spcAft>
              <a:buClr>
                <a:srgbClr val="000000"/>
              </a:buClr>
              <a:buSzPts val="1980"/>
              <a:buNone/>
              <a:defRPr b="1" sz="1800"/>
            </a:lvl3pPr>
            <a:lvl4pPr indent="-228600" lvl="3" marL="1828800" algn="l">
              <a:spcBef>
                <a:spcPts val="600"/>
              </a:spcBef>
              <a:spcAft>
                <a:spcPts val="0"/>
              </a:spcAft>
              <a:buClr>
                <a:srgbClr val="000000"/>
              </a:buClr>
              <a:buSzPts val="1760"/>
              <a:buNone/>
              <a:defRPr b="1" sz="1600"/>
            </a:lvl4pPr>
            <a:lvl5pPr indent="-228600" lvl="4" marL="2286000" algn="l">
              <a:spcBef>
                <a:spcPts val="600"/>
              </a:spcBef>
              <a:spcAft>
                <a:spcPts val="0"/>
              </a:spcAft>
              <a:buClr>
                <a:srgbClr val="000000"/>
              </a:buClr>
              <a:buSzPts val="1760"/>
              <a:buNone/>
              <a:defRPr b="1" sz="1600"/>
            </a:lvl5pPr>
            <a:lvl6pPr indent="-228600" lvl="5" marL="2743200" algn="l">
              <a:spcBef>
                <a:spcPts val="320"/>
              </a:spcBef>
              <a:spcAft>
                <a:spcPts val="0"/>
              </a:spcAft>
              <a:buSzPts val="1760"/>
              <a:buNone/>
              <a:defRPr b="1" sz="1600"/>
            </a:lvl6pPr>
            <a:lvl7pPr indent="-228600" lvl="6" marL="3200400" algn="l">
              <a:spcBef>
                <a:spcPts val="320"/>
              </a:spcBef>
              <a:spcAft>
                <a:spcPts val="0"/>
              </a:spcAft>
              <a:buSzPts val="1760"/>
              <a:buNone/>
              <a:defRPr b="1" sz="1600"/>
            </a:lvl7pPr>
            <a:lvl8pPr indent="-228600" lvl="7" marL="3657600" algn="l">
              <a:spcBef>
                <a:spcPts val="320"/>
              </a:spcBef>
              <a:spcAft>
                <a:spcPts val="0"/>
              </a:spcAft>
              <a:buSzPts val="1760"/>
              <a:buNone/>
              <a:defRPr b="1" sz="1600"/>
            </a:lvl8pPr>
            <a:lvl9pPr indent="-228600" lvl="8" marL="4114800" algn="l">
              <a:spcBef>
                <a:spcPts val="320"/>
              </a:spcBef>
              <a:spcAft>
                <a:spcPts val="0"/>
              </a:spcAft>
              <a:buSzPts val="1760"/>
              <a:buNone/>
              <a:defRPr b="1" sz="1600"/>
            </a:lvl9pPr>
          </a:lstStyle>
          <a:p/>
        </p:txBody>
      </p:sp>
      <p:sp>
        <p:nvSpPr>
          <p:cNvPr id="92" name="Google Shape;92;p19"/>
          <p:cNvSpPr txBox="1"/>
          <p:nvPr>
            <p:ph idx="2" type="body"/>
          </p:nvPr>
        </p:nvSpPr>
        <p:spPr>
          <a:xfrm>
            <a:off x="549274" y="1760563"/>
            <a:ext cx="3840480" cy="2697139"/>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40360" lvl="5" marL="2743200" algn="l">
              <a:spcBef>
                <a:spcPts val="320"/>
              </a:spcBef>
              <a:spcAft>
                <a:spcPts val="0"/>
              </a:spcAft>
              <a:buSzPts val="1760"/>
              <a:buChar char="⚫"/>
              <a:defRPr sz="1600"/>
            </a:lvl6pPr>
            <a:lvl7pPr indent="-340360" lvl="6" marL="3200400" algn="l">
              <a:spcBef>
                <a:spcPts val="320"/>
              </a:spcBef>
              <a:spcAft>
                <a:spcPts val="0"/>
              </a:spcAft>
              <a:buSzPts val="1760"/>
              <a:buChar char="⚫"/>
              <a:defRPr sz="1600"/>
            </a:lvl7pPr>
            <a:lvl8pPr indent="-340359" lvl="7" marL="3657600" algn="l">
              <a:spcBef>
                <a:spcPts val="320"/>
              </a:spcBef>
              <a:spcAft>
                <a:spcPts val="0"/>
              </a:spcAft>
              <a:buSzPts val="1760"/>
              <a:buChar char="⚫"/>
              <a:defRPr sz="1600"/>
            </a:lvl8pPr>
            <a:lvl9pPr indent="-340359" lvl="8" marL="4114800" algn="l">
              <a:spcBef>
                <a:spcPts val="320"/>
              </a:spcBef>
              <a:spcAft>
                <a:spcPts val="0"/>
              </a:spcAft>
              <a:buSzPts val="1760"/>
              <a:buChar char="⚫"/>
              <a:defRPr sz="1600"/>
            </a:lvl9pPr>
          </a:lstStyle>
          <a:p/>
        </p:txBody>
      </p:sp>
      <p:sp>
        <p:nvSpPr>
          <p:cNvPr id="93" name="Google Shape;93;p19"/>
          <p:cNvSpPr txBox="1"/>
          <p:nvPr>
            <p:ph idx="3" type="body"/>
          </p:nvPr>
        </p:nvSpPr>
        <p:spPr>
          <a:xfrm>
            <a:off x="4751070" y="1089919"/>
            <a:ext cx="3840480" cy="563165"/>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Clr>
                <a:srgbClr val="EAEAEA"/>
              </a:buClr>
              <a:buSzPts val="2640"/>
              <a:buNone/>
              <a:defRPr b="0" sz="2400">
                <a:solidFill>
                  <a:srgbClr val="EAEAEA"/>
                </a:solidFill>
              </a:defRPr>
            </a:lvl1pPr>
            <a:lvl2pPr indent="-228600" lvl="1" marL="914400" algn="l">
              <a:spcBef>
                <a:spcPts val="600"/>
              </a:spcBef>
              <a:spcAft>
                <a:spcPts val="0"/>
              </a:spcAft>
              <a:buClr>
                <a:srgbClr val="000000"/>
              </a:buClr>
              <a:buSzPts val="2200"/>
              <a:buNone/>
              <a:defRPr b="1" sz="2000"/>
            </a:lvl2pPr>
            <a:lvl3pPr indent="-228600" lvl="2" marL="1371600" algn="l">
              <a:spcBef>
                <a:spcPts val="600"/>
              </a:spcBef>
              <a:spcAft>
                <a:spcPts val="0"/>
              </a:spcAft>
              <a:buClr>
                <a:srgbClr val="000000"/>
              </a:buClr>
              <a:buSzPts val="1980"/>
              <a:buNone/>
              <a:defRPr b="1" sz="1800"/>
            </a:lvl3pPr>
            <a:lvl4pPr indent="-228600" lvl="3" marL="1828800" algn="l">
              <a:spcBef>
                <a:spcPts val="600"/>
              </a:spcBef>
              <a:spcAft>
                <a:spcPts val="0"/>
              </a:spcAft>
              <a:buClr>
                <a:srgbClr val="000000"/>
              </a:buClr>
              <a:buSzPts val="1760"/>
              <a:buNone/>
              <a:defRPr b="1" sz="1600"/>
            </a:lvl4pPr>
            <a:lvl5pPr indent="-228600" lvl="4" marL="2286000" algn="l">
              <a:spcBef>
                <a:spcPts val="600"/>
              </a:spcBef>
              <a:spcAft>
                <a:spcPts val="0"/>
              </a:spcAft>
              <a:buClr>
                <a:srgbClr val="000000"/>
              </a:buClr>
              <a:buSzPts val="1760"/>
              <a:buNone/>
              <a:defRPr b="1" sz="1600"/>
            </a:lvl5pPr>
            <a:lvl6pPr indent="-228600" lvl="5" marL="2743200" algn="l">
              <a:spcBef>
                <a:spcPts val="320"/>
              </a:spcBef>
              <a:spcAft>
                <a:spcPts val="0"/>
              </a:spcAft>
              <a:buSzPts val="1760"/>
              <a:buNone/>
              <a:defRPr b="1" sz="1600"/>
            </a:lvl6pPr>
            <a:lvl7pPr indent="-228600" lvl="6" marL="3200400" algn="l">
              <a:spcBef>
                <a:spcPts val="320"/>
              </a:spcBef>
              <a:spcAft>
                <a:spcPts val="0"/>
              </a:spcAft>
              <a:buSzPts val="1760"/>
              <a:buNone/>
              <a:defRPr b="1" sz="1600"/>
            </a:lvl7pPr>
            <a:lvl8pPr indent="-228600" lvl="7" marL="3657600" algn="l">
              <a:spcBef>
                <a:spcPts val="320"/>
              </a:spcBef>
              <a:spcAft>
                <a:spcPts val="0"/>
              </a:spcAft>
              <a:buSzPts val="1760"/>
              <a:buNone/>
              <a:defRPr b="1" sz="1600"/>
            </a:lvl8pPr>
            <a:lvl9pPr indent="-228600" lvl="8" marL="4114800" algn="l">
              <a:spcBef>
                <a:spcPts val="320"/>
              </a:spcBef>
              <a:spcAft>
                <a:spcPts val="0"/>
              </a:spcAft>
              <a:buSzPts val="1760"/>
              <a:buNone/>
              <a:defRPr b="1" sz="1600"/>
            </a:lvl9pPr>
          </a:lstStyle>
          <a:p/>
        </p:txBody>
      </p:sp>
      <p:sp>
        <p:nvSpPr>
          <p:cNvPr id="94" name="Google Shape;94;p19"/>
          <p:cNvSpPr txBox="1"/>
          <p:nvPr>
            <p:ph idx="4" type="body"/>
          </p:nvPr>
        </p:nvSpPr>
        <p:spPr>
          <a:xfrm>
            <a:off x="4751070" y="1760563"/>
            <a:ext cx="3840480" cy="2697139"/>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40360" lvl="5" marL="2743200" algn="l">
              <a:spcBef>
                <a:spcPts val="320"/>
              </a:spcBef>
              <a:spcAft>
                <a:spcPts val="0"/>
              </a:spcAft>
              <a:buSzPts val="1760"/>
              <a:buChar char="⚫"/>
              <a:defRPr sz="1600"/>
            </a:lvl6pPr>
            <a:lvl7pPr indent="-340360" lvl="6" marL="3200400" algn="l">
              <a:spcBef>
                <a:spcPts val="320"/>
              </a:spcBef>
              <a:spcAft>
                <a:spcPts val="0"/>
              </a:spcAft>
              <a:buSzPts val="1760"/>
              <a:buChar char="⚫"/>
              <a:defRPr sz="1600"/>
            </a:lvl7pPr>
            <a:lvl8pPr indent="-340359" lvl="7" marL="3657600" algn="l">
              <a:spcBef>
                <a:spcPts val="320"/>
              </a:spcBef>
              <a:spcAft>
                <a:spcPts val="0"/>
              </a:spcAft>
              <a:buSzPts val="1760"/>
              <a:buChar char="⚫"/>
              <a:defRPr sz="1600"/>
            </a:lvl8pPr>
            <a:lvl9pPr indent="-340359" lvl="8" marL="4114800" algn="l">
              <a:spcBef>
                <a:spcPts val="320"/>
              </a:spcBef>
              <a:spcAft>
                <a:spcPts val="0"/>
              </a:spcAft>
              <a:buSzPts val="1760"/>
              <a:buChar char="⚫"/>
              <a:defRPr sz="1600"/>
            </a:lvl9pPr>
          </a:lstStyle>
          <a:p/>
        </p:txBody>
      </p:sp>
      <p:sp>
        <p:nvSpPr>
          <p:cNvPr id="95" name="Google Shape;95;p19"/>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98" name="Shape 98"/>
        <p:cNvGrpSpPr/>
        <p:nvPr/>
      </p:nvGrpSpPr>
      <p:grpSpPr>
        <a:xfrm>
          <a:off x="0" y="0"/>
          <a:ext cx="0" cy="0"/>
          <a:chOff x="0" y="0"/>
          <a:chExt cx="0" cy="0"/>
        </a:xfrm>
      </p:grpSpPr>
      <p:sp>
        <p:nvSpPr>
          <p:cNvPr id="99" name="Google Shape;99;p20"/>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3" name="Shape 103"/>
        <p:cNvGrpSpPr/>
        <p:nvPr/>
      </p:nvGrpSpPr>
      <p:grpSpPr>
        <a:xfrm>
          <a:off x="0" y="0"/>
          <a:ext cx="0" cy="0"/>
          <a:chOff x="0" y="0"/>
          <a:chExt cx="0" cy="0"/>
        </a:xfrm>
      </p:grpSpPr>
      <p:sp>
        <p:nvSpPr>
          <p:cNvPr id="104" name="Google Shape;104;p21"/>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533399" y="458904"/>
            <a:ext cx="3840480" cy="8715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3600"/>
              <a:buFont typeface="Source Sans Pro"/>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2"/>
          <p:cNvSpPr txBox="1"/>
          <p:nvPr>
            <p:ph idx="1" type="body"/>
          </p:nvPr>
        </p:nvSpPr>
        <p:spPr>
          <a:xfrm>
            <a:off x="4742824" y="276226"/>
            <a:ext cx="3840480" cy="4181475"/>
          </a:xfrm>
          <a:prstGeom prst="rect">
            <a:avLst/>
          </a:prstGeom>
          <a:noFill/>
          <a:ln>
            <a:noFill/>
          </a:ln>
        </p:spPr>
        <p:txBody>
          <a:bodyPr anchorCtr="0" anchor="t" bIns="45700" lIns="91425" spcFirstLastPara="1" rIns="91425" wrap="square" tIns="45700">
            <a:normAutofit/>
          </a:bodyPr>
          <a:lstStyle>
            <a:lvl1pPr indent="-382270" lvl="0" marL="457200" algn="l">
              <a:spcBef>
                <a:spcPts val="2000"/>
              </a:spcBef>
              <a:spcAft>
                <a:spcPts val="0"/>
              </a:spcAft>
              <a:buClr>
                <a:srgbClr val="000000"/>
              </a:buClr>
              <a:buSzPts val="2420"/>
              <a:buChar char="⚫"/>
              <a:defRPr sz="2200"/>
            </a:lvl1pPr>
            <a:lvl2pPr indent="-368300" lvl="1" marL="914400" algn="l">
              <a:spcBef>
                <a:spcPts val="600"/>
              </a:spcBef>
              <a:spcAft>
                <a:spcPts val="0"/>
              </a:spcAft>
              <a:buClr>
                <a:srgbClr val="000000"/>
              </a:buClr>
              <a:buSzPts val="2200"/>
              <a:buChar char="⚫"/>
              <a:defRPr sz="20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68300" lvl="5" marL="2743200" algn="l">
              <a:spcBef>
                <a:spcPts val="400"/>
              </a:spcBef>
              <a:spcAft>
                <a:spcPts val="0"/>
              </a:spcAft>
              <a:buSzPts val="2200"/>
              <a:buChar char="⚫"/>
              <a:defRPr sz="2000"/>
            </a:lvl6pPr>
            <a:lvl7pPr indent="-368300" lvl="6" marL="3200400" algn="l">
              <a:spcBef>
                <a:spcPts val="400"/>
              </a:spcBef>
              <a:spcAft>
                <a:spcPts val="0"/>
              </a:spcAft>
              <a:buSzPts val="2200"/>
              <a:buChar char="⚫"/>
              <a:defRPr sz="2000"/>
            </a:lvl7pPr>
            <a:lvl8pPr indent="-368300" lvl="7" marL="3657600" algn="l">
              <a:spcBef>
                <a:spcPts val="400"/>
              </a:spcBef>
              <a:spcAft>
                <a:spcPts val="0"/>
              </a:spcAft>
              <a:buSzPts val="2200"/>
              <a:buChar char="⚫"/>
              <a:defRPr sz="2000"/>
            </a:lvl8pPr>
            <a:lvl9pPr indent="-368300" lvl="8" marL="4114800" algn="l">
              <a:spcBef>
                <a:spcPts val="400"/>
              </a:spcBef>
              <a:spcAft>
                <a:spcPts val="0"/>
              </a:spcAft>
              <a:buSzPts val="2200"/>
              <a:buChar char="⚫"/>
              <a:defRPr sz="2000"/>
            </a:lvl9pPr>
          </a:lstStyle>
          <a:p/>
        </p:txBody>
      </p:sp>
      <p:sp>
        <p:nvSpPr>
          <p:cNvPr id="110" name="Google Shape;110;p22"/>
          <p:cNvSpPr txBox="1"/>
          <p:nvPr>
            <p:ph idx="2" type="body"/>
          </p:nvPr>
        </p:nvSpPr>
        <p:spPr>
          <a:xfrm>
            <a:off x="533399" y="1340892"/>
            <a:ext cx="3840480" cy="2790114"/>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Clr>
                <a:srgbClr val="000000"/>
              </a:buClr>
              <a:buSzPts val="1980"/>
              <a:buNone/>
              <a:defRPr sz="1800"/>
            </a:lvl1pPr>
            <a:lvl2pPr indent="-228600" lvl="1" marL="914400" algn="l">
              <a:spcBef>
                <a:spcPts val="600"/>
              </a:spcBef>
              <a:spcAft>
                <a:spcPts val="0"/>
              </a:spcAft>
              <a:buClr>
                <a:srgbClr val="000000"/>
              </a:buClr>
              <a:buSzPts val="1320"/>
              <a:buNone/>
              <a:defRPr sz="1200"/>
            </a:lvl2pPr>
            <a:lvl3pPr indent="-228600" lvl="2" marL="1371600" algn="l">
              <a:spcBef>
                <a:spcPts val="600"/>
              </a:spcBef>
              <a:spcAft>
                <a:spcPts val="0"/>
              </a:spcAft>
              <a:buClr>
                <a:srgbClr val="000000"/>
              </a:buClr>
              <a:buSzPts val="1100"/>
              <a:buNone/>
              <a:defRPr sz="1000"/>
            </a:lvl3pPr>
            <a:lvl4pPr indent="-228600" lvl="3" marL="1828800" algn="l">
              <a:spcBef>
                <a:spcPts val="600"/>
              </a:spcBef>
              <a:spcAft>
                <a:spcPts val="0"/>
              </a:spcAft>
              <a:buClr>
                <a:srgbClr val="000000"/>
              </a:buClr>
              <a:buSzPts val="990"/>
              <a:buNone/>
              <a:defRPr sz="900"/>
            </a:lvl4pPr>
            <a:lvl5pPr indent="-228600" lvl="4" marL="2286000" algn="l">
              <a:spcBef>
                <a:spcPts val="600"/>
              </a:spcBef>
              <a:spcAft>
                <a:spcPts val="0"/>
              </a:spcAft>
              <a:buClr>
                <a:srgbClr val="000000"/>
              </a:buClr>
              <a:buSzPts val="990"/>
              <a:buNone/>
              <a:defRPr sz="900"/>
            </a:lvl5pPr>
            <a:lvl6pPr indent="-228600" lvl="5" marL="2743200" algn="l">
              <a:spcBef>
                <a:spcPts val="180"/>
              </a:spcBef>
              <a:spcAft>
                <a:spcPts val="0"/>
              </a:spcAft>
              <a:buSzPts val="990"/>
              <a:buNone/>
              <a:defRPr sz="900"/>
            </a:lvl6pPr>
            <a:lvl7pPr indent="-228600" lvl="6" marL="3200400" algn="l">
              <a:spcBef>
                <a:spcPts val="180"/>
              </a:spcBef>
              <a:spcAft>
                <a:spcPts val="0"/>
              </a:spcAft>
              <a:buSzPts val="990"/>
              <a:buNone/>
              <a:defRPr sz="900"/>
            </a:lvl7pPr>
            <a:lvl8pPr indent="-228600" lvl="7" marL="3657600" algn="l">
              <a:spcBef>
                <a:spcPts val="180"/>
              </a:spcBef>
              <a:spcAft>
                <a:spcPts val="0"/>
              </a:spcAft>
              <a:buSzPts val="990"/>
              <a:buNone/>
              <a:defRPr sz="900"/>
            </a:lvl8pPr>
            <a:lvl9pPr indent="-228600" lvl="8" marL="4114800" algn="l">
              <a:spcBef>
                <a:spcPts val="180"/>
              </a:spcBef>
              <a:spcAft>
                <a:spcPts val="0"/>
              </a:spcAft>
              <a:buSzPts val="990"/>
              <a:buNone/>
              <a:defRPr sz="900"/>
            </a:lvl9pPr>
          </a:lstStyle>
          <a:p/>
        </p:txBody>
      </p:sp>
      <p:sp>
        <p:nvSpPr>
          <p:cNvPr id="111" name="Google Shape;111;p22"/>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114" name="Shape 114"/>
        <p:cNvGrpSpPr/>
        <p:nvPr/>
      </p:nvGrpSpPr>
      <p:grpSpPr>
        <a:xfrm>
          <a:off x="0" y="0"/>
          <a:ext cx="0" cy="0"/>
          <a:chOff x="0" y="0"/>
          <a:chExt cx="0" cy="0"/>
        </a:xfrm>
      </p:grpSpPr>
      <p:sp>
        <p:nvSpPr>
          <p:cNvPr id="115" name="Google Shape;115;p23"/>
          <p:cNvSpPr txBox="1"/>
          <p:nvPr>
            <p:ph type="title"/>
          </p:nvPr>
        </p:nvSpPr>
        <p:spPr>
          <a:xfrm>
            <a:off x="533400" y="458904"/>
            <a:ext cx="4079545" cy="8715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3600"/>
              <a:buFont typeface="Source Sans Pro"/>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3"/>
          <p:cNvSpPr txBox="1"/>
          <p:nvPr>
            <p:ph idx="1" type="body"/>
          </p:nvPr>
        </p:nvSpPr>
        <p:spPr>
          <a:xfrm>
            <a:off x="533400" y="1340892"/>
            <a:ext cx="4079545" cy="2790114"/>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Clr>
                <a:srgbClr val="000000"/>
              </a:buClr>
              <a:buSzPts val="1980"/>
              <a:buNone/>
              <a:defRPr sz="1800"/>
            </a:lvl1pPr>
            <a:lvl2pPr indent="-228600" lvl="1" marL="914400" algn="l">
              <a:spcBef>
                <a:spcPts val="600"/>
              </a:spcBef>
              <a:spcAft>
                <a:spcPts val="0"/>
              </a:spcAft>
              <a:buClr>
                <a:srgbClr val="000000"/>
              </a:buClr>
              <a:buSzPts val="1320"/>
              <a:buNone/>
              <a:defRPr sz="1200"/>
            </a:lvl2pPr>
            <a:lvl3pPr indent="-228600" lvl="2" marL="1371600" algn="l">
              <a:spcBef>
                <a:spcPts val="600"/>
              </a:spcBef>
              <a:spcAft>
                <a:spcPts val="0"/>
              </a:spcAft>
              <a:buClr>
                <a:srgbClr val="000000"/>
              </a:buClr>
              <a:buSzPts val="1100"/>
              <a:buNone/>
              <a:defRPr sz="1000"/>
            </a:lvl3pPr>
            <a:lvl4pPr indent="-228600" lvl="3" marL="1828800" algn="l">
              <a:spcBef>
                <a:spcPts val="600"/>
              </a:spcBef>
              <a:spcAft>
                <a:spcPts val="0"/>
              </a:spcAft>
              <a:buClr>
                <a:srgbClr val="000000"/>
              </a:buClr>
              <a:buSzPts val="990"/>
              <a:buNone/>
              <a:defRPr sz="900"/>
            </a:lvl4pPr>
            <a:lvl5pPr indent="-228600" lvl="4" marL="2286000" algn="l">
              <a:spcBef>
                <a:spcPts val="600"/>
              </a:spcBef>
              <a:spcAft>
                <a:spcPts val="0"/>
              </a:spcAft>
              <a:buClr>
                <a:srgbClr val="000000"/>
              </a:buClr>
              <a:buSzPts val="990"/>
              <a:buNone/>
              <a:defRPr sz="900"/>
            </a:lvl5pPr>
            <a:lvl6pPr indent="-228600" lvl="5" marL="2743200" algn="l">
              <a:spcBef>
                <a:spcPts val="180"/>
              </a:spcBef>
              <a:spcAft>
                <a:spcPts val="0"/>
              </a:spcAft>
              <a:buSzPts val="990"/>
              <a:buNone/>
              <a:defRPr sz="900"/>
            </a:lvl6pPr>
            <a:lvl7pPr indent="-228600" lvl="6" marL="3200400" algn="l">
              <a:spcBef>
                <a:spcPts val="180"/>
              </a:spcBef>
              <a:spcAft>
                <a:spcPts val="0"/>
              </a:spcAft>
              <a:buSzPts val="990"/>
              <a:buNone/>
              <a:defRPr sz="900"/>
            </a:lvl7pPr>
            <a:lvl8pPr indent="-228600" lvl="7" marL="3657600" algn="l">
              <a:spcBef>
                <a:spcPts val="180"/>
              </a:spcBef>
              <a:spcAft>
                <a:spcPts val="0"/>
              </a:spcAft>
              <a:buSzPts val="990"/>
              <a:buNone/>
              <a:defRPr sz="900"/>
            </a:lvl8pPr>
            <a:lvl9pPr indent="-228600" lvl="8" marL="4114800" algn="l">
              <a:spcBef>
                <a:spcPts val="180"/>
              </a:spcBef>
              <a:spcAft>
                <a:spcPts val="0"/>
              </a:spcAft>
              <a:buSzPts val="990"/>
              <a:buNone/>
              <a:defRPr sz="900"/>
            </a:lvl9pPr>
          </a:lstStyle>
          <a:p/>
        </p:txBody>
      </p:sp>
      <p:sp>
        <p:nvSpPr>
          <p:cNvPr id="117" name="Google Shape;117;p23"/>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
        <p:nvSpPr>
          <p:cNvPr id="120" name="Google Shape;120;p23"/>
          <p:cNvSpPr/>
          <p:nvPr>
            <p:ph idx="2" type="pic"/>
          </p:nvPr>
        </p:nvSpPr>
        <p:spPr>
          <a:xfrm>
            <a:off x="5090617" y="269544"/>
            <a:ext cx="3657600" cy="3988558"/>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lvl1pPr lvl="0" marR="0" rtl="0" algn="l">
              <a:spcBef>
                <a:spcPts val="2000"/>
              </a:spcBef>
              <a:spcAft>
                <a:spcPts val="0"/>
              </a:spcAft>
              <a:buClr>
                <a:srgbClr val="595959"/>
              </a:buClr>
              <a:buSzPts val="3520"/>
              <a:buFont typeface="Noto Sans Symbols"/>
              <a:buNone/>
              <a:defRPr b="0" i="0" sz="3200" u="none" cap="none" strike="noStrike">
                <a:solidFill>
                  <a:srgbClr val="595959"/>
                </a:solidFill>
                <a:latin typeface="Source Sans Pro"/>
                <a:ea typeface="Source Sans Pro"/>
                <a:cs typeface="Source Sans Pro"/>
                <a:sym typeface="Source Sans Pro"/>
              </a:defRPr>
            </a:lvl1pPr>
            <a:lvl2pPr lvl="1" marR="0" rtl="0" algn="l">
              <a:spcBef>
                <a:spcPts val="600"/>
              </a:spcBef>
              <a:spcAft>
                <a:spcPts val="0"/>
              </a:spcAft>
              <a:buClr>
                <a:srgbClr val="000000"/>
              </a:buClr>
              <a:buSzPts val="3080"/>
              <a:buFont typeface="Noto Sans Symbols"/>
              <a:buNone/>
              <a:defRPr b="0" i="0" sz="2800" u="none" cap="none" strike="noStrike">
                <a:solidFill>
                  <a:srgbClr val="000000"/>
                </a:solidFill>
                <a:latin typeface="Source Sans Pro"/>
                <a:ea typeface="Source Sans Pro"/>
                <a:cs typeface="Source Sans Pro"/>
                <a:sym typeface="Source Sans Pro"/>
              </a:defRPr>
            </a:lvl2pPr>
            <a:lvl3pPr lvl="2" marR="0" rtl="0" algn="l">
              <a:spcBef>
                <a:spcPts val="600"/>
              </a:spcBef>
              <a:spcAft>
                <a:spcPts val="0"/>
              </a:spcAft>
              <a:buClr>
                <a:srgbClr val="000000"/>
              </a:buClr>
              <a:buSzPts val="2640"/>
              <a:buFont typeface="Noto Sans Symbols"/>
              <a:buNone/>
              <a:defRPr b="0" i="0" sz="2400" u="none" cap="none" strike="noStrike">
                <a:solidFill>
                  <a:srgbClr val="000000"/>
                </a:solidFill>
                <a:latin typeface="Source Sans Pro"/>
                <a:ea typeface="Source Sans Pro"/>
                <a:cs typeface="Source Sans Pro"/>
                <a:sym typeface="Source Sans Pro"/>
              </a:defRPr>
            </a:lvl3pPr>
            <a:lvl4pPr lvl="3"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4pPr>
            <a:lvl5pPr lvl="4"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5pPr>
            <a:lvl6pPr lvl="5"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6pPr>
            <a:lvl7pPr lvl="6"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7pPr>
            <a:lvl8pPr lvl="7"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8pPr>
            <a:lvl9pPr lvl="8"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4"/>
          <p:cNvSpPr txBox="1"/>
          <p:nvPr>
            <p:ph idx="1" type="body"/>
          </p:nvPr>
        </p:nvSpPr>
        <p:spPr>
          <a:xfrm rot="5400000">
            <a:off x="2941638" y="-1192212"/>
            <a:ext cx="3257550" cy="8042276"/>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124" name="Google Shape;124;p24"/>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rot="5400000">
            <a:off x="6041055" y="1604964"/>
            <a:ext cx="4181475" cy="1524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5"/>
          <p:cNvSpPr txBox="1"/>
          <p:nvPr>
            <p:ph idx="1" type="body"/>
          </p:nvPr>
        </p:nvSpPr>
        <p:spPr>
          <a:xfrm rot="5400000">
            <a:off x="1803399" y="-977899"/>
            <a:ext cx="4181475" cy="6689726"/>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130" name="Google Shape;130;p25"/>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accent1"/>
              </a:buClr>
              <a:buSzPts val="4600"/>
              <a:buFont typeface="Source Sans Pro"/>
              <a:buNone/>
              <a:defRPr b="0" i="0" sz="4600" u="none" cap="none" strike="noStrike">
                <a:solidFill>
                  <a:schemeClr val="accent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549275" y="1200151"/>
            <a:ext cx="8042276" cy="3257550"/>
          </a:xfrm>
          <a:prstGeom prst="rect">
            <a:avLst/>
          </a:prstGeom>
          <a:noFill/>
          <a:ln>
            <a:noFill/>
          </a:ln>
        </p:spPr>
        <p:txBody>
          <a:bodyPr anchorCtr="0" anchor="t" bIns="45700" lIns="91425" spcFirstLastPara="1" rIns="91425" wrap="square" tIns="45700">
            <a:normAutofit/>
          </a:bodyPr>
          <a:lstStyle>
            <a:lvl1pPr indent="-396240" lvl="0" marL="457200" marR="0" rtl="0" algn="l">
              <a:spcBef>
                <a:spcPts val="2000"/>
              </a:spcBef>
              <a:spcAft>
                <a:spcPts val="0"/>
              </a:spcAft>
              <a:buClr>
                <a:srgbClr val="000000"/>
              </a:buClr>
              <a:buSzPts val="2640"/>
              <a:buFont typeface="Noto Sans Symbols"/>
              <a:buChar char="⚫"/>
              <a:defRPr b="0" i="0" sz="2400" u="none" cap="none" strike="noStrike">
                <a:solidFill>
                  <a:srgbClr val="000000"/>
                </a:solidFill>
                <a:latin typeface="Source Sans Pro"/>
                <a:ea typeface="Source Sans Pro"/>
                <a:cs typeface="Source Sans Pro"/>
                <a:sym typeface="Source Sans Pro"/>
              </a:defRPr>
            </a:lvl1pPr>
            <a:lvl2pPr indent="-382269" lvl="1" marL="914400" marR="0" rtl="0" algn="l">
              <a:spcBef>
                <a:spcPts val="600"/>
              </a:spcBef>
              <a:spcAft>
                <a:spcPts val="0"/>
              </a:spcAft>
              <a:buClr>
                <a:srgbClr val="000000"/>
              </a:buClr>
              <a:buSzPts val="2420"/>
              <a:buFont typeface="Noto Sans Symbols"/>
              <a:buChar char="⚫"/>
              <a:defRPr b="0" i="0" sz="2200" u="none" cap="none" strike="noStrike">
                <a:solidFill>
                  <a:srgbClr val="000000"/>
                </a:solidFill>
                <a:latin typeface="Source Sans Pro"/>
                <a:ea typeface="Source Sans Pro"/>
                <a:cs typeface="Source Sans Pro"/>
                <a:sym typeface="Source Sans Pro"/>
              </a:defRPr>
            </a:lvl2pPr>
            <a:lvl3pPr indent="-368300" lvl="2" marL="1371600" marR="0" rtl="0" algn="l">
              <a:spcBef>
                <a:spcPts val="600"/>
              </a:spcBef>
              <a:spcAft>
                <a:spcPts val="0"/>
              </a:spcAft>
              <a:buClr>
                <a:srgbClr val="000000"/>
              </a:buClr>
              <a:buSzPts val="2200"/>
              <a:buFont typeface="Noto Sans Symbols"/>
              <a:buChar char="⚫"/>
              <a:defRPr b="0" i="0" sz="2000" u="none" cap="none" strike="noStrike">
                <a:solidFill>
                  <a:srgbClr val="000000"/>
                </a:solidFill>
                <a:latin typeface="Source Sans Pro"/>
                <a:ea typeface="Source Sans Pro"/>
                <a:cs typeface="Source Sans Pro"/>
                <a:sym typeface="Source Sans Pro"/>
              </a:defRPr>
            </a:lvl3pPr>
            <a:lvl4pPr indent="-354330" lvl="3" marL="1828800" marR="0" rtl="0" algn="l">
              <a:spcBef>
                <a:spcPts val="600"/>
              </a:spcBef>
              <a:spcAft>
                <a:spcPts val="0"/>
              </a:spcAft>
              <a:buClr>
                <a:srgbClr val="000000"/>
              </a:buClr>
              <a:buSzPts val="1980"/>
              <a:buFont typeface="Noto Sans Symbols"/>
              <a:buChar char="⚫"/>
              <a:defRPr b="0" i="0" sz="1800" u="none" cap="none" strike="noStrike">
                <a:solidFill>
                  <a:srgbClr val="000000"/>
                </a:solidFill>
                <a:latin typeface="Source Sans Pro"/>
                <a:ea typeface="Source Sans Pro"/>
                <a:cs typeface="Source Sans Pro"/>
                <a:sym typeface="Source Sans Pro"/>
              </a:defRPr>
            </a:lvl4pPr>
            <a:lvl5pPr indent="-354329" lvl="4" marL="2286000" marR="0" rtl="0" algn="l">
              <a:spcBef>
                <a:spcPts val="600"/>
              </a:spcBef>
              <a:spcAft>
                <a:spcPts val="0"/>
              </a:spcAft>
              <a:buClr>
                <a:srgbClr val="000000"/>
              </a:buClr>
              <a:buSzPts val="1980"/>
              <a:buFont typeface="Noto Sans Symbols"/>
              <a:buChar char="⚫"/>
              <a:defRPr b="0" i="0" sz="1800" u="none" cap="none" strike="noStrike">
                <a:solidFill>
                  <a:srgbClr val="000000"/>
                </a:solidFill>
                <a:latin typeface="Source Sans Pro"/>
                <a:ea typeface="Source Sans Pro"/>
                <a:cs typeface="Source Sans Pro"/>
                <a:sym typeface="Source Sans Pro"/>
              </a:defRPr>
            </a:lvl5pPr>
            <a:lvl6pPr indent="-354329" lvl="5" marL="2743200" marR="0" rtl="0" algn="l">
              <a:spcBef>
                <a:spcPts val="360"/>
              </a:spcBef>
              <a:spcAft>
                <a:spcPts val="0"/>
              </a:spcAft>
              <a:buClr>
                <a:schemeClr val="accent2"/>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6pPr>
            <a:lvl7pPr indent="-354329" lvl="6" marL="3200400" marR="0" rtl="0" algn="l">
              <a:spcBef>
                <a:spcPts val="360"/>
              </a:spcBef>
              <a:spcAft>
                <a:spcPts val="0"/>
              </a:spcAft>
              <a:buClr>
                <a:srgbClr val="EAEAEA"/>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7pPr>
            <a:lvl8pPr indent="-354329" lvl="7" marL="3657600" marR="0" rtl="0" algn="l">
              <a:spcBef>
                <a:spcPts val="360"/>
              </a:spcBef>
              <a:spcAft>
                <a:spcPts val="0"/>
              </a:spcAft>
              <a:buClr>
                <a:schemeClr val="accent2"/>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8pPr>
            <a:lvl9pPr indent="-354329" lvl="8" marL="4114800" marR="0" rtl="0" algn="l">
              <a:spcBef>
                <a:spcPts val="360"/>
              </a:spcBef>
              <a:spcAft>
                <a:spcPts val="0"/>
              </a:spcAft>
              <a:buClr>
                <a:srgbClr val="EAEAEA"/>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9pPr>
          </a:lstStyle>
          <a:p/>
        </p:txBody>
      </p:sp>
      <p:sp>
        <p:nvSpPr>
          <p:cNvPr id="53" name="Google Shape;53;p13"/>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36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36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36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36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36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36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36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36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3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panacloud.github.io/bootcamp-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hyperlink" Target="https://metamask.zendesk.com/hc/en-us/articles/360032378452-How-to-Sync-Mobile-with-MetaMask-Extension" TargetMode="External"/><Relationship Id="rId4" Type="http://schemas.openxmlformats.org/officeDocument/2006/relationships/hyperlink" Target="https://coinmarketcap.com/alexandria/article/how-to-mint-an-nft" TargetMode="External"/><Relationship Id="rId5" Type="http://schemas.openxmlformats.org/officeDocument/2006/relationships/hyperlink" Target="https://testnets.opensea.io/" TargetMode="External"/><Relationship Id="rId6" Type="http://schemas.openxmlformats.org/officeDocument/2006/relationships/hyperlink" Target="https://docs.opensea.io/docs/getting-started" TargetMode="External"/><Relationship Id="rId7"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hyperlink" Target="https://opensea.io/blog/announcements/erc1155-marketplace/" TargetMode="External"/><Relationship Id="rId4" Type="http://schemas.openxmlformats.org/officeDocument/2006/relationships/hyperlink" Target="https://docs.opensea.io/docs/opensea-erc1155-tutorial" TargetMode="External"/><Relationship Id="rId5"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https://support.opensea.io/hc/en-us/articles/1500003249342" TargetMode="External"/><Relationship Id="rId4" Type="http://schemas.openxmlformats.org/officeDocument/2006/relationships/hyperlink" Target="https://github.com/ProjectOpenSea/opensea-js" TargetMode="External"/><Relationship Id="rId5" Type="http://schemas.openxmlformats.org/officeDocument/2006/relationships/hyperlink" Target="https://medium.com/codica/how-to-build-an-nft-marketplace-platform-using-blockchain-and-some-magic-96d94eaf7861" TargetMode="External"/><Relationship Id="rId6" Type="http://schemas.openxmlformats.org/officeDocument/2006/relationships/hyperlink" Target="https://medium.com/security-token-offering/how-to-create-your-own-nft-marketplace-to-stay-competitive-in-digital-world-396da0847a3a" TargetMode="External"/><Relationship Id="rId7"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jp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pic>
        <p:nvPicPr>
          <p:cNvPr descr="panacloud logo.jpg" id="138" name="Google Shape;138;p26"/>
          <p:cNvPicPr preferRelativeResize="0"/>
          <p:nvPr/>
        </p:nvPicPr>
        <p:blipFill rotWithShape="1">
          <a:blip r:embed="rId3">
            <a:alphaModFix/>
          </a:blip>
          <a:srcRect b="0" l="0" r="0" t="0"/>
          <a:stretch/>
        </p:blipFill>
        <p:spPr>
          <a:xfrm>
            <a:off x="3546300" y="266700"/>
            <a:ext cx="2312325" cy="1143000"/>
          </a:xfrm>
          <a:prstGeom prst="rect">
            <a:avLst/>
          </a:prstGeom>
          <a:noFill/>
          <a:ln>
            <a:noFill/>
          </a:ln>
        </p:spPr>
      </p:pic>
      <p:sp>
        <p:nvSpPr>
          <p:cNvPr id="139" name="Google Shape;139;p26"/>
          <p:cNvSpPr txBox="1"/>
          <p:nvPr/>
        </p:nvSpPr>
        <p:spPr>
          <a:xfrm>
            <a:off x="0" y="2000250"/>
            <a:ext cx="9144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4400">
                <a:solidFill>
                  <a:schemeClr val="dk1"/>
                </a:solidFill>
              </a:rPr>
              <a:t>The Token Economy</a:t>
            </a:r>
            <a:endParaRPr b="1" i="0" sz="3600" u="none" cap="none" strike="noStrike">
              <a:solidFill>
                <a:schemeClr val="dk1"/>
              </a:solidFill>
              <a:latin typeface="Arial"/>
              <a:ea typeface="Arial"/>
              <a:cs typeface="Arial"/>
              <a:sym typeface="Arial"/>
            </a:endParaRPr>
          </a:p>
        </p:txBody>
      </p:sp>
      <p:sp>
        <p:nvSpPr>
          <p:cNvPr id="140" name="Google Shape;140;p26"/>
          <p:cNvSpPr txBox="1"/>
          <p:nvPr/>
        </p:nvSpPr>
        <p:spPr>
          <a:xfrm>
            <a:off x="1545775" y="3857800"/>
            <a:ext cx="6046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latin typeface="Source Sans Pro"/>
                <a:ea typeface="Source Sans Pro"/>
                <a:cs typeface="Source Sans Pro"/>
                <a:sym typeface="Source Sans Pro"/>
              </a:rPr>
              <a:t>Bootcamp 2021</a:t>
            </a:r>
            <a:endParaRPr b="1" sz="2000">
              <a:latin typeface="Source Sans Pro"/>
              <a:ea typeface="Source Sans Pro"/>
              <a:cs typeface="Source Sans Pro"/>
              <a:sym typeface="Source Sans Pro"/>
            </a:endParaRPr>
          </a:p>
          <a:p>
            <a:pPr indent="0" lvl="0" marL="0" rtl="0" algn="ctr">
              <a:spcBef>
                <a:spcPts val="0"/>
              </a:spcBef>
              <a:spcAft>
                <a:spcPts val="0"/>
              </a:spcAft>
              <a:buNone/>
            </a:pPr>
            <a:r>
              <a:rPr b="1" lang="en-GB" sz="2000" u="sng">
                <a:solidFill>
                  <a:schemeClr val="hlink"/>
                </a:solidFill>
                <a:latin typeface="Source Sans Pro"/>
                <a:ea typeface="Source Sans Pro"/>
                <a:cs typeface="Source Sans Pro"/>
                <a:sym typeface="Source Sans Pro"/>
                <a:hlinkClick r:id="rId4"/>
              </a:rPr>
              <a:t>https://panacloud.github.io/bootcamp-2021/</a:t>
            </a:r>
            <a:r>
              <a:rPr b="1" lang="en-GB" sz="2000">
                <a:latin typeface="Source Sans Pro"/>
                <a:ea typeface="Source Sans Pro"/>
                <a:cs typeface="Source Sans Pro"/>
                <a:sym typeface="Source Sans Pro"/>
              </a:rPr>
              <a:t> </a:t>
            </a:r>
            <a:endParaRPr b="1" sz="20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000"/>
                                        <p:tgtEl>
                                          <p:spTgt spid="13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35"/>
          <p:cNvSpPr txBox="1"/>
          <p:nvPr>
            <p:ph idx="1" type="body"/>
          </p:nvPr>
        </p:nvSpPr>
        <p:spPr>
          <a:xfrm>
            <a:off x="762000" y="736725"/>
            <a:ext cx="7543800" cy="3759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1272"/>
              </a:spcBef>
              <a:spcAft>
                <a:spcPts val="0"/>
              </a:spcAft>
              <a:buNone/>
            </a:pPr>
            <a:r>
              <a:rPr lang="en-GB" sz="3752">
                <a:latin typeface="Calibri"/>
                <a:ea typeface="Calibri"/>
                <a:cs typeface="Calibri"/>
                <a:sym typeface="Calibri"/>
              </a:rPr>
              <a:t>The idea of the token economy was propounded first by the Harvard psychologist B.F. Skinner in 1972. He believed a token economic model could control behavior. Giving some unit of recognizable value would incentivize positive actions and vice versa.</a:t>
            </a:r>
            <a:endParaRPr sz="3752">
              <a:latin typeface="Calibri"/>
              <a:ea typeface="Calibri"/>
              <a:cs typeface="Calibri"/>
              <a:sym typeface="Calibri"/>
            </a:endParaRPr>
          </a:p>
        </p:txBody>
      </p:sp>
      <p:sp>
        <p:nvSpPr>
          <p:cNvPr id="215" name="Google Shape;215;p35"/>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16" name="Google Shape;216;p3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What is Tokenomics?</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223" name="Google Shape;223;p36"/>
          <p:cNvSpPr txBox="1"/>
          <p:nvPr>
            <p:ph idx="1" type="body"/>
          </p:nvPr>
        </p:nvSpPr>
        <p:spPr>
          <a:xfrm>
            <a:off x="762000" y="12701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Tokenomics is the science of the token economy. It covers all aspects involving a coin’s creation, management, and sometimes removal from a network.</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Tokenomics is the study of how cryptocurrencies work within the broader ecosystem. This includes such things like token distribution as well as how they can be used to incentivize positive behaviour in the network.</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Until</a:t>
            </a:r>
            <a:r>
              <a:rPr lang="en-GB" sz="1952">
                <a:latin typeface="Calibri"/>
                <a:ea typeface="Calibri"/>
                <a:cs typeface="Calibri"/>
                <a:sym typeface="Calibri"/>
              </a:rPr>
              <a:t> now central banks were the only institutions in most states authorized to issue currency to their citizens.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Cryptocurrency has changed this. Individuals can create their own micro-economies. Tokenomics essentially takes what central banks use as monetary policy and apply it in blockchain networks.</a:t>
            </a:r>
            <a:endParaRPr sz="1952">
              <a:latin typeface="Calibri"/>
              <a:ea typeface="Calibri"/>
              <a:cs typeface="Calibri"/>
              <a:sym typeface="Calibri"/>
            </a:endParaRPr>
          </a:p>
        </p:txBody>
      </p:sp>
      <p:sp>
        <p:nvSpPr>
          <p:cNvPr id="224" name="Google Shape;224;p36"/>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25" name="Google Shape;225;p3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Creation: Token distribution</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232" name="Google Shape;232;p37"/>
          <p:cNvSpPr txBox="1"/>
          <p:nvPr>
            <p:ph idx="1" type="body"/>
          </p:nvPr>
        </p:nvSpPr>
        <p:spPr>
          <a:xfrm>
            <a:off x="762000" y="1270125"/>
            <a:ext cx="7543800" cy="3759000"/>
          </a:xfrm>
          <a:prstGeom prst="rect">
            <a:avLst/>
          </a:prstGeom>
          <a:noFill/>
          <a:ln>
            <a:noFill/>
          </a:ln>
        </p:spPr>
        <p:txBody>
          <a:bodyPr anchorCtr="0" anchor="t" bIns="45700" lIns="91425" spcFirstLastPara="1" rIns="91425" wrap="square" tIns="45700">
            <a:noAutofit/>
          </a:bodyPr>
          <a:lstStyle/>
          <a:p>
            <a:pPr indent="-266401" lvl="0" marL="349250" rtl="0" algn="l">
              <a:lnSpc>
                <a:spcPct val="80000"/>
              </a:lnSpc>
              <a:spcBef>
                <a:spcPts val="1272"/>
              </a:spcBef>
              <a:spcAft>
                <a:spcPts val="0"/>
              </a:spcAft>
              <a:buSzPts val="2053"/>
              <a:buFont typeface="Calibri"/>
              <a:buChar char="⚫"/>
            </a:pPr>
            <a:r>
              <a:rPr lang="en-GB" sz="2052">
                <a:latin typeface="Calibri"/>
                <a:ea typeface="Calibri"/>
                <a:cs typeface="Calibri"/>
                <a:sym typeface="Calibri"/>
              </a:rPr>
              <a:t>Projects need to be able to distribute coins out to prospective users. If not, the network can exist but no one will be able to use it! </a:t>
            </a:r>
            <a:endParaRPr sz="2052">
              <a:latin typeface="Calibri"/>
              <a:ea typeface="Calibri"/>
              <a:cs typeface="Calibri"/>
              <a:sym typeface="Calibri"/>
            </a:endParaRPr>
          </a:p>
          <a:p>
            <a:pPr indent="-266401" lvl="0" marL="349250" rtl="0" algn="l">
              <a:lnSpc>
                <a:spcPct val="80000"/>
              </a:lnSpc>
              <a:spcBef>
                <a:spcPts val="1272"/>
              </a:spcBef>
              <a:spcAft>
                <a:spcPts val="0"/>
              </a:spcAft>
              <a:buSzPts val="2053"/>
              <a:buFont typeface="Calibri"/>
              <a:buChar char="⚫"/>
            </a:pPr>
            <a:r>
              <a:rPr lang="en-GB" sz="2052">
                <a:latin typeface="Calibri"/>
                <a:ea typeface="Calibri"/>
                <a:cs typeface="Calibri"/>
                <a:sym typeface="Calibri"/>
              </a:rPr>
              <a:t>There are different ways this can be achieved:</a:t>
            </a:r>
            <a:endParaRPr sz="2052">
              <a:latin typeface="Calibri"/>
              <a:ea typeface="Calibri"/>
              <a:cs typeface="Calibri"/>
              <a:sym typeface="Calibri"/>
            </a:endParaRPr>
          </a:p>
          <a:p>
            <a:pPr indent="-266401" lvl="0" marL="349250" rtl="0" algn="l">
              <a:lnSpc>
                <a:spcPct val="80000"/>
              </a:lnSpc>
              <a:spcBef>
                <a:spcPts val="1272"/>
              </a:spcBef>
              <a:spcAft>
                <a:spcPts val="0"/>
              </a:spcAft>
              <a:buSzPts val="2053"/>
              <a:buFont typeface="Calibri"/>
              <a:buChar char="⚫"/>
            </a:pPr>
            <a:r>
              <a:rPr lang="en-GB" sz="2052">
                <a:latin typeface="Calibri"/>
                <a:ea typeface="Calibri"/>
                <a:cs typeface="Calibri"/>
                <a:sym typeface="Calibri"/>
              </a:rPr>
              <a:t>The networks reward validators, or miners, with newly minted coins.</a:t>
            </a:r>
            <a:endParaRPr sz="2052">
              <a:latin typeface="Calibri"/>
              <a:ea typeface="Calibri"/>
              <a:cs typeface="Calibri"/>
              <a:sym typeface="Calibri"/>
            </a:endParaRPr>
          </a:p>
          <a:p>
            <a:pPr indent="-266401" lvl="0" marL="349250" rtl="0" algn="l">
              <a:lnSpc>
                <a:spcPct val="80000"/>
              </a:lnSpc>
              <a:spcBef>
                <a:spcPts val="1272"/>
              </a:spcBef>
              <a:spcAft>
                <a:spcPts val="0"/>
              </a:spcAft>
              <a:buSzPts val="2053"/>
              <a:buFont typeface="Calibri"/>
              <a:buChar char="⚫"/>
            </a:pPr>
            <a:r>
              <a:rPr lang="en-GB" sz="2052">
                <a:latin typeface="Calibri"/>
                <a:ea typeface="Calibri"/>
                <a:cs typeface="Calibri"/>
                <a:sym typeface="Calibri"/>
              </a:rPr>
              <a:t>Sell a portion of the token supply to prospective users in an initial coin offering (ICO).</a:t>
            </a:r>
            <a:endParaRPr sz="2052">
              <a:latin typeface="Calibri"/>
              <a:ea typeface="Calibri"/>
              <a:cs typeface="Calibri"/>
              <a:sym typeface="Calibri"/>
            </a:endParaRPr>
          </a:p>
          <a:p>
            <a:pPr indent="-266401" lvl="0" marL="349250" rtl="0" algn="l">
              <a:lnSpc>
                <a:spcPct val="80000"/>
              </a:lnSpc>
              <a:spcBef>
                <a:spcPts val="1272"/>
              </a:spcBef>
              <a:spcAft>
                <a:spcPts val="0"/>
              </a:spcAft>
              <a:buSzPts val="2053"/>
              <a:buFont typeface="Calibri"/>
              <a:buChar char="⚫"/>
            </a:pPr>
            <a:r>
              <a:rPr lang="en-GB" sz="2052">
                <a:latin typeface="Calibri"/>
                <a:ea typeface="Calibri"/>
                <a:cs typeface="Calibri"/>
                <a:sym typeface="Calibri"/>
              </a:rPr>
              <a:t>Distribute token to users via certain actions and behaviours. </a:t>
            </a:r>
            <a:r>
              <a:rPr lang="en-GB" sz="2052">
                <a:latin typeface="Calibri"/>
                <a:ea typeface="Calibri"/>
                <a:cs typeface="Calibri"/>
                <a:sym typeface="Calibri"/>
              </a:rPr>
              <a:t>Augur for example, rewards people for verifying facts on its betting network.</a:t>
            </a:r>
            <a:endParaRPr sz="2052">
              <a:latin typeface="Calibri"/>
              <a:ea typeface="Calibri"/>
              <a:cs typeface="Calibri"/>
              <a:sym typeface="Calibri"/>
            </a:endParaRPr>
          </a:p>
        </p:txBody>
      </p:sp>
      <p:sp>
        <p:nvSpPr>
          <p:cNvPr id="233" name="Google Shape;233;p37"/>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34" name="Google Shape;234;p3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Price Stability</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241" name="Google Shape;241;p38"/>
          <p:cNvSpPr txBox="1"/>
          <p:nvPr>
            <p:ph idx="1" type="body"/>
          </p:nvPr>
        </p:nvSpPr>
        <p:spPr>
          <a:xfrm>
            <a:off x="762000" y="1270125"/>
            <a:ext cx="7543800" cy="3759000"/>
          </a:xfrm>
          <a:prstGeom prst="rect">
            <a:avLst/>
          </a:prstGeom>
          <a:noFill/>
          <a:ln>
            <a:noFill/>
          </a:ln>
        </p:spPr>
        <p:txBody>
          <a:bodyPr anchorCtr="0" anchor="t" bIns="45700" lIns="91425" spcFirstLastPara="1" rIns="91425" wrap="square" tIns="45700">
            <a:noAutofit/>
          </a:bodyPr>
          <a:lstStyle/>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Cryptocurrencies are notorious for their volatility. </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This is a problem as fluctuations attract speculators who can stop the network from working properly by buying and selling en masse.</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Projects can combat this by ensuring there are enough coins to match the levels of supply. </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This helps to create a stable price for the coin, which encourages people to use the tokens for what they’re designed for.</a:t>
            </a:r>
            <a:endParaRPr sz="2652">
              <a:latin typeface="Calibri"/>
              <a:ea typeface="Calibri"/>
              <a:cs typeface="Calibri"/>
              <a:sym typeface="Calibri"/>
            </a:endParaRPr>
          </a:p>
        </p:txBody>
      </p:sp>
      <p:sp>
        <p:nvSpPr>
          <p:cNvPr id="242" name="Google Shape;242;p38"/>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43" name="Google Shape;243;p3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Governance</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250" name="Google Shape;250;p39"/>
          <p:cNvSpPr txBox="1"/>
          <p:nvPr>
            <p:ph idx="1" type="body"/>
          </p:nvPr>
        </p:nvSpPr>
        <p:spPr>
          <a:xfrm>
            <a:off x="762000" y="9653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The core team behind each project devises the rules by how tokens are created, or ‘minted’, as well as how they are injected into, and taken out of, the network. Different projects take different approaches.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Some projects can include tokens held in reserve which can be added into the ecosystem at a later point, as a way to promote growth or to pay for system maintenance. Ripple is a good example of this.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Other projects meanwhile take a deliberate hands-off approach to how the network works. Augur's developers, for example, play no role in how the network runs, it merely maintains the infrastructure.</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A network like Tether however, in October 2018, 'burned' tokens to help regulate the coin's value in the marketplace. The act of burning happens when currency is sent to a wallet that no one knows the address.</a:t>
            </a:r>
            <a:endParaRPr sz="1952">
              <a:latin typeface="Calibri"/>
              <a:ea typeface="Calibri"/>
              <a:cs typeface="Calibri"/>
              <a:sym typeface="Calibri"/>
            </a:endParaRPr>
          </a:p>
        </p:txBody>
      </p:sp>
      <p:sp>
        <p:nvSpPr>
          <p:cNvPr id="251" name="Google Shape;251;p39"/>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52" name="Google Shape;252;p3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Tokens as governance</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259" name="Google Shape;259;p40"/>
          <p:cNvSpPr txBox="1"/>
          <p:nvPr>
            <p:ph idx="1" type="body"/>
          </p:nvPr>
        </p:nvSpPr>
        <p:spPr>
          <a:xfrm>
            <a:off x="762000" y="965325"/>
            <a:ext cx="7543800" cy="3759000"/>
          </a:xfrm>
          <a:prstGeom prst="rect">
            <a:avLst/>
          </a:prstGeom>
          <a:noFill/>
          <a:ln>
            <a:noFill/>
          </a:ln>
        </p:spPr>
        <p:txBody>
          <a:bodyPr anchorCtr="0" anchor="t" bIns="45700" lIns="91425" spcFirstLastPara="1" rIns="91425" wrap="square" tIns="45700">
            <a:noAutofit/>
          </a:bodyPr>
          <a:lstStyle/>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Some networks incentivise people to own, hold and use tokens as a way of preventing people from HODLing coins and preventing the network being used as it was designed.</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Proof-of-Stake (PoS) systems, which rely on validators to actually ‘stake’ their own coins, helps ensure they act honestly and fairly. If they don’t play by the rules, their tokens can be forfeited.</a:t>
            </a:r>
            <a:endParaRPr sz="2352">
              <a:latin typeface="Calibri"/>
              <a:ea typeface="Calibri"/>
              <a:cs typeface="Calibri"/>
              <a:sym typeface="Calibri"/>
            </a:endParaRPr>
          </a:p>
        </p:txBody>
      </p:sp>
      <p:sp>
        <p:nvSpPr>
          <p:cNvPr id="260" name="Google Shape;260;p40"/>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61" name="Google Shape;261;p4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Future Adoption</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268" name="Google Shape;268;p41"/>
          <p:cNvSpPr txBox="1"/>
          <p:nvPr>
            <p:ph idx="1" type="body"/>
          </p:nvPr>
        </p:nvSpPr>
        <p:spPr>
          <a:xfrm>
            <a:off x="762000" y="965325"/>
            <a:ext cx="7543800" cy="3759000"/>
          </a:xfrm>
          <a:prstGeom prst="rect">
            <a:avLst/>
          </a:prstGeom>
          <a:noFill/>
          <a:ln>
            <a:noFill/>
          </a:ln>
        </p:spPr>
        <p:txBody>
          <a:bodyPr anchorCtr="0" anchor="t" bIns="45700" lIns="91425" spcFirstLastPara="1" rIns="91425" wrap="square" tIns="45700">
            <a:noAutofit/>
          </a:bodyPr>
          <a:lstStyle/>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Most teams building a network won’t go on to be its rulers. That’s not how decentralization works. </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However, most developers know that what they build now may not necessarily work in the future. The way in which tokens are governed may need to be altered as the network grows and matures. </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Some, but not all, have come up with provisions to how network users can effectively change the way tokens are managed within the ecosystem through consensus.</a:t>
            </a:r>
            <a:endParaRPr sz="2352">
              <a:latin typeface="Calibri"/>
              <a:ea typeface="Calibri"/>
              <a:cs typeface="Calibri"/>
              <a:sym typeface="Calibri"/>
            </a:endParaRPr>
          </a:p>
        </p:txBody>
      </p:sp>
      <p:sp>
        <p:nvSpPr>
          <p:cNvPr id="269" name="Google Shape;269;p41"/>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70" name="Google Shape;270;p4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Why is tokenomics important?</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277" name="Google Shape;277;p42"/>
          <p:cNvSpPr txBox="1"/>
          <p:nvPr>
            <p:ph idx="1" type="body"/>
          </p:nvPr>
        </p:nvSpPr>
        <p:spPr>
          <a:xfrm>
            <a:off x="762000" y="965325"/>
            <a:ext cx="7543800" cy="3759000"/>
          </a:xfrm>
          <a:prstGeom prst="rect">
            <a:avLst/>
          </a:prstGeom>
          <a:noFill/>
          <a:ln>
            <a:noFill/>
          </a:ln>
        </p:spPr>
        <p:txBody>
          <a:bodyPr anchorCtr="0" anchor="t" bIns="45700" lIns="91425" spcFirstLastPara="1" rIns="91425" wrap="square" tIns="45700">
            <a:noAutofit/>
          </a:bodyPr>
          <a:lstStyle/>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Blockchain technology enables projects to create micro-economies. </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To become self-sustaining, they need to figure out how tokens should work within their ecosystem.</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There can be ‘no one size fits all’ attitude when it comes to tokens. Blockchain has enabled a diverse range of use cases and implementations. </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Tokenomics enables teams to create a new or adapt an existing model that works with what the project wants to achieve. This can create a high-functioning and stable platform, if done well.</a:t>
            </a:r>
            <a:endParaRPr sz="2352">
              <a:latin typeface="Calibri"/>
              <a:ea typeface="Calibri"/>
              <a:cs typeface="Calibri"/>
              <a:sym typeface="Calibri"/>
            </a:endParaRPr>
          </a:p>
        </p:txBody>
      </p:sp>
      <p:sp>
        <p:nvSpPr>
          <p:cNvPr id="278" name="Google Shape;278;p42"/>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79" name="Google Shape;279;p4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The Future</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286" name="Google Shape;286;p43"/>
          <p:cNvSpPr txBox="1"/>
          <p:nvPr>
            <p:ph idx="1" type="body"/>
          </p:nvPr>
        </p:nvSpPr>
        <p:spPr>
          <a:xfrm>
            <a:off x="762000" y="965325"/>
            <a:ext cx="7543800" cy="3759000"/>
          </a:xfrm>
          <a:prstGeom prst="rect">
            <a:avLst/>
          </a:prstGeom>
          <a:noFill/>
          <a:ln>
            <a:noFill/>
          </a:ln>
        </p:spPr>
        <p:txBody>
          <a:bodyPr anchorCtr="0" anchor="t" bIns="45700" lIns="91425" spcFirstLastPara="1" rIns="91425" wrap="square" tIns="45700">
            <a:noAutofit/>
          </a:bodyPr>
          <a:lstStyle/>
          <a:p>
            <a:pPr indent="-317201" lvl="0" marL="349250" rtl="0" algn="l">
              <a:lnSpc>
                <a:spcPct val="80000"/>
              </a:lnSpc>
              <a:spcBef>
                <a:spcPts val="1272"/>
              </a:spcBef>
              <a:spcAft>
                <a:spcPts val="0"/>
              </a:spcAft>
              <a:buSzPts val="2853"/>
              <a:buFont typeface="Calibri"/>
              <a:buChar char="⚫"/>
            </a:pPr>
            <a:r>
              <a:rPr lang="en-GB" sz="2852">
                <a:latin typeface="Calibri"/>
                <a:ea typeface="Calibri"/>
                <a:cs typeface="Calibri"/>
                <a:sym typeface="Calibri"/>
              </a:rPr>
              <a:t>The principles, philosophies and models by which tokens, coins and the projects that underpin are at the very beginning of experimenting with what works, and what doesn't.</a:t>
            </a:r>
            <a:endParaRPr sz="2852">
              <a:latin typeface="Calibri"/>
              <a:ea typeface="Calibri"/>
              <a:cs typeface="Calibri"/>
              <a:sym typeface="Calibri"/>
            </a:endParaRPr>
          </a:p>
          <a:p>
            <a:pPr indent="-317201" lvl="0" marL="349250" rtl="0" algn="l">
              <a:lnSpc>
                <a:spcPct val="80000"/>
              </a:lnSpc>
              <a:spcBef>
                <a:spcPts val="1272"/>
              </a:spcBef>
              <a:spcAft>
                <a:spcPts val="0"/>
              </a:spcAft>
              <a:buSzPts val="2853"/>
              <a:buFont typeface="Calibri"/>
              <a:buChar char="⚫"/>
            </a:pPr>
            <a:r>
              <a:rPr lang="en-GB" sz="2852">
                <a:latin typeface="Calibri"/>
                <a:ea typeface="Calibri"/>
                <a:cs typeface="Calibri"/>
                <a:sym typeface="Calibri"/>
              </a:rPr>
              <a:t>There are plenty of model that won't work, and we expect those projects will fade away. </a:t>
            </a:r>
            <a:endParaRPr sz="2852">
              <a:latin typeface="Calibri"/>
              <a:ea typeface="Calibri"/>
              <a:cs typeface="Calibri"/>
              <a:sym typeface="Calibri"/>
            </a:endParaRPr>
          </a:p>
          <a:p>
            <a:pPr indent="-317201" lvl="0" marL="349250" rtl="0" algn="l">
              <a:lnSpc>
                <a:spcPct val="80000"/>
              </a:lnSpc>
              <a:spcBef>
                <a:spcPts val="1272"/>
              </a:spcBef>
              <a:spcAft>
                <a:spcPts val="0"/>
              </a:spcAft>
              <a:buSzPts val="2853"/>
              <a:buFont typeface="Calibri"/>
              <a:buChar char="⚫"/>
            </a:pPr>
            <a:r>
              <a:rPr lang="en-GB" sz="2852">
                <a:latin typeface="Calibri"/>
                <a:ea typeface="Calibri"/>
                <a:cs typeface="Calibri"/>
                <a:sym typeface="Calibri"/>
              </a:rPr>
              <a:t>But for the ones that do, will go on to inspire and guide new projects still to come.</a:t>
            </a:r>
            <a:endParaRPr sz="2852">
              <a:latin typeface="Calibri"/>
              <a:ea typeface="Calibri"/>
              <a:cs typeface="Calibri"/>
              <a:sym typeface="Calibri"/>
            </a:endParaRPr>
          </a:p>
        </p:txBody>
      </p:sp>
      <p:sp>
        <p:nvSpPr>
          <p:cNvPr id="287" name="Google Shape;287;p43"/>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88" name="Google Shape;288;p4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Layer 1 vs. Layer 2</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295" name="Google Shape;295;p44"/>
          <p:cNvSpPr txBox="1"/>
          <p:nvPr>
            <p:ph idx="1" type="body"/>
          </p:nvPr>
        </p:nvSpPr>
        <p:spPr>
          <a:xfrm>
            <a:off x="762000" y="965325"/>
            <a:ext cx="7543800" cy="3759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1272"/>
              </a:spcBef>
              <a:spcAft>
                <a:spcPts val="0"/>
              </a:spcAft>
              <a:buNone/>
            </a:pPr>
            <a:r>
              <a:rPr b="1" lang="en-GB" sz="2852">
                <a:latin typeface="Calibri"/>
                <a:ea typeface="Calibri"/>
                <a:cs typeface="Calibri"/>
                <a:sym typeface="Calibri"/>
              </a:rPr>
              <a:t>Layer 1 (protocol tokens):</a:t>
            </a:r>
            <a:endParaRPr b="1" sz="2852">
              <a:latin typeface="Calibri"/>
              <a:ea typeface="Calibri"/>
              <a:cs typeface="Calibri"/>
              <a:sym typeface="Calibri"/>
            </a:endParaRPr>
          </a:p>
          <a:p>
            <a:pPr indent="0" lvl="0" marL="0" rtl="0" algn="l">
              <a:lnSpc>
                <a:spcPct val="80000"/>
              </a:lnSpc>
              <a:spcBef>
                <a:spcPts val="1272"/>
              </a:spcBef>
              <a:spcAft>
                <a:spcPts val="0"/>
              </a:spcAft>
              <a:buNone/>
            </a:pPr>
            <a:r>
              <a:rPr lang="en-GB" sz="2852">
                <a:latin typeface="Calibri"/>
                <a:ea typeface="Calibri"/>
                <a:cs typeface="Calibri"/>
                <a:sym typeface="Calibri"/>
              </a:rPr>
              <a:t>These tokens are the underlying blockchain itself. E.g., Ethereum powered by ether (layer 1 token)</a:t>
            </a:r>
            <a:endParaRPr sz="2852">
              <a:latin typeface="Calibri"/>
              <a:ea typeface="Calibri"/>
              <a:cs typeface="Calibri"/>
              <a:sym typeface="Calibri"/>
            </a:endParaRPr>
          </a:p>
          <a:p>
            <a:pPr indent="0" lvl="0" marL="0" rtl="0" algn="l">
              <a:lnSpc>
                <a:spcPct val="80000"/>
              </a:lnSpc>
              <a:spcBef>
                <a:spcPts val="1272"/>
              </a:spcBef>
              <a:spcAft>
                <a:spcPts val="0"/>
              </a:spcAft>
              <a:buNone/>
            </a:pPr>
            <a:r>
              <a:t/>
            </a:r>
            <a:endParaRPr sz="2852">
              <a:latin typeface="Calibri"/>
              <a:ea typeface="Calibri"/>
              <a:cs typeface="Calibri"/>
              <a:sym typeface="Calibri"/>
            </a:endParaRPr>
          </a:p>
          <a:p>
            <a:pPr indent="0" lvl="0" marL="0" rtl="0" algn="l">
              <a:lnSpc>
                <a:spcPct val="80000"/>
              </a:lnSpc>
              <a:spcBef>
                <a:spcPts val="1272"/>
              </a:spcBef>
              <a:spcAft>
                <a:spcPts val="0"/>
              </a:spcAft>
              <a:buNone/>
            </a:pPr>
            <a:r>
              <a:rPr b="1" lang="en-GB" sz="2852">
                <a:latin typeface="Calibri"/>
                <a:ea typeface="Calibri"/>
                <a:cs typeface="Calibri"/>
                <a:sym typeface="Calibri"/>
              </a:rPr>
              <a:t>Layer 2 :</a:t>
            </a:r>
            <a:endParaRPr b="1" sz="2852">
              <a:latin typeface="Calibri"/>
              <a:ea typeface="Calibri"/>
              <a:cs typeface="Calibri"/>
              <a:sym typeface="Calibri"/>
            </a:endParaRPr>
          </a:p>
          <a:p>
            <a:pPr indent="0" lvl="0" marL="0" rtl="0" algn="l">
              <a:lnSpc>
                <a:spcPct val="80000"/>
              </a:lnSpc>
              <a:spcBef>
                <a:spcPts val="1272"/>
              </a:spcBef>
              <a:spcAft>
                <a:spcPts val="0"/>
              </a:spcAft>
              <a:buNone/>
            </a:pPr>
            <a:r>
              <a:rPr lang="en-GB" sz="2852">
                <a:latin typeface="Calibri"/>
                <a:ea typeface="Calibri"/>
                <a:cs typeface="Calibri"/>
                <a:sym typeface="Calibri"/>
              </a:rPr>
              <a:t>These tokens are built on top of the existing layer 1 blockchains. We will focus on building Layer 2 token ecosystems using Ethereum.</a:t>
            </a:r>
            <a:endParaRPr sz="2852">
              <a:latin typeface="Calibri"/>
              <a:ea typeface="Calibri"/>
              <a:cs typeface="Calibri"/>
              <a:sym typeface="Calibri"/>
            </a:endParaRPr>
          </a:p>
        </p:txBody>
      </p:sp>
      <p:sp>
        <p:nvSpPr>
          <p:cNvPr id="296" name="Google Shape;296;p44"/>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97" name="Google Shape;297;p4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Web 2.0?</a:t>
            </a:r>
            <a:endParaRPr b="1" sz="3600">
              <a:solidFill>
                <a:schemeClr val="dk1"/>
              </a:solidFill>
              <a:latin typeface="Calibri"/>
              <a:ea typeface="Calibri"/>
              <a:cs typeface="Calibri"/>
              <a:sym typeface="Calibri"/>
            </a:endParaRPr>
          </a:p>
        </p:txBody>
      </p:sp>
      <p:sp>
        <p:nvSpPr>
          <p:cNvPr id="147" name="Google Shape;147;p27"/>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Web 2.0, coined as such by O’Reilly and others between 1999 and 2004, moved the world on from static desktop web pages designed for information consumption to interactive experiences and user-generated content that brought us Uber, AirBnB, Facebook and Instagram. </a:t>
            </a:r>
            <a:endParaRPr sz="2752">
              <a:latin typeface="Calibri"/>
              <a:ea typeface="Calibri"/>
              <a:cs typeface="Calibri"/>
              <a:sym typeface="Calibri"/>
            </a:endParaRPr>
          </a:p>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The rise of Web 2.0 was largely driven by three core layers of innovation: </a:t>
            </a:r>
            <a:r>
              <a:rPr b="1" lang="en-GB" sz="2752">
                <a:latin typeface="Calibri"/>
                <a:ea typeface="Calibri"/>
                <a:cs typeface="Calibri"/>
                <a:sym typeface="Calibri"/>
              </a:rPr>
              <a:t>mobile</a:t>
            </a:r>
            <a:r>
              <a:rPr lang="en-GB" sz="2752">
                <a:latin typeface="Calibri"/>
                <a:ea typeface="Calibri"/>
                <a:cs typeface="Calibri"/>
                <a:sym typeface="Calibri"/>
              </a:rPr>
              <a:t>, </a:t>
            </a:r>
            <a:r>
              <a:rPr b="1" lang="en-GB" sz="2752">
                <a:latin typeface="Calibri"/>
                <a:ea typeface="Calibri"/>
                <a:cs typeface="Calibri"/>
                <a:sym typeface="Calibri"/>
              </a:rPr>
              <a:t>social</a:t>
            </a:r>
            <a:r>
              <a:rPr lang="en-GB" sz="2752">
                <a:latin typeface="Calibri"/>
                <a:ea typeface="Calibri"/>
                <a:cs typeface="Calibri"/>
                <a:sym typeface="Calibri"/>
              </a:rPr>
              <a:t> and </a:t>
            </a:r>
            <a:r>
              <a:rPr b="1" lang="en-GB" sz="2752">
                <a:latin typeface="Calibri"/>
                <a:ea typeface="Calibri"/>
                <a:cs typeface="Calibri"/>
                <a:sym typeface="Calibri"/>
              </a:rPr>
              <a:t>cloud</a:t>
            </a:r>
            <a:r>
              <a:rPr lang="en-GB" sz="2752">
                <a:latin typeface="Calibri"/>
                <a:ea typeface="Calibri"/>
                <a:cs typeface="Calibri"/>
                <a:sym typeface="Calibri"/>
              </a:rPr>
              <a:t>.</a:t>
            </a:r>
            <a:endParaRPr sz="2752">
              <a:latin typeface="Calibri"/>
              <a:ea typeface="Calibri"/>
              <a:cs typeface="Calibri"/>
              <a:sym typeface="Calibri"/>
            </a:endParaRPr>
          </a:p>
        </p:txBody>
      </p:sp>
      <p:sp>
        <p:nvSpPr>
          <p:cNvPr id="148" name="Google Shape;148;p2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49" name="Google Shape;149;p2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Security vs utility</a:t>
            </a:r>
            <a:endParaRPr b="1" sz="2700">
              <a:solidFill>
                <a:srgbClr val="333333"/>
              </a:solidFill>
              <a:highlight>
                <a:srgbClr val="FCFCFC"/>
              </a:highlight>
              <a:latin typeface="Merriweather"/>
              <a:ea typeface="Merriweather"/>
              <a:cs typeface="Merriweather"/>
              <a:sym typeface="Merriweather"/>
            </a:endParaRPr>
          </a:p>
        </p:txBody>
      </p:sp>
      <p:sp>
        <p:nvSpPr>
          <p:cNvPr id="304" name="Google Shape;304;p45"/>
          <p:cNvSpPr txBox="1"/>
          <p:nvPr>
            <p:ph idx="1" type="body"/>
          </p:nvPr>
        </p:nvSpPr>
        <p:spPr>
          <a:xfrm>
            <a:off x="762000" y="965325"/>
            <a:ext cx="7543800" cy="3759000"/>
          </a:xfrm>
          <a:prstGeom prst="rect">
            <a:avLst/>
          </a:prstGeom>
          <a:noFill/>
          <a:ln>
            <a:noFill/>
          </a:ln>
        </p:spPr>
        <p:txBody>
          <a:bodyPr anchorCtr="0" anchor="t" bIns="45700" lIns="91425" spcFirstLastPara="1" rIns="91425" wrap="square" tIns="45700">
            <a:noAutofit/>
          </a:bodyPr>
          <a:lstStyle/>
          <a:p>
            <a:pPr indent="-336251" lvl="0" marL="349250" rtl="0" algn="l">
              <a:lnSpc>
                <a:spcPct val="80000"/>
              </a:lnSpc>
              <a:spcBef>
                <a:spcPts val="1272"/>
              </a:spcBef>
              <a:spcAft>
                <a:spcPts val="0"/>
              </a:spcAft>
              <a:buSzPts val="3153"/>
              <a:buFont typeface="Calibri"/>
              <a:buChar char="⚫"/>
            </a:pPr>
            <a:r>
              <a:rPr lang="en-GB" sz="3152">
                <a:latin typeface="Calibri"/>
                <a:ea typeface="Calibri"/>
                <a:cs typeface="Calibri"/>
                <a:sym typeface="Calibri"/>
              </a:rPr>
              <a:t>Security tokens are those that pass the Howey test, classifying them as securities. Most ICOs (Initial Coin Offering) are investment opportunities in the company itself. Thus, most tokens count as securities.</a:t>
            </a:r>
            <a:endParaRPr sz="3152">
              <a:latin typeface="Calibri"/>
              <a:ea typeface="Calibri"/>
              <a:cs typeface="Calibri"/>
              <a:sym typeface="Calibri"/>
            </a:endParaRPr>
          </a:p>
          <a:p>
            <a:pPr indent="-336251" lvl="0" marL="349250" rtl="0" algn="l">
              <a:lnSpc>
                <a:spcPct val="80000"/>
              </a:lnSpc>
              <a:spcBef>
                <a:spcPts val="1272"/>
              </a:spcBef>
              <a:spcAft>
                <a:spcPts val="0"/>
              </a:spcAft>
              <a:buSzPts val="3153"/>
              <a:buFont typeface="Calibri"/>
              <a:buChar char="⚫"/>
            </a:pPr>
            <a:r>
              <a:rPr lang="en-GB" sz="3152">
                <a:latin typeface="Calibri"/>
                <a:ea typeface="Calibri"/>
                <a:cs typeface="Calibri"/>
                <a:sym typeface="Calibri"/>
              </a:rPr>
              <a:t>Utility tokens are issued to raise funds for a project that can later be used to purchase the project’s goods or services.</a:t>
            </a:r>
            <a:endParaRPr sz="3152">
              <a:latin typeface="Calibri"/>
              <a:ea typeface="Calibri"/>
              <a:cs typeface="Calibri"/>
              <a:sym typeface="Calibri"/>
            </a:endParaRPr>
          </a:p>
        </p:txBody>
      </p:sp>
      <p:sp>
        <p:nvSpPr>
          <p:cNvPr id="305" name="Google Shape;305;p45"/>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06" name="Google Shape;306;p4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Non-Fungible Assets</a:t>
            </a:r>
            <a:endParaRPr b="1" sz="3600">
              <a:solidFill>
                <a:schemeClr val="dk1"/>
              </a:solidFill>
              <a:latin typeface="Calibri"/>
              <a:ea typeface="Calibri"/>
              <a:cs typeface="Calibri"/>
              <a:sym typeface="Calibri"/>
            </a:endParaRPr>
          </a:p>
        </p:txBody>
      </p:sp>
      <p:sp>
        <p:nvSpPr>
          <p:cNvPr id="313" name="Google Shape;313;p46"/>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282117" lvl="0" marL="349250" rtl="0" algn="l">
              <a:lnSpc>
                <a:spcPct val="80000"/>
              </a:lnSpc>
              <a:spcBef>
                <a:spcPts val="1272"/>
              </a:spcBef>
              <a:spcAft>
                <a:spcPts val="0"/>
              </a:spcAft>
              <a:buSzPts val="2300"/>
              <a:buFont typeface="Calibri"/>
              <a:buChar char="⚫"/>
            </a:pPr>
            <a:r>
              <a:rPr lang="en-GB" sz="2300">
                <a:latin typeface="Calibri"/>
                <a:ea typeface="Calibri"/>
                <a:cs typeface="Calibri"/>
                <a:sym typeface="Calibri"/>
              </a:rPr>
              <a:t>Non fungible assets are those assets that we know in our daily lives and that we can apprehend and that uniquely represent an asset (tickets to an event, paintings, patents). </a:t>
            </a:r>
            <a:endParaRPr sz="2300">
              <a:latin typeface="Calibri"/>
              <a:ea typeface="Calibri"/>
              <a:cs typeface="Calibri"/>
              <a:sym typeface="Calibri"/>
            </a:endParaRPr>
          </a:p>
          <a:p>
            <a:pPr indent="-282117" lvl="0" marL="349250" rtl="0" algn="l">
              <a:lnSpc>
                <a:spcPct val="80000"/>
              </a:lnSpc>
              <a:spcBef>
                <a:spcPts val="1272"/>
              </a:spcBef>
              <a:spcAft>
                <a:spcPts val="0"/>
              </a:spcAft>
              <a:buSzPts val="2300"/>
              <a:buFont typeface="Calibri"/>
              <a:buChar char="⚫"/>
            </a:pPr>
            <a:r>
              <a:rPr lang="en-GB" sz="2300">
                <a:latin typeface="Calibri"/>
                <a:ea typeface="Calibri"/>
                <a:cs typeface="Calibri"/>
                <a:sym typeface="Calibri"/>
              </a:rPr>
              <a:t>If we talk about types of fungibility we observe 3 types of assets:</a:t>
            </a:r>
            <a:endParaRPr sz="2300">
              <a:latin typeface="Calibri"/>
              <a:ea typeface="Calibri"/>
              <a:cs typeface="Calibri"/>
              <a:sym typeface="Calibri"/>
            </a:endParaRPr>
          </a:p>
          <a:p>
            <a:pPr indent="-282117" lvl="0" marL="349250" rtl="0" algn="l">
              <a:lnSpc>
                <a:spcPct val="80000"/>
              </a:lnSpc>
              <a:spcBef>
                <a:spcPts val="1272"/>
              </a:spcBef>
              <a:spcAft>
                <a:spcPts val="0"/>
              </a:spcAft>
              <a:buSzPts val="2300"/>
              <a:buFont typeface="Calibri"/>
              <a:buChar char="⚫"/>
            </a:pPr>
            <a:r>
              <a:rPr lang="en-GB" sz="2300">
                <a:latin typeface="Calibri"/>
                <a:ea typeface="Calibri"/>
                <a:cs typeface="Calibri"/>
                <a:sym typeface="Calibri"/>
              </a:rPr>
              <a:t>Fungibles: the best known, money. All coins or banknotes are equal and none are worth more than the others (of their series, obviously).</a:t>
            </a:r>
            <a:endParaRPr sz="2300">
              <a:latin typeface="Calibri"/>
              <a:ea typeface="Calibri"/>
              <a:cs typeface="Calibri"/>
              <a:sym typeface="Calibri"/>
            </a:endParaRPr>
          </a:p>
          <a:p>
            <a:pPr indent="-282117" lvl="0" marL="349250" rtl="0" algn="l">
              <a:lnSpc>
                <a:spcPct val="80000"/>
              </a:lnSpc>
              <a:spcBef>
                <a:spcPts val="1272"/>
              </a:spcBef>
              <a:spcAft>
                <a:spcPts val="0"/>
              </a:spcAft>
              <a:buSzPts val="2300"/>
              <a:buFont typeface="Calibri"/>
              <a:buChar char="⚫"/>
            </a:pPr>
            <a:r>
              <a:rPr lang="en-GB" sz="2300">
                <a:latin typeface="Calibri"/>
                <a:ea typeface="Calibri"/>
                <a:cs typeface="Calibri"/>
                <a:sym typeface="Calibri"/>
              </a:rPr>
              <a:t>Semi-fungible: seats on a plane between classes (business/tourist) or a run of unique books.</a:t>
            </a:r>
            <a:endParaRPr sz="2300">
              <a:latin typeface="Calibri"/>
              <a:ea typeface="Calibri"/>
              <a:cs typeface="Calibri"/>
              <a:sym typeface="Calibri"/>
            </a:endParaRPr>
          </a:p>
          <a:p>
            <a:pPr indent="-282117" lvl="0" marL="349250" rtl="0" algn="l">
              <a:lnSpc>
                <a:spcPct val="80000"/>
              </a:lnSpc>
              <a:spcBef>
                <a:spcPts val="1272"/>
              </a:spcBef>
              <a:spcAft>
                <a:spcPts val="0"/>
              </a:spcAft>
              <a:buSzPts val="2300"/>
              <a:buFont typeface="Calibri"/>
              <a:buChar char="⚫"/>
            </a:pPr>
            <a:r>
              <a:rPr lang="en-GB" sz="2300">
                <a:latin typeface="Calibri"/>
                <a:ea typeface="Calibri"/>
                <a:cs typeface="Calibri"/>
                <a:sym typeface="Calibri"/>
              </a:rPr>
              <a:t>Non-fungible: Any unique piece that has a singular creator and value different from others.</a:t>
            </a:r>
            <a:endParaRPr sz="2300">
              <a:latin typeface="Calibri"/>
              <a:ea typeface="Calibri"/>
              <a:cs typeface="Calibri"/>
              <a:sym typeface="Calibri"/>
            </a:endParaRPr>
          </a:p>
        </p:txBody>
      </p:sp>
      <p:sp>
        <p:nvSpPr>
          <p:cNvPr id="314" name="Google Shape;314;p46"/>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15" name="Google Shape;315;p4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The Properties of Fungible Tokens?</a:t>
            </a:r>
            <a:endParaRPr b="1" sz="3600">
              <a:solidFill>
                <a:schemeClr val="dk1"/>
              </a:solidFill>
              <a:latin typeface="Calibri"/>
              <a:ea typeface="Calibri"/>
              <a:cs typeface="Calibri"/>
              <a:sym typeface="Calibri"/>
            </a:endParaRPr>
          </a:p>
        </p:txBody>
      </p:sp>
      <p:sp>
        <p:nvSpPr>
          <p:cNvPr id="322" name="Google Shape;322;p47"/>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A fungible token is something with units that can be readily interchanged - like money. </a:t>
            </a:r>
            <a:r>
              <a:rPr lang="en-GB" sz="2652">
                <a:latin typeface="Calibri"/>
                <a:ea typeface="Calibri"/>
                <a:cs typeface="Calibri"/>
                <a:sym typeface="Calibri"/>
              </a:rPr>
              <a:t>Fungible tokens have two key properties: </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Only quantity matters, which means that units of fungible assets of the same kind are indistinguishable</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Any amount can be merged or divided into a larger or smaller amount of it, making it indistinguishable from the rest. </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Protocol tokens such as Bitcoin or Ether and smart contract tokens such as ERC-20 tokens, are all examples of fungible tokens.</a:t>
            </a:r>
            <a:endParaRPr sz="2652">
              <a:latin typeface="Calibri"/>
              <a:ea typeface="Calibri"/>
              <a:cs typeface="Calibri"/>
              <a:sym typeface="Calibri"/>
            </a:endParaRPr>
          </a:p>
        </p:txBody>
      </p:sp>
      <p:sp>
        <p:nvSpPr>
          <p:cNvPr id="323" name="Google Shape;323;p47"/>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24" name="Google Shape;324;p4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What is NFT</a:t>
            </a:r>
            <a:r>
              <a:rPr b="1" lang="en-GB" sz="2700">
                <a:solidFill>
                  <a:srgbClr val="333333"/>
                </a:solidFill>
                <a:highlight>
                  <a:srgbClr val="FCFCFC"/>
                </a:highlight>
                <a:latin typeface="Merriweather"/>
                <a:ea typeface="Merriweather"/>
                <a:cs typeface="Merriweather"/>
                <a:sym typeface="Merriweather"/>
              </a:rPr>
              <a:t>?</a:t>
            </a:r>
            <a:endParaRPr b="1" sz="3600">
              <a:solidFill>
                <a:schemeClr val="dk1"/>
              </a:solidFill>
              <a:latin typeface="Calibri"/>
              <a:ea typeface="Calibri"/>
              <a:cs typeface="Calibri"/>
              <a:sym typeface="Calibri"/>
            </a:endParaRPr>
          </a:p>
        </p:txBody>
      </p:sp>
      <p:sp>
        <p:nvSpPr>
          <p:cNvPr id="331" name="Google Shape;331;p48"/>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NFT stands for non-fungible token.</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If something is non-fungible, it means it has unique properties so it cannot be interchanged with something else.</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NFTs are "one-of-a-kind" assets in the digital world that can be bought and sold like any other piece of property, but they have no tangible form of their own.</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The digital tokens can be thought of as certificates of ownership for virtual or physical assets.</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ERC-721 is the standard for NFTs.</a:t>
            </a:r>
            <a:endParaRPr sz="2652">
              <a:latin typeface="Calibri"/>
              <a:ea typeface="Calibri"/>
              <a:cs typeface="Calibri"/>
              <a:sym typeface="Calibri"/>
            </a:endParaRPr>
          </a:p>
        </p:txBody>
      </p:sp>
      <p:sp>
        <p:nvSpPr>
          <p:cNvPr id="332" name="Google Shape;332;p48"/>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33" name="Google Shape;333;p4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The uses of</a:t>
            </a:r>
            <a:r>
              <a:rPr b="1" lang="en-GB" sz="2700">
                <a:solidFill>
                  <a:srgbClr val="333333"/>
                </a:solidFill>
                <a:highlight>
                  <a:srgbClr val="FCFCFC"/>
                </a:highlight>
                <a:latin typeface="Merriweather"/>
                <a:ea typeface="Merriweather"/>
                <a:cs typeface="Merriweather"/>
                <a:sym typeface="Merriweather"/>
              </a:rPr>
              <a:t> NFTs?</a:t>
            </a:r>
            <a:endParaRPr b="1" sz="3600">
              <a:solidFill>
                <a:schemeClr val="dk1"/>
              </a:solidFill>
              <a:latin typeface="Calibri"/>
              <a:ea typeface="Calibri"/>
              <a:cs typeface="Calibri"/>
              <a:sym typeface="Calibri"/>
            </a:endParaRPr>
          </a:p>
        </p:txBody>
      </p:sp>
      <p:sp>
        <p:nvSpPr>
          <p:cNvPr id="340" name="Google Shape;340;p49"/>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An NFT is an opportunity for artistic and intellectual property creators to differentiate themselves by using blockchain technology to avoid being copied and better protect their rights.</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The main assets currently offered as NFTs are digital art, physical art, collectibles, in-game assets, virtual properties, rare video, etc. </a:t>
            </a:r>
            <a:endParaRPr sz="2652">
              <a:latin typeface="Calibri"/>
              <a:ea typeface="Calibri"/>
              <a:cs typeface="Calibri"/>
              <a:sym typeface="Calibri"/>
            </a:endParaRPr>
          </a:p>
          <a:p>
            <a:pPr indent="-304501" lvl="0" marL="349250" rtl="0" algn="l">
              <a:lnSpc>
                <a:spcPct val="80000"/>
              </a:lnSpc>
              <a:spcBef>
                <a:spcPts val="1272"/>
              </a:spcBef>
              <a:spcAft>
                <a:spcPts val="0"/>
              </a:spcAft>
              <a:buSzPts val="2653"/>
              <a:buFont typeface="Calibri"/>
              <a:buChar char="⚫"/>
            </a:pPr>
            <a:r>
              <a:rPr lang="en-GB" sz="2652">
                <a:latin typeface="Calibri"/>
                <a:ea typeface="Calibri"/>
                <a:cs typeface="Calibri"/>
                <a:sym typeface="Calibri"/>
              </a:rPr>
              <a:t>But they can also extend to physical assets such as real estate, cars, wine, recreational boats, investment gold, and countless others.</a:t>
            </a:r>
            <a:endParaRPr sz="2652">
              <a:latin typeface="Calibri"/>
              <a:ea typeface="Calibri"/>
              <a:cs typeface="Calibri"/>
              <a:sym typeface="Calibri"/>
            </a:endParaRPr>
          </a:p>
        </p:txBody>
      </p:sp>
      <p:sp>
        <p:nvSpPr>
          <p:cNvPr id="341" name="Google Shape;341;p49"/>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42" name="Google Shape;342;p4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What is SFT?</a:t>
            </a:r>
            <a:endParaRPr b="1" sz="3600">
              <a:solidFill>
                <a:schemeClr val="dk1"/>
              </a:solidFill>
              <a:latin typeface="Calibri"/>
              <a:ea typeface="Calibri"/>
              <a:cs typeface="Calibri"/>
              <a:sym typeface="Calibri"/>
            </a:endParaRPr>
          </a:p>
        </p:txBody>
      </p:sp>
      <p:sp>
        <p:nvSpPr>
          <p:cNvPr id="349" name="Google Shape;349;p50"/>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Semi-Fungible Token (SFT) can act as if they are Fungible (ERC-20) or Non-Fungible (ERC-721) tokens or both at the same time and under the same address.</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The semi-fungible token is based on Ethereum's ERC-1155 standard, which enables a smart contract to govern an unlimited number of tokens.</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The ERC-1155 token standard makes it possible for one smart contract to govern an unlimited number of tokens. Each token is semi-fungible, unlike ERC-721 non-fungible tokens that can only be owned by one address each. </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Multiple addresses can own each token, and one address can own multiple copies of each token.</a:t>
            </a:r>
            <a:endParaRPr sz="2352">
              <a:latin typeface="Calibri"/>
              <a:ea typeface="Calibri"/>
              <a:cs typeface="Calibri"/>
              <a:sym typeface="Calibri"/>
            </a:endParaRPr>
          </a:p>
        </p:txBody>
      </p:sp>
      <p:sp>
        <p:nvSpPr>
          <p:cNvPr id="350" name="Google Shape;350;p50"/>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51" name="Google Shape;351;p5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$50 dollar Walmart SFT</a:t>
            </a:r>
            <a:endParaRPr b="1" sz="3600">
              <a:solidFill>
                <a:schemeClr val="dk1"/>
              </a:solidFill>
              <a:latin typeface="Calibri"/>
              <a:ea typeface="Calibri"/>
              <a:cs typeface="Calibri"/>
              <a:sym typeface="Calibri"/>
            </a:endParaRPr>
          </a:p>
        </p:txBody>
      </p:sp>
      <p:sp>
        <p:nvSpPr>
          <p:cNvPr id="358" name="Google Shape;358;p51"/>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Each token is fungible (same as each other) until the token is redeemed or used in store. </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Once a coupon is redeemed, it no longer holds value and hence shouldn’t be traded as a normal token. </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The Walmart SFT may be converted into a NFT.</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In this example, the coupon is “fungible” until it is redeemed (“non-fungible”), hence the name semi-fungible token.</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Once fungible tokens redeemed to non-fungible that can be traded on the growing NFT marketplace.</a:t>
            </a:r>
            <a:endParaRPr sz="2352">
              <a:latin typeface="Calibri"/>
              <a:ea typeface="Calibri"/>
              <a:cs typeface="Calibri"/>
              <a:sym typeface="Calibri"/>
            </a:endParaRPr>
          </a:p>
        </p:txBody>
      </p:sp>
      <p:sp>
        <p:nvSpPr>
          <p:cNvPr id="359" name="Google Shape;359;p51"/>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60" name="Google Shape;360;p5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5" name="Shape 365"/>
        <p:cNvGrpSpPr/>
        <p:nvPr/>
      </p:nvGrpSpPr>
      <p:grpSpPr>
        <a:xfrm>
          <a:off x="0" y="0"/>
          <a:ext cx="0" cy="0"/>
          <a:chOff x="0" y="0"/>
          <a:chExt cx="0" cy="0"/>
        </a:xfrm>
      </p:grpSpPr>
      <p:sp>
        <p:nvSpPr>
          <p:cNvPr id="366" name="Google Shape;366;p52"/>
          <p:cNvSpPr txBox="1"/>
          <p:nvPr>
            <p:ph type="title"/>
          </p:nvPr>
        </p:nvSpPr>
        <p:spPr>
          <a:xfrm>
            <a:off x="1219200" y="419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Mocktail: The First ERC-1155 Standard Semi-Fungible Token (SFT) </a:t>
            </a:r>
            <a:endParaRPr b="1" sz="2700">
              <a:solidFill>
                <a:srgbClr val="333333"/>
              </a:solidFill>
              <a:highlight>
                <a:srgbClr val="FCFCFC"/>
              </a:highlight>
              <a:latin typeface="Merriweather"/>
              <a:ea typeface="Merriweather"/>
              <a:cs typeface="Merriweather"/>
              <a:sym typeface="Merriweather"/>
            </a:endParaRPr>
          </a:p>
        </p:txBody>
      </p:sp>
      <p:sp>
        <p:nvSpPr>
          <p:cNvPr id="367" name="Google Shape;367;p52"/>
          <p:cNvSpPr txBox="1"/>
          <p:nvPr>
            <p:ph idx="1" type="body"/>
          </p:nvPr>
        </p:nvSpPr>
        <p:spPr>
          <a:xfrm>
            <a:off x="762000" y="12701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ERC-1155 standard tokens can act as if they are ERC-20 or ERC-721 tokens or both at the same time and under the same address. </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In Mocktail’s case, the token will serve as the first-ever semi-fungible token, where the token will be “fungible” until its redeemed when it becomes “non-fungible.”</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The ERC-1155 token standard makes it possible for one smart contract to govern an unlimited number of tokens.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Each token is semi-fungible, unlike ERC-721 non-fungible tokens that can only be owned by one address each. </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This feature has a few implications for the Mocktail token; multiple addresses can own each token, and one address can own multiple copies of each token.</a:t>
            </a:r>
            <a:endParaRPr sz="1952">
              <a:latin typeface="Calibri"/>
              <a:ea typeface="Calibri"/>
              <a:cs typeface="Calibri"/>
              <a:sym typeface="Calibri"/>
            </a:endParaRPr>
          </a:p>
        </p:txBody>
      </p:sp>
      <p:sp>
        <p:nvSpPr>
          <p:cNvPr id="368" name="Google Shape;368;p52"/>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69" name="Google Shape;369;p5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1219200" y="419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Other Token Properties</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376" name="Google Shape;376;p53"/>
          <p:cNvSpPr txBox="1"/>
          <p:nvPr>
            <p:ph idx="1" type="body"/>
          </p:nvPr>
        </p:nvSpPr>
        <p:spPr>
          <a:xfrm>
            <a:off x="762000" y="12701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Rights:</a:t>
            </a:r>
            <a:r>
              <a:rPr lang="en-GB" sz="1952">
                <a:latin typeface="Calibri"/>
                <a:ea typeface="Calibri"/>
                <a:cs typeface="Calibri"/>
                <a:sym typeface="Calibri"/>
              </a:rPr>
              <a:t> tokens may give the holder property rights or give the holder access rights.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Durability:</a:t>
            </a:r>
            <a:r>
              <a:rPr lang="en-GB" sz="1952">
                <a:latin typeface="Calibri"/>
                <a:ea typeface="Calibri"/>
                <a:cs typeface="Calibri"/>
                <a:sym typeface="Calibri"/>
              </a:rPr>
              <a:t> tokens can remain stable in the face of censorship and attacks.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Regulatory:</a:t>
            </a:r>
            <a:r>
              <a:rPr lang="en-GB" sz="1952">
                <a:latin typeface="Calibri"/>
                <a:ea typeface="Calibri"/>
                <a:cs typeface="Calibri"/>
                <a:sym typeface="Calibri"/>
              </a:rPr>
              <a:t> tokens are easy to classify and regulate (if required)</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Purpose:</a:t>
            </a:r>
            <a:r>
              <a:rPr lang="en-GB" sz="1952">
                <a:latin typeface="Calibri"/>
                <a:ea typeface="Calibri"/>
                <a:cs typeface="Calibri"/>
                <a:sym typeface="Calibri"/>
              </a:rPr>
              <a:t> tokens are created to serve as proof of behavior (value creation) or represent existing assets/access rights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Supply:</a:t>
            </a:r>
            <a:r>
              <a:rPr lang="en-GB" sz="1952">
                <a:latin typeface="Calibri"/>
                <a:ea typeface="Calibri"/>
                <a:cs typeface="Calibri"/>
                <a:sym typeface="Calibri"/>
              </a:rPr>
              <a:t> there may be a fixed supply of token or unlimited</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Token-flow:</a:t>
            </a:r>
            <a:r>
              <a:rPr lang="en-GB" sz="1952">
                <a:latin typeface="Calibri"/>
                <a:ea typeface="Calibri"/>
                <a:cs typeface="Calibri"/>
                <a:sym typeface="Calibri"/>
              </a:rPr>
              <a:t> tokens can be generated linearly (destroyed after use) or remain in circulation</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Temporal:</a:t>
            </a:r>
            <a:r>
              <a:rPr lang="en-GB" sz="1952">
                <a:latin typeface="Calibri"/>
                <a:ea typeface="Calibri"/>
                <a:cs typeface="Calibri"/>
                <a:sym typeface="Calibri"/>
              </a:rPr>
              <a:t> tokens may or may not have an expiration date</a:t>
            </a:r>
            <a:endParaRPr sz="1952">
              <a:latin typeface="Calibri"/>
              <a:ea typeface="Calibri"/>
              <a:cs typeface="Calibri"/>
              <a:sym typeface="Calibri"/>
            </a:endParaRPr>
          </a:p>
        </p:txBody>
      </p:sp>
      <p:sp>
        <p:nvSpPr>
          <p:cNvPr id="377" name="Google Shape;377;p53"/>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78" name="Google Shape;378;p5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Investments and Tokenomics</a:t>
            </a:r>
            <a:r>
              <a:rPr b="1" lang="en-GB" sz="2300">
                <a:solidFill>
                  <a:srgbClr val="35495E"/>
                </a:solidFill>
                <a:highlight>
                  <a:srgbClr val="FFFFFF"/>
                </a:highlight>
                <a:latin typeface="Montserrat"/>
                <a:ea typeface="Montserrat"/>
                <a:cs typeface="Montserrat"/>
                <a:sym typeface="Montserrat"/>
              </a:rPr>
              <a:t> </a:t>
            </a:r>
            <a:endParaRPr b="1" sz="2700">
              <a:solidFill>
                <a:srgbClr val="333333"/>
              </a:solidFill>
              <a:highlight>
                <a:srgbClr val="FCFCFC"/>
              </a:highlight>
              <a:latin typeface="Merriweather"/>
              <a:ea typeface="Merriweather"/>
              <a:cs typeface="Merriweather"/>
              <a:sym typeface="Merriweather"/>
            </a:endParaRPr>
          </a:p>
        </p:txBody>
      </p:sp>
      <p:sp>
        <p:nvSpPr>
          <p:cNvPr id="385" name="Google Shape;385;p54"/>
          <p:cNvSpPr txBox="1"/>
          <p:nvPr>
            <p:ph idx="1" type="body"/>
          </p:nvPr>
        </p:nvSpPr>
        <p:spPr>
          <a:xfrm>
            <a:off x="762000" y="8129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With a greater number of projects funding themselves using ICOs, it has become important for investors to develop tools to analyze the viability of their investment opportunities. Factors that investors may consider in assessing a token project are as follows: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The team:</a:t>
            </a:r>
            <a:r>
              <a:rPr lang="en-GB" sz="1952">
                <a:latin typeface="Calibri"/>
                <a:ea typeface="Calibri"/>
                <a:cs typeface="Calibri"/>
                <a:sym typeface="Calibri"/>
              </a:rPr>
              <a:t> the credentials and reliability of the team that is behind the project</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Business model:</a:t>
            </a:r>
            <a:r>
              <a:rPr lang="en-GB" sz="1952">
                <a:latin typeface="Calibri"/>
                <a:ea typeface="Calibri"/>
                <a:cs typeface="Calibri"/>
                <a:sym typeface="Calibri"/>
              </a:rPr>
              <a:t> how robust is the business model, as the complexity of tokens scales from simple payment mechanisms  </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PR and branding:</a:t>
            </a:r>
            <a:r>
              <a:rPr lang="en-GB" sz="1952">
                <a:latin typeface="Calibri"/>
                <a:ea typeface="Calibri"/>
                <a:cs typeface="Calibri"/>
                <a:sym typeface="Calibri"/>
              </a:rPr>
              <a:t> how well the project is being able to mobilize the community</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Legality:</a:t>
            </a:r>
            <a:r>
              <a:rPr lang="en-GB" sz="1952">
                <a:latin typeface="Calibri"/>
                <a:ea typeface="Calibri"/>
                <a:cs typeface="Calibri"/>
                <a:sym typeface="Calibri"/>
              </a:rPr>
              <a:t> legality around tokens remains murky in many jurisdictions, and thus projects need a good legal team to make sure the project has sound legal grounds.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b="1" lang="en-GB" sz="1952">
                <a:latin typeface="Calibri"/>
                <a:ea typeface="Calibri"/>
                <a:cs typeface="Calibri"/>
                <a:sym typeface="Calibri"/>
              </a:rPr>
              <a:t>Token structure: </a:t>
            </a:r>
            <a:r>
              <a:rPr lang="en-GB" sz="1952">
                <a:latin typeface="Calibri"/>
                <a:ea typeface="Calibri"/>
                <a:cs typeface="Calibri"/>
                <a:sym typeface="Calibri"/>
              </a:rPr>
              <a:t>technical aspects of the nature of the token</a:t>
            </a:r>
            <a:endParaRPr sz="1952">
              <a:latin typeface="Calibri"/>
              <a:ea typeface="Calibri"/>
              <a:cs typeface="Calibri"/>
              <a:sym typeface="Calibri"/>
            </a:endParaRPr>
          </a:p>
        </p:txBody>
      </p:sp>
      <p:sp>
        <p:nvSpPr>
          <p:cNvPr id="386" name="Google Shape;386;p54"/>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87" name="Google Shape;387;p5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Web 3.0?</a:t>
            </a:r>
            <a:endParaRPr b="1" sz="3600">
              <a:solidFill>
                <a:schemeClr val="dk1"/>
              </a:solidFill>
              <a:latin typeface="Calibri"/>
              <a:ea typeface="Calibri"/>
              <a:cs typeface="Calibri"/>
              <a:sym typeface="Calibri"/>
            </a:endParaRPr>
          </a:p>
        </p:txBody>
      </p:sp>
      <p:sp>
        <p:nvSpPr>
          <p:cNvPr id="156" name="Google Shape;156;p28"/>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285451" lvl="0" marL="349250" rtl="0" algn="l">
              <a:lnSpc>
                <a:spcPct val="80000"/>
              </a:lnSpc>
              <a:spcBef>
                <a:spcPts val="1272"/>
              </a:spcBef>
              <a:spcAft>
                <a:spcPts val="0"/>
              </a:spcAft>
              <a:buSzPts val="2353"/>
              <a:buFont typeface="Calibri"/>
              <a:buChar char="⚫"/>
            </a:pPr>
            <a:r>
              <a:rPr lang="en-GB" sz="2352">
                <a:latin typeface="Calibri"/>
                <a:ea typeface="Calibri"/>
                <a:cs typeface="Calibri"/>
                <a:sym typeface="Calibri"/>
              </a:rPr>
              <a:t>Web 3.0 is an even more fundamental disruption, one that in time will leave everything hitherto in its shade. It is a leap forward to </a:t>
            </a:r>
            <a:r>
              <a:rPr b="1" lang="en-GB" sz="2352">
                <a:latin typeface="Calibri"/>
                <a:ea typeface="Calibri"/>
                <a:cs typeface="Calibri"/>
                <a:sym typeface="Calibri"/>
              </a:rPr>
              <a:t>open</a:t>
            </a:r>
            <a:r>
              <a:rPr lang="en-GB" sz="2352">
                <a:latin typeface="Calibri"/>
                <a:ea typeface="Calibri"/>
                <a:cs typeface="Calibri"/>
                <a:sym typeface="Calibri"/>
              </a:rPr>
              <a:t>, </a:t>
            </a:r>
            <a:r>
              <a:rPr b="1" lang="en-GB" sz="2352">
                <a:latin typeface="Calibri"/>
                <a:ea typeface="Calibri"/>
                <a:cs typeface="Calibri"/>
                <a:sym typeface="Calibri"/>
              </a:rPr>
              <a:t>trustless</a:t>
            </a:r>
            <a:r>
              <a:rPr lang="en-GB" sz="2352">
                <a:latin typeface="Calibri"/>
                <a:ea typeface="Calibri"/>
                <a:cs typeface="Calibri"/>
                <a:sym typeface="Calibri"/>
              </a:rPr>
              <a:t> and </a:t>
            </a:r>
            <a:r>
              <a:rPr b="1" lang="en-GB" sz="2352">
                <a:latin typeface="Calibri"/>
                <a:ea typeface="Calibri"/>
                <a:cs typeface="Calibri"/>
                <a:sym typeface="Calibri"/>
              </a:rPr>
              <a:t>permissionless</a:t>
            </a:r>
            <a:r>
              <a:rPr lang="en-GB" sz="2352">
                <a:latin typeface="Calibri"/>
                <a:ea typeface="Calibri"/>
                <a:cs typeface="Calibri"/>
                <a:sym typeface="Calibri"/>
              </a:rPr>
              <a:t> networks.</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b="1" lang="en-GB" sz="2352">
                <a:latin typeface="Calibri"/>
                <a:ea typeface="Calibri"/>
                <a:cs typeface="Calibri"/>
                <a:sym typeface="Calibri"/>
              </a:rPr>
              <a:t>‘Open’</a:t>
            </a:r>
            <a:r>
              <a:rPr lang="en-GB" sz="2352">
                <a:latin typeface="Calibri"/>
                <a:ea typeface="Calibri"/>
                <a:cs typeface="Calibri"/>
                <a:sym typeface="Calibri"/>
              </a:rPr>
              <a:t> in that they are built from open source software built by an open and accessible community of developers and executed in full view of the world.</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b="1" lang="en-GB" sz="2352">
                <a:latin typeface="Calibri"/>
                <a:ea typeface="Calibri"/>
                <a:cs typeface="Calibri"/>
                <a:sym typeface="Calibri"/>
              </a:rPr>
              <a:t>‘Trustless’</a:t>
            </a:r>
            <a:r>
              <a:rPr lang="en-GB" sz="2352">
                <a:latin typeface="Calibri"/>
                <a:ea typeface="Calibri"/>
                <a:cs typeface="Calibri"/>
                <a:sym typeface="Calibri"/>
              </a:rPr>
              <a:t> in that the network itself allows participants to interact publicly or privately without a trusted third party.</a:t>
            </a:r>
            <a:endParaRPr sz="2352">
              <a:latin typeface="Calibri"/>
              <a:ea typeface="Calibri"/>
              <a:cs typeface="Calibri"/>
              <a:sym typeface="Calibri"/>
            </a:endParaRPr>
          </a:p>
          <a:p>
            <a:pPr indent="-285451" lvl="0" marL="349250" rtl="0" algn="l">
              <a:lnSpc>
                <a:spcPct val="80000"/>
              </a:lnSpc>
              <a:spcBef>
                <a:spcPts val="1272"/>
              </a:spcBef>
              <a:spcAft>
                <a:spcPts val="0"/>
              </a:spcAft>
              <a:buSzPts val="2353"/>
              <a:buFont typeface="Calibri"/>
              <a:buChar char="⚫"/>
            </a:pPr>
            <a:r>
              <a:rPr b="1" lang="en-GB" sz="2352">
                <a:latin typeface="Calibri"/>
                <a:ea typeface="Calibri"/>
                <a:cs typeface="Calibri"/>
                <a:sym typeface="Calibri"/>
              </a:rPr>
              <a:t>‘Permissionless’</a:t>
            </a:r>
            <a:r>
              <a:rPr lang="en-GB" sz="2352">
                <a:latin typeface="Calibri"/>
                <a:ea typeface="Calibri"/>
                <a:cs typeface="Calibri"/>
                <a:sym typeface="Calibri"/>
              </a:rPr>
              <a:t> in that anyone, both users and suppliers,can participate without authorisation from a governing body.</a:t>
            </a:r>
            <a:endParaRPr sz="2352">
              <a:latin typeface="Calibri"/>
              <a:ea typeface="Calibri"/>
              <a:cs typeface="Calibri"/>
              <a:sym typeface="Calibri"/>
            </a:endParaRPr>
          </a:p>
        </p:txBody>
      </p:sp>
      <p:sp>
        <p:nvSpPr>
          <p:cNvPr id="157" name="Google Shape;157;p28"/>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58" name="Google Shape;158;p2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55"/>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Tokens a new way of Funding Companies</a:t>
            </a:r>
            <a:endParaRPr b="1" sz="2700">
              <a:solidFill>
                <a:srgbClr val="333333"/>
              </a:solidFill>
              <a:highlight>
                <a:srgbClr val="FCFCFC"/>
              </a:highlight>
              <a:latin typeface="Merriweather"/>
              <a:ea typeface="Merriweather"/>
              <a:cs typeface="Merriweather"/>
              <a:sym typeface="Merriweather"/>
            </a:endParaRPr>
          </a:p>
        </p:txBody>
      </p:sp>
      <p:sp>
        <p:nvSpPr>
          <p:cNvPr id="394" name="Google Shape;394;p55"/>
          <p:cNvSpPr txBox="1"/>
          <p:nvPr>
            <p:ph idx="1" type="body"/>
          </p:nvPr>
        </p:nvSpPr>
        <p:spPr>
          <a:xfrm>
            <a:off x="762000" y="10415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Tokens are a powerful new way of funding companies. </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The ICO, IDO, and IEO, phenomenon presents a huge threat to the traditional VC model. They offer an opportunity for liquid investments and faster exits. The primary reason for the rise of these offering is the difficulty that startups face, when they try raise a VC round.</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A </a:t>
            </a:r>
            <a:r>
              <a:rPr b="1" lang="en-GB" sz="1952">
                <a:latin typeface="Calibri"/>
                <a:ea typeface="Calibri"/>
                <a:cs typeface="Calibri"/>
                <a:sym typeface="Calibri"/>
              </a:rPr>
              <a:t>security token</a:t>
            </a:r>
            <a:r>
              <a:rPr lang="en-GB" sz="1952">
                <a:latin typeface="Calibri"/>
                <a:ea typeface="Calibri"/>
                <a:cs typeface="Calibri"/>
                <a:sym typeface="Calibri"/>
              </a:rPr>
              <a:t> is a digital object that represents ownership of some real-world asset. </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A </a:t>
            </a:r>
            <a:r>
              <a:rPr b="1" lang="en-GB" sz="1952">
                <a:latin typeface="Calibri"/>
                <a:ea typeface="Calibri"/>
                <a:cs typeface="Calibri"/>
                <a:sym typeface="Calibri"/>
              </a:rPr>
              <a:t>utility token</a:t>
            </a:r>
            <a:r>
              <a:rPr lang="en-GB" sz="1952">
                <a:latin typeface="Calibri"/>
                <a:ea typeface="Calibri"/>
                <a:cs typeface="Calibri"/>
                <a:sym typeface="Calibri"/>
              </a:rPr>
              <a:t> is a digital object that represents credit to use a product or participate in the activity of a dApp.</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Making VC funds liquid will also transform the entire VC industry.</a:t>
            </a:r>
            <a:endParaRPr sz="1952">
              <a:latin typeface="Calibri"/>
              <a:ea typeface="Calibri"/>
              <a:cs typeface="Calibri"/>
              <a:sym typeface="Calibri"/>
            </a:endParaRPr>
          </a:p>
        </p:txBody>
      </p:sp>
      <p:sp>
        <p:nvSpPr>
          <p:cNvPr id="395" name="Google Shape;395;p55"/>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96" name="Google Shape;396;p5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1" name="Shape 401"/>
        <p:cNvGrpSpPr/>
        <p:nvPr/>
      </p:nvGrpSpPr>
      <p:grpSpPr>
        <a:xfrm>
          <a:off x="0" y="0"/>
          <a:ext cx="0" cy="0"/>
          <a:chOff x="0" y="0"/>
          <a:chExt cx="0" cy="0"/>
        </a:xfrm>
      </p:grpSpPr>
      <p:sp>
        <p:nvSpPr>
          <p:cNvPr id="402" name="Google Shape;402;p56"/>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Tokens can better incentivize startup employees than equity </a:t>
            </a:r>
            <a:endParaRPr b="1" sz="2700">
              <a:solidFill>
                <a:srgbClr val="333333"/>
              </a:solidFill>
              <a:highlight>
                <a:srgbClr val="FCFCFC"/>
              </a:highlight>
              <a:latin typeface="Merriweather"/>
              <a:ea typeface="Merriweather"/>
              <a:cs typeface="Merriweather"/>
              <a:sym typeface="Merriweather"/>
            </a:endParaRPr>
          </a:p>
        </p:txBody>
      </p:sp>
      <p:sp>
        <p:nvSpPr>
          <p:cNvPr id="403" name="Google Shape;403;p56"/>
          <p:cNvSpPr txBox="1"/>
          <p:nvPr>
            <p:ph idx="1" type="body"/>
          </p:nvPr>
        </p:nvSpPr>
        <p:spPr>
          <a:xfrm>
            <a:off x="762000" y="10415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If the tokens are structured properly for a blockchain, external stakeholders will be directly aligned with the goal of the project. Those incentives can encourage participation on the blockchain platform and/or drive token demand with community-building and marketing. </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If internal stakeholder incentives are structured correctly, the project could accrue long-term value by motivating employees to work towards the same goal, while reducing adversarial behavior and also bad actors.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One of the largest differences between tokens and equity is that tokens are immediately liquid, assuming that they have already been listed on an exchange. To put simply, equity options only prove their value at the end, whereas tokens have certainty values from the beginning.</a:t>
            </a:r>
            <a:endParaRPr sz="1952">
              <a:latin typeface="Calibri"/>
              <a:ea typeface="Calibri"/>
              <a:cs typeface="Calibri"/>
              <a:sym typeface="Calibri"/>
            </a:endParaRPr>
          </a:p>
        </p:txBody>
      </p:sp>
      <p:sp>
        <p:nvSpPr>
          <p:cNvPr id="404" name="Google Shape;404;p56"/>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05" name="Google Shape;405;p5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p57"/>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The Tokenization Of Venture Capital</a:t>
            </a:r>
            <a:endParaRPr b="1" sz="2700">
              <a:solidFill>
                <a:srgbClr val="333333"/>
              </a:solidFill>
              <a:highlight>
                <a:srgbClr val="FCFCFC"/>
              </a:highlight>
              <a:latin typeface="Merriweather"/>
              <a:ea typeface="Merriweather"/>
              <a:cs typeface="Merriweather"/>
              <a:sym typeface="Merriweather"/>
            </a:endParaRPr>
          </a:p>
        </p:txBody>
      </p:sp>
      <p:sp>
        <p:nvSpPr>
          <p:cNvPr id="412" name="Google Shape;412;p57"/>
          <p:cNvSpPr txBox="1"/>
          <p:nvPr>
            <p:ph idx="1" type="body"/>
          </p:nvPr>
        </p:nvSpPr>
        <p:spPr>
          <a:xfrm>
            <a:off x="762000" y="10415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Traditional venture capital funds are one of the most illiquid asset classes available</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A venture capital partnership is a 10-year blind-pool… a long relationship in which investors have limited ability to exit, and no clarity of outcomes.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TOKENIZATION solves the major issue of illiquidity for investors. </a:t>
            </a:r>
            <a:r>
              <a:rPr lang="en-GB" sz="1952">
                <a:solidFill>
                  <a:schemeClr val="dk1"/>
                </a:solidFill>
                <a:latin typeface="Calibri"/>
                <a:ea typeface="Calibri"/>
                <a:cs typeface="Calibri"/>
                <a:sym typeface="Calibri"/>
              </a:rPr>
              <a:t>Making VC funds liquid will also transform the entire VC industry.</a:t>
            </a:r>
            <a:endParaRPr sz="1952">
              <a:solidFill>
                <a:schemeClr val="dk1"/>
              </a:solidFill>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Blockchain technologies allow almost any illiquid asset to be "tokenized" in a digital ledger to then become liquid. It creates a broader market with improved price discovery.</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Liquidity facilitates broader adoption among a larger investor base.</a:t>
            </a:r>
            <a:endParaRPr sz="1952">
              <a:latin typeface="Calibri"/>
              <a:ea typeface="Calibri"/>
              <a:cs typeface="Calibri"/>
              <a:sym typeface="Calibri"/>
            </a:endParaRPr>
          </a:p>
        </p:txBody>
      </p:sp>
      <p:sp>
        <p:nvSpPr>
          <p:cNvPr id="413" name="Google Shape;413;p57"/>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14" name="Google Shape;414;p5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Data Economy Tokens</a:t>
            </a:r>
            <a:endParaRPr b="1" sz="2700">
              <a:solidFill>
                <a:srgbClr val="333333"/>
              </a:solidFill>
              <a:highlight>
                <a:srgbClr val="FCFCFC"/>
              </a:highlight>
              <a:latin typeface="Merriweather"/>
              <a:ea typeface="Merriweather"/>
              <a:cs typeface="Merriweather"/>
              <a:sym typeface="Merriweather"/>
            </a:endParaRPr>
          </a:p>
        </p:txBody>
      </p:sp>
      <p:sp>
        <p:nvSpPr>
          <p:cNvPr id="421" name="Google Shape;421;p58"/>
          <p:cNvSpPr txBox="1"/>
          <p:nvPr>
            <p:ph idx="1" type="body"/>
          </p:nvPr>
        </p:nvSpPr>
        <p:spPr>
          <a:xfrm>
            <a:off x="762000" y="10415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Ocean Protocol launched the Ocean Token, along with its Marketplace Framework which outlines the market attributes and components necessary to deploy the decentralised Ocean Protocol data exchange.</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Ocean Protocol unlocks the value of data and is a decentralized data exchange protocol that unlocks data for AI​.</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Ocean datatokens turn data into data assets.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Ocean Protocol allows users to create a decentralized marketplace, composed of data assets and services that can be exchanged by users. </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The marketplace connects data providers and consumers and links to the data itself. It keeps an on-chain record of who owns the data, and who has purchased and shared it.</a:t>
            </a:r>
            <a:endParaRPr sz="1952">
              <a:latin typeface="Calibri"/>
              <a:ea typeface="Calibri"/>
              <a:cs typeface="Calibri"/>
              <a:sym typeface="Calibri"/>
            </a:endParaRPr>
          </a:p>
        </p:txBody>
      </p:sp>
      <p:sp>
        <p:nvSpPr>
          <p:cNvPr id="422" name="Google Shape;422;p58"/>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23" name="Google Shape;423;p5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8" name="Shape 428"/>
        <p:cNvGrpSpPr/>
        <p:nvPr/>
      </p:nvGrpSpPr>
      <p:grpSpPr>
        <a:xfrm>
          <a:off x="0" y="0"/>
          <a:ext cx="0" cy="0"/>
          <a:chOff x="0" y="0"/>
          <a:chExt cx="0" cy="0"/>
        </a:xfrm>
      </p:grpSpPr>
      <p:sp>
        <p:nvSpPr>
          <p:cNvPr id="429" name="Google Shape;429;p59"/>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API</a:t>
            </a:r>
            <a:r>
              <a:rPr b="1" lang="en-GB" sz="2300">
                <a:solidFill>
                  <a:srgbClr val="35495E"/>
                </a:solidFill>
                <a:highlight>
                  <a:srgbClr val="FFFFFF"/>
                </a:highlight>
                <a:latin typeface="Montserrat"/>
                <a:ea typeface="Montserrat"/>
                <a:cs typeface="Montserrat"/>
                <a:sym typeface="Montserrat"/>
              </a:rPr>
              <a:t> Economy Tokens</a:t>
            </a:r>
            <a:endParaRPr b="1" sz="2700">
              <a:solidFill>
                <a:srgbClr val="333333"/>
              </a:solidFill>
              <a:highlight>
                <a:srgbClr val="FCFCFC"/>
              </a:highlight>
              <a:latin typeface="Merriweather"/>
              <a:ea typeface="Merriweather"/>
              <a:cs typeface="Merriweather"/>
              <a:sym typeface="Merriweather"/>
            </a:endParaRPr>
          </a:p>
        </p:txBody>
      </p:sp>
      <p:sp>
        <p:nvSpPr>
          <p:cNvPr id="430" name="Google Shape;430;p59"/>
          <p:cNvSpPr txBox="1"/>
          <p:nvPr>
            <p:ph idx="1" type="body"/>
          </p:nvPr>
        </p:nvSpPr>
        <p:spPr>
          <a:xfrm>
            <a:off x="762000" y="1041525"/>
            <a:ext cx="7543800" cy="3759000"/>
          </a:xfrm>
          <a:prstGeom prst="rect">
            <a:avLst/>
          </a:prstGeom>
          <a:noFill/>
          <a:ln>
            <a:noFill/>
          </a:ln>
        </p:spPr>
        <p:txBody>
          <a:bodyPr anchorCtr="0" anchor="t" bIns="45700" lIns="91425" spcFirstLastPara="1" rIns="91425" wrap="square" tIns="45700">
            <a:noAutofit/>
          </a:bodyPr>
          <a:lstStyle/>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Stable Coin DAI for cross border payments.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Revenue</a:t>
            </a:r>
            <a:r>
              <a:rPr lang="en-GB" sz="1952">
                <a:latin typeface="Calibri"/>
                <a:ea typeface="Calibri"/>
                <a:cs typeface="Calibri"/>
                <a:sym typeface="Calibri"/>
              </a:rPr>
              <a:t> Sharing Semi Fungible Tokens (SFTs) for Investments in API-First Companies.</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Security Tokens for investment in API-First company equity.</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DIDs for Decentralized IDs and authentication.</a:t>
            </a:r>
            <a:endParaRPr sz="1952">
              <a:latin typeface="Calibri"/>
              <a:ea typeface="Calibri"/>
              <a:cs typeface="Calibri"/>
              <a:sym typeface="Calibri"/>
            </a:endParaRPr>
          </a:p>
          <a:p>
            <a:pPr indent="-260051" lvl="0" marL="349250" rtl="0" algn="l">
              <a:lnSpc>
                <a:spcPct val="80000"/>
              </a:lnSpc>
              <a:spcBef>
                <a:spcPts val="1272"/>
              </a:spcBef>
              <a:spcAft>
                <a:spcPts val="0"/>
              </a:spcAft>
              <a:buSzPts val="1953"/>
              <a:buFont typeface="Calibri"/>
              <a:buChar char="⚫"/>
            </a:pPr>
            <a:r>
              <a:rPr lang="en-GB" sz="1952">
                <a:latin typeface="Calibri"/>
                <a:ea typeface="Calibri"/>
                <a:cs typeface="Calibri"/>
                <a:sym typeface="Calibri"/>
              </a:rPr>
              <a:t>To influence </a:t>
            </a:r>
            <a:r>
              <a:rPr lang="en-GB" sz="1952">
                <a:latin typeface="Calibri"/>
                <a:ea typeface="Calibri"/>
                <a:cs typeface="Calibri"/>
                <a:sym typeface="Calibri"/>
              </a:rPr>
              <a:t>behavior</a:t>
            </a:r>
            <a:r>
              <a:rPr lang="en-GB" sz="1952">
                <a:latin typeface="Calibri"/>
                <a:ea typeface="Calibri"/>
                <a:cs typeface="Calibri"/>
                <a:sym typeface="Calibri"/>
              </a:rPr>
              <a:t> and </a:t>
            </a:r>
            <a:r>
              <a:rPr lang="en-GB" sz="1952">
                <a:latin typeface="Calibri"/>
                <a:ea typeface="Calibri"/>
                <a:cs typeface="Calibri"/>
                <a:sym typeface="Calibri"/>
              </a:rPr>
              <a:t>encourage</a:t>
            </a:r>
            <a:r>
              <a:rPr lang="en-GB" sz="1952">
                <a:latin typeface="Calibri"/>
                <a:ea typeface="Calibri"/>
                <a:cs typeface="Calibri"/>
                <a:sym typeface="Calibri"/>
              </a:rPr>
              <a:t> API development</a:t>
            </a:r>
            <a:endParaRPr sz="1952">
              <a:latin typeface="Calibri"/>
              <a:ea typeface="Calibri"/>
              <a:cs typeface="Calibri"/>
              <a:sym typeface="Calibri"/>
            </a:endParaRPr>
          </a:p>
        </p:txBody>
      </p:sp>
      <p:sp>
        <p:nvSpPr>
          <p:cNvPr id="431" name="Google Shape;431;p59"/>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32" name="Google Shape;432;p5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7" name="Shape 437"/>
        <p:cNvGrpSpPr/>
        <p:nvPr/>
      </p:nvGrpSpPr>
      <p:grpSpPr>
        <a:xfrm>
          <a:off x="0" y="0"/>
          <a:ext cx="0" cy="0"/>
          <a:chOff x="0" y="0"/>
          <a:chExt cx="0" cy="0"/>
        </a:xfrm>
      </p:grpSpPr>
      <p:sp>
        <p:nvSpPr>
          <p:cNvPr id="438" name="Google Shape;438;p60"/>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IoT</a:t>
            </a:r>
            <a:r>
              <a:rPr b="1" lang="en-GB" sz="2300">
                <a:solidFill>
                  <a:srgbClr val="35495E"/>
                </a:solidFill>
                <a:highlight>
                  <a:srgbClr val="FFFFFF"/>
                </a:highlight>
                <a:latin typeface="Montserrat"/>
                <a:ea typeface="Montserrat"/>
                <a:cs typeface="Montserrat"/>
                <a:sym typeface="Montserrat"/>
              </a:rPr>
              <a:t> Tokens</a:t>
            </a:r>
            <a:endParaRPr b="1" sz="2700">
              <a:solidFill>
                <a:srgbClr val="333333"/>
              </a:solidFill>
              <a:highlight>
                <a:srgbClr val="FCFCFC"/>
              </a:highlight>
              <a:latin typeface="Merriweather"/>
              <a:ea typeface="Merriweather"/>
              <a:cs typeface="Merriweather"/>
              <a:sym typeface="Merriweather"/>
            </a:endParaRPr>
          </a:p>
        </p:txBody>
      </p:sp>
      <p:sp>
        <p:nvSpPr>
          <p:cNvPr id="439" name="Google Shape;439;p60"/>
          <p:cNvSpPr txBox="1"/>
          <p:nvPr>
            <p:ph idx="1" type="body"/>
          </p:nvPr>
        </p:nvSpPr>
        <p:spPr>
          <a:xfrm>
            <a:off x="762000" y="1041525"/>
            <a:ext cx="7543800" cy="3759000"/>
          </a:xfrm>
          <a:prstGeom prst="rect">
            <a:avLst/>
          </a:prstGeom>
          <a:noFill/>
          <a:ln>
            <a:noFill/>
          </a:ln>
        </p:spPr>
        <p:txBody>
          <a:bodyPr anchorCtr="0" anchor="t" bIns="45700" lIns="91425" spcFirstLastPara="1" rIns="91425" wrap="square" tIns="45700">
            <a:noAutofit/>
          </a:bodyPr>
          <a:lstStyle/>
          <a:p>
            <a:pPr indent="-266401" lvl="0" marL="349250" rtl="0" algn="l">
              <a:lnSpc>
                <a:spcPct val="80000"/>
              </a:lnSpc>
              <a:spcBef>
                <a:spcPts val="1272"/>
              </a:spcBef>
              <a:spcAft>
                <a:spcPts val="0"/>
              </a:spcAft>
              <a:buSzPts val="2053"/>
              <a:buFont typeface="Calibri"/>
              <a:buChar char="⚫"/>
            </a:pPr>
            <a:r>
              <a:rPr lang="en-GB" sz="2052">
                <a:latin typeface="Calibri"/>
                <a:ea typeface="Calibri"/>
                <a:cs typeface="Calibri"/>
                <a:sym typeface="Calibri"/>
              </a:rPr>
              <a:t>Chronicled combines blockchain and IoT products to deliver an end-to-end supply chain solution. Focusing on the pharmaceutical and food supply industries, Chronicled uses IoT-enabled shipping containers and sensors to give real-time updates on shipping processes.</a:t>
            </a:r>
            <a:endParaRPr sz="2052">
              <a:latin typeface="Calibri"/>
              <a:ea typeface="Calibri"/>
              <a:cs typeface="Calibri"/>
              <a:sym typeface="Calibri"/>
            </a:endParaRPr>
          </a:p>
          <a:p>
            <a:pPr indent="-266401" lvl="0" marL="349250" rtl="0" algn="l">
              <a:lnSpc>
                <a:spcPct val="80000"/>
              </a:lnSpc>
              <a:spcBef>
                <a:spcPts val="1272"/>
              </a:spcBef>
              <a:spcAft>
                <a:spcPts val="0"/>
              </a:spcAft>
              <a:buSzPts val="2053"/>
              <a:buFont typeface="Calibri"/>
              <a:buChar char="⚫"/>
            </a:pPr>
            <a:r>
              <a:rPr lang="en-GB" sz="2052">
                <a:latin typeface="Calibri"/>
                <a:ea typeface="Calibri"/>
                <a:cs typeface="Calibri"/>
                <a:sym typeface="Calibri"/>
              </a:rPr>
              <a:t>NetObjex has created a standardized, decentralized mechanism for IoT devices to communicate with one another. The company’s blockchain-enabled IoToken provides a secure digital platform for smart devices in the same ecosystem to interact and communicate.</a:t>
            </a:r>
            <a:endParaRPr sz="2052">
              <a:latin typeface="Calibri"/>
              <a:ea typeface="Calibri"/>
              <a:cs typeface="Calibri"/>
              <a:sym typeface="Calibri"/>
            </a:endParaRPr>
          </a:p>
          <a:p>
            <a:pPr indent="-266401" lvl="0" marL="349250" rtl="0" algn="l">
              <a:lnSpc>
                <a:spcPct val="80000"/>
              </a:lnSpc>
              <a:spcBef>
                <a:spcPts val="1272"/>
              </a:spcBef>
              <a:spcAft>
                <a:spcPts val="0"/>
              </a:spcAft>
              <a:buSzPts val="2053"/>
              <a:buFont typeface="Calibri"/>
              <a:buChar char="⚫"/>
            </a:pPr>
            <a:r>
              <a:rPr lang="en-GB" sz="2052">
                <a:latin typeface="Calibri"/>
                <a:ea typeface="Calibri"/>
                <a:cs typeface="Calibri"/>
                <a:sym typeface="Calibri"/>
              </a:rPr>
              <a:t>HYPR uses decentralized networks to secure connected ATMs, cars, locks and homes.</a:t>
            </a:r>
            <a:endParaRPr sz="2052">
              <a:latin typeface="Calibri"/>
              <a:ea typeface="Calibri"/>
              <a:cs typeface="Calibri"/>
              <a:sym typeface="Calibri"/>
            </a:endParaRPr>
          </a:p>
        </p:txBody>
      </p:sp>
      <p:sp>
        <p:nvSpPr>
          <p:cNvPr id="440" name="Google Shape;440;p60"/>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41" name="Google Shape;441;p6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6" name="Shape 446"/>
        <p:cNvGrpSpPr/>
        <p:nvPr/>
      </p:nvGrpSpPr>
      <p:grpSpPr>
        <a:xfrm>
          <a:off x="0" y="0"/>
          <a:ext cx="0" cy="0"/>
          <a:chOff x="0" y="0"/>
          <a:chExt cx="0" cy="0"/>
        </a:xfrm>
      </p:grpSpPr>
      <p:sp>
        <p:nvSpPr>
          <p:cNvPr id="447" name="Google Shape;447;p61"/>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NFT (ERC-721) Lab</a:t>
            </a:r>
            <a:endParaRPr b="1" sz="2700">
              <a:solidFill>
                <a:srgbClr val="333333"/>
              </a:solidFill>
              <a:highlight>
                <a:srgbClr val="FCFCFC"/>
              </a:highlight>
              <a:latin typeface="Merriweather"/>
              <a:ea typeface="Merriweather"/>
              <a:cs typeface="Merriweather"/>
              <a:sym typeface="Merriweather"/>
            </a:endParaRPr>
          </a:p>
        </p:txBody>
      </p:sp>
      <p:sp>
        <p:nvSpPr>
          <p:cNvPr id="448" name="Google Shape;448;p61"/>
          <p:cNvSpPr txBox="1"/>
          <p:nvPr>
            <p:ph idx="1" type="body"/>
          </p:nvPr>
        </p:nvSpPr>
        <p:spPr>
          <a:xfrm>
            <a:off x="762000" y="1041525"/>
            <a:ext cx="7543800" cy="3759000"/>
          </a:xfrm>
          <a:prstGeom prst="rect">
            <a:avLst/>
          </a:prstGeom>
          <a:noFill/>
          <a:ln>
            <a:noFill/>
          </a:ln>
        </p:spPr>
        <p:txBody>
          <a:bodyPr anchorCtr="0" anchor="t" bIns="45700" lIns="91425" spcFirstLastPara="1" rIns="91425" wrap="square" tIns="45700">
            <a:noAutofit/>
          </a:bodyPr>
          <a:lstStyle/>
          <a:p>
            <a:pPr indent="-275767" lvl="0" marL="349250" rtl="0" algn="l">
              <a:lnSpc>
                <a:spcPct val="80000"/>
              </a:lnSpc>
              <a:spcBef>
                <a:spcPts val="1272"/>
              </a:spcBef>
              <a:spcAft>
                <a:spcPts val="0"/>
              </a:spcAft>
              <a:buSzPts val="2200"/>
              <a:buFont typeface="Arial"/>
              <a:buChar char="⚫"/>
            </a:pPr>
            <a:r>
              <a:rPr lang="en-GB" sz="2200">
                <a:latin typeface="Arial"/>
                <a:ea typeface="Arial"/>
                <a:cs typeface="Arial"/>
                <a:sym typeface="Arial"/>
              </a:rPr>
              <a:t>I</a:t>
            </a:r>
            <a:r>
              <a:rPr lang="en-GB" sz="1900">
                <a:latin typeface="Arial"/>
                <a:ea typeface="Arial"/>
                <a:cs typeface="Arial"/>
                <a:sym typeface="Arial"/>
              </a:rPr>
              <a:t>nstall Mobile Metamask (Please note that while you can add NFT's as custom tokens in the Chrome extension, you will not be able to see them natively in the UI).</a:t>
            </a:r>
            <a:endParaRPr sz="1900">
              <a:latin typeface="Arial"/>
              <a:ea typeface="Arial"/>
              <a:cs typeface="Arial"/>
              <a:sym typeface="Arial"/>
            </a:endParaRPr>
          </a:p>
          <a:p>
            <a:pPr indent="-256717" lvl="0" marL="349250" rtl="0" algn="l">
              <a:lnSpc>
                <a:spcPct val="80000"/>
              </a:lnSpc>
              <a:spcBef>
                <a:spcPts val="1272"/>
              </a:spcBef>
              <a:spcAft>
                <a:spcPts val="0"/>
              </a:spcAft>
              <a:buSzPts val="1900"/>
              <a:buFont typeface="Arial"/>
              <a:buChar char="⚫"/>
            </a:pPr>
            <a:r>
              <a:rPr lang="en-GB" sz="1900">
                <a:latin typeface="Arial"/>
                <a:ea typeface="Arial"/>
                <a:cs typeface="Arial"/>
                <a:sym typeface="Arial"/>
              </a:rPr>
              <a:t>Sync Mobile with MetaMask Extension</a:t>
            </a:r>
            <a:r>
              <a:rPr lang="en-GB" sz="1900">
                <a:latin typeface="Arial"/>
                <a:ea typeface="Arial"/>
                <a:cs typeface="Arial"/>
                <a:sym typeface="Arial"/>
              </a:rPr>
              <a:t>   </a:t>
            </a:r>
            <a:r>
              <a:rPr lang="en-GB" sz="1900" u="sng">
                <a:solidFill>
                  <a:schemeClr val="hlink"/>
                </a:solidFill>
                <a:latin typeface="Arial"/>
                <a:ea typeface="Arial"/>
                <a:cs typeface="Arial"/>
                <a:sym typeface="Arial"/>
                <a:hlinkClick r:id="rId3"/>
              </a:rPr>
              <a:t>https://metamask.zendesk.com/hc/en-us/articles/360032378452-How-to-Sync-Mobile-with-MetaMask-Extension</a:t>
            </a:r>
            <a:r>
              <a:rPr lang="en-GB" sz="1900">
                <a:latin typeface="Arial"/>
                <a:ea typeface="Arial"/>
                <a:cs typeface="Arial"/>
                <a:sym typeface="Arial"/>
              </a:rPr>
              <a:t> </a:t>
            </a:r>
            <a:endParaRPr sz="1900">
              <a:latin typeface="Arial"/>
              <a:ea typeface="Arial"/>
              <a:cs typeface="Arial"/>
              <a:sym typeface="Arial"/>
            </a:endParaRPr>
          </a:p>
          <a:p>
            <a:pPr indent="-256717" lvl="0" marL="349250" rtl="0" algn="l">
              <a:lnSpc>
                <a:spcPct val="80000"/>
              </a:lnSpc>
              <a:spcBef>
                <a:spcPts val="1272"/>
              </a:spcBef>
              <a:spcAft>
                <a:spcPts val="0"/>
              </a:spcAft>
              <a:buSzPts val="1900"/>
              <a:buFont typeface="Arial"/>
              <a:buChar char="⚫"/>
            </a:pPr>
            <a:r>
              <a:rPr lang="en-GB" sz="1900">
                <a:latin typeface="Arial"/>
                <a:ea typeface="Arial"/>
                <a:cs typeface="Arial"/>
                <a:sym typeface="Arial"/>
              </a:rPr>
              <a:t>Follow this Tutorial to mint NFTs: </a:t>
            </a:r>
            <a:r>
              <a:rPr lang="en-GB" sz="1900" u="sng">
                <a:solidFill>
                  <a:schemeClr val="hlink"/>
                </a:solidFill>
                <a:latin typeface="Arial"/>
                <a:ea typeface="Arial"/>
                <a:cs typeface="Arial"/>
                <a:sym typeface="Arial"/>
                <a:hlinkClick r:id="rId4"/>
              </a:rPr>
              <a:t>https://coinmarketcap.com/alexandria/article/how-to-mint-an-nft</a:t>
            </a:r>
            <a:endParaRPr sz="1900">
              <a:latin typeface="Arial"/>
              <a:ea typeface="Arial"/>
              <a:cs typeface="Arial"/>
              <a:sym typeface="Arial"/>
            </a:endParaRPr>
          </a:p>
          <a:p>
            <a:pPr indent="-256717" lvl="0" marL="349250" rtl="0" algn="l">
              <a:lnSpc>
                <a:spcPct val="80000"/>
              </a:lnSpc>
              <a:spcBef>
                <a:spcPts val="1272"/>
              </a:spcBef>
              <a:spcAft>
                <a:spcPts val="0"/>
              </a:spcAft>
              <a:buSzPts val="1900"/>
              <a:buFont typeface="Arial"/>
              <a:buChar char="⚫"/>
            </a:pPr>
            <a:r>
              <a:rPr lang="en-GB" sz="1900">
                <a:latin typeface="Arial"/>
                <a:ea typeface="Arial"/>
                <a:cs typeface="Arial"/>
                <a:sym typeface="Arial"/>
              </a:rPr>
              <a:t>OpenSea for Testnetworks (Use Rinkeby testnet only)</a:t>
            </a:r>
            <a:br>
              <a:rPr lang="en-GB" sz="1900">
                <a:latin typeface="Arial"/>
                <a:ea typeface="Arial"/>
                <a:cs typeface="Arial"/>
                <a:sym typeface="Arial"/>
              </a:rPr>
            </a:br>
            <a:r>
              <a:rPr lang="en-GB" sz="1900" u="sng">
                <a:solidFill>
                  <a:schemeClr val="hlink"/>
                </a:solidFill>
                <a:latin typeface="Arial"/>
                <a:ea typeface="Arial"/>
                <a:cs typeface="Arial"/>
                <a:sym typeface="Arial"/>
                <a:hlinkClick r:id="rId5"/>
              </a:rPr>
              <a:t>https://testnets.opensea.io/</a:t>
            </a:r>
            <a:r>
              <a:rPr lang="en-GB" sz="1900">
                <a:latin typeface="Arial"/>
                <a:ea typeface="Arial"/>
                <a:cs typeface="Arial"/>
                <a:sym typeface="Arial"/>
              </a:rPr>
              <a:t> </a:t>
            </a:r>
            <a:endParaRPr sz="1900">
              <a:latin typeface="Arial"/>
              <a:ea typeface="Arial"/>
              <a:cs typeface="Arial"/>
              <a:sym typeface="Arial"/>
            </a:endParaRPr>
          </a:p>
          <a:p>
            <a:pPr indent="-256717" lvl="0" marL="349250" rtl="0" algn="l">
              <a:lnSpc>
                <a:spcPct val="80000"/>
              </a:lnSpc>
              <a:spcBef>
                <a:spcPts val="1272"/>
              </a:spcBef>
              <a:spcAft>
                <a:spcPts val="0"/>
              </a:spcAft>
              <a:buSzPts val="1900"/>
              <a:buFont typeface="Arial"/>
              <a:buChar char="⚫"/>
            </a:pPr>
            <a:r>
              <a:rPr lang="en-GB" sz="1900">
                <a:latin typeface="Arial"/>
                <a:ea typeface="Arial"/>
                <a:cs typeface="Arial"/>
                <a:sym typeface="Arial"/>
              </a:rPr>
              <a:t>OpenSea NFT Tutorial </a:t>
            </a:r>
            <a:endParaRPr sz="1900">
              <a:latin typeface="Arial"/>
              <a:ea typeface="Arial"/>
              <a:cs typeface="Arial"/>
              <a:sym typeface="Arial"/>
            </a:endParaRPr>
          </a:p>
          <a:p>
            <a:pPr indent="0" lvl="0" marL="349250" rtl="0" algn="l">
              <a:lnSpc>
                <a:spcPct val="80000"/>
              </a:lnSpc>
              <a:spcBef>
                <a:spcPts val="1272"/>
              </a:spcBef>
              <a:spcAft>
                <a:spcPts val="0"/>
              </a:spcAft>
              <a:buNone/>
            </a:pPr>
            <a:r>
              <a:rPr lang="en-GB" sz="1900" u="sng">
                <a:solidFill>
                  <a:schemeClr val="hlink"/>
                </a:solidFill>
                <a:latin typeface="Arial"/>
                <a:ea typeface="Arial"/>
                <a:cs typeface="Arial"/>
                <a:sym typeface="Arial"/>
                <a:hlinkClick r:id="rId6"/>
              </a:rPr>
              <a:t>https://docs.opensea.io/docs/getting-started</a:t>
            </a:r>
            <a:r>
              <a:rPr lang="en-GB" sz="1900">
                <a:latin typeface="Arial"/>
                <a:ea typeface="Arial"/>
                <a:cs typeface="Arial"/>
                <a:sym typeface="Arial"/>
              </a:rPr>
              <a:t> </a:t>
            </a:r>
            <a:endParaRPr sz="1900">
              <a:latin typeface="Arial"/>
              <a:ea typeface="Arial"/>
              <a:cs typeface="Arial"/>
              <a:sym typeface="Arial"/>
            </a:endParaRPr>
          </a:p>
        </p:txBody>
      </p:sp>
      <p:sp>
        <p:nvSpPr>
          <p:cNvPr id="449" name="Google Shape;449;p61"/>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50" name="Google Shape;450;p61"/>
          <p:cNvPicPr preferRelativeResize="0"/>
          <p:nvPr/>
        </p:nvPicPr>
        <p:blipFill rotWithShape="1">
          <a:blip r:embed="rId7">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5" name="Shape 455"/>
        <p:cNvGrpSpPr/>
        <p:nvPr/>
      </p:nvGrpSpPr>
      <p:grpSpPr>
        <a:xfrm>
          <a:off x="0" y="0"/>
          <a:ext cx="0" cy="0"/>
          <a:chOff x="0" y="0"/>
          <a:chExt cx="0" cy="0"/>
        </a:xfrm>
      </p:grpSpPr>
      <p:sp>
        <p:nvSpPr>
          <p:cNvPr id="456" name="Google Shape;456;p62"/>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S</a:t>
            </a:r>
            <a:r>
              <a:rPr b="1" lang="en-GB" sz="2300">
                <a:solidFill>
                  <a:srgbClr val="35495E"/>
                </a:solidFill>
                <a:highlight>
                  <a:srgbClr val="FFFFFF"/>
                </a:highlight>
                <a:latin typeface="Montserrat"/>
                <a:ea typeface="Montserrat"/>
                <a:cs typeface="Montserrat"/>
                <a:sym typeface="Montserrat"/>
              </a:rPr>
              <a:t>FT (Semi-Fungible Token, ERC-1155) Lab</a:t>
            </a:r>
            <a:endParaRPr b="1" sz="2700">
              <a:solidFill>
                <a:srgbClr val="333333"/>
              </a:solidFill>
              <a:highlight>
                <a:srgbClr val="FCFCFC"/>
              </a:highlight>
              <a:latin typeface="Merriweather"/>
              <a:ea typeface="Merriweather"/>
              <a:cs typeface="Merriweather"/>
              <a:sym typeface="Merriweather"/>
            </a:endParaRPr>
          </a:p>
        </p:txBody>
      </p:sp>
      <p:sp>
        <p:nvSpPr>
          <p:cNvPr id="457" name="Google Shape;457;p62"/>
          <p:cNvSpPr txBox="1"/>
          <p:nvPr>
            <p:ph idx="1" type="body"/>
          </p:nvPr>
        </p:nvSpPr>
        <p:spPr>
          <a:xfrm>
            <a:off x="762000" y="1041525"/>
            <a:ext cx="7543800" cy="3759000"/>
          </a:xfrm>
          <a:prstGeom prst="rect">
            <a:avLst/>
          </a:prstGeom>
          <a:noFill/>
          <a:ln>
            <a:noFill/>
          </a:ln>
        </p:spPr>
        <p:txBody>
          <a:bodyPr anchorCtr="0" anchor="t" bIns="45700" lIns="91425" spcFirstLastPara="1" rIns="91425" wrap="square" tIns="45700">
            <a:noAutofit/>
          </a:bodyPr>
          <a:lstStyle/>
          <a:p>
            <a:pPr indent="-368300" lvl="0" marL="457200" rtl="0" algn="l">
              <a:lnSpc>
                <a:spcPct val="80000"/>
              </a:lnSpc>
              <a:spcBef>
                <a:spcPts val="1272"/>
              </a:spcBef>
              <a:spcAft>
                <a:spcPts val="0"/>
              </a:spcAft>
              <a:buSzPts val="2200"/>
              <a:buFont typeface="Arial"/>
              <a:buChar char="⚫"/>
            </a:pPr>
            <a:r>
              <a:rPr lang="en-GB" sz="2200">
                <a:latin typeface="Arial"/>
                <a:ea typeface="Arial"/>
                <a:cs typeface="Arial"/>
                <a:sym typeface="Arial"/>
              </a:rPr>
              <a:t>ERC-1155 Marketplace</a:t>
            </a:r>
            <a:endParaRPr sz="2200">
              <a:latin typeface="Arial"/>
              <a:ea typeface="Arial"/>
              <a:cs typeface="Arial"/>
              <a:sym typeface="Arial"/>
            </a:endParaRPr>
          </a:p>
          <a:p>
            <a:pPr indent="0" lvl="0" marL="457200" rtl="0" algn="l">
              <a:lnSpc>
                <a:spcPct val="80000"/>
              </a:lnSpc>
              <a:spcBef>
                <a:spcPts val="1272"/>
              </a:spcBef>
              <a:spcAft>
                <a:spcPts val="0"/>
              </a:spcAft>
              <a:buNone/>
            </a:pPr>
            <a:r>
              <a:rPr lang="en-GB" sz="2200" u="sng">
                <a:solidFill>
                  <a:schemeClr val="hlink"/>
                </a:solidFill>
                <a:latin typeface="Arial"/>
                <a:ea typeface="Arial"/>
                <a:cs typeface="Arial"/>
                <a:sym typeface="Arial"/>
                <a:hlinkClick r:id="rId3"/>
              </a:rPr>
              <a:t>https://opensea.io/blog/announcements/erc1155-marketplace/</a:t>
            </a:r>
            <a:endParaRPr sz="2200">
              <a:latin typeface="Arial"/>
              <a:ea typeface="Arial"/>
              <a:cs typeface="Arial"/>
              <a:sym typeface="Arial"/>
            </a:endParaRPr>
          </a:p>
          <a:p>
            <a:pPr indent="-368300" lvl="0" marL="457200" rtl="0" algn="l">
              <a:lnSpc>
                <a:spcPct val="80000"/>
              </a:lnSpc>
              <a:spcBef>
                <a:spcPts val="1272"/>
              </a:spcBef>
              <a:spcAft>
                <a:spcPts val="0"/>
              </a:spcAft>
              <a:buSzPts val="2200"/>
              <a:buFont typeface="Arial"/>
              <a:buChar char="⚫"/>
            </a:pPr>
            <a:r>
              <a:rPr lang="en-GB" sz="2200">
                <a:latin typeface="Arial"/>
                <a:ea typeface="Arial"/>
                <a:cs typeface="Arial"/>
                <a:sym typeface="Arial"/>
              </a:rPr>
              <a:t>OpenSea SFT Tutorial</a:t>
            </a:r>
            <a:endParaRPr sz="2200">
              <a:latin typeface="Arial"/>
              <a:ea typeface="Arial"/>
              <a:cs typeface="Arial"/>
              <a:sym typeface="Arial"/>
            </a:endParaRPr>
          </a:p>
          <a:p>
            <a:pPr indent="0" lvl="0" marL="457200" rtl="0" algn="l">
              <a:lnSpc>
                <a:spcPct val="80000"/>
              </a:lnSpc>
              <a:spcBef>
                <a:spcPts val="1272"/>
              </a:spcBef>
              <a:spcAft>
                <a:spcPts val="0"/>
              </a:spcAft>
              <a:buNone/>
            </a:pPr>
            <a:r>
              <a:rPr lang="en-GB" sz="2200" u="sng">
                <a:solidFill>
                  <a:schemeClr val="hlink"/>
                </a:solidFill>
                <a:latin typeface="Arial"/>
                <a:ea typeface="Arial"/>
                <a:cs typeface="Arial"/>
                <a:sym typeface="Arial"/>
                <a:hlinkClick r:id="rId4"/>
              </a:rPr>
              <a:t>https://docs.opensea.io/docs/opensea-erc1155-tutorial</a:t>
            </a:r>
            <a:r>
              <a:rPr lang="en-GB" sz="2200">
                <a:latin typeface="Arial"/>
                <a:ea typeface="Arial"/>
                <a:cs typeface="Arial"/>
                <a:sym typeface="Arial"/>
              </a:rPr>
              <a:t>  </a:t>
            </a:r>
            <a:endParaRPr sz="2200">
              <a:latin typeface="Arial"/>
              <a:ea typeface="Arial"/>
              <a:cs typeface="Arial"/>
              <a:sym typeface="Arial"/>
            </a:endParaRPr>
          </a:p>
        </p:txBody>
      </p:sp>
      <p:sp>
        <p:nvSpPr>
          <p:cNvPr id="458" name="Google Shape;458;p62"/>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59" name="Google Shape;459;p62"/>
          <p:cNvPicPr preferRelativeResize="0"/>
          <p:nvPr/>
        </p:nvPicPr>
        <p:blipFill rotWithShape="1">
          <a:blip r:embed="rId5">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4" name="Shape 464"/>
        <p:cNvGrpSpPr/>
        <p:nvPr/>
      </p:nvGrpSpPr>
      <p:grpSpPr>
        <a:xfrm>
          <a:off x="0" y="0"/>
          <a:ext cx="0" cy="0"/>
          <a:chOff x="0" y="0"/>
          <a:chExt cx="0" cy="0"/>
        </a:xfrm>
      </p:grpSpPr>
      <p:sp>
        <p:nvSpPr>
          <p:cNvPr id="465" name="Google Shape;465;p63"/>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60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Build Your own Customized Marketplace</a:t>
            </a:r>
            <a:endParaRPr b="1" sz="2700">
              <a:solidFill>
                <a:srgbClr val="333333"/>
              </a:solidFill>
              <a:highlight>
                <a:srgbClr val="FCFCFC"/>
              </a:highlight>
              <a:latin typeface="Merriweather"/>
              <a:ea typeface="Merriweather"/>
              <a:cs typeface="Merriweather"/>
              <a:sym typeface="Merriweather"/>
            </a:endParaRPr>
          </a:p>
        </p:txBody>
      </p:sp>
      <p:sp>
        <p:nvSpPr>
          <p:cNvPr id="466" name="Google Shape;466;p63"/>
          <p:cNvSpPr txBox="1"/>
          <p:nvPr>
            <p:ph idx="1" type="body"/>
          </p:nvPr>
        </p:nvSpPr>
        <p:spPr>
          <a:xfrm>
            <a:off x="762000" y="1041525"/>
            <a:ext cx="7543800" cy="3759000"/>
          </a:xfrm>
          <a:prstGeom prst="rect">
            <a:avLst/>
          </a:prstGeom>
          <a:noFill/>
          <a:ln>
            <a:noFill/>
          </a:ln>
        </p:spPr>
        <p:txBody>
          <a:bodyPr anchorCtr="0" anchor="t" bIns="45700" lIns="91425" spcFirstLastPara="1" rIns="91425" wrap="square" tIns="45700">
            <a:noAutofit/>
          </a:bodyPr>
          <a:lstStyle/>
          <a:p>
            <a:pPr indent="-349250" lvl="0" marL="457200" rtl="0" algn="l">
              <a:lnSpc>
                <a:spcPct val="80000"/>
              </a:lnSpc>
              <a:spcBef>
                <a:spcPts val="1272"/>
              </a:spcBef>
              <a:spcAft>
                <a:spcPts val="0"/>
              </a:spcAft>
              <a:buSzPts val="1900"/>
              <a:buFont typeface="Arial"/>
              <a:buChar char="⚫"/>
            </a:pPr>
            <a:r>
              <a:rPr lang="en-GB" sz="1900">
                <a:latin typeface="Arial"/>
                <a:ea typeface="Arial"/>
                <a:cs typeface="Arial"/>
                <a:sym typeface="Arial"/>
              </a:rPr>
              <a:t>While Label OpenSeas (Fee 2.5%)</a:t>
            </a:r>
            <a:endParaRPr sz="1900">
              <a:latin typeface="Arial"/>
              <a:ea typeface="Arial"/>
              <a:cs typeface="Arial"/>
              <a:sym typeface="Arial"/>
            </a:endParaRPr>
          </a:p>
          <a:p>
            <a:pPr indent="0" lvl="0" marL="914400" rtl="0" algn="l">
              <a:lnSpc>
                <a:spcPct val="80000"/>
              </a:lnSpc>
              <a:spcBef>
                <a:spcPts val="1272"/>
              </a:spcBef>
              <a:spcAft>
                <a:spcPts val="0"/>
              </a:spcAft>
              <a:buNone/>
            </a:pPr>
            <a:r>
              <a:rPr lang="en-GB" sz="1900" u="sng">
                <a:solidFill>
                  <a:schemeClr val="hlink"/>
                </a:solidFill>
                <a:latin typeface="Arial"/>
                <a:ea typeface="Arial"/>
                <a:cs typeface="Arial"/>
                <a:sym typeface="Arial"/>
                <a:hlinkClick r:id="rId3"/>
              </a:rPr>
              <a:t>https://support.opensea.io/hc/en-us/articles/1500003249342</a:t>
            </a:r>
            <a:r>
              <a:rPr lang="en-GB" sz="1900">
                <a:latin typeface="Arial"/>
                <a:ea typeface="Arial"/>
                <a:cs typeface="Arial"/>
                <a:sym typeface="Arial"/>
              </a:rPr>
              <a:t> </a:t>
            </a:r>
            <a:endParaRPr sz="1900">
              <a:latin typeface="Arial"/>
              <a:ea typeface="Arial"/>
              <a:cs typeface="Arial"/>
              <a:sym typeface="Arial"/>
            </a:endParaRPr>
          </a:p>
          <a:p>
            <a:pPr indent="0" lvl="0" marL="914400" rtl="0" algn="l">
              <a:lnSpc>
                <a:spcPct val="80000"/>
              </a:lnSpc>
              <a:spcBef>
                <a:spcPts val="1272"/>
              </a:spcBef>
              <a:spcAft>
                <a:spcPts val="0"/>
              </a:spcAft>
              <a:buNone/>
            </a:pPr>
            <a:r>
              <a:rPr lang="en-GB" sz="1900" u="sng">
                <a:solidFill>
                  <a:schemeClr val="hlink"/>
                </a:solidFill>
                <a:latin typeface="Arial"/>
                <a:ea typeface="Arial"/>
                <a:cs typeface="Arial"/>
                <a:sym typeface="Arial"/>
                <a:hlinkClick r:id="rId4"/>
              </a:rPr>
              <a:t>https://github.com/ProjectOpenSea/opensea-js</a:t>
            </a:r>
            <a:r>
              <a:rPr lang="en-GB" sz="1900">
                <a:latin typeface="Arial"/>
                <a:ea typeface="Arial"/>
                <a:cs typeface="Arial"/>
                <a:sym typeface="Arial"/>
              </a:rPr>
              <a:t> </a:t>
            </a:r>
            <a:endParaRPr sz="1900">
              <a:latin typeface="Arial"/>
              <a:ea typeface="Arial"/>
              <a:cs typeface="Arial"/>
              <a:sym typeface="Arial"/>
            </a:endParaRPr>
          </a:p>
          <a:p>
            <a:pPr indent="-349250" lvl="0" marL="457200" rtl="0" algn="l">
              <a:lnSpc>
                <a:spcPct val="80000"/>
              </a:lnSpc>
              <a:spcBef>
                <a:spcPts val="1272"/>
              </a:spcBef>
              <a:spcAft>
                <a:spcPts val="0"/>
              </a:spcAft>
              <a:buSzPts val="1900"/>
              <a:buFont typeface="Arial"/>
              <a:buChar char="⚫"/>
            </a:pPr>
            <a:r>
              <a:rPr lang="en-GB" sz="1900">
                <a:latin typeface="Arial"/>
                <a:ea typeface="Arial"/>
                <a:cs typeface="Arial"/>
                <a:sym typeface="Arial"/>
              </a:rPr>
              <a:t>How to Build an NFT Marketplace Platform: Using Blockchain and Some Magic</a:t>
            </a:r>
            <a:endParaRPr sz="1900">
              <a:latin typeface="Arial"/>
              <a:ea typeface="Arial"/>
              <a:cs typeface="Arial"/>
              <a:sym typeface="Arial"/>
            </a:endParaRPr>
          </a:p>
          <a:p>
            <a:pPr indent="0" lvl="0" marL="914400" rtl="0" algn="l">
              <a:lnSpc>
                <a:spcPct val="80000"/>
              </a:lnSpc>
              <a:spcBef>
                <a:spcPts val="1272"/>
              </a:spcBef>
              <a:spcAft>
                <a:spcPts val="0"/>
              </a:spcAft>
              <a:buNone/>
            </a:pPr>
            <a:r>
              <a:rPr lang="en-GB" sz="1900" u="sng">
                <a:solidFill>
                  <a:schemeClr val="hlink"/>
                </a:solidFill>
                <a:latin typeface="Arial"/>
                <a:ea typeface="Arial"/>
                <a:cs typeface="Arial"/>
                <a:sym typeface="Arial"/>
                <a:hlinkClick r:id="rId5"/>
              </a:rPr>
              <a:t>https://medium.com/codica/how-to-build-an-nft-marketplace-platform-using-blockchain-and-some-magic-96d94eaf7861</a:t>
            </a:r>
            <a:r>
              <a:rPr lang="en-GB" sz="1900">
                <a:latin typeface="Arial"/>
                <a:ea typeface="Arial"/>
                <a:cs typeface="Arial"/>
                <a:sym typeface="Arial"/>
              </a:rPr>
              <a:t> </a:t>
            </a:r>
            <a:endParaRPr sz="1900">
              <a:latin typeface="Arial"/>
              <a:ea typeface="Arial"/>
              <a:cs typeface="Arial"/>
              <a:sym typeface="Arial"/>
            </a:endParaRPr>
          </a:p>
          <a:p>
            <a:pPr indent="-349250" lvl="0" marL="457200" rtl="0" algn="l">
              <a:lnSpc>
                <a:spcPct val="80000"/>
              </a:lnSpc>
              <a:spcBef>
                <a:spcPts val="1272"/>
              </a:spcBef>
              <a:spcAft>
                <a:spcPts val="0"/>
              </a:spcAft>
              <a:buSzPts val="1900"/>
              <a:buFont typeface="Arial"/>
              <a:buChar char="⚫"/>
            </a:pPr>
            <a:r>
              <a:rPr lang="en-GB" sz="1900">
                <a:latin typeface="Arial"/>
                <a:ea typeface="Arial"/>
                <a:cs typeface="Arial"/>
                <a:sym typeface="Arial"/>
              </a:rPr>
              <a:t>How to create your own NFT Marketplace to stay competitive in Digital World</a:t>
            </a:r>
            <a:endParaRPr sz="1900">
              <a:latin typeface="Arial"/>
              <a:ea typeface="Arial"/>
              <a:cs typeface="Arial"/>
              <a:sym typeface="Arial"/>
            </a:endParaRPr>
          </a:p>
          <a:p>
            <a:pPr indent="0" lvl="0" marL="914400" rtl="0" algn="l">
              <a:lnSpc>
                <a:spcPct val="80000"/>
              </a:lnSpc>
              <a:spcBef>
                <a:spcPts val="1272"/>
              </a:spcBef>
              <a:spcAft>
                <a:spcPts val="0"/>
              </a:spcAft>
              <a:buNone/>
            </a:pPr>
            <a:r>
              <a:rPr lang="en-GB" sz="1900" u="sng">
                <a:solidFill>
                  <a:schemeClr val="hlink"/>
                </a:solidFill>
                <a:latin typeface="Arial"/>
                <a:ea typeface="Arial"/>
                <a:cs typeface="Arial"/>
                <a:sym typeface="Arial"/>
                <a:hlinkClick r:id="rId6"/>
              </a:rPr>
              <a:t>https://medium.com/security-token-offering/how-to-create-your-own-nft-marketplace-to-stay-competitive-in-digital-world-396da0847a3a</a:t>
            </a:r>
            <a:r>
              <a:rPr lang="en-GB" sz="1900">
                <a:latin typeface="Arial"/>
                <a:ea typeface="Arial"/>
                <a:cs typeface="Arial"/>
                <a:sym typeface="Arial"/>
              </a:rPr>
              <a:t> </a:t>
            </a:r>
            <a:r>
              <a:rPr lang="en-GB" sz="1900">
                <a:latin typeface="Arial"/>
                <a:ea typeface="Arial"/>
                <a:cs typeface="Arial"/>
                <a:sym typeface="Arial"/>
              </a:rPr>
              <a:t> </a:t>
            </a:r>
            <a:endParaRPr sz="1900">
              <a:latin typeface="Arial"/>
              <a:ea typeface="Arial"/>
              <a:cs typeface="Arial"/>
              <a:sym typeface="Arial"/>
            </a:endParaRPr>
          </a:p>
        </p:txBody>
      </p:sp>
      <p:sp>
        <p:nvSpPr>
          <p:cNvPr id="467" name="Google Shape;467;p63"/>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68" name="Google Shape;468;p63"/>
          <p:cNvPicPr preferRelativeResize="0"/>
          <p:nvPr/>
        </p:nvPicPr>
        <p:blipFill rotWithShape="1">
          <a:blip r:embed="rId7">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3" name="Shape 473"/>
        <p:cNvGrpSpPr/>
        <p:nvPr/>
      </p:nvGrpSpPr>
      <p:grpSpPr>
        <a:xfrm>
          <a:off x="0" y="0"/>
          <a:ext cx="0" cy="0"/>
          <a:chOff x="0" y="0"/>
          <a:chExt cx="0" cy="0"/>
        </a:xfrm>
      </p:grpSpPr>
      <p:sp>
        <p:nvSpPr>
          <p:cNvPr id="474" name="Google Shape;474;p64"/>
          <p:cNvSpPr txBox="1"/>
          <p:nvPr>
            <p:ph type="title"/>
          </p:nvPr>
        </p:nvSpPr>
        <p:spPr>
          <a:xfrm>
            <a:off x="1219200" y="2667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GB" sz="2300">
                <a:solidFill>
                  <a:srgbClr val="35495E"/>
                </a:solidFill>
                <a:highlight>
                  <a:srgbClr val="FFFFFF"/>
                </a:highlight>
                <a:latin typeface="Montserrat"/>
                <a:ea typeface="Montserrat"/>
                <a:cs typeface="Montserrat"/>
                <a:sym typeface="Montserrat"/>
              </a:rPr>
              <a:t>Token Economy Book</a:t>
            </a:r>
            <a:endParaRPr b="1" sz="2300">
              <a:solidFill>
                <a:srgbClr val="35495E"/>
              </a:solidFill>
              <a:highlight>
                <a:srgbClr val="FFFFFF"/>
              </a:highlight>
              <a:latin typeface="Montserrat"/>
              <a:ea typeface="Montserrat"/>
              <a:cs typeface="Montserrat"/>
              <a:sym typeface="Montserrat"/>
            </a:endParaRPr>
          </a:p>
          <a:p>
            <a:pPr indent="0" lvl="0" marL="0" rtl="0" algn="l">
              <a:lnSpc>
                <a:spcPct val="115000"/>
              </a:lnSpc>
              <a:spcBef>
                <a:spcPts val="600"/>
              </a:spcBef>
              <a:spcAft>
                <a:spcPts val="600"/>
              </a:spcAft>
              <a:buClr>
                <a:schemeClr val="dk1"/>
              </a:buClr>
              <a:buSzPts val="1100"/>
              <a:buFont typeface="Arial"/>
              <a:buNone/>
            </a:pPr>
            <a:r>
              <a:rPr b="1" lang="en-GB" sz="1900">
                <a:solidFill>
                  <a:srgbClr val="35495E"/>
                </a:solidFill>
                <a:highlight>
                  <a:srgbClr val="FFFFFF"/>
                </a:highlight>
                <a:latin typeface="Montserrat"/>
                <a:ea typeface="Montserrat"/>
                <a:cs typeface="Montserrat"/>
                <a:sym typeface="Montserrat"/>
              </a:rPr>
              <a:t>https://github.com/sherminvo/TokenEconomyBook</a:t>
            </a:r>
            <a:endParaRPr b="1" sz="1900">
              <a:solidFill>
                <a:srgbClr val="35495E"/>
              </a:solidFill>
              <a:highlight>
                <a:srgbClr val="FFFFFF"/>
              </a:highlight>
              <a:latin typeface="Montserrat"/>
              <a:ea typeface="Montserrat"/>
              <a:cs typeface="Montserrat"/>
              <a:sym typeface="Montserrat"/>
            </a:endParaRPr>
          </a:p>
        </p:txBody>
      </p:sp>
      <p:sp>
        <p:nvSpPr>
          <p:cNvPr id="475" name="Google Shape;475;p64"/>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76" name="Google Shape;476;p6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477" name="Google Shape;477;p64"/>
          <p:cNvPicPr preferRelativeResize="0"/>
          <p:nvPr/>
        </p:nvPicPr>
        <p:blipFill>
          <a:blip r:embed="rId4">
            <a:alphaModFix/>
          </a:blip>
          <a:stretch>
            <a:fillRect/>
          </a:stretch>
        </p:blipFill>
        <p:spPr>
          <a:xfrm>
            <a:off x="2986575" y="999300"/>
            <a:ext cx="2846208" cy="408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Minimum Trust Required</a:t>
            </a:r>
            <a:r>
              <a:rPr b="1" lang="en-GB" sz="2700">
                <a:solidFill>
                  <a:srgbClr val="333333"/>
                </a:solidFill>
                <a:highlight>
                  <a:srgbClr val="FCFCFC"/>
                </a:highlight>
                <a:latin typeface="Merriweather"/>
                <a:ea typeface="Merriweather"/>
                <a:cs typeface="Merriweather"/>
                <a:sym typeface="Merriweather"/>
              </a:rPr>
              <a:t>?</a:t>
            </a:r>
            <a:endParaRPr b="1" sz="3600">
              <a:solidFill>
                <a:schemeClr val="dk1"/>
              </a:solidFill>
              <a:latin typeface="Calibri"/>
              <a:ea typeface="Calibri"/>
              <a:cs typeface="Calibri"/>
              <a:sym typeface="Calibri"/>
            </a:endParaRPr>
          </a:p>
        </p:txBody>
      </p:sp>
      <p:sp>
        <p:nvSpPr>
          <p:cNvPr id="165" name="Google Shape;165;p29"/>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263067" lvl="0" marL="349250" rtl="0" algn="l">
              <a:lnSpc>
                <a:spcPct val="80000"/>
              </a:lnSpc>
              <a:spcBef>
                <a:spcPts val="1272"/>
              </a:spcBef>
              <a:spcAft>
                <a:spcPts val="0"/>
              </a:spcAft>
              <a:buSzPts val="2000"/>
              <a:buFont typeface="Calibri"/>
              <a:buChar char="⚫"/>
            </a:pPr>
            <a:r>
              <a:rPr lang="en-GB" sz="2000">
                <a:latin typeface="Calibri"/>
                <a:ea typeface="Calibri"/>
                <a:cs typeface="Calibri"/>
                <a:sym typeface="Calibri"/>
              </a:rPr>
              <a:t>With Web 3.0, women, men, machines &amp; businesses will be able to trade value, information &amp; work with global counterparties they don’t know or yet explicitly trust, without an intermediary. </a:t>
            </a:r>
            <a:endParaRPr sz="2000">
              <a:latin typeface="Calibri"/>
              <a:ea typeface="Calibri"/>
              <a:cs typeface="Calibri"/>
              <a:sym typeface="Calibri"/>
            </a:endParaRPr>
          </a:p>
          <a:p>
            <a:pPr indent="-263067" lvl="0" marL="349250" rtl="0" algn="l">
              <a:lnSpc>
                <a:spcPct val="80000"/>
              </a:lnSpc>
              <a:spcBef>
                <a:spcPts val="1272"/>
              </a:spcBef>
              <a:spcAft>
                <a:spcPts val="0"/>
              </a:spcAft>
              <a:buSzPts val="2000"/>
              <a:buFont typeface="Calibri"/>
              <a:buChar char="⚫"/>
            </a:pPr>
            <a:r>
              <a:rPr lang="en-GB" sz="2000">
                <a:latin typeface="Calibri"/>
                <a:ea typeface="Calibri"/>
                <a:cs typeface="Calibri"/>
                <a:sym typeface="Calibri"/>
              </a:rPr>
              <a:t>The most important evolution enabled by Web3.0 is the minimisation of the trust required for coordination on a global scale. </a:t>
            </a:r>
            <a:endParaRPr sz="2000">
              <a:latin typeface="Calibri"/>
              <a:ea typeface="Calibri"/>
              <a:cs typeface="Calibri"/>
              <a:sym typeface="Calibri"/>
            </a:endParaRPr>
          </a:p>
          <a:p>
            <a:pPr indent="-263067" lvl="0" marL="349250" rtl="0" algn="l">
              <a:lnSpc>
                <a:spcPct val="80000"/>
              </a:lnSpc>
              <a:spcBef>
                <a:spcPts val="1272"/>
              </a:spcBef>
              <a:spcAft>
                <a:spcPts val="0"/>
              </a:spcAft>
              <a:buSzPts val="2000"/>
              <a:buFont typeface="Calibri"/>
              <a:buChar char="⚫"/>
            </a:pPr>
            <a:r>
              <a:rPr lang="en-GB" sz="2000">
                <a:latin typeface="Calibri"/>
                <a:ea typeface="Calibri"/>
                <a:cs typeface="Calibri"/>
                <a:sym typeface="Calibri"/>
              </a:rPr>
              <a:t>This marks a move towards trusting all constituents of a network implicitly rather than needing to trust each individual explicitly and/or seeking to achieve trust extrinsically.</a:t>
            </a:r>
            <a:endParaRPr sz="2000">
              <a:latin typeface="Calibri"/>
              <a:ea typeface="Calibri"/>
              <a:cs typeface="Calibri"/>
              <a:sym typeface="Calibri"/>
            </a:endParaRPr>
          </a:p>
          <a:p>
            <a:pPr indent="-263067" lvl="0" marL="349250" rtl="0" algn="l">
              <a:lnSpc>
                <a:spcPct val="80000"/>
              </a:lnSpc>
              <a:spcBef>
                <a:spcPts val="1272"/>
              </a:spcBef>
              <a:spcAft>
                <a:spcPts val="0"/>
              </a:spcAft>
              <a:buSzPts val="2000"/>
              <a:buFont typeface="Calibri"/>
              <a:buChar char="⚫"/>
            </a:pPr>
            <a:r>
              <a:rPr lang="en-GB" sz="2000">
                <a:latin typeface="Calibri"/>
                <a:ea typeface="Calibri"/>
                <a:cs typeface="Calibri"/>
                <a:sym typeface="Calibri"/>
              </a:rPr>
              <a:t>Web 3.0 will enable us to interact with any individual or machine in the world, without having to pass through fee-charging middlemen. </a:t>
            </a:r>
            <a:endParaRPr sz="2000">
              <a:latin typeface="Calibri"/>
              <a:ea typeface="Calibri"/>
              <a:cs typeface="Calibri"/>
              <a:sym typeface="Calibri"/>
            </a:endParaRPr>
          </a:p>
          <a:p>
            <a:pPr indent="-263067" lvl="0" marL="349250" rtl="0" algn="l">
              <a:lnSpc>
                <a:spcPct val="80000"/>
              </a:lnSpc>
              <a:spcBef>
                <a:spcPts val="1272"/>
              </a:spcBef>
              <a:spcAft>
                <a:spcPts val="0"/>
              </a:spcAft>
              <a:buSzPts val="2000"/>
              <a:buFont typeface="Calibri"/>
              <a:buChar char="⚫"/>
            </a:pPr>
            <a:r>
              <a:rPr lang="en-GB" sz="2000">
                <a:latin typeface="Calibri"/>
                <a:ea typeface="Calibri"/>
                <a:cs typeface="Calibri"/>
                <a:sym typeface="Calibri"/>
              </a:rPr>
              <a:t>This shift will enable a whole new wave of previously unimaginable businesses and business models: from global co-operatives to decentralised autonomous organisations and self-sovereign data marketplaces.</a:t>
            </a:r>
            <a:endParaRPr sz="2000">
              <a:latin typeface="Calibri"/>
              <a:ea typeface="Calibri"/>
              <a:cs typeface="Calibri"/>
              <a:sym typeface="Calibri"/>
            </a:endParaRPr>
          </a:p>
        </p:txBody>
      </p:sp>
      <p:sp>
        <p:nvSpPr>
          <p:cNvPr id="166" name="Google Shape;166;p29"/>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67" name="Google Shape;167;p2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2" name="Shape 482"/>
        <p:cNvGrpSpPr/>
        <p:nvPr/>
      </p:nvGrpSpPr>
      <p:grpSpPr>
        <a:xfrm>
          <a:off x="0" y="0"/>
          <a:ext cx="0" cy="0"/>
          <a:chOff x="0" y="0"/>
          <a:chExt cx="0" cy="0"/>
        </a:xfrm>
      </p:grpSpPr>
      <p:sp>
        <p:nvSpPr>
          <p:cNvPr id="483" name="Google Shape;483;p65"/>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84" name="Google Shape;484;p6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485" name="Google Shape;485;p65"/>
          <p:cNvPicPr preferRelativeResize="0"/>
          <p:nvPr/>
        </p:nvPicPr>
        <p:blipFill>
          <a:blip r:embed="rId4">
            <a:alphaModFix/>
          </a:blip>
          <a:stretch>
            <a:fillRect/>
          </a:stretch>
        </p:blipFill>
        <p:spPr>
          <a:xfrm>
            <a:off x="2503325" y="0"/>
            <a:ext cx="3724510" cy="51435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0" name="Shape 490"/>
        <p:cNvGrpSpPr/>
        <p:nvPr/>
      </p:nvGrpSpPr>
      <p:grpSpPr>
        <a:xfrm>
          <a:off x="0" y="0"/>
          <a:ext cx="0" cy="0"/>
          <a:chOff x="0" y="0"/>
          <a:chExt cx="0" cy="0"/>
        </a:xfrm>
      </p:grpSpPr>
      <p:sp>
        <p:nvSpPr>
          <p:cNvPr id="491" name="Google Shape;491;p66"/>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92" name="Google Shape;492;p6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493" name="Google Shape;493;p66"/>
          <p:cNvPicPr preferRelativeResize="0"/>
          <p:nvPr/>
        </p:nvPicPr>
        <p:blipFill>
          <a:blip r:embed="rId4">
            <a:alphaModFix/>
          </a:blip>
          <a:stretch>
            <a:fillRect/>
          </a:stretch>
        </p:blipFill>
        <p:spPr>
          <a:xfrm>
            <a:off x="1847850" y="152400"/>
            <a:ext cx="4995802" cy="483870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sp>
        <p:nvSpPr>
          <p:cNvPr id="499" name="Google Shape;499;p67"/>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500" name="Google Shape;500;p6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501" name="Google Shape;501;p67"/>
          <p:cNvPicPr preferRelativeResize="0"/>
          <p:nvPr/>
        </p:nvPicPr>
        <p:blipFill>
          <a:blip r:embed="rId4">
            <a:alphaModFix/>
          </a:blip>
          <a:stretch>
            <a:fillRect/>
          </a:stretch>
        </p:blipFill>
        <p:spPr>
          <a:xfrm>
            <a:off x="2679075" y="0"/>
            <a:ext cx="3558753" cy="51435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5" name="Shape 505"/>
        <p:cNvGrpSpPr/>
        <p:nvPr/>
      </p:nvGrpSpPr>
      <p:grpSpPr>
        <a:xfrm>
          <a:off x="0" y="0"/>
          <a:ext cx="0" cy="0"/>
          <a:chOff x="0" y="0"/>
          <a:chExt cx="0" cy="0"/>
        </a:xfrm>
      </p:grpSpPr>
      <p:pic>
        <p:nvPicPr>
          <p:cNvPr descr="panacloud logo.jpg" id="506" name="Google Shape;506;p68"/>
          <p:cNvPicPr preferRelativeResize="0"/>
          <p:nvPr/>
        </p:nvPicPr>
        <p:blipFill rotWithShape="1">
          <a:blip r:embed="rId3">
            <a:alphaModFix/>
          </a:blip>
          <a:srcRect b="0" l="0" r="0" t="0"/>
          <a:stretch/>
        </p:blipFill>
        <p:spPr>
          <a:xfrm>
            <a:off x="3566711" y="3028950"/>
            <a:ext cx="2011267" cy="993662"/>
          </a:xfrm>
          <a:prstGeom prst="rect">
            <a:avLst/>
          </a:prstGeom>
          <a:noFill/>
          <a:ln>
            <a:noFill/>
          </a:ln>
        </p:spPr>
      </p:pic>
      <p:sp>
        <p:nvSpPr>
          <p:cNvPr id="507" name="Google Shape;507;p68"/>
          <p:cNvSpPr txBox="1"/>
          <p:nvPr/>
        </p:nvSpPr>
        <p:spPr>
          <a:xfrm>
            <a:off x="0" y="4114800"/>
            <a:ext cx="9144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000" u="none" cap="none" strike="noStrike">
                <a:solidFill>
                  <a:schemeClr val="dk1"/>
                </a:solidFill>
                <a:latin typeface="Arial"/>
                <a:ea typeface="Arial"/>
                <a:cs typeface="Arial"/>
                <a:sym typeface="Arial"/>
              </a:rPr>
              <a:t>Platform for the Serverless API Economy</a:t>
            </a:r>
            <a:endParaRPr b="1"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GB" sz="2000" u="none" cap="none" strike="noStrike">
                <a:solidFill>
                  <a:schemeClr val="dk1"/>
                </a:solidFill>
                <a:latin typeface="Arial"/>
                <a:ea typeface="Arial"/>
                <a:cs typeface="Arial"/>
                <a:sym typeface="Arial"/>
              </a:rPr>
              <a:t>Fusing Serverless, AI, IoT, Blockchain, and Quantum Technologies</a:t>
            </a:r>
            <a:endParaRPr/>
          </a:p>
          <a:p>
            <a:pPr indent="0" lvl="0" marL="0" marR="0" rtl="0" algn="ctr">
              <a:spcBef>
                <a:spcPts val="0"/>
              </a:spcBef>
              <a:spcAft>
                <a:spcPts val="0"/>
              </a:spcAft>
              <a:buNone/>
            </a:pPr>
            <a:r>
              <a:rPr b="0" i="0" lang="en-GB" sz="2000" u="none" cap="none" strike="noStrike">
                <a:solidFill>
                  <a:schemeClr val="dk1"/>
                </a:solidFill>
                <a:latin typeface="Arial"/>
                <a:ea typeface="Arial"/>
                <a:cs typeface="Arial"/>
                <a:sym typeface="Arial"/>
              </a:rPr>
              <a:t>in Next-Gen APIs</a:t>
            </a:r>
            <a:endParaRPr/>
          </a:p>
        </p:txBody>
      </p:sp>
      <p:sp>
        <p:nvSpPr>
          <p:cNvPr id="508" name="Google Shape;508;p68"/>
          <p:cNvSpPr txBox="1"/>
          <p:nvPr/>
        </p:nvSpPr>
        <p:spPr>
          <a:xfrm>
            <a:off x="0" y="1314450"/>
            <a:ext cx="9144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6600" u="none" cap="none" strike="noStrike">
                <a:solidFill>
                  <a:schemeClr val="dk1"/>
                </a:solidFill>
                <a:latin typeface="Arial"/>
                <a:ea typeface="Arial"/>
                <a:cs typeface="Arial"/>
                <a:sym typeface="Arial"/>
              </a:rPr>
              <a:t>Thank You</a:t>
            </a:r>
            <a:endParaRPr b="1" i="0" sz="6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par>
                          <p:cTn fill="hold">
                            <p:stCondLst>
                              <p:cond delay="1000"/>
                            </p:stCondLst>
                            <p:childTnLst>
                              <p:par>
                                <p:cTn fill="hold" nodeType="afterEffect" presetClass="entr" presetID="23" presetSubtype="16">
                                  <p:stCondLst>
                                    <p:cond delay="1000"/>
                                  </p:stCondLst>
                                  <p:childTnLst>
                                    <p:set>
                                      <p:cBhvr>
                                        <p:cTn dur="1" fill="hold">
                                          <p:stCondLst>
                                            <p:cond delay="0"/>
                                          </p:stCondLst>
                                        </p:cTn>
                                        <p:tgtEl>
                                          <p:spTgt spid="506"/>
                                        </p:tgtEl>
                                        <p:attrNameLst>
                                          <p:attrName>style.visibility</p:attrName>
                                        </p:attrNameLst>
                                      </p:cBhvr>
                                      <p:to>
                                        <p:strVal val="visible"/>
                                      </p:to>
                                    </p:set>
                                    <p:anim calcmode="lin" valueType="num">
                                      <p:cBhvr additive="base">
                                        <p:cTn dur="500"/>
                                        <p:tgtEl>
                                          <p:spTgt spid="506"/>
                                        </p:tgtEl>
                                        <p:attrNameLst>
                                          <p:attrName>ppt_w</p:attrName>
                                        </p:attrNameLst>
                                      </p:cBhvr>
                                      <p:tavLst>
                                        <p:tav fmla="" tm="0">
                                          <p:val>
                                            <p:strVal val="0"/>
                                          </p:val>
                                        </p:tav>
                                        <p:tav fmla="" tm="100000">
                                          <p:val>
                                            <p:strVal val="#ppt_w"/>
                                          </p:val>
                                        </p:tav>
                                      </p:tavLst>
                                    </p:anim>
                                    <p:anim calcmode="lin" valueType="num">
                                      <p:cBhvr additive="base">
                                        <p:cTn dur="500"/>
                                        <p:tgtEl>
                                          <p:spTgt spid="506"/>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0"/>
          <p:cNvPicPr preferRelativeResize="0"/>
          <p:nvPr/>
        </p:nvPicPr>
        <p:blipFill>
          <a:blip r:embed="rId3">
            <a:alphaModFix/>
          </a:blip>
          <a:stretch>
            <a:fillRect/>
          </a:stretch>
        </p:blipFill>
        <p:spPr>
          <a:xfrm>
            <a:off x="152400" y="152400"/>
            <a:ext cx="8498264"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Economics?</a:t>
            </a:r>
            <a:endParaRPr b="1" sz="3600">
              <a:solidFill>
                <a:schemeClr val="dk1"/>
              </a:solidFill>
              <a:latin typeface="Calibri"/>
              <a:ea typeface="Calibri"/>
              <a:cs typeface="Calibri"/>
              <a:sym typeface="Calibri"/>
            </a:endParaRPr>
          </a:p>
        </p:txBody>
      </p:sp>
      <p:sp>
        <p:nvSpPr>
          <p:cNvPr id="179" name="Google Shape;179;p31"/>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Economics is a science. It primarily examines how decisions are made, which alternatives provide greatest benefits to various stakeholders. </a:t>
            </a:r>
            <a:endParaRPr sz="2752">
              <a:latin typeface="Calibri"/>
              <a:ea typeface="Calibri"/>
              <a:cs typeface="Calibri"/>
              <a:sym typeface="Calibri"/>
            </a:endParaRPr>
          </a:p>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Contrary to popular belief, economics is not about money. It has and continues to be about the study of allocation of scarce resources (behaviours). We enforce them through incentives and disincentives (punishments).</a:t>
            </a:r>
            <a:endParaRPr sz="2752">
              <a:latin typeface="Calibri"/>
              <a:ea typeface="Calibri"/>
              <a:cs typeface="Calibri"/>
              <a:sym typeface="Calibri"/>
            </a:endParaRPr>
          </a:p>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The difference between economics (soft science) and physics (hard science) is that economics is continuously evolves because it is a study of human behaviours. </a:t>
            </a:r>
            <a:endParaRPr sz="2752">
              <a:latin typeface="Calibri"/>
              <a:ea typeface="Calibri"/>
              <a:cs typeface="Calibri"/>
              <a:sym typeface="Calibri"/>
            </a:endParaRPr>
          </a:p>
        </p:txBody>
      </p:sp>
      <p:sp>
        <p:nvSpPr>
          <p:cNvPr id="180" name="Google Shape;180;p31"/>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81" name="Google Shape;181;p3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What is a Token? (1)</a:t>
            </a:r>
            <a:endParaRPr b="1" sz="3600">
              <a:solidFill>
                <a:schemeClr val="dk1"/>
              </a:solidFill>
              <a:latin typeface="Calibri"/>
              <a:ea typeface="Calibri"/>
              <a:cs typeface="Calibri"/>
              <a:sym typeface="Calibri"/>
            </a:endParaRPr>
          </a:p>
        </p:txBody>
      </p:sp>
      <p:sp>
        <p:nvSpPr>
          <p:cNvPr id="188" name="Google Shape;188;p32"/>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Cryptographic tokens represent programmable assets or access rights, managed by a smart contract and an underlying distributed ledger such as a blockchain network.</a:t>
            </a:r>
            <a:endParaRPr sz="2752">
              <a:latin typeface="Calibri"/>
              <a:ea typeface="Calibri"/>
              <a:cs typeface="Calibri"/>
              <a:sym typeface="Calibri"/>
            </a:endParaRPr>
          </a:p>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Tokens can represent anything from a store of value to a set of permissions in the physical, digital, and legal world.</a:t>
            </a:r>
            <a:endParaRPr sz="2752">
              <a:latin typeface="Calibri"/>
              <a:ea typeface="Calibri"/>
              <a:cs typeface="Calibri"/>
              <a:sym typeface="Calibri"/>
            </a:endParaRPr>
          </a:p>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They can also incentivize an autonomous group of people to individually contribute to a collective goal.</a:t>
            </a:r>
            <a:endParaRPr sz="2752">
              <a:latin typeface="Calibri"/>
              <a:ea typeface="Calibri"/>
              <a:cs typeface="Calibri"/>
              <a:sym typeface="Calibri"/>
            </a:endParaRPr>
          </a:p>
        </p:txBody>
      </p:sp>
      <p:sp>
        <p:nvSpPr>
          <p:cNvPr id="189" name="Google Shape;189;p32"/>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90" name="Google Shape;190;p3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What is a Token? (2)</a:t>
            </a:r>
            <a:endParaRPr b="1" sz="3600">
              <a:solidFill>
                <a:schemeClr val="dk1"/>
              </a:solidFill>
              <a:latin typeface="Calibri"/>
              <a:ea typeface="Calibri"/>
              <a:cs typeface="Calibri"/>
              <a:sym typeface="Calibri"/>
            </a:endParaRPr>
          </a:p>
        </p:txBody>
      </p:sp>
      <p:sp>
        <p:nvSpPr>
          <p:cNvPr id="197" name="Google Shape;197;p33"/>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298151" lvl="0" marL="349250" rtl="0" algn="l">
              <a:lnSpc>
                <a:spcPct val="80000"/>
              </a:lnSpc>
              <a:spcBef>
                <a:spcPts val="1272"/>
              </a:spcBef>
              <a:spcAft>
                <a:spcPts val="0"/>
              </a:spcAft>
              <a:buSzPts val="2553"/>
              <a:buFont typeface="Calibri"/>
              <a:buChar char="⚫"/>
            </a:pPr>
            <a:r>
              <a:rPr lang="en-GB" sz="2552">
                <a:latin typeface="Calibri"/>
                <a:ea typeface="Calibri"/>
                <a:cs typeface="Calibri"/>
                <a:sym typeface="Calibri"/>
              </a:rPr>
              <a:t>Tokens, in a general sense, are units of value issued by an organization, but in the context of tokenomics, it is more specifically built on top of an existing blockchain. </a:t>
            </a:r>
            <a:endParaRPr sz="2552">
              <a:latin typeface="Calibri"/>
              <a:ea typeface="Calibri"/>
              <a:cs typeface="Calibri"/>
              <a:sym typeface="Calibri"/>
            </a:endParaRPr>
          </a:p>
          <a:p>
            <a:pPr indent="-298151" lvl="0" marL="349250" rtl="0" algn="l">
              <a:lnSpc>
                <a:spcPct val="80000"/>
              </a:lnSpc>
              <a:spcBef>
                <a:spcPts val="1272"/>
              </a:spcBef>
              <a:spcAft>
                <a:spcPts val="0"/>
              </a:spcAft>
              <a:buSzPts val="2553"/>
              <a:buFont typeface="Calibri"/>
              <a:buChar char="⚫"/>
            </a:pPr>
            <a:r>
              <a:rPr lang="en-GB" sz="2552">
                <a:latin typeface="Calibri"/>
                <a:ea typeface="Calibri"/>
                <a:cs typeface="Calibri"/>
                <a:sym typeface="Calibri"/>
              </a:rPr>
              <a:t>Tokens have been rebranded with the advent of blockchain, but tokens have always been around. Concert tickets, gym membership cards, and drivers licenses are all examples of tokens representing value with a more specific use case than currency.</a:t>
            </a:r>
            <a:endParaRPr sz="2552">
              <a:latin typeface="Calibri"/>
              <a:ea typeface="Calibri"/>
              <a:cs typeface="Calibri"/>
              <a:sym typeface="Calibri"/>
            </a:endParaRPr>
          </a:p>
          <a:p>
            <a:pPr indent="-298151" lvl="0" marL="349250" rtl="0" algn="l">
              <a:lnSpc>
                <a:spcPct val="80000"/>
              </a:lnSpc>
              <a:spcBef>
                <a:spcPts val="1272"/>
              </a:spcBef>
              <a:spcAft>
                <a:spcPts val="0"/>
              </a:spcAft>
              <a:buSzPts val="2553"/>
              <a:buFont typeface="Calibri"/>
              <a:buChar char="⚫"/>
            </a:pPr>
            <a:r>
              <a:rPr lang="en-GB" sz="2552">
                <a:latin typeface="Calibri"/>
                <a:ea typeface="Calibri"/>
                <a:cs typeface="Calibri"/>
                <a:sym typeface="Calibri"/>
              </a:rPr>
              <a:t>This value may be in the form of access to a service, rights over an asset, ownership of an organization, etc. Tokens can thus fulfill different roles in any given native ecosystem by codifying all kinds of values.</a:t>
            </a:r>
            <a:endParaRPr sz="2552">
              <a:latin typeface="Calibri"/>
              <a:ea typeface="Calibri"/>
              <a:cs typeface="Calibri"/>
              <a:sym typeface="Calibri"/>
            </a:endParaRPr>
          </a:p>
        </p:txBody>
      </p:sp>
      <p:sp>
        <p:nvSpPr>
          <p:cNvPr id="198" name="Google Shape;198;p33"/>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99" name="Google Shape;199;p3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1219200" y="38100"/>
            <a:ext cx="6991500" cy="719400"/>
          </a:xfrm>
          <a:prstGeom prst="rect">
            <a:avLst/>
          </a:prstGeom>
          <a:noFill/>
          <a:ln>
            <a:noFill/>
          </a:ln>
        </p:spPr>
        <p:txBody>
          <a:bodyPr anchorCtr="0" anchor="b" bIns="45700" lIns="91425" spcFirstLastPara="1" rIns="91425" wrap="square" tIns="45700">
            <a:noAutofit/>
          </a:bodyPr>
          <a:lstStyle/>
          <a:p>
            <a:pPr indent="0" lvl="0" marL="0" rtl="0" algn="l">
              <a:lnSpc>
                <a:spcPct val="122000"/>
              </a:lnSpc>
              <a:spcBef>
                <a:spcPts val="1200"/>
              </a:spcBef>
              <a:spcAft>
                <a:spcPts val="0"/>
              </a:spcAft>
              <a:buClr>
                <a:schemeClr val="dk1"/>
              </a:buClr>
              <a:buSzPts val="1100"/>
              <a:buFont typeface="Arial"/>
              <a:buNone/>
            </a:pPr>
            <a:r>
              <a:rPr b="1" lang="en-GB" sz="2700">
                <a:solidFill>
                  <a:srgbClr val="333333"/>
                </a:solidFill>
                <a:highlight>
                  <a:srgbClr val="FCFCFC"/>
                </a:highlight>
                <a:latin typeface="Merriweather"/>
                <a:ea typeface="Merriweather"/>
                <a:cs typeface="Merriweather"/>
                <a:sym typeface="Merriweather"/>
              </a:rPr>
              <a:t>Token </a:t>
            </a:r>
            <a:r>
              <a:rPr b="1" lang="en-GB" sz="2700">
                <a:solidFill>
                  <a:srgbClr val="333333"/>
                </a:solidFill>
                <a:highlight>
                  <a:srgbClr val="FCFCFC"/>
                </a:highlight>
                <a:latin typeface="Merriweather"/>
                <a:ea typeface="Merriweather"/>
                <a:cs typeface="Merriweather"/>
                <a:sym typeface="Merriweather"/>
              </a:rPr>
              <a:t>Economics must make sense</a:t>
            </a:r>
            <a:endParaRPr b="1" sz="3600">
              <a:solidFill>
                <a:schemeClr val="dk1"/>
              </a:solidFill>
              <a:latin typeface="Calibri"/>
              <a:ea typeface="Calibri"/>
              <a:cs typeface="Calibri"/>
              <a:sym typeface="Calibri"/>
            </a:endParaRPr>
          </a:p>
        </p:txBody>
      </p:sp>
      <p:sp>
        <p:nvSpPr>
          <p:cNvPr id="206" name="Google Shape;206;p34"/>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As we moved from Web 1 to Web 2 and now Web 3, the economics 101 that we initially understood has changed.</a:t>
            </a:r>
            <a:endParaRPr sz="2752">
              <a:latin typeface="Calibri"/>
              <a:ea typeface="Calibri"/>
              <a:cs typeface="Calibri"/>
              <a:sym typeface="Calibri"/>
            </a:endParaRPr>
          </a:p>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While is important to be coding the tech infrastructure of Web 3.0 and having ideas of what Web 3.0 is like, an important aspect is the economics and incentive alignment of Web 3.0 users. </a:t>
            </a:r>
            <a:endParaRPr sz="2752">
              <a:latin typeface="Calibri"/>
              <a:ea typeface="Calibri"/>
              <a:cs typeface="Calibri"/>
              <a:sym typeface="Calibri"/>
            </a:endParaRPr>
          </a:p>
          <a:p>
            <a:pPr indent="-310851" lvl="0" marL="349250" rtl="0" algn="l">
              <a:lnSpc>
                <a:spcPct val="80000"/>
              </a:lnSpc>
              <a:spcBef>
                <a:spcPts val="1272"/>
              </a:spcBef>
              <a:spcAft>
                <a:spcPts val="0"/>
              </a:spcAft>
              <a:buSzPts val="2753"/>
              <a:buFont typeface="Calibri"/>
              <a:buChar char="⚫"/>
            </a:pPr>
            <a:r>
              <a:rPr lang="en-GB" sz="2752">
                <a:latin typeface="Calibri"/>
                <a:ea typeface="Calibri"/>
                <a:cs typeface="Calibri"/>
                <a:sym typeface="Calibri"/>
              </a:rPr>
              <a:t>It is easy to create a token or currency out of thin air. The token is only valuable when the economics make sense.</a:t>
            </a:r>
            <a:endParaRPr sz="2752">
              <a:latin typeface="Calibri"/>
              <a:ea typeface="Calibri"/>
              <a:cs typeface="Calibri"/>
              <a:sym typeface="Calibri"/>
            </a:endParaRPr>
          </a:p>
        </p:txBody>
      </p:sp>
      <p:sp>
        <p:nvSpPr>
          <p:cNvPr id="207" name="Google Shape;207;p34"/>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08" name="Google Shape;208;p3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reez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