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59" r:id="rId5"/>
    <p:sldId id="360" r:id="rId6"/>
    <p:sldId id="368" r:id="rId7"/>
    <p:sldId id="376" r:id="rId8"/>
    <p:sldId id="377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85" r:id="rId24"/>
    <p:sldId id="378" r:id="rId25"/>
    <p:sldId id="387" r:id="rId26"/>
    <p:sldId id="388" r:id="rId27"/>
    <p:sldId id="389" r:id="rId28"/>
    <p:sldId id="390" r:id="rId29"/>
    <p:sldId id="391" r:id="rId30"/>
    <p:sldId id="392" r:id="rId31"/>
    <p:sldId id="386" r:id="rId32"/>
    <p:sldId id="379" r:id="rId33"/>
    <p:sldId id="380" r:id="rId34"/>
    <p:sldId id="381" r:id="rId35"/>
    <p:sldId id="382" r:id="rId36"/>
    <p:sldId id="383" r:id="rId37"/>
    <p:sldId id="38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5552" autoAdjust="0"/>
  </p:normalViewPr>
  <p:slideViewPr>
    <p:cSldViewPr>
      <p:cViewPr>
        <p:scale>
          <a:sx n="82" d="100"/>
          <a:sy n="82" d="100"/>
        </p:scale>
        <p:origin x="-112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95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28-May-25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40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28-May-25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2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Chapter 3, page 91-121 Book “</a:t>
            </a:r>
            <a:r>
              <a:rPr lang="en-US" smtClean="0"/>
              <a:t>IT Project </a:t>
            </a:r>
            <a:r>
              <a:rPr lang="en-US" dirty="0" smtClean="0"/>
              <a:t>Management”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90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28-May-25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28-May-25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28-May-25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28-May-25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28-May-25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28-May-25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28-May-25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28-May-25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28-May-25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28-May-25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28-May-25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28-May-25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</a:t>
            </a:r>
            <a:br>
              <a:rPr lang="en-US" dirty="0"/>
            </a:br>
            <a:r>
              <a:rPr lang="en-US" dirty="0"/>
              <a:t>ENGINEERING CONCEPT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F8BC0B41-873C-410E-A6EA-A28C6718F0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  <a:br>
              <a:rPr lang="en-US" dirty="0"/>
            </a:br>
            <a:r>
              <a:rPr lang="en-US" dirty="0"/>
              <a:t>Concepts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. Draft The Project Charter</a:t>
            </a:r>
            <a:endParaRPr lang="en-US" dirty="0"/>
          </a:p>
        </p:txBody>
      </p:sp>
      <p:pic>
        <p:nvPicPr>
          <p:cNvPr id="3074" name="Picture 2" descr="C:\Users\mahee\Desktop\ch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19200"/>
            <a:ext cx="61722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33132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c. Holding </a:t>
            </a:r>
            <a:r>
              <a:rPr lang="en-US" dirty="0"/>
              <a:t>a Project Kick-off Meeting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098" name="Picture 2" descr="C:\Users\mahee\Desktop\kic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517" y="1649914"/>
            <a:ext cx="4944165" cy="419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239906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873368"/>
          </a:xfrm>
        </p:spPr>
        <p:txBody>
          <a:bodyPr>
            <a:normAutofit/>
          </a:bodyPr>
          <a:lstStyle/>
          <a:p>
            <a:r>
              <a:rPr lang="en-US" dirty="0" smtClean="0"/>
              <a:t>2. Project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1"/>
            <a:ext cx="8077200" cy="45983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team </a:t>
            </a:r>
            <a:r>
              <a:rPr lang="en-US" dirty="0" smtClean="0"/>
              <a:t>contract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project scope </a:t>
            </a:r>
            <a:r>
              <a:rPr lang="en-US" dirty="0" smtClean="0"/>
              <a:t>statement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work breakdown structure (WBS), a key part of the scope </a:t>
            </a:r>
            <a:r>
              <a:rPr lang="en-US" dirty="0" smtClean="0"/>
              <a:t>baseline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project schedule, in the form of a Gantt chart with all dependencies </a:t>
            </a:r>
            <a:r>
              <a:rPr lang="en-US" dirty="0" smtClean="0"/>
              <a:t>and resources entered</a:t>
            </a:r>
          </a:p>
          <a:p>
            <a:r>
              <a:rPr lang="en-US" dirty="0" smtClean="0"/>
              <a:t>A </a:t>
            </a:r>
            <a:r>
              <a:rPr lang="en-US" dirty="0"/>
              <a:t>list of prioritized risks (part of a risk register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03912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56856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Work Break Down Structure</a:t>
            </a:r>
            <a:endParaRPr lang="en-US" dirty="0"/>
          </a:p>
        </p:txBody>
      </p:sp>
      <p:pic>
        <p:nvPicPr>
          <p:cNvPr id="5122" name="Picture 2" descr="C:\Users\mahee\Desktop\wbs1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66800"/>
            <a:ext cx="3140741" cy="429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mahee\Desktop\wbs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131" y="1177159"/>
            <a:ext cx="31432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1453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 Chart</a:t>
            </a:r>
            <a:endParaRPr lang="en-US" dirty="0"/>
          </a:p>
        </p:txBody>
      </p:sp>
      <p:pic>
        <p:nvPicPr>
          <p:cNvPr id="6146" name="Picture 2" descr="C:\Users\mahee\Desktop\gan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81200"/>
            <a:ext cx="6139092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73887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wise List of Risks</a:t>
            </a:r>
            <a:endParaRPr lang="en-US" dirty="0"/>
          </a:p>
        </p:txBody>
      </p:sp>
      <p:pic>
        <p:nvPicPr>
          <p:cNvPr id="7170" name="Picture 2" descr="C:\Users\mahee\Desktop\risk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76399"/>
            <a:ext cx="5970871" cy="388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2449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Project Execution</a:t>
            </a:r>
            <a:endParaRPr lang="en-US" dirty="0"/>
          </a:p>
        </p:txBody>
      </p:sp>
      <p:pic>
        <p:nvPicPr>
          <p:cNvPr id="8194" name="Picture 2" descr="C:\Users\mahee\Desktop\mileston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28800"/>
            <a:ext cx="6958361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66880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Project </a:t>
            </a:r>
            <a:r>
              <a:rPr lang="en-US" dirty="0"/>
              <a:t>Monitoring and </a:t>
            </a:r>
            <a:r>
              <a:rPr lang="en-US" dirty="0" smtClean="0"/>
              <a:t>Controlling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focus of 9 knowledge areas.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65660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949568"/>
          </a:xfrm>
        </p:spPr>
        <p:txBody>
          <a:bodyPr/>
          <a:lstStyle/>
          <a:p>
            <a:r>
              <a:rPr lang="en-US" dirty="0" smtClean="0"/>
              <a:t>Weekly progress report</a:t>
            </a:r>
            <a:endParaRPr lang="en-US" dirty="0"/>
          </a:p>
        </p:txBody>
      </p:sp>
      <p:pic>
        <p:nvPicPr>
          <p:cNvPr id="9218" name="Picture 2" descr="C:\Users\mahee\Desktop\weekly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4953000" cy="5127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221616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8077200" cy="1143000"/>
          </a:xfrm>
        </p:spPr>
        <p:txBody>
          <a:bodyPr>
            <a:normAutofit/>
          </a:bodyPr>
          <a:lstStyle/>
          <a:p>
            <a:r>
              <a:rPr lang="en-US" smtClean="0"/>
              <a:t>5. Project </a:t>
            </a:r>
            <a:r>
              <a:rPr lang="en-US" dirty="0" smtClean="0"/>
              <a:t>Closing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0" y="1295400"/>
            <a:ext cx="8077200" cy="4297363"/>
          </a:xfrm>
        </p:spPr>
        <p:txBody>
          <a:bodyPr/>
          <a:lstStyle/>
          <a:p>
            <a:r>
              <a:rPr lang="en-US" sz="2800" dirty="0" smtClean="0"/>
              <a:t>Closing report </a:t>
            </a:r>
          </a:p>
          <a:p>
            <a:r>
              <a:rPr lang="en-US" sz="2800" dirty="0" smtClean="0"/>
              <a:t>Lesson learned report</a:t>
            </a:r>
          </a:p>
          <a:p>
            <a:r>
              <a:rPr lang="en-US" sz="2800" dirty="0" smtClean="0"/>
              <a:t>Final project report</a:t>
            </a:r>
          </a:p>
          <a:p>
            <a:endParaRPr lang="en-US" dirty="0"/>
          </a:p>
        </p:txBody>
      </p:sp>
      <p:pic>
        <p:nvPicPr>
          <p:cNvPr id="6" name="Picture 2" descr="C:\Users\mahee\Desktop\clo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95600"/>
            <a:ext cx="5828591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115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Importance of Project Planning</a:t>
            </a:r>
            <a:br>
              <a:rPr lang="en-US" dirty="0" smtClean="0"/>
            </a:br>
            <a:r>
              <a:rPr lang="en-US" sz="3100" dirty="0" smtClean="0"/>
              <a:t>(860 projects data in US collected)</a:t>
            </a:r>
            <a:endParaRPr lang="en-US" sz="3100" dirty="0"/>
          </a:p>
        </p:txBody>
      </p:sp>
      <p:pic>
        <p:nvPicPr>
          <p:cNvPr id="1026" name="Picture 2" descr="C:\Users\mahee\Desktop\p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150046"/>
            <a:ext cx="6553199" cy="319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785355"/>
      </p:ext>
    </p:extLst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Diagram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0772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 smtClean="0"/>
              <a:t>is Networ</a:t>
            </a:r>
            <a:r>
              <a:rPr lang="en-US" dirty="0" smtClean="0"/>
              <a:t>k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visual representation</a:t>
            </a:r>
            <a:r>
              <a:rPr lang="en-US" dirty="0"/>
              <a:t> of project activities and the order they must be completed.</a:t>
            </a:r>
          </a:p>
          <a:p>
            <a:r>
              <a:rPr lang="en-US" dirty="0"/>
              <a:t>Shows </a:t>
            </a:r>
            <a:r>
              <a:rPr lang="en-US" b="1" dirty="0"/>
              <a:t>tasks (activities)</a:t>
            </a:r>
            <a:r>
              <a:rPr lang="en-US" dirty="0"/>
              <a:t> as nodes or arrows and </a:t>
            </a:r>
            <a:r>
              <a:rPr lang="en-US" b="1" dirty="0"/>
              <a:t>dependencies</a:t>
            </a:r>
            <a:r>
              <a:rPr lang="en-US" dirty="0"/>
              <a:t> between </a:t>
            </a:r>
            <a:r>
              <a:rPr lang="en-US" dirty="0" smtClean="0"/>
              <a:t>them.</a:t>
            </a:r>
          </a:p>
          <a:p>
            <a:r>
              <a:rPr lang="en-US" dirty="0" smtClean="0"/>
              <a:t>Helps </a:t>
            </a:r>
            <a:r>
              <a:rPr lang="en-US" dirty="0"/>
              <a:t>in scheduling and identifying the </a:t>
            </a:r>
            <a:r>
              <a:rPr lang="en-US" b="1" dirty="0"/>
              <a:t>critical path</a:t>
            </a:r>
            <a:r>
              <a:rPr lang="en-US" dirty="0"/>
              <a:t> in CPM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379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Use a Networ</a:t>
            </a:r>
            <a:r>
              <a:rPr lang="en-US" dirty="0" smtClean="0"/>
              <a:t>k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</a:t>
            </a:r>
            <a:r>
              <a:rPr lang="en-US" b="1" dirty="0"/>
              <a:t>task flow</a:t>
            </a:r>
            <a:r>
              <a:rPr lang="en-US" dirty="0"/>
              <a:t> and sequence.</a:t>
            </a:r>
          </a:p>
          <a:p>
            <a:r>
              <a:rPr lang="en-US" dirty="0"/>
              <a:t>Determine </a:t>
            </a:r>
            <a:r>
              <a:rPr lang="en-US" b="1" dirty="0"/>
              <a:t>project duration</a:t>
            </a:r>
            <a:r>
              <a:rPr lang="en-US" dirty="0"/>
              <a:t>.</a:t>
            </a:r>
          </a:p>
          <a:p>
            <a:r>
              <a:rPr lang="en-US" dirty="0"/>
              <a:t>Identify </a:t>
            </a:r>
            <a:r>
              <a:rPr lang="en-US" b="1" dirty="0"/>
              <a:t>parallel</a:t>
            </a:r>
            <a:r>
              <a:rPr lang="en-US" dirty="0"/>
              <a:t> and </a:t>
            </a:r>
            <a:r>
              <a:rPr lang="en-US" b="1" dirty="0"/>
              <a:t>sequential</a:t>
            </a:r>
            <a:r>
              <a:rPr lang="en-US" dirty="0"/>
              <a:t> tasks.</a:t>
            </a:r>
          </a:p>
          <a:p>
            <a:r>
              <a:rPr lang="en-US" dirty="0"/>
              <a:t>Find the </a:t>
            </a:r>
            <a:r>
              <a:rPr lang="en-US" b="1" dirty="0"/>
              <a:t>critical path</a:t>
            </a:r>
            <a:r>
              <a:rPr lang="en-US" dirty="0"/>
              <a:t> (tasks that must be completed on time).</a:t>
            </a:r>
          </a:p>
        </p:txBody>
      </p:sp>
    </p:spTree>
    <p:extLst>
      <p:ext uri="{BB962C8B-B14F-4D97-AF65-F5344CB8AC3E}">
        <p14:creationId xmlns:p14="http://schemas.microsoft.com/office/powerpoint/2010/main" val="2519835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Components of a</a:t>
            </a:r>
            <a:r>
              <a:rPr lang="en-US" dirty="0" smtClean="0"/>
              <a:t> Networ</a:t>
            </a:r>
            <a:r>
              <a:rPr lang="en-US" dirty="0" smtClean="0"/>
              <a:t>k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Activities (Tasks):</a:t>
            </a:r>
            <a:r>
              <a:rPr lang="en-US" dirty="0"/>
              <a:t> Represented as boxes (nodes) or arrows.</a:t>
            </a:r>
          </a:p>
          <a:p>
            <a:r>
              <a:rPr lang="en-US" b="1" dirty="0"/>
              <a:t>Dependencies:</a:t>
            </a:r>
            <a:r>
              <a:rPr lang="en-US" dirty="0"/>
              <a:t> Arrows showing which task depends on another.</a:t>
            </a:r>
          </a:p>
          <a:p>
            <a:r>
              <a:rPr lang="en-US" b="1" dirty="0"/>
              <a:t>Start and End Nodes:</a:t>
            </a:r>
            <a:r>
              <a:rPr lang="en-US" dirty="0"/>
              <a:t> Represent project beginning and </a:t>
            </a:r>
            <a:r>
              <a:rPr lang="en-US" dirty="0" smtClean="0"/>
              <a:t>completion.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5954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</a:t>
            </a:r>
            <a:r>
              <a:rPr lang="en-US" dirty="0" smtClean="0"/>
              <a:t>Networ</a:t>
            </a:r>
            <a:r>
              <a:rPr lang="en-US" dirty="0" smtClean="0"/>
              <a:t>k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Activity on Node (AON)</a:t>
            </a:r>
            <a:r>
              <a:rPr lang="en-US" dirty="0"/>
              <a:t> – Tasks are shown in boxes.</a:t>
            </a:r>
          </a:p>
          <a:p>
            <a:r>
              <a:rPr lang="en-US" b="1" dirty="0"/>
              <a:t>Activity on Arrow (AOA)</a:t>
            </a:r>
            <a:r>
              <a:rPr lang="en-US" dirty="0"/>
              <a:t> – Tasks are shown on arrows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AON is most commonly used in modern project management tools</a:t>
            </a:r>
          </a:p>
        </p:txBody>
      </p:sp>
    </p:spTree>
    <p:extLst>
      <p:ext uri="{BB962C8B-B14F-4D97-AF65-F5344CB8AC3E}">
        <p14:creationId xmlns:p14="http://schemas.microsoft.com/office/powerpoint/2010/main" val="27183740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Activity on Node (AON)</a:t>
            </a:r>
            <a:endParaRPr lang="en-US" dirty="0"/>
          </a:p>
        </p:txBody>
      </p:sp>
      <p:pic>
        <p:nvPicPr>
          <p:cNvPr id="1026" name="Picture 2" descr="C:\Users\mahee\Desktop\a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828800"/>
            <a:ext cx="5688989" cy="370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59262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Activity on </a:t>
            </a:r>
            <a:r>
              <a:rPr lang="en-US" b="1" dirty="0" smtClean="0"/>
              <a:t>Arrow </a:t>
            </a:r>
            <a:r>
              <a:rPr lang="en-US" b="1" dirty="0"/>
              <a:t>(</a:t>
            </a:r>
            <a:r>
              <a:rPr lang="en-US" b="1" dirty="0" smtClean="0"/>
              <a:t>AOA)</a:t>
            </a:r>
            <a:endParaRPr lang="en-US" dirty="0"/>
          </a:p>
        </p:txBody>
      </p:sp>
      <p:pic>
        <p:nvPicPr>
          <p:cNvPr id="2050" name="Picture 2" descr="C:\Users\mahee\Desktop\AOA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74" y="2057400"/>
            <a:ext cx="788421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2946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3048000"/>
            <a:ext cx="4953000" cy="1362075"/>
          </a:xfrm>
        </p:spPr>
        <p:txBody>
          <a:bodyPr/>
          <a:lstStyle/>
          <a:p>
            <a:r>
              <a:rPr lang="en-US" dirty="0" smtClean="0"/>
              <a:t>Critical Path Method </a:t>
            </a:r>
            <a:r>
              <a:rPr lang="en-US" sz="3600" dirty="0" smtClean="0"/>
              <a:t>(CPM)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52389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CPM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project management technique used to schedule project activities.</a:t>
            </a:r>
          </a:p>
          <a:p>
            <a:r>
              <a:rPr lang="en-US" dirty="0"/>
              <a:t>Helps in identifying:</a:t>
            </a:r>
          </a:p>
          <a:p>
            <a:r>
              <a:rPr lang="en-US" b="1" dirty="0"/>
              <a:t>Critical tasks</a:t>
            </a:r>
            <a:endParaRPr lang="en-US" dirty="0"/>
          </a:p>
          <a:p>
            <a:r>
              <a:rPr lang="en-US" b="1" dirty="0"/>
              <a:t>Total project duration</a:t>
            </a:r>
            <a:endParaRPr lang="en-US" dirty="0"/>
          </a:p>
          <a:p>
            <a:r>
              <a:rPr lang="en-US" b="1" dirty="0"/>
              <a:t>Slack time</a:t>
            </a:r>
            <a:r>
              <a:rPr lang="en-US" dirty="0"/>
              <a:t> for tasks</a:t>
            </a:r>
          </a:p>
          <a:p>
            <a:r>
              <a:rPr lang="en-US" dirty="0"/>
              <a:t>Widely used in construction, software development, and engineering projects.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701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Use CPM?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Improves time management.</a:t>
            </a:r>
          </a:p>
          <a:p>
            <a:r>
              <a:rPr lang="en-US" dirty="0"/>
              <a:t>Identifies essential tasks.</a:t>
            </a:r>
          </a:p>
          <a:p>
            <a:r>
              <a:rPr lang="en-US" dirty="0"/>
              <a:t>Helps in resource allocation.</a:t>
            </a:r>
          </a:p>
          <a:p>
            <a:r>
              <a:rPr lang="en-US" dirty="0"/>
              <a:t>Highlights project risks due to tight </a:t>
            </a:r>
            <a:r>
              <a:rPr lang="en-US" dirty="0" smtClean="0"/>
              <a:t>deadlines.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4913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Project Management Knowledge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integration management</a:t>
            </a:r>
          </a:p>
          <a:p>
            <a:r>
              <a:rPr lang="en-US" dirty="0" smtClean="0"/>
              <a:t>Project scope management</a:t>
            </a:r>
          </a:p>
          <a:p>
            <a:r>
              <a:rPr lang="en-US" dirty="0"/>
              <a:t>Project </a:t>
            </a:r>
            <a:r>
              <a:rPr lang="en-US" dirty="0" smtClean="0"/>
              <a:t>time </a:t>
            </a:r>
            <a:r>
              <a:rPr lang="en-US" dirty="0"/>
              <a:t>management</a:t>
            </a:r>
          </a:p>
          <a:p>
            <a:r>
              <a:rPr lang="en-US" dirty="0"/>
              <a:t>Project </a:t>
            </a:r>
            <a:r>
              <a:rPr lang="en-US" dirty="0" smtClean="0"/>
              <a:t>cost </a:t>
            </a:r>
            <a:r>
              <a:rPr lang="en-US" dirty="0"/>
              <a:t>management</a:t>
            </a:r>
          </a:p>
          <a:p>
            <a:r>
              <a:rPr lang="en-US" dirty="0" smtClean="0"/>
              <a:t>Project quality management</a:t>
            </a:r>
          </a:p>
          <a:p>
            <a:r>
              <a:rPr lang="en-US" dirty="0"/>
              <a:t>Project </a:t>
            </a:r>
            <a:r>
              <a:rPr lang="en-US" dirty="0" smtClean="0"/>
              <a:t>Human Resource Management</a:t>
            </a:r>
            <a:endParaRPr lang="en-US" dirty="0"/>
          </a:p>
          <a:p>
            <a:r>
              <a:rPr lang="en-US" dirty="0"/>
              <a:t>Project </a:t>
            </a:r>
            <a:r>
              <a:rPr lang="en-US" dirty="0" smtClean="0"/>
              <a:t>communication </a:t>
            </a:r>
            <a:r>
              <a:rPr lang="en-US" dirty="0"/>
              <a:t>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918210"/>
      </p:ext>
    </p:extLst>
  </p:cSld>
  <p:clrMapOvr>
    <a:masterClrMapping/>
  </p:clrMapOvr>
  <p:transition spd="slow"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CPM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 all activities in the project.</a:t>
            </a:r>
          </a:p>
          <a:p>
            <a:r>
              <a:rPr lang="en-US" dirty="0"/>
              <a:t>Determine dependencies (which tasks must come before others).</a:t>
            </a:r>
          </a:p>
          <a:p>
            <a:r>
              <a:rPr lang="en-US" dirty="0"/>
              <a:t>Estimate the duration of each activity.</a:t>
            </a:r>
          </a:p>
          <a:p>
            <a:r>
              <a:rPr lang="en-US" dirty="0"/>
              <a:t>Draw a network diagram.</a:t>
            </a:r>
          </a:p>
          <a:p>
            <a:r>
              <a:rPr lang="en-US" dirty="0"/>
              <a:t>Calculate the </a:t>
            </a:r>
            <a:r>
              <a:rPr lang="en-US" b="1" dirty="0"/>
              <a:t>earliest</a:t>
            </a:r>
            <a:r>
              <a:rPr lang="en-US" dirty="0"/>
              <a:t> and </a:t>
            </a:r>
            <a:r>
              <a:rPr lang="en-US" b="1" dirty="0"/>
              <a:t>latest</a:t>
            </a:r>
            <a:r>
              <a:rPr lang="en-US" dirty="0"/>
              <a:t> start and finish times.</a:t>
            </a:r>
          </a:p>
          <a:p>
            <a:r>
              <a:rPr lang="en-US" dirty="0"/>
              <a:t>Identify the </a:t>
            </a:r>
            <a:r>
              <a:rPr lang="en-US" b="1" dirty="0"/>
              <a:t>critical path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59063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Network Diagram &amp; Calculating CPM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C:\Users\mahee\Desktop\n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6133980" cy="396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4485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Network Diagram for a small project </a:t>
            </a:r>
            <a:r>
              <a:rPr lang="en-US" sz="3600" dirty="0" smtClean="0"/>
              <a:t>(Practice Question)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 descr="C:\Users\mahee\Desktop\n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24000"/>
            <a:ext cx="5181600" cy="440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5409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873368"/>
          </a:xfrm>
        </p:spPr>
        <p:txBody>
          <a:bodyPr>
            <a:normAutofit/>
          </a:bodyPr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8077200" cy="4876799"/>
          </a:xfrm>
        </p:spPr>
        <p:txBody>
          <a:bodyPr>
            <a:normAutofit/>
          </a:bodyPr>
          <a:lstStyle/>
          <a:p>
            <a:r>
              <a:rPr lang="en-US" dirty="0" smtClean="0"/>
              <a:t>Draw </a:t>
            </a:r>
            <a:r>
              <a:rPr lang="en-US" dirty="0"/>
              <a:t>an AOA network diagram representing the project. </a:t>
            </a:r>
          </a:p>
          <a:p>
            <a:r>
              <a:rPr lang="en-US" dirty="0" smtClean="0"/>
              <a:t>Identify </a:t>
            </a:r>
            <a:r>
              <a:rPr lang="en-US" dirty="0"/>
              <a:t>all of the paths on the network diagram and note how long they </a:t>
            </a:r>
            <a:r>
              <a:rPr lang="en-US" dirty="0" smtClean="0"/>
              <a:t>are.</a:t>
            </a:r>
          </a:p>
          <a:p>
            <a:r>
              <a:rPr lang="en-US" dirty="0" smtClean="0"/>
              <a:t>What </a:t>
            </a:r>
            <a:r>
              <a:rPr lang="en-US" dirty="0"/>
              <a:t>is the critical path for this project and how long is </a:t>
            </a:r>
            <a:r>
              <a:rPr lang="en-US" dirty="0" smtClean="0"/>
              <a:t>it?</a:t>
            </a:r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is the shortest possible time needed to complete this project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2233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873368"/>
          </a:xfrm>
        </p:spPr>
        <p:txBody>
          <a:bodyPr>
            <a:normAutofit/>
          </a:bodyPr>
          <a:lstStyle/>
          <a:p>
            <a:r>
              <a:rPr lang="en-US" dirty="0" smtClean="0"/>
              <a:t>Sample Problem (Basic)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1"/>
            <a:ext cx="8077200" cy="4598376"/>
          </a:xfrm>
        </p:spPr>
        <p:txBody>
          <a:bodyPr>
            <a:normAutofit/>
          </a:bodyPr>
          <a:lstStyle/>
          <a:p>
            <a:r>
              <a:rPr lang="en-US" dirty="0"/>
              <a:t>Task A: 3 days → B: 4 days (after A) → C: 2 days (after B)</a:t>
            </a:r>
          </a:p>
          <a:p>
            <a:r>
              <a:rPr lang="en-US" dirty="0"/>
              <a:t>Task D: 5 days (starts with A)</a:t>
            </a:r>
          </a:p>
          <a:p>
            <a:r>
              <a:rPr lang="en-US" dirty="0"/>
              <a:t>Task E: 1 day (after C and D)</a:t>
            </a:r>
            <a:br>
              <a:rPr lang="en-US" dirty="0"/>
            </a:br>
            <a:endParaRPr lang="en-US" dirty="0" smtClean="0"/>
          </a:p>
          <a:p>
            <a:r>
              <a:rPr lang="en-US" b="1" dirty="0" smtClean="0"/>
              <a:t>Question</a:t>
            </a:r>
            <a:r>
              <a:rPr lang="en-US" b="1" dirty="0"/>
              <a:t>:</a:t>
            </a:r>
            <a:r>
              <a:rPr lang="en-US" dirty="0"/>
              <a:t> What is the critical path and total duration?</a:t>
            </a:r>
          </a:p>
        </p:txBody>
      </p:sp>
    </p:spTree>
    <p:extLst>
      <p:ext uri="{BB962C8B-B14F-4D97-AF65-F5344CB8AC3E}">
        <p14:creationId xmlns:p14="http://schemas.microsoft.com/office/powerpoint/2010/main" val="149837548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9632"/>
            <a:ext cx="8077200" cy="797168"/>
          </a:xfrm>
        </p:spPr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077200" cy="4297363"/>
          </a:xfrm>
        </p:spPr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risk </a:t>
            </a:r>
            <a:r>
              <a:rPr lang="en-US" dirty="0"/>
              <a:t>management</a:t>
            </a:r>
          </a:p>
          <a:p>
            <a:r>
              <a:rPr lang="en-US" dirty="0"/>
              <a:t>Project </a:t>
            </a:r>
            <a:r>
              <a:rPr lang="en-US" dirty="0" smtClean="0"/>
              <a:t>procurement </a:t>
            </a:r>
            <a:r>
              <a:rPr lang="en-US" dirty="0"/>
              <a:t>management</a:t>
            </a:r>
          </a:p>
          <a:p>
            <a:r>
              <a:rPr lang="en-US" dirty="0"/>
              <a:t>Project </a:t>
            </a:r>
            <a:r>
              <a:rPr lang="en-US" dirty="0" smtClean="0"/>
              <a:t>stakeholder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58824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Case Study: </a:t>
            </a:r>
            <a:br>
              <a:rPr lang="en-US" dirty="0" smtClean="0"/>
            </a:br>
            <a:r>
              <a:rPr lang="en-US" sz="3100" dirty="0" smtClean="0"/>
              <a:t>Applying Project Management Steps To A Project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3834740960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CASE </a:t>
            </a:r>
            <a:r>
              <a:rPr lang="en-US" sz="3600" b="1" dirty="0" smtClean="0"/>
              <a:t>STUDY: </a:t>
            </a:r>
            <a:r>
              <a:rPr lang="en-US" sz="3100" b="1" dirty="0" smtClean="0"/>
              <a:t>(JWD Consulting’s Project Management Intranet Site Project)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600" dirty="0"/>
              <a:t>Erica Bell is in charge of the Project Management Office (PMO) for her consulting firm,</a:t>
            </a:r>
            <a:br>
              <a:rPr lang="en-US" sz="1600" dirty="0"/>
            </a:br>
            <a:r>
              <a:rPr lang="en-US" sz="1600" dirty="0"/>
              <a:t>JWD Consulting, which has grown to include more than 200 full-time consultants and</a:t>
            </a:r>
            <a:br>
              <a:rPr lang="en-US" sz="1600" dirty="0"/>
            </a:br>
            <a:r>
              <a:rPr lang="en-US" sz="1600" dirty="0"/>
              <a:t>even more part-time consultants. (JWD stands for Job Well Done.) JWD Consulting </a:t>
            </a:r>
            <a:r>
              <a:rPr lang="en-US" sz="1600" dirty="0" smtClean="0"/>
              <a:t>provides </a:t>
            </a:r>
            <a:r>
              <a:rPr lang="en-US" sz="1600" dirty="0"/>
              <a:t>a variety of consulting services to assist organizations in selecting and managing </a:t>
            </a:r>
            <a:r>
              <a:rPr lang="en-US" sz="1600" dirty="0" smtClean="0"/>
              <a:t>IT projects</a:t>
            </a:r>
            <a:r>
              <a:rPr lang="en-US" sz="1600" dirty="0"/>
              <a:t>. The firm focuses on finding and managing high-payoff projects and developing</a:t>
            </a:r>
            <a:br>
              <a:rPr lang="en-US" sz="1600" dirty="0"/>
            </a:br>
            <a:r>
              <a:rPr lang="en-US" sz="1600" dirty="0"/>
              <a:t>strong metrics to measure project performance and benefits to the organization after the</a:t>
            </a:r>
            <a:br>
              <a:rPr lang="en-US" sz="1600" dirty="0"/>
            </a:br>
            <a:r>
              <a:rPr lang="en-US" sz="1600" dirty="0"/>
              <a:t>project is implemented. The firm’s emphasis on metrics and working collaboratively with</a:t>
            </a:r>
            <a:br>
              <a:rPr lang="en-US" sz="1600" dirty="0"/>
            </a:br>
            <a:r>
              <a:rPr lang="en-US" sz="1600" dirty="0"/>
              <a:t>its customers gives it an edge over many </a:t>
            </a:r>
            <a:r>
              <a:rPr lang="en-US" sz="1600" dirty="0" smtClean="0"/>
              <a:t>competitors.</a:t>
            </a:r>
            <a:endParaRPr lang="en-US" sz="1600" dirty="0"/>
          </a:p>
          <a:p>
            <a:pPr algn="just"/>
            <a:r>
              <a:rPr lang="en-US" sz="1600" dirty="0" smtClean="0"/>
              <a:t>Joe </a:t>
            </a:r>
            <a:r>
              <a:rPr lang="en-US" sz="1600" dirty="0"/>
              <a:t>Fleming, the CEO, wants his company to continue to grow and become a</a:t>
            </a:r>
            <a:br>
              <a:rPr lang="en-US" sz="1600" dirty="0"/>
            </a:br>
            <a:r>
              <a:rPr lang="en-US" sz="1600" dirty="0"/>
              <a:t>world-class consulting organization. Because the core of the business is helping other</a:t>
            </a:r>
            <a:br>
              <a:rPr lang="en-US" sz="1600" dirty="0"/>
            </a:br>
            <a:r>
              <a:rPr lang="en-US" sz="1600" dirty="0"/>
              <a:t>organizations with project management, he felt it was crucial for JWD Consulting to</a:t>
            </a:r>
            <a:br>
              <a:rPr lang="en-US" sz="1600" dirty="0"/>
            </a:br>
            <a:r>
              <a:rPr lang="en-US" sz="1600" dirty="0"/>
              <a:t>have an exemplary process for managing its own projects. He asked Erica to work</a:t>
            </a:r>
            <a:br>
              <a:rPr lang="en-US" sz="1600" dirty="0"/>
            </a:br>
            <a:r>
              <a:rPr lang="en-US" sz="1600" dirty="0"/>
              <a:t>with her team and other consultants in the firm to develop several intranet site</a:t>
            </a:r>
            <a:br>
              <a:rPr lang="en-US" sz="1600" dirty="0"/>
            </a:br>
            <a:r>
              <a:rPr lang="en-US" sz="1600" dirty="0"/>
              <a:t>applications that would allow them to share their project management knowledge.</a:t>
            </a:r>
            <a:br>
              <a:rPr lang="en-US" sz="1600" dirty="0"/>
            </a:br>
            <a:r>
              <a:rPr lang="en-US" sz="1600" dirty="0"/>
              <a:t>He also thought that the firm should make some of the information available to the</a:t>
            </a:r>
            <a:br>
              <a:rPr lang="en-US" sz="1600" dirty="0"/>
            </a:br>
            <a:r>
              <a:rPr lang="en-US" sz="1600" dirty="0"/>
              <a:t>firm’s clients. For example, the firm could provide project management templates, tools,</a:t>
            </a:r>
            <a:br>
              <a:rPr lang="en-US" sz="1600" dirty="0"/>
            </a:br>
            <a:r>
              <a:rPr lang="en-US" sz="1600" dirty="0"/>
              <a:t>articles, links to other sites, and an “Ask the Expert” feature to help build relationships</a:t>
            </a:r>
            <a:br>
              <a:rPr lang="en-US" sz="1600" dirty="0"/>
            </a:br>
            <a:r>
              <a:rPr lang="en-US" sz="1600" dirty="0"/>
              <a:t>with current and future clients. Because JWD Consulting emphasizes the importance of</a:t>
            </a:r>
            <a:br>
              <a:rPr lang="en-US" sz="1600" dirty="0"/>
            </a:br>
            <a:r>
              <a:rPr lang="en-US" sz="1600" dirty="0"/>
              <a:t>high-payoff projects, Joe also wanted to see a business case for this project before</a:t>
            </a:r>
            <a:br>
              <a:rPr lang="en-US" sz="1600" dirty="0"/>
            </a:br>
            <a:r>
              <a:rPr lang="en-US" sz="1600" dirty="0" smtClean="0"/>
              <a:t>proceeding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29440496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1.Pre-Initiation Tasks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Determine the scope, time, and cost constraints for the </a:t>
            </a:r>
            <a:r>
              <a:rPr lang="en-US" dirty="0" smtClean="0"/>
              <a:t>project</a:t>
            </a:r>
          </a:p>
          <a:p>
            <a:r>
              <a:rPr lang="en-US" dirty="0" smtClean="0"/>
              <a:t>Identify </a:t>
            </a:r>
            <a:r>
              <a:rPr lang="en-US" dirty="0"/>
              <a:t>the project </a:t>
            </a:r>
            <a:r>
              <a:rPr lang="en-US" dirty="0" smtClean="0"/>
              <a:t>sponsor</a:t>
            </a:r>
            <a:endParaRPr lang="en-US" dirty="0"/>
          </a:p>
          <a:p>
            <a:r>
              <a:rPr lang="en-US" dirty="0" smtClean="0"/>
              <a:t>Select </a:t>
            </a:r>
            <a:r>
              <a:rPr lang="en-US" dirty="0"/>
              <a:t>the project </a:t>
            </a:r>
            <a:r>
              <a:rPr lang="en-US" dirty="0" smtClean="0"/>
              <a:t>manager</a:t>
            </a:r>
            <a:endParaRPr lang="en-US" dirty="0"/>
          </a:p>
          <a:p>
            <a:r>
              <a:rPr lang="en-US" dirty="0" smtClean="0"/>
              <a:t>Develop </a:t>
            </a:r>
            <a:r>
              <a:rPr lang="en-US" dirty="0"/>
              <a:t>a business case for a </a:t>
            </a:r>
            <a:r>
              <a:rPr lang="en-US" dirty="0" smtClean="0"/>
              <a:t>project</a:t>
            </a:r>
            <a:endParaRPr lang="en-US" dirty="0"/>
          </a:p>
          <a:p>
            <a:r>
              <a:rPr lang="en-US" dirty="0" smtClean="0"/>
              <a:t>Meet </a:t>
            </a:r>
            <a:r>
              <a:rPr lang="en-US" dirty="0"/>
              <a:t>with the project manager to review the process and expectations </a:t>
            </a:r>
            <a:r>
              <a:rPr lang="en-US" dirty="0" smtClean="0"/>
              <a:t>for managing </a:t>
            </a:r>
            <a:r>
              <a:rPr lang="en-US" dirty="0"/>
              <a:t>the </a:t>
            </a:r>
            <a:r>
              <a:rPr lang="en-US" dirty="0" smtClean="0"/>
              <a:t>project</a:t>
            </a:r>
            <a:endParaRPr lang="en-US" dirty="0"/>
          </a:p>
          <a:p>
            <a:r>
              <a:rPr lang="en-US" dirty="0" smtClean="0"/>
              <a:t>Determine </a:t>
            </a:r>
            <a:r>
              <a:rPr lang="en-US" dirty="0"/>
              <a:t>if the project should be divided into two or more smaller projects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202717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Initiating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project stakeholders</a:t>
            </a:r>
          </a:p>
          <a:p>
            <a:pPr lvl="1"/>
            <a:r>
              <a:rPr lang="en-US" dirty="0"/>
              <a:t>Erica documented the </a:t>
            </a:r>
            <a:r>
              <a:rPr lang="en-US" dirty="0" smtClean="0"/>
              <a:t>stakeholders</a:t>
            </a:r>
            <a:r>
              <a:rPr lang="en-US" dirty="0"/>
              <a:t>’ </a:t>
            </a:r>
            <a:r>
              <a:rPr lang="en-US" dirty="0" smtClean="0"/>
              <a:t>roles, names</a:t>
            </a:r>
            <a:r>
              <a:rPr lang="en-US" dirty="0"/>
              <a:t>, organizations, and contact information in a stakeholder register, </a:t>
            </a:r>
            <a:r>
              <a:rPr lang="en-US" dirty="0" smtClean="0"/>
              <a:t>a document </a:t>
            </a:r>
            <a:r>
              <a:rPr lang="en-US" dirty="0"/>
              <a:t>that includes details related to the identified project stakeholders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Develop Project Charter</a:t>
            </a:r>
          </a:p>
          <a:p>
            <a:r>
              <a:rPr lang="en-US" dirty="0" smtClean="0"/>
              <a:t>Kick-start meeting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397050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Stakeholders management</a:t>
            </a:r>
            <a:endParaRPr lang="en-US" dirty="0"/>
          </a:p>
        </p:txBody>
      </p:sp>
      <p:pic>
        <p:nvPicPr>
          <p:cNvPr id="2050" name="Picture 2" descr="C:\Users\mahee\Desktop\st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114800"/>
            <a:ext cx="4991797" cy="187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mahee\Desktop\st 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726" y="1828800"/>
            <a:ext cx="49911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9199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30CC9B0F428447A5F6FB7EB8210677" ma:contentTypeVersion="2" ma:contentTypeDescription="Create a new document." ma:contentTypeScope="" ma:versionID="e8ca4e2e6087596b93bd5b62ceb586bd">
  <xsd:schema xmlns:xsd="http://www.w3.org/2001/XMLSchema" xmlns:xs="http://www.w3.org/2001/XMLSchema" xmlns:p="http://schemas.microsoft.com/office/2006/metadata/properties" xmlns:ns2="08d41b8f-50f6-45b3-98d9-d9ec1c8d5204" targetNamespace="http://schemas.microsoft.com/office/2006/metadata/properties" ma:root="true" ma:fieldsID="297b0ebc063dfa00156c5dc92a124c93" ns2:_="">
    <xsd:import namespace="08d41b8f-50f6-45b3-98d9-d9ec1c8d52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41b8f-50f6-45b3-98d9-d9ec1c8d52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5314E1-76F3-46FD-B930-C738F630FE8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FC1532C-7235-45E0-BEF7-4D788EE681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A8B339-6518-4442-BB07-B425A0608F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d41b8f-50f6-45b3-98d9-d9ec1c8d52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691</Words>
  <Application>Microsoft Office PowerPoint</Application>
  <PresentationFormat>On-screen Show (4:3)</PresentationFormat>
  <Paragraphs>107</Paragraphs>
  <Slides>34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Training</vt:lpstr>
      <vt:lpstr>SOFTWARE ENGINEERING CONCEPT </vt:lpstr>
      <vt:lpstr>Importance of Project Planning (860 projects data in US collected)</vt:lpstr>
      <vt:lpstr>Project Management Knowledge areas</vt:lpstr>
      <vt:lpstr>Cont…</vt:lpstr>
      <vt:lpstr>Case Study:  Applying Project Management Steps To A Project</vt:lpstr>
      <vt:lpstr>CASE STUDY: (JWD Consulting’s Project Management Intranet Site Project)</vt:lpstr>
      <vt:lpstr>1.Pre-Initiation Tasks</vt:lpstr>
      <vt:lpstr>2. Initiating</vt:lpstr>
      <vt:lpstr>a. Stakeholders management</vt:lpstr>
      <vt:lpstr>b. Draft The Project Charter</vt:lpstr>
      <vt:lpstr>   c. Holding a Project Kick-off Meeting  </vt:lpstr>
      <vt:lpstr>2. Project Planning</vt:lpstr>
      <vt:lpstr>Work Break Down Structure</vt:lpstr>
      <vt:lpstr>Gant Chart</vt:lpstr>
      <vt:lpstr>Priority wise List of Risks</vt:lpstr>
      <vt:lpstr>3. Project Execution</vt:lpstr>
      <vt:lpstr>4. Project Monitoring and Controlling</vt:lpstr>
      <vt:lpstr>Weekly progress report</vt:lpstr>
      <vt:lpstr>5. Project Closing</vt:lpstr>
      <vt:lpstr>Network Diagram </vt:lpstr>
      <vt:lpstr>What is Network Diagram</vt:lpstr>
      <vt:lpstr>Why Use a Network Diagram</vt:lpstr>
      <vt:lpstr>Components of a Network Diagram</vt:lpstr>
      <vt:lpstr>Types of Network Diagrams</vt:lpstr>
      <vt:lpstr>Activity on Node (AON)</vt:lpstr>
      <vt:lpstr>Activity on Arrow (AOA)</vt:lpstr>
      <vt:lpstr>Critical Path Method (CPM)</vt:lpstr>
      <vt:lpstr>What is CPM</vt:lpstr>
      <vt:lpstr>Why Use CPM?</vt:lpstr>
      <vt:lpstr>Steps in CPM</vt:lpstr>
      <vt:lpstr>Network Diagram &amp; Calculating CPM</vt:lpstr>
      <vt:lpstr>  Network Diagram for a small project (Practice Question)  </vt:lpstr>
      <vt:lpstr>Cont…</vt:lpstr>
      <vt:lpstr>Sample Problem (Basic)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2013-03-04T04:47:30Z</dcterms:created>
  <dcterms:modified xsi:type="dcterms:W3CDTF">2025-05-28T15:05:41Z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0x0101007330CC9B0F428447A5F6FB7EB8210677</vt:lpwstr>
  </property>
</Properties>
</file>