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12-Jun-25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12-Jun-25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12-Jun-25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7962" y="93979"/>
            <a:ext cx="11676075" cy="11836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1807"/>
            <a:ext cx="10149840" cy="4226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12-Jun-25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741" y="2489072"/>
            <a:ext cx="795464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>
                <a:latin typeface="Arial Black"/>
                <a:cs typeface="Arial Black"/>
              </a:rPr>
              <a:t>Critical</a:t>
            </a:r>
            <a:r>
              <a:rPr sz="6000" spc="-140" dirty="0">
                <a:latin typeface="Arial Black"/>
                <a:cs typeface="Arial Black"/>
              </a:rPr>
              <a:t> </a:t>
            </a:r>
            <a:r>
              <a:rPr sz="6000" dirty="0">
                <a:latin typeface="Arial Black"/>
                <a:cs typeface="Arial Black"/>
              </a:rPr>
              <a:t>Path</a:t>
            </a:r>
            <a:r>
              <a:rPr sz="6000" spc="-140" dirty="0">
                <a:latin typeface="Arial Black"/>
                <a:cs typeface="Arial Black"/>
              </a:rPr>
              <a:t> </a:t>
            </a:r>
            <a:r>
              <a:rPr sz="6000" spc="-20" dirty="0">
                <a:latin typeface="Arial Black"/>
                <a:cs typeface="Arial Black"/>
              </a:rPr>
              <a:t>Model</a:t>
            </a:r>
            <a:endParaRPr sz="6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287" y="1306830"/>
            <a:ext cx="11307445" cy="42786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5715" indent="-227329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So,</a:t>
            </a:r>
            <a:r>
              <a:rPr sz="3200" spc="6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critical</a:t>
            </a:r>
            <a:r>
              <a:rPr sz="3200" spc="7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6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6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network</a:t>
            </a:r>
            <a:r>
              <a:rPr sz="3200" spc="6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diagram</a:t>
            </a:r>
            <a:r>
              <a:rPr sz="3200" spc="6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three 	paths?</a:t>
            </a:r>
            <a:endParaRPr sz="3200">
              <a:latin typeface="Calibri"/>
              <a:cs typeface="Calibri"/>
            </a:endParaRPr>
          </a:p>
          <a:p>
            <a:pPr marL="241300" marR="5715" indent="-228600" algn="just">
              <a:lnSpc>
                <a:spcPct val="900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Of</a:t>
            </a:r>
            <a:r>
              <a:rPr sz="3200" spc="1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course,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longest</a:t>
            </a:r>
            <a:r>
              <a:rPr sz="3200" b="1" spc="125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6FC0"/>
                </a:solidFill>
                <a:latin typeface="Calibri"/>
                <a:cs typeface="Calibri"/>
              </a:rPr>
              <a:t>path</a:t>
            </a:r>
            <a:r>
              <a:rPr sz="3200" b="1" spc="114" dirty="0">
                <a:solidFill>
                  <a:srgbClr val="006FC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1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network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diagram,</a:t>
            </a:r>
            <a:r>
              <a:rPr sz="3200" spc="1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because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6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cannot</a:t>
            </a:r>
            <a:r>
              <a:rPr sz="3200" spc="6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complete</a:t>
            </a:r>
            <a:r>
              <a:rPr sz="3200" spc="6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6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6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before</a:t>
            </a:r>
            <a:r>
              <a:rPr sz="3200" spc="6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constructing</a:t>
            </a:r>
            <a:r>
              <a:rPr sz="3200" spc="6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first </a:t>
            </a:r>
            <a:r>
              <a:rPr sz="3200" dirty="0">
                <a:latin typeface="Calibri"/>
                <a:cs typeface="Calibri"/>
              </a:rPr>
              <a:t>building.</a:t>
            </a:r>
            <a:r>
              <a:rPr sz="3200" spc="1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Although</a:t>
            </a:r>
            <a:r>
              <a:rPr sz="3200" spc="11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1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1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complete</a:t>
            </a:r>
            <a:r>
              <a:rPr sz="3200" spc="12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1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114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two</a:t>
            </a:r>
            <a:r>
              <a:rPr sz="3200" spc="12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buildings </a:t>
            </a:r>
            <a:r>
              <a:rPr sz="3200" dirty="0">
                <a:latin typeface="Calibri"/>
                <a:cs typeface="Calibri"/>
              </a:rPr>
              <a:t>quickly,</a:t>
            </a:r>
            <a:r>
              <a:rPr sz="3200" spc="3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your</a:t>
            </a:r>
            <a:r>
              <a:rPr sz="3200" spc="3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3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3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not</a:t>
            </a:r>
            <a:r>
              <a:rPr sz="3200" spc="3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considered</a:t>
            </a:r>
            <a:r>
              <a:rPr sz="3200" spc="38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complete</a:t>
            </a:r>
            <a:r>
              <a:rPr sz="3200" spc="3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until</a:t>
            </a:r>
            <a:r>
              <a:rPr sz="3200" spc="395" dirty="0">
                <a:latin typeface="Calibri"/>
                <a:cs typeface="Calibri"/>
              </a:rPr>
              <a:t>  </a:t>
            </a:r>
            <a:r>
              <a:rPr sz="3200" spc="-25" dirty="0">
                <a:latin typeface="Calibri"/>
                <a:cs typeface="Calibri"/>
              </a:rPr>
              <a:t>you </a:t>
            </a:r>
            <a:r>
              <a:rPr sz="3200" spc="-10" dirty="0">
                <a:latin typeface="Calibri"/>
                <a:cs typeface="Calibri"/>
              </a:rPr>
              <a:t>complete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building.</a:t>
            </a:r>
            <a:endParaRPr sz="32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46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Hence,</a:t>
            </a:r>
            <a:r>
              <a:rPr sz="3200" spc="18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critical</a:t>
            </a:r>
            <a:r>
              <a:rPr sz="3200" spc="1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1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19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95" dirty="0">
                <a:latin typeface="Calibri"/>
                <a:cs typeface="Calibri"/>
              </a:rPr>
              <a:t> 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longest</a:t>
            </a:r>
            <a:r>
              <a:rPr sz="3200" spc="195" dirty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3200" dirty="0">
                <a:solidFill>
                  <a:srgbClr val="006FC0"/>
                </a:solidFill>
                <a:latin typeface="Calibri"/>
                <a:cs typeface="Calibri"/>
              </a:rPr>
              <a:t>path</a:t>
            </a:r>
            <a:r>
              <a:rPr sz="3200" spc="195" dirty="0">
                <a:solidFill>
                  <a:srgbClr val="006FC0"/>
                </a:solidFill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19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90" dirty="0">
                <a:latin typeface="Calibri"/>
                <a:cs typeface="Calibri"/>
              </a:rPr>
              <a:t>  </a:t>
            </a:r>
            <a:r>
              <a:rPr sz="3200" spc="-10" dirty="0">
                <a:latin typeface="Calibri"/>
                <a:cs typeface="Calibri"/>
              </a:rPr>
              <a:t>network 	diagram.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31317"/>
            <a:ext cx="275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…Critical</a:t>
            </a:r>
            <a:r>
              <a:rPr sz="4000" spc="-160" dirty="0"/>
              <a:t> </a:t>
            </a:r>
            <a:r>
              <a:rPr sz="4000" spc="-25" dirty="0"/>
              <a:t>Path</a:t>
            </a:r>
            <a:endParaRPr sz="4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287" y="1306830"/>
            <a:ext cx="11308080" cy="39681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6350" indent="-227329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Now,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what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shortest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duration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complete</a:t>
            </a:r>
            <a:r>
              <a:rPr sz="3200" spc="2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	</a:t>
            </a:r>
            <a:r>
              <a:rPr sz="3200" spc="-10" dirty="0">
                <a:latin typeface="Calibri"/>
                <a:cs typeface="Calibri"/>
              </a:rPr>
              <a:t>project?</a:t>
            </a:r>
            <a:endParaRPr sz="320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000"/>
              </a:lnSpc>
              <a:spcBef>
                <a:spcPts val="94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Sure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enough,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31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months,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because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cannot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complete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your </a:t>
            </a:r>
            <a:r>
              <a:rPr sz="3200" dirty="0">
                <a:latin typeface="Calibri"/>
                <a:cs typeface="Calibri"/>
              </a:rPr>
              <a:t>project</a:t>
            </a:r>
            <a:r>
              <a:rPr sz="3200" spc="3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before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31</a:t>
            </a:r>
            <a:r>
              <a:rPr sz="3200" spc="3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months,</a:t>
            </a:r>
            <a:r>
              <a:rPr sz="3200" spc="3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this</a:t>
            </a:r>
            <a:r>
              <a:rPr sz="3200" spc="3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3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duration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3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3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critical path.</a:t>
            </a:r>
            <a:endParaRPr sz="3200">
              <a:latin typeface="Calibri"/>
              <a:cs typeface="Calibri"/>
            </a:endParaRPr>
          </a:p>
          <a:p>
            <a:pPr marL="241300" marR="6350" indent="-228600" algn="just">
              <a:lnSpc>
                <a:spcPts val="346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Hence,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critical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22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10" dirty="0"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shortest</a:t>
            </a:r>
            <a:r>
              <a:rPr sz="3200" b="1" spc="2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FFC000"/>
                </a:solidFill>
                <a:latin typeface="Calibri"/>
                <a:cs typeface="Calibri"/>
              </a:rPr>
              <a:t>duration</a:t>
            </a:r>
            <a:r>
              <a:rPr sz="3200" b="1" spc="2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2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2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23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can </a:t>
            </a:r>
            <a:r>
              <a:rPr sz="3200" spc="-10" dirty="0">
                <a:latin typeface="Calibri"/>
                <a:cs typeface="Calibri"/>
              </a:rPr>
              <a:t>complete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project.</a:t>
            </a:r>
            <a:endParaRPr sz="3200">
              <a:latin typeface="Calibri"/>
              <a:cs typeface="Calibri"/>
            </a:endParaRPr>
          </a:p>
          <a:p>
            <a:pPr marL="240029" indent="-227329" algn="just">
              <a:lnSpc>
                <a:spcPct val="100000"/>
              </a:lnSpc>
              <a:spcBef>
                <a:spcPts val="570"/>
              </a:spcBef>
              <a:buFont typeface="Arial MT"/>
              <a:buChar char="•"/>
              <a:tabLst>
                <a:tab pos="240029" algn="l"/>
              </a:tabLst>
            </a:pPr>
            <a:r>
              <a:rPr sz="3200" dirty="0">
                <a:latin typeface="Calibri"/>
                <a:cs typeface="Calibri"/>
              </a:rPr>
              <a:t>So,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see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both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definitions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same.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31317"/>
            <a:ext cx="275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…Critical</a:t>
            </a:r>
            <a:r>
              <a:rPr sz="4000" spc="-160" dirty="0"/>
              <a:t> </a:t>
            </a:r>
            <a:r>
              <a:rPr sz="4000" spc="-25" dirty="0"/>
              <a:t>Path</a:t>
            </a:r>
            <a:endParaRPr sz="4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48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800" spc="-45" dirty="0"/>
              <a:t>Procedure</a:t>
            </a:r>
            <a:r>
              <a:rPr sz="3800" spc="-145" dirty="0"/>
              <a:t> </a:t>
            </a:r>
            <a:r>
              <a:rPr sz="3800" spc="-20" dirty="0"/>
              <a:t>for</a:t>
            </a:r>
            <a:r>
              <a:rPr sz="3800" spc="-130" dirty="0"/>
              <a:t> </a:t>
            </a:r>
            <a:r>
              <a:rPr sz="3800" spc="-10" dirty="0"/>
              <a:t>Finding</a:t>
            </a:r>
            <a:r>
              <a:rPr sz="3800" spc="-145" dirty="0"/>
              <a:t> </a:t>
            </a:r>
            <a:r>
              <a:rPr sz="3800" dirty="0"/>
              <a:t>the</a:t>
            </a:r>
            <a:r>
              <a:rPr sz="3800" spc="-145" dirty="0"/>
              <a:t> </a:t>
            </a:r>
            <a:r>
              <a:rPr sz="3800" spc="-20" dirty="0"/>
              <a:t>Critical</a:t>
            </a:r>
            <a:r>
              <a:rPr sz="3800" spc="-140" dirty="0"/>
              <a:t> </a:t>
            </a:r>
            <a:r>
              <a:rPr sz="3800" spc="-20" dirty="0"/>
              <a:t>Path</a:t>
            </a:r>
            <a:r>
              <a:rPr sz="3800" spc="-145" dirty="0"/>
              <a:t> </a:t>
            </a:r>
            <a:r>
              <a:rPr sz="3800" dirty="0"/>
              <a:t>in</a:t>
            </a:r>
            <a:r>
              <a:rPr sz="3800" spc="-135" dirty="0"/>
              <a:t> </a:t>
            </a:r>
            <a:r>
              <a:rPr sz="3800" dirty="0"/>
              <a:t>a</a:t>
            </a:r>
            <a:r>
              <a:rPr sz="3800" spc="-114" dirty="0"/>
              <a:t> </a:t>
            </a:r>
            <a:r>
              <a:rPr sz="3800" spc="-30" dirty="0"/>
              <a:t>Network</a:t>
            </a:r>
            <a:r>
              <a:rPr sz="3800" spc="-150" dirty="0"/>
              <a:t> </a:t>
            </a:r>
            <a:r>
              <a:rPr sz="3800" spc="-10" dirty="0"/>
              <a:t>Diagram</a:t>
            </a:r>
            <a:endParaRPr sz="3800"/>
          </a:p>
        </p:txBody>
      </p:sp>
      <p:sp>
        <p:nvSpPr>
          <p:cNvPr id="3" name="object 3"/>
          <p:cNvSpPr txBox="1"/>
          <p:nvPr/>
        </p:nvSpPr>
        <p:spPr>
          <a:xfrm>
            <a:off x="399389" y="1756410"/>
            <a:ext cx="10807065" cy="341693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marR="5080" indent="-228600">
              <a:lnSpc>
                <a:spcPts val="432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z="4000" dirty="0">
                <a:latin typeface="Calibri"/>
                <a:cs typeface="Calibri"/>
              </a:rPr>
              <a:t>The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following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are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procedures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find</a:t>
            </a:r>
            <a:r>
              <a:rPr sz="4000" spc="-8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8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critical </a:t>
            </a:r>
            <a:r>
              <a:rPr sz="4000" dirty="0">
                <a:latin typeface="Calibri"/>
                <a:cs typeface="Calibri"/>
              </a:rPr>
              <a:t>path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on</a:t>
            </a:r>
            <a:r>
              <a:rPr sz="4000" spc="-6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</a:t>
            </a:r>
            <a:r>
              <a:rPr sz="4000" spc="-7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network</a:t>
            </a:r>
            <a:r>
              <a:rPr sz="4000" spc="-60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diagram:</a:t>
            </a:r>
            <a:endParaRPr sz="40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35"/>
              </a:spcBef>
              <a:buFont typeface="Arial MT"/>
              <a:buChar char="•"/>
              <a:tabLst>
                <a:tab pos="697230" algn="l"/>
              </a:tabLst>
            </a:pPr>
            <a:r>
              <a:rPr sz="3600" dirty="0">
                <a:latin typeface="Calibri"/>
                <a:cs typeface="Calibri"/>
              </a:rPr>
              <a:t>Draw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network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diagram.</a:t>
            </a:r>
            <a:endParaRPr sz="36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697230" algn="l"/>
              </a:tabLst>
            </a:pPr>
            <a:r>
              <a:rPr sz="3600" dirty="0">
                <a:latin typeface="Calibri"/>
                <a:cs typeface="Calibri"/>
              </a:rPr>
              <a:t>Identify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all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paths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network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diagram.</a:t>
            </a:r>
            <a:endParaRPr sz="36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75"/>
              </a:spcBef>
              <a:buFont typeface="Arial MT"/>
              <a:buChar char="•"/>
              <a:tabLst>
                <a:tab pos="697230" algn="l"/>
              </a:tabLst>
            </a:pPr>
            <a:r>
              <a:rPr sz="3600" dirty="0">
                <a:latin typeface="Calibri"/>
                <a:cs typeface="Calibri"/>
              </a:rPr>
              <a:t>Find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duration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of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each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path.</a:t>
            </a:r>
            <a:endParaRPr sz="3600">
              <a:latin typeface="Calibri"/>
              <a:cs typeface="Calibri"/>
            </a:endParaRPr>
          </a:p>
          <a:p>
            <a:pPr marL="697230" lvl="1" indent="-227965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697230" algn="l"/>
              </a:tabLst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path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with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largest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duration</a:t>
            </a:r>
            <a:r>
              <a:rPr sz="3600" spc="-8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is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the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critical</a:t>
            </a:r>
            <a:r>
              <a:rPr sz="3600" spc="-7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path.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29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…Procedure</a:t>
            </a:r>
            <a:r>
              <a:rPr sz="3600" spc="-135" dirty="0"/>
              <a:t> </a:t>
            </a:r>
            <a:r>
              <a:rPr sz="3600" dirty="0"/>
              <a:t>for</a:t>
            </a:r>
            <a:r>
              <a:rPr sz="3600" spc="-125" dirty="0"/>
              <a:t> </a:t>
            </a:r>
            <a:r>
              <a:rPr sz="3600" spc="-20" dirty="0"/>
              <a:t>Finding</a:t>
            </a:r>
            <a:r>
              <a:rPr sz="3600" spc="-145" dirty="0"/>
              <a:t> </a:t>
            </a:r>
            <a:r>
              <a:rPr sz="3600" dirty="0"/>
              <a:t>the</a:t>
            </a:r>
            <a:r>
              <a:rPr sz="3600" spc="-135" dirty="0"/>
              <a:t> </a:t>
            </a:r>
            <a:r>
              <a:rPr sz="3600" spc="-25" dirty="0"/>
              <a:t>Critical</a:t>
            </a:r>
            <a:r>
              <a:rPr sz="3600" spc="-125" dirty="0"/>
              <a:t> </a:t>
            </a:r>
            <a:r>
              <a:rPr sz="3600" spc="-45" dirty="0"/>
              <a:t>Path</a:t>
            </a:r>
            <a:r>
              <a:rPr sz="3600" spc="-140" dirty="0"/>
              <a:t> </a:t>
            </a:r>
            <a:r>
              <a:rPr sz="3600" dirty="0"/>
              <a:t>in</a:t>
            </a:r>
            <a:r>
              <a:rPr sz="3600" spc="-120" dirty="0"/>
              <a:t> </a:t>
            </a:r>
            <a:r>
              <a:rPr sz="3600" dirty="0"/>
              <a:t>a</a:t>
            </a:r>
            <a:r>
              <a:rPr sz="3600" spc="-110" dirty="0"/>
              <a:t> </a:t>
            </a:r>
            <a:r>
              <a:rPr sz="3600" spc="-35" dirty="0"/>
              <a:t>Network</a:t>
            </a:r>
            <a:r>
              <a:rPr sz="3600" spc="-135" dirty="0"/>
              <a:t> </a:t>
            </a:r>
            <a:r>
              <a:rPr sz="3600" spc="-10" dirty="0"/>
              <a:t>Diagram</a:t>
            </a:r>
            <a:endParaRPr sz="36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3845" y="1955673"/>
            <a:ext cx="10191760" cy="402518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" y="289686"/>
            <a:ext cx="113753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/>
              <a:t>…Procedure</a:t>
            </a:r>
            <a:r>
              <a:rPr sz="3600" spc="-100" dirty="0"/>
              <a:t> </a:t>
            </a:r>
            <a:r>
              <a:rPr sz="3600" dirty="0"/>
              <a:t>for</a:t>
            </a:r>
            <a:r>
              <a:rPr sz="3600" spc="-110" dirty="0"/>
              <a:t> </a:t>
            </a:r>
            <a:r>
              <a:rPr sz="3600" dirty="0"/>
              <a:t>Finding</a:t>
            </a:r>
            <a:r>
              <a:rPr sz="3600" spc="-90" dirty="0"/>
              <a:t> </a:t>
            </a:r>
            <a:r>
              <a:rPr sz="3600" dirty="0"/>
              <a:t>the</a:t>
            </a:r>
            <a:r>
              <a:rPr sz="3600" spc="-95" dirty="0"/>
              <a:t> </a:t>
            </a:r>
            <a:r>
              <a:rPr sz="3600" dirty="0"/>
              <a:t>Critical</a:t>
            </a:r>
            <a:r>
              <a:rPr sz="3600" spc="-90" dirty="0"/>
              <a:t> </a:t>
            </a:r>
            <a:r>
              <a:rPr sz="3600" dirty="0"/>
              <a:t>Path</a:t>
            </a:r>
            <a:r>
              <a:rPr sz="3600" spc="-80" dirty="0"/>
              <a:t> </a:t>
            </a:r>
            <a:r>
              <a:rPr sz="3600" dirty="0"/>
              <a:t>in</a:t>
            </a:r>
            <a:r>
              <a:rPr sz="3600" spc="-90" dirty="0"/>
              <a:t> </a:t>
            </a:r>
            <a:r>
              <a:rPr sz="3600" dirty="0"/>
              <a:t>a</a:t>
            </a:r>
            <a:r>
              <a:rPr sz="3600" spc="-90" dirty="0"/>
              <a:t> </a:t>
            </a:r>
            <a:r>
              <a:rPr sz="3600" dirty="0"/>
              <a:t>Network</a:t>
            </a:r>
            <a:r>
              <a:rPr sz="3600" spc="-105" dirty="0"/>
              <a:t> </a:t>
            </a:r>
            <a:r>
              <a:rPr sz="3600" spc="-10" dirty="0"/>
              <a:t>Diagram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9389" y="1106684"/>
            <a:ext cx="11096625" cy="5207000"/>
          </a:xfrm>
          <a:prstGeom prst="rect">
            <a:avLst/>
          </a:prstGeom>
        </p:spPr>
        <p:txBody>
          <a:bodyPr vert="horz" wrap="square" lIns="0" tIns="22225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75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given network</a:t>
            </a:r>
            <a:r>
              <a:rPr sz="24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diagram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has</a:t>
            </a:r>
            <a:r>
              <a:rPr sz="24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five paths;</a:t>
            </a:r>
            <a:r>
              <a:rPr sz="24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paths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and their</a:t>
            </a:r>
            <a:r>
              <a:rPr sz="24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duration</a:t>
            </a:r>
            <a:r>
              <a:rPr sz="2400" spc="-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are</a:t>
            </a:r>
            <a:r>
              <a:rPr sz="24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as</a:t>
            </a:r>
            <a:r>
              <a:rPr sz="24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follows: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655"/>
              </a:spcBef>
              <a:buAutoNum type="arabicPeriod"/>
              <a:tabLst>
                <a:tab pos="354330" algn="l"/>
              </a:tabLst>
            </a:pP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Start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-&gt;</a:t>
            </a:r>
            <a:r>
              <a:rPr sz="2400" spc="-14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A</a:t>
            </a:r>
            <a:r>
              <a:rPr sz="2400" spc="-1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-&gt; B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-&gt;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C-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End,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duration:</a:t>
            </a:r>
            <a:r>
              <a:rPr sz="2400" spc="-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31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days.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60"/>
              </a:spcBef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Start</a:t>
            </a:r>
            <a:r>
              <a:rPr sz="24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D</a:t>
            </a:r>
            <a:r>
              <a:rPr sz="24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E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F</a:t>
            </a:r>
            <a:r>
              <a:rPr sz="24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End,</a:t>
            </a:r>
            <a:r>
              <a:rPr sz="24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duration:</a:t>
            </a:r>
            <a:r>
              <a:rPr sz="24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18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days.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655"/>
              </a:spcBef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Start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D</a:t>
            </a:r>
            <a:r>
              <a:rPr sz="24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 B</a:t>
            </a:r>
            <a:r>
              <a:rPr sz="24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C</a:t>
            </a:r>
            <a:r>
              <a:rPr sz="24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End, duration:</a:t>
            </a:r>
            <a:r>
              <a:rPr sz="24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26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days.</a:t>
            </a:r>
            <a:endParaRPr sz="24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1655"/>
              </a:spcBef>
              <a:buAutoNum type="arabicPeriod"/>
              <a:tabLst>
                <a:tab pos="354330" algn="l"/>
              </a:tabLst>
            </a:pP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Start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-&gt;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G</a:t>
            </a:r>
            <a:r>
              <a:rPr sz="24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-&gt;</a:t>
            </a:r>
            <a:r>
              <a:rPr sz="24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H</a:t>
            </a:r>
            <a:r>
              <a:rPr sz="24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-&gt;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I -&gt;</a:t>
            </a:r>
            <a:r>
              <a:rPr sz="24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End,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duration:</a:t>
            </a:r>
            <a:r>
              <a:rPr sz="2400" spc="-4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13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days.</a:t>
            </a:r>
            <a:endParaRPr sz="24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1720"/>
              </a:spcBef>
              <a:buAutoNum type="arabicPeriod"/>
              <a:tabLst>
                <a:tab pos="355600" algn="l"/>
              </a:tabLst>
            </a:pP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Start</a:t>
            </a:r>
            <a:r>
              <a:rPr sz="24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G</a:t>
            </a:r>
            <a:r>
              <a:rPr sz="24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 E</a:t>
            </a:r>
            <a:r>
              <a:rPr sz="24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F</a:t>
            </a:r>
            <a:r>
              <a:rPr sz="2400" spc="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-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&gt;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End,</a:t>
            </a:r>
            <a:r>
              <a:rPr sz="24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duration:</a:t>
            </a:r>
            <a:r>
              <a:rPr sz="24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93939"/>
                </a:solidFill>
                <a:latin typeface="Times New Roman"/>
                <a:cs typeface="Times New Roman"/>
              </a:rPr>
              <a:t>16 </a:t>
            </a:r>
            <a:r>
              <a:rPr sz="2400" spc="-10" dirty="0">
                <a:solidFill>
                  <a:srgbClr val="393939"/>
                </a:solidFill>
                <a:latin typeface="Times New Roman"/>
                <a:cs typeface="Times New Roman"/>
              </a:rPr>
              <a:t>days.</a:t>
            </a: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4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2400">
              <a:latin typeface="Times New Roman"/>
              <a:cs typeface="Times New Roman"/>
            </a:endParaRPr>
          </a:p>
          <a:p>
            <a:pPr marL="2188845" marR="5080" indent="-1891664">
              <a:lnSpc>
                <a:spcPts val="3650"/>
              </a:lnSpc>
            </a:pP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Since</a:t>
            </a:r>
            <a:r>
              <a:rPr sz="32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duration</a:t>
            </a:r>
            <a:r>
              <a:rPr sz="3200" b="1" spc="-7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of</a:t>
            </a:r>
            <a:r>
              <a:rPr sz="32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first</a:t>
            </a:r>
            <a:r>
              <a:rPr sz="32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path</a:t>
            </a:r>
            <a:r>
              <a:rPr sz="32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2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b="1" spc="-4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longest,</a:t>
            </a:r>
            <a:r>
              <a:rPr sz="3200" b="1" spc="-6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it</a:t>
            </a:r>
            <a:r>
              <a:rPr sz="3200" b="1" spc="-3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200" b="1" spc="-4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critical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path.</a:t>
            </a:r>
            <a:r>
              <a:rPr sz="3200" b="1" spc="-6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float</a:t>
            </a:r>
            <a:r>
              <a:rPr sz="32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on</a:t>
            </a:r>
            <a:r>
              <a:rPr sz="32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the</a:t>
            </a:r>
            <a:r>
              <a:rPr sz="3200" b="1" spc="-3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critical</a:t>
            </a:r>
            <a:r>
              <a:rPr sz="3200" b="1" spc="-5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path</a:t>
            </a:r>
            <a:r>
              <a:rPr sz="3200" b="1" spc="-50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001F5F"/>
                </a:solidFill>
                <a:latin typeface="Calibri"/>
                <a:cs typeface="Calibri"/>
              </a:rPr>
              <a:t>is</a:t>
            </a:r>
            <a:r>
              <a:rPr sz="3200" b="1" spc="-25" dirty="0">
                <a:solidFill>
                  <a:srgbClr val="001F5F"/>
                </a:solidFill>
                <a:latin typeface="Calibri"/>
                <a:cs typeface="Calibri"/>
              </a:rPr>
              <a:t> </a:t>
            </a:r>
            <a:r>
              <a:rPr sz="3200" b="1" spc="-10" dirty="0">
                <a:solidFill>
                  <a:srgbClr val="001F5F"/>
                </a:solidFill>
                <a:latin typeface="Calibri"/>
                <a:cs typeface="Calibri"/>
              </a:rPr>
              <a:t>zero.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" y="290576"/>
            <a:ext cx="1116838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5" dirty="0"/>
              <a:t>…Procedure</a:t>
            </a:r>
            <a:r>
              <a:rPr sz="3600" spc="-135" dirty="0"/>
              <a:t> </a:t>
            </a:r>
            <a:r>
              <a:rPr sz="3600" dirty="0"/>
              <a:t>for</a:t>
            </a:r>
            <a:r>
              <a:rPr sz="3600" spc="-125" dirty="0"/>
              <a:t> </a:t>
            </a:r>
            <a:r>
              <a:rPr sz="3600" spc="-20" dirty="0"/>
              <a:t>Finding</a:t>
            </a:r>
            <a:r>
              <a:rPr sz="3600" spc="-145" dirty="0"/>
              <a:t> </a:t>
            </a:r>
            <a:r>
              <a:rPr sz="3600" dirty="0"/>
              <a:t>the</a:t>
            </a:r>
            <a:r>
              <a:rPr sz="3600" spc="-135" dirty="0"/>
              <a:t> </a:t>
            </a:r>
            <a:r>
              <a:rPr sz="3600" spc="-25" dirty="0"/>
              <a:t>Critical</a:t>
            </a:r>
            <a:r>
              <a:rPr sz="3600" spc="-125" dirty="0"/>
              <a:t> </a:t>
            </a:r>
            <a:r>
              <a:rPr sz="3600" spc="-45" dirty="0"/>
              <a:t>Path</a:t>
            </a:r>
            <a:r>
              <a:rPr sz="3600" spc="-140" dirty="0"/>
              <a:t> </a:t>
            </a:r>
            <a:r>
              <a:rPr sz="3600" dirty="0"/>
              <a:t>in</a:t>
            </a:r>
            <a:r>
              <a:rPr sz="3600" spc="-120" dirty="0"/>
              <a:t> </a:t>
            </a:r>
            <a:r>
              <a:rPr sz="3600" dirty="0"/>
              <a:t>a</a:t>
            </a:r>
            <a:r>
              <a:rPr sz="3600" spc="-110" dirty="0"/>
              <a:t> </a:t>
            </a:r>
            <a:r>
              <a:rPr sz="3600" spc="-35" dirty="0"/>
              <a:t>Network</a:t>
            </a:r>
            <a:r>
              <a:rPr sz="3600" spc="-135" dirty="0"/>
              <a:t> </a:t>
            </a:r>
            <a:r>
              <a:rPr sz="3600" spc="-10" dirty="0"/>
              <a:t>Diagram</a:t>
            </a:r>
            <a:endParaRPr sz="3600"/>
          </a:p>
        </p:txBody>
      </p:sp>
      <p:sp>
        <p:nvSpPr>
          <p:cNvPr id="3" name="object 3"/>
          <p:cNvSpPr txBox="1"/>
          <p:nvPr/>
        </p:nvSpPr>
        <p:spPr>
          <a:xfrm>
            <a:off x="399389" y="1211658"/>
            <a:ext cx="10832465" cy="4857750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The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float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second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path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“Start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-&gt;D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-&gt;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-&gt;F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-&gt;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End”</a:t>
            </a:r>
            <a:endParaRPr sz="3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80"/>
              </a:spcBef>
            </a:pPr>
            <a:r>
              <a:rPr sz="3000" dirty="0">
                <a:latin typeface="Calibri"/>
                <a:cs typeface="Calibri"/>
              </a:rPr>
              <a:t>=duration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critical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path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duration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of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path</a:t>
            </a:r>
            <a:endParaRPr sz="30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290"/>
              </a:spcBef>
            </a:pPr>
            <a:r>
              <a:rPr sz="3000" dirty="0">
                <a:latin typeface="Calibri"/>
                <a:cs typeface="Calibri"/>
              </a:rPr>
              <a:t>=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31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18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=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13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27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Hence,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float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second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path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13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days.</a:t>
            </a: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35"/>
              </a:spcBef>
              <a:buFont typeface="Arial MT"/>
              <a:buChar char="•"/>
            </a:pP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Using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same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process,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we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calculate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float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other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paths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as </a:t>
            </a:r>
            <a:r>
              <a:rPr sz="3000" spc="-10" dirty="0">
                <a:latin typeface="Calibri"/>
                <a:cs typeface="Calibri"/>
              </a:rPr>
              <a:t>well.</a:t>
            </a:r>
            <a:endParaRPr sz="3000">
              <a:latin typeface="Calibri"/>
              <a:cs typeface="Calibri"/>
            </a:endParaRPr>
          </a:p>
          <a:p>
            <a:pPr marL="469265" marR="4397375">
              <a:lnSpc>
                <a:spcPct val="80000"/>
              </a:lnSpc>
              <a:spcBef>
                <a:spcPts val="520"/>
              </a:spcBef>
            </a:pPr>
            <a:r>
              <a:rPr sz="2600" dirty="0">
                <a:latin typeface="Calibri"/>
                <a:cs typeface="Calibri"/>
              </a:rPr>
              <a:t>Float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third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path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31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26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days. </a:t>
            </a:r>
            <a:r>
              <a:rPr sz="2600" dirty="0">
                <a:latin typeface="Calibri"/>
                <a:cs typeface="Calibri"/>
              </a:rPr>
              <a:t>Float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fourth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path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31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13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18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days. </a:t>
            </a:r>
            <a:r>
              <a:rPr sz="2600" dirty="0">
                <a:latin typeface="Calibri"/>
                <a:cs typeface="Calibri"/>
              </a:rPr>
              <a:t>Float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fifth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path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31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16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15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days.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" y="240284"/>
            <a:ext cx="113430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spc="-25" dirty="0"/>
              <a:t>Early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(ES),</a:t>
            </a:r>
            <a:r>
              <a:rPr sz="4000" spc="-175" dirty="0"/>
              <a:t> </a:t>
            </a:r>
            <a:r>
              <a:rPr sz="4000" spc="-25" dirty="0"/>
              <a:t>Early</a:t>
            </a:r>
            <a:r>
              <a:rPr sz="4000" spc="-20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dirty="0"/>
              <a:t>(EF),</a:t>
            </a:r>
            <a:r>
              <a:rPr sz="4000" spc="-175" dirty="0"/>
              <a:t> </a:t>
            </a:r>
            <a:r>
              <a:rPr sz="4000" spc="-20" dirty="0"/>
              <a:t>Late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(LS), </a:t>
            </a:r>
            <a:r>
              <a:rPr sz="4000" dirty="0"/>
              <a:t>and</a:t>
            </a:r>
            <a:r>
              <a:rPr sz="4000" spc="-180" dirty="0"/>
              <a:t> </a:t>
            </a:r>
            <a:r>
              <a:rPr sz="4000" spc="-20" dirty="0"/>
              <a:t>Late</a:t>
            </a:r>
            <a:r>
              <a:rPr sz="4000" spc="-180" dirty="0"/>
              <a:t> </a:t>
            </a:r>
            <a:r>
              <a:rPr sz="4000" spc="-10" dirty="0"/>
              <a:t>Finish</a:t>
            </a:r>
            <a:r>
              <a:rPr sz="4000" spc="-185" dirty="0"/>
              <a:t> </a:t>
            </a:r>
            <a:r>
              <a:rPr sz="4000" spc="-20" dirty="0"/>
              <a:t>(LF)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9389" y="1711324"/>
            <a:ext cx="11325860" cy="445579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3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Calculating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Early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Start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(ES)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Early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Finish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(EF)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2690"/>
              </a:lnSpc>
              <a:spcBef>
                <a:spcPts val="969"/>
              </a:spcBef>
            </a:pPr>
            <a:r>
              <a:rPr sz="2800" spc="-114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dates,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forward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pass;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beginning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end.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75"/>
              </a:spcBef>
            </a:pPr>
            <a:endParaRPr sz="2800">
              <a:latin typeface="Calibri"/>
              <a:cs typeface="Calibri"/>
            </a:endParaRPr>
          </a:p>
          <a:p>
            <a:pPr marL="12700" marR="374650">
              <a:lnSpc>
                <a:spcPts val="2690"/>
              </a:lnSpc>
            </a:pP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(ES)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activity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before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day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2800">
              <a:latin typeface="Calibri"/>
              <a:cs typeface="Calibri"/>
            </a:endParaRPr>
          </a:p>
          <a:p>
            <a:pPr marL="239395" marR="1028065" indent="-227329">
              <a:lnSpc>
                <a:spcPct val="109700"/>
              </a:lnSpc>
              <a:buFont typeface="Arial MT"/>
              <a:buChar char="•"/>
              <a:tabLst>
                <a:tab pos="9271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dates. 	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predecessor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25"/>
              </a:spcBef>
            </a:pP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7962" y="240284"/>
            <a:ext cx="113430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spc="-25" dirty="0"/>
              <a:t>Early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(ES),</a:t>
            </a:r>
            <a:r>
              <a:rPr sz="4000" spc="-175" dirty="0"/>
              <a:t> </a:t>
            </a:r>
            <a:r>
              <a:rPr sz="4000" spc="-25" dirty="0"/>
              <a:t>Early</a:t>
            </a:r>
            <a:r>
              <a:rPr sz="4000" spc="-20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dirty="0"/>
              <a:t>(EF),</a:t>
            </a:r>
            <a:r>
              <a:rPr sz="4000" spc="-175" dirty="0"/>
              <a:t> </a:t>
            </a:r>
            <a:r>
              <a:rPr sz="4000" spc="-20" dirty="0"/>
              <a:t>Late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(LS), </a:t>
            </a:r>
            <a:r>
              <a:rPr sz="4000" dirty="0"/>
              <a:t>and</a:t>
            </a:r>
            <a:r>
              <a:rPr sz="4000" spc="-180" dirty="0"/>
              <a:t> </a:t>
            </a:r>
            <a:r>
              <a:rPr sz="4000" spc="-20" dirty="0"/>
              <a:t>Late</a:t>
            </a:r>
            <a:r>
              <a:rPr sz="4000" spc="-180" dirty="0"/>
              <a:t> </a:t>
            </a:r>
            <a:r>
              <a:rPr sz="4000" spc="-10" dirty="0"/>
              <a:t>Finish</a:t>
            </a:r>
            <a:r>
              <a:rPr sz="4000" spc="-185" dirty="0"/>
              <a:t> </a:t>
            </a:r>
            <a:r>
              <a:rPr sz="4000" spc="-20" dirty="0"/>
              <a:t>(LF)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2406" y="2886264"/>
            <a:ext cx="9265745" cy="35433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33247" y="1769744"/>
            <a:ext cx="10274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predecessor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0646" y="2779632"/>
            <a:ext cx="10461732" cy="367794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7962" y="240284"/>
            <a:ext cx="11343005" cy="118364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spc="-25" dirty="0"/>
              <a:t>Early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(ES),</a:t>
            </a:r>
            <a:r>
              <a:rPr sz="4000" spc="-175" dirty="0"/>
              <a:t> </a:t>
            </a:r>
            <a:r>
              <a:rPr sz="4000" spc="-25" dirty="0"/>
              <a:t>Early</a:t>
            </a:r>
            <a:r>
              <a:rPr sz="4000" spc="-20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dirty="0"/>
              <a:t>(EF),</a:t>
            </a:r>
            <a:r>
              <a:rPr sz="4000" spc="-175" dirty="0"/>
              <a:t> </a:t>
            </a:r>
            <a:r>
              <a:rPr sz="4000" spc="-20" dirty="0"/>
              <a:t>Late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(LS), </a:t>
            </a:r>
            <a:r>
              <a:rPr sz="4000" dirty="0"/>
              <a:t>and</a:t>
            </a:r>
            <a:r>
              <a:rPr sz="4000" spc="-180" dirty="0"/>
              <a:t> </a:t>
            </a:r>
            <a:r>
              <a:rPr sz="4000" spc="-20" dirty="0"/>
              <a:t>Late</a:t>
            </a:r>
            <a:r>
              <a:rPr sz="4000" spc="-180" dirty="0"/>
              <a:t> </a:t>
            </a:r>
            <a:r>
              <a:rPr sz="4000" spc="-10" dirty="0"/>
              <a:t>Finish</a:t>
            </a:r>
            <a:r>
              <a:rPr sz="4000" spc="-185" dirty="0"/>
              <a:t> </a:t>
            </a:r>
            <a:r>
              <a:rPr sz="4000" spc="-20" dirty="0"/>
              <a:t>(LF)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33247" y="1769744"/>
            <a:ext cx="102743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predecessor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duration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spc="-25" dirty="0"/>
              <a:t>Early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(ES),</a:t>
            </a:r>
            <a:r>
              <a:rPr sz="4000" spc="-175" dirty="0"/>
              <a:t> </a:t>
            </a:r>
            <a:r>
              <a:rPr sz="4000" spc="-25" dirty="0"/>
              <a:t>Early</a:t>
            </a:r>
            <a:r>
              <a:rPr sz="4000" spc="-20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dirty="0"/>
              <a:t>(EF),</a:t>
            </a:r>
            <a:r>
              <a:rPr sz="4000" spc="-175" dirty="0"/>
              <a:t> </a:t>
            </a:r>
            <a:r>
              <a:rPr sz="4000" spc="-20" dirty="0"/>
              <a:t>Late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(LS), </a:t>
            </a:r>
            <a:r>
              <a:rPr sz="4000" dirty="0"/>
              <a:t>and</a:t>
            </a:r>
            <a:r>
              <a:rPr sz="4000" spc="-180" dirty="0"/>
              <a:t> </a:t>
            </a:r>
            <a:r>
              <a:rPr sz="4000" spc="-10" dirty="0"/>
              <a:t>Late</a:t>
            </a:r>
            <a:r>
              <a:rPr sz="4000" spc="-19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spc="-20" dirty="0"/>
              <a:t>(LF)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9389" y="1494304"/>
            <a:ext cx="11391900" cy="42462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40029" indent="-227329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Calculating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Late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Start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(LS)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and</a:t>
            </a:r>
            <a:r>
              <a:rPr sz="2800" b="1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Late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Finish</a:t>
            </a:r>
            <a:r>
              <a:rPr sz="2800" b="1" spc="-8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(LF)</a:t>
            </a:r>
            <a:endParaRPr sz="2800">
              <a:latin typeface="Calibri"/>
              <a:cs typeface="Calibri"/>
            </a:endParaRPr>
          </a:p>
          <a:p>
            <a:pPr marL="240029" marR="5080" indent="-227329" algn="just">
              <a:lnSpc>
                <a:spcPct val="9000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Late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last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Last</a:t>
            </a:r>
            <a:r>
              <a:rPr sz="2800" spc="1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Finish 	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last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43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critical</a:t>
            </a:r>
            <a:r>
              <a:rPr sz="2800" spc="4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path,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because</a:t>
            </a:r>
            <a:r>
              <a:rPr sz="2800" spc="4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4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459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continue</a:t>
            </a:r>
            <a:r>
              <a:rPr sz="2800" spc="4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any 	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once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completed.</a:t>
            </a:r>
            <a:endParaRPr sz="2800">
              <a:latin typeface="Calibri"/>
              <a:cs typeface="Calibri"/>
            </a:endParaRPr>
          </a:p>
          <a:p>
            <a:pPr marL="240029" indent="-227329" algn="just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dates:</a:t>
            </a:r>
            <a:endParaRPr sz="2800">
              <a:latin typeface="Calibri"/>
              <a:cs typeface="Calibri"/>
            </a:endParaRPr>
          </a:p>
          <a:p>
            <a:pPr marL="927100" marR="960755" algn="just">
              <a:lnSpc>
                <a:spcPts val="4029"/>
              </a:lnSpc>
              <a:spcBef>
                <a:spcPts val="235"/>
              </a:spcBef>
            </a:pPr>
            <a:r>
              <a:rPr sz="2800" dirty="0">
                <a:latin typeface="Calibri"/>
                <a:cs typeface="Calibri"/>
              </a:rPr>
              <a:t>Late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duration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+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successor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240029" marR="122555" indent="-227329" algn="just">
              <a:lnSpc>
                <a:spcPts val="3020"/>
              </a:lnSpc>
              <a:spcBef>
                <a:spcPts val="8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14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backward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pass;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i.e.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will 	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last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back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towards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1793493"/>
            <a:ext cx="10360025" cy="2626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965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  <a:tab pos="1629410" algn="l"/>
                <a:tab pos="3085465" algn="l"/>
                <a:tab pos="3691890" algn="l"/>
                <a:tab pos="4315460" algn="l"/>
                <a:tab pos="5816600" algn="l"/>
                <a:tab pos="7406640" algn="l"/>
                <a:tab pos="7959725" algn="l"/>
                <a:tab pos="9304020" algn="l"/>
              </a:tabLst>
            </a:pPr>
            <a:r>
              <a:rPr sz="2800" spc="-10" dirty="0">
                <a:latin typeface="Calibri"/>
                <a:cs typeface="Calibri"/>
              </a:rPr>
              <a:t>Network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diagrams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preferred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technique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showing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activity 	sequencing</a:t>
            </a:r>
            <a:endParaRPr sz="2800">
              <a:latin typeface="Calibri"/>
              <a:cs typeface="Calibri"/>
            </a:endParaRPr>
          </a:p>
          <a:p>
            <a:pPr marL="240029" marR="6350" indent="-227965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network</a:t>
            </a:r>
            <a:r>
              <a:rPr sz="2800" b="1" spc="15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diagram</a:t>
            </a:r>
            <a:r>
              <a:rPr sz="2800" b="1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schematic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display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logical</a:t>
            </a:r>
            <a:r>
              <a:rPr sz="2800" spc="1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relationships 	</a:t>
            </a:r>
            <a:r>
              <a:rPr sz="2800" dirty="0">
                <a:latin typeface="Calibri"/>
                <a:cs typeface="Calibri"/>
              </a:rPr>
              <a:t>among,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of,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activities</a:t>
            </a:r>
            <a:endParaRPr sz="2800">
              <a:latin typeface="Calibri"/>
              <a:cs typeface="Calibri"/>
            </a:endParaRPr>
          </a:p>
          <a:p>
            <a:pPr marL="240029" marR="8890" indent="-227965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  <a:tab pos="1054735" algn="l"/>
                <a:tab pos="1993900" algn="l"/>
                <a:tab pos="3333750" algn="l"/>
                <a:tab pos="4016375" algn="l"/>
                <a:tab pos="4714240" algn="l"/>
                <a:tab pos="5782945" algn="l"/>
                <a:tab pos="6544945" algn="l"/>
                <a:tab pos="8450580" algn="l"/>
              </a:tabLst>
            </a:pPr>
            <a:r>
              <a:rPr sz="2800" spc="-25" dirty="0">
                <a:latin typeface="Calibri"/>
                <a:cs typeface="Calibri"/>
              </a:rPr>
              <a:t>Two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0" dirty="0">
                <a:latin typeface="Calibri"/>
                <a:cs typeface="Calibri"/>
              </a:rPr>
              <a:t>main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formats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the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arrow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25" dirty="0">
                <a:latin typeface="Calibri"/>
                <a:cs typeface="Calibri"/>
              </a:rPr>
              <a:t>and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precedence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spc="-10" dirty="0">
                <a:latin typeface="Calibri"/>
                <a:cs typeface="Calibri"/>
              </a:rPr>
              <a:t>diagramming 	methods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738630">
              <a:lnSpc>
                <a:spcPct val="100000"/>
              </a:lnSpc>
              <a:spcBef>
                <a:spcPts val="100"/>
              </a:spcBef>
            </a:pPr>
            <a:r>
              <a:rPr dirty="0"/>
              <a:t>Network</a:t>
            </a:r>
            <a:r>
              <a:rPr spc="-185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045200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92772" y="2117264"/>
            <a:ext cx="9318900" cy="340393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spc="-25" dirty="0"/>
              <a:t>Early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(ES),</a:t>
            </a:r>
            <a:r>
              <a:rPr sz="4000" spc="-175" dirty="0"/>
              <a:t> </a:t>
            </a:r>
            <a:r>
              <a:rPr sz="4000" spc="-25" dirty="0"/>
              <a:t>Early</a:t>
            </a:r>
            <a:r>
              <a:rPr sz="4000" spc="-20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dirty="0"/>
              <a:t>(EF),</a:t>
            </a:r>
            <a:r>
              <a:rPr sz="4000" spc="-175" dirty="0"/>
              <a:t> </a:t>
            </a:r>
            <a:r>
              <a:rPr sz="4000" spc="-20" dirty="0"/>
              <a:t>Late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(LS), </a:t>
            </a:r>
            <a:r>
              <a:rPr sz="4000" dirty="0"/>
              <a:t>and</a:t>
            </a:r>
            <a:r>
              <a:rPr sz="4000" spc="-180" dirty="0"/>
              <a:t> </a:t>
            </a:r>
            <a:r>
              <a:rPr sz="4000" spc="-10" dirty="0"/>
              <a:t>Late</a:t>
            </a:r>
            <a:r>
              <a:rPr sz="4000" spc="-19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spc="-20" dirty="0"/>
              <a:t>(LF)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99389" y="1552447"/>
            <a:ext cx="9726930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Late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Start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2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Late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Finish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Dates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for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path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Start</a:t>
            </a:r>
            <a:r>
              <a:rPr sz="2600" b="1" spc="-5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-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-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B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-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C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-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End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89" y="5548680"/>
            <a:ext cx="11099800" cy="740410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241300" marR="5080" indent="-228600">
              <a:lnSpc>
                <a:spcPts val="2500"/>
              </a:lnSpc>
              <a:spcBef>
                <a:spcPts val="7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path,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Early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Start,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Early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Finish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same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Late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Start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Finish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dates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772" y="2057828"/>
            <a:ext cx="9093691" cy="28747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spc="-25" dirty="0"/>
              <a:t>Early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(ES),</a:t>
            </a:r>
            <a:r>
              <a:rPr sz="4000" spc="-175" dirty="0"/>
              <a:t> </a:t>
            </a:r>
            <a:r>
              <a:rPr sz="4000" spc="-25" dirty="0"/>
              <a:t>Early</a:t>
            </a:r>
            <a:r>
              <a:rPr sz="4000" spc="-20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dirty="0"/>
              <a:t>(EF),</a:t>
            </a:r>
            <a:r>
              <a:rPr sz="4000" spc="-175" dirty="0"/>
              <a:t> </a:t>
            </a:r>
            <a:r>
              <a:rPr sz="4000" spc="-20" dirty="0"/>
              <a:t>Late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(LS), </a:t>
            </a:r>
            <a:r>
              <a:rPr sz="4000" dirty="0"/>
              <a:t>and</a:t>
            </a:r>
            <a:r>
              <a:rPr sz="4000" spc="-180" dirty="0"/>
              <a:t> </a:t>
            </a:r>
            <a:r>
              <a:rPr sz="4000" spc="-10" dirty="0"/>
              <a:t>Late</a:t>
            </a:r>
            <a:r>
              <a:rPr sz="4000" spc="-19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spc="-20" dirty="0"/>
              <a:t>(LF)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99389" y="1532635"/>
            <a:ext cx="89535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b="1" dirty="0">
                <a:latin typeface="Calibri"/>
                <a:cs typeface="Calibri"/>
              </a:rPr>
              <a:t>Late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Start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Late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Finish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Dates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the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path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Start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-</a:t>
            </a:r>
            <a:r>
              <a:rPr sz="2400" b="1" dirty="0">
                <a:latin typeface="Calibri"/>
                <a:cs typeface="Calibri"/>
              </a:rPr>
              <a:t>&gt;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-</a:t>
            </a:r>
            <a:r>
              <a:rPr sz="2400" b="1" dirty="0">
                <a:latin typeface="Calibri"/>
                <a:cs typeface="Calibri"/>
              </a:rPr>
              <a:t>&gt;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-</a:t>
            </a:r>
            <a:r>
              <a:rPr sz="2400" b="1" dirty="0">
                <a:latin typeface="Calibri"/>
                <a:cs typeface="Calibri"/>
              </a:rPr>
              <a:t>&gt;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-</a:t>
            </a:r>
            <a:r>
              <a:rPr sz="2400" b="1" dirty="0">
                <a:latin typeface="Calibri"/>
                <a:cs typeface="Calibri"/>
              </a:rPr>
              <a:t>&gt;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End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89" y="4980558"/>
            <a:ext cx="10908665" cy="1286510"/>
          </a:xfrm>
          <a:prstGeom prst="rect">
            <a:avLst/>
          </a:prstGeom>
        </p:spPr>
        <p:txBody>
          <a:bodyPr vert="horz" wrap="square" lIns="0" tIns="121920" rIns="0" bIns="0" rtlCol="0">
            <a:spAutoFit/>
          </a:bodyPr>
          <a:lstStyle/>
          <a:p>
            <a:pPr marL="240029" marR="5080" indent="-227329">
              <a:lnSpc>
                <a:spcPct val="70000"/>
              </a:lnSpc>
              <a:spcBef>
                <a:spcPts val="9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alibri"/>
                <a:cs typeface="Calibri"/>
              </a:rPr>
              <a:t>Late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Finish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31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(because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you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cannot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allow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any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activity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to</a:t>
            </a:r>
            <a:r>
              <a:rPr sz="2400" i="1" spc="-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cross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the</a:t>
            </a:r>
            <a:r>
              <a:rPr sz="2400" i="1" spc="-5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project 	completion</a:t>
            </a:r>
            <a:r>
              <a:rPr sz="2400" i="1" spc="-85" dirty="0">
                <a:latin typeface="Calibri"/>
                <a:cs typeface="Calibri"/>
              </a:rPr>
              <a:t> </a:t>
            </a:r>
            <a:r>
              <a:rPr sz="2400" i="1" spc="-20" dirty="0">
                <a:latin typeface="Calibri"/>
                <a:cs typeface="Calibri"/>
              </a:rPr>
              <a:t>date)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2450"/>
              </a:lnSpc>
              <a:spcBef>
                <a:spcPts val="135"/>
              </a:spcBef>
              <a:buFont typeface="Arial MT"/>
              <a:buChar char="•"/>
              <a:tabLst>
                <a:tab pos="240029" algn="l"/>
              </a:tabLst>
            </a:pPr>
            <a:r>
              <a:rPr sz="2400" dirty="0">
                <a:latin typeface="Calibri"/>
                <a:cs typeface="Calibri"/>
              </a:rPr>
              <a:t>Late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duration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1</a:t>
            </a:r>
            <a:endParaRPr sz="2400">
              <a:latin typeface="Calibri"/>
              <a:cs typeface="Calibri"/>
            </a:endParaRPr>
          </a:p>
          <a:p>
            <a:pPr marL="241300">
              <a:lnSpc>
                <a:spcPts val="2450"/>
              </a:lnSpc>
            </a:pPr>
            <a:r>
              <a:rPr sz="2400" dirty="0">
                <a:latin typeface="Calibri"/>
                <a:cs typeface="Calibri"/>
              </a:rPr>
              <a:t>=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–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+1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26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8772" y="2057828"/>
            <a:ext cx="9093691" cy="2874797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spc="-25" dirty="0"/>
              <a:t>Early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(ES),</a:t>
            </a:r>
            <a:r>
              <a:rPr sz="4000" spc="-175" dirty="0"/>
              <a:t> </a:t>
            </a:r>
            <a:r>
              <a:rPr sz="4000" spc="-25" dirty="0"/>
              <a:t>Early</a:t>
            </a:r>
            <a:r>
              <a:rPr sz="4000" spc="-20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dirty="0"/>
              <a:t>(EF),</a:t>
            </a:r>
            <a:r>
              <a:rPr sz="4000" spc="-175" dirty="0"/>
              <a:t> </a:t>
            </a:r>
            <a:r>
              <a:rPr sz="4000" spc="-20" dirty="0"/>
              <a:t>Late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(LS), </a:t>
            </a:r>
            <a:r>
              <a:rPr sz="4000" dirty="0"/>
              <a:t>and</a:t>
            </a:r>
            <a:r>
              <a:rPr sz="4000" spc="-180" dirty="0"/>
              <a:t> </a:t>
            </a:r>
            <a:r>
              <a:rPr sz="4000" spc="-10" dirty="0"/>
              <a:t>Late</a:t>
            </a:r>
            <a:r>
              <a:rPr sz="4000" spc="-19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spc="-20" dirty="0"/>
              <a:t>(LF)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399389" y="1543304"/>
            <a:ext cx="82321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b="1" dirty="0">
                <a:latin typeface="Calibri"/>
                <a:cs typeface="Calibri"/>
              </a:rPr>
              <a:t>Late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Start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and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Late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Finish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Dates</a:t>
            </a:r>
            <a:r>
              <a:rPr sz="2200" b="1" spc="-1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for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the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path</a:t>
            </a:r>
            <a:r>
              <a:rPr sz="2200" b="1" spc="-3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Start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-</a:t>
            </a:r>
            <a:r>
              <a:rPr sz="2200" b="1" dirty="0">
                <a:latin typeface="Calibri"/>
                <a:cs typeface="Calibri"/>
              </a:rPr>
              <a:t>&gt;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D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-</a:t>
            </a:r>
            <a:r>
              <a:rPr sz="2200" b="1" dirty="0">
                <a:latin typeface="Calibri"/>
                <a:cs typeface="Calibri"/>
              </a:rPr>
              <a:t>&gt;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E</a:t>
            </a:r>
            <a:r>
              <a:rPr sz="2200" b="1" spc="-1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-</a:t>
            </a:r>
            <a:r>
              <a:rPr sz="2200" b="1" dirty="0">
                <a:latin typeface="Calibri"/>
                <a:cs typeface="Calibri"/>
              </a:rPr>
              <a:t>&gt;</a:t>
            </a:r>
            <a:r>
              <a:rPr sz="2200" b="1" spc="-4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F</a:t>
            </a:r>
            <a:r>
              <a:rPr sz="2200" b="1" spc="-25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-</a:t>
            </a:r>
            <a:r>
              <a:rPr sz="2200" b="1" dirty="0">
                <a:latin typeface="Calibri"/>
                <a:cs typeface="Calibri"/>
              </a:rPr>
              <a:t>&gt;</a:t>
            </a:r>
            <a:r>
              <a:rPr sz="2200" b="1" spc="-25" dirty="0">
                <a:latin typeface="Calibri"/>
                <a:cs typeface="Calibri"/>
              </a:rPr>
              <a:t> End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389" y="4799203"/>
            <a:ext cx="7158355" cy="17868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ts val="2245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Finish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activity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successor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activity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1850"/>
              </a:lnSpc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activity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26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25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ts val="2245"/>
              </a:lnSpc>
              <a:spcBef>
                <a:spcPts val="204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Late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Start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Activity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LF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activity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activity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duration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ts val="2245"/>
              </a:lnSpc>
            </a:pPr>
            <a:r>
              <a:rPr sz="2200" dirty="0">
                <a:latin typeface="Calibri"/>
                <a:cs typeface="Calibri"/>
              </a:rPr>
              <a:t>=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25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7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+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1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19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dirty="0">
                <a:latin typeface="Calibri"/>
                <a:cs typeface="Calibri"/>
              </a:rPr>
              <a:t>Late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Finish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activity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=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successor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activity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–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0" dirty="0"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>
              <a:lnSpc>
                <a:spcPts val="4320"/>
              </a:lnSpc>
              <a:spcBef>
                <a:spcPts val="640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spc="-25" dirty="0"/>
              <a:t>Early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(ES),</a:t>
            </a:r>
            <a:r>
              <a:rPr sz="4000" spc="-175" dirty="0"/>
              <a:t> </a:t>
            </a:r>
            <a:r>
              <a:rPr sz="4000" spc="-25" dirty="0"/>
              <a:t>Early</a:t>
            </a:r>
            <a:r>
              <a:rPr sz="4000" spc="-20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dirty="0"/>
              <a:t>(EF),</a:t>
            </a:r>
            <a:r>
              <a:rPr sz="4000" spc="-175" dirty="0"/>
              <a:t> </a:t>
            </a:r>
            <a:r>
              <a:rPr sz="4000" spc="-20" dirty="0"/>
              <a:t>Late</a:t>
            </a:r>
            <a:r>
              <a:rPr sz="4000" spc="-190" dirty="0"/>
              <a:t> </a:t>
            </a:r>
            <a:r>
              <a:rPr sz="4000" spc="-20" dirty="0"/>
              <a:t>Start</a:t>
            </a:r>
            <a:r>
              <a:rPr sz="4000" spc="-185" dirty="0"/>
              <a:t> </a:t>
            </a:r>
            <a:r>
              <a:rPr sz="4000" spc="-10" dirty="0"/>
              <a:t>(LS), </a:t>
            </a:r>
            <a:r>
              <a:rPr sz="4000" dirty="0"/>
              <a:t>and</a:t>
            </a:r>
            <a:r>
              <a:rPr sz="4000" spc="-180" dirty="0"/>
              <a:t> </a:t>
            </a:r>
            <a:r>
              <a:rPr sz="4000" spc="-10" dirty="0"/>
              <a:t>Late</a:t>
            </a:r>
            <a:r>
              <a:rPr sz="4000" spc="-190" dirty="0"/>
              <a:t> </a:t>
            </a:r>
            <a:r>
              <a:rPr sz="4000" spc="-10" dirty="0"/>
              <a:t>Finish</a:t>
            </a:r>
            <a:r>
              <a:rPr sz="4000" spc="-190" dirty="0"/>
              <a:t> </a:t>
            </a:r>
            <a:r>
              <a:rPr sz="4000" spc="-20" dirty="0"/>
              <a:t>(LF)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399389" y="1552447"/>
            <a:ext cx="11301095" cy="49269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b="1" dirty="0">
                <a:latin typeface="Calibri"/>
                <a:cs typeface="Calibri"/>
              </a:rPr>
              <a:t>Late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Start</a:t>
            </a:r>
            <a:r>
              <a:rPr sz="2600" b="1" spc="-5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and</a:t>
            </a:r>
            <a:r>
              <a:rPr sz="2600" b="1" spc="-1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Late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Finish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Dates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for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the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path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Start</a:t>
            </a:r>
            <a:r>
              <a:rPr sz="2600" b="1" spc="-4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-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D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-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30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E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-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25" dirty="0">
                <a:latin typeface="Calibri"/>
                <a:cs typeface="Calibri"/>
              </a:rPr>
              <a:t> </a:t>
            </a:r>
            <a:r>
              <a:rPr sz="2600" b="1" dirty="0">
                <a:latin typeface="Calibri"/>
                <a:cs typeface="Calibri"/>
              </a:rPr>
              <a:t>F</a:t>
            </a:r>
            <a:r>
              <a:rPr sz="2600" b="1" spc="-40" dirty="0">
                <a:latin typeface="Calibri"/>
                <a:cs typeface="Calibri"/>
              </a:rPr>
              <a:t> </a:t>
            </a:r>
            <a:r>
              <a:rPr sz="2600" b="1" spc="-20" dirty="0">
                <a:latin typeface="Calibri"/>
                <a:cs typeface="Calibri"/>
              </a:rPr>
              <a:t>-</a:t>
            </a:r>
            <a:r>
              <a:rPr sz="2600" b="1" dirty="0">
                <a:latin typeface="Calibri"/>
                <a:cs typeface="Calibri"/>
              </a:rPr>
              <a:t>&gt;</a:t>
            </a:r>
            <a:r>
              <a:rPr sz="2600" b="1" spc="-35" dirty="0">
                <a:latin typeface="Calibri"/>
                <a:cs typeface="Calibri"/>
              </a:rPr>
              <a:t> </a:t>
            </a:r>
            <a:r>
              <a:rPr sz="2600" b="1" spc="-25" dirty="0">
                <a:latin typeface="Calibri"/>
                <a:cs typeface="Calibri"/>
              </a:rPr>
              <a:t>End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00"/>
              </a:spcBef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241300" marR="1238250" indent="-228600">
              <a:lnSpc>
                <a:spcPts val="2500"/>
              </a:lnSpc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look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network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diagram,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notice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two </a:t>
            </a:r>
            <a:r>
              <a:rPr sz="2600" dirty="0">
                <a:latin typeface="Calibri"/>
                <a:cs typeface="Calibri"/>
              </a:rPr>
              <a:t>successor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activities,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E.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So,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select?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45" dirty="0">
                <a:latin typeface="Calibri"/>
                <a:cs typeface="Calibri"/>
              </a:rPr>
              <a:t>You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earlier(least)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Late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Start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date.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Here,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Late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Start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11,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Late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Start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19.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Therefore,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you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select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which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earlier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Start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date.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0" dirty="0">
                <a:latin typeface="Calibri"/>
                <a:cs typeface="Calibri"/>
              </a:rPr>
              <a:t>Hence,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ts val="2810"/>
              </a:lnSpc>
              <a:spcBef>
                <a:spcPts val="370"/>
              </a:spcBef>
            </a:pPr>
            <a:r>
              <a:rPr sz="2600" dirty="0">
                <a:latin typeface="Calibri"/>
                <a:cs typeface="Calibri"/>
              </a:rPr>
              <a:t>Late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Finish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ts val="2810"/>
              </a:lnSpc>
            </a:pPr>
            <a:r>
              <a:rPr sz="2600" dirty="0">
                <a:latin typeface="Calibri"/>
                <a:cs typeface="Calibri"/>
              </a:rPr>
              <a:t>=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11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10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75"/>
              </a:spcBef>
            </a:pPr>
            <a:r>
              <a:rPr sz="2600" dirty="0">
                <a:latin typeface="Calibri"/>
                <a:cs typeface="Calibri"/>
              </a:rPr>
              <a:t>Late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Start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duration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384"/>
              </a:spcBef>
            </a:pPr>
            <a:r>
              <a:rPr sz="2600" dirty="0">
                <a:latin typeface="Calibri"/>
                <a:cs typeface="Calibri"/>
              </a:rPr>
              <a:t>=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10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5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+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1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6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8635" y="1033557"/>
            <a:ext cx="9651818" cy="50276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031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Calculate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50" dirty="0"/>
              <a:t> </a:t>
            </a:r>
            <a:r>
              <a:rPr spc="-10" dirty="0"/>
              <a:t>Free</a:t>
            </a:r>
            <a:r>
              <a:rPr spc="-18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20" dirty="0"/>
              <a:t>Total</a:t>
            </a:r>
            <a:r>
              <a:rPr spc="-130" dirty="0"/>
              <a:t> </a:t>
            </a:r>
            <a:r>
              <a:rPr spc="-10" dirty="0"/>
              <a:t>Float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06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80"/>
              </a:spcBef>
              <a:buFont typeface="Arial MT"/>
              <a:buChar char="•"/>
              <a:tabLst>
                <a:tab pos="241300" algn="l"/>
              </a:tabLst>
            </a:pPr>
            <a:r>
              <a:rPr b="1" spc="-35" dirty="0">
                <a:latin typeface="Calibri"/>
                <a:cs typeface="Calibri"/>
              </a:rPr>
              <a:t>Total</a:t>
            </a:r>
            <a:r>
              <a:rPr b="1" spc="-100" dirty="0">
                <a:latin typeface="Calibri"/>
                <a:cs typeface="Calibri"/>
              </a:rPr>
              <a:t> </a:t>
            </a:r>
            <a:r>
              <a:rPr b="1" spc="-20" dirty="0">
                <a:latin typeface="Calibri"/>
                <a:cs typeface="Calibri"/>
              </a:rPr>
              <a:t>Float</a:t>
            </a:r>
          </a:p>
          <a:p>
            <a:pPr marL="241300" marR="407670" indent="-229235">
              <a:lnSpc>
                <a:spcPts val="281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Many</a:t>
            </a:r>
            <a:r>
              <a:rPr spc="-50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us</a:t>
            </a:r>
            <a:r>
              <a:rPr spc="-50" dirty="0"/>
              <a:t> </a:t>
            </a:r>
            <a:r>
              <a:rPr dirty="0"/>
              <a:t>are</a:t>
            </a:r>
            <a:r>
              <a:rPr spc="-40" dirty="0"/>
              <a:t> </a:t>
            </a:r>
            <a:r>
              <a:rPr spc="-10" dirty="0"/>
              <a:t>aware</a:t>
            </a:r>
            <a:r>
              <a:rPr spc="-5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spc="-50" dirty="0"/>
              <a:t>Total</a:t>
            </a:r>
            <a:r>
              <a:rPr spc="-35" dirty="0"/>
              <a:t> </a:t>
            </a:r>
            <a:r>
              <a:rPr dirty="0"/>
              <a:t>float,</a:t>
            </a:r>
            <a:r>
              <a:rPr spc="-35" dirty="0"/>
              <a:t> </a:t>
            </a:r>
            <a:r>
              <a:rPr dirty="0"/>
              <a:t>which</a:t>
            </a:r>
            <a:r>
              <a:rPr spc="-4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commonly</a:t>
            </a:r>
            <a:r>
              <a:rPr spc="-30" dirty="0"/>
              <a:t> </a:t>
            </a:r>
            <a:r>
              <a:rPr spc="-20" dirty="0"/>
              <a:t>referred</a:t>
            </a:r>
            <a:r>
              <a:rPr spc="-75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dirty="0"/>
              <a:t>as</a:t>
            </a:r>
            <a:r>
              <a:rPr spc="-35" dirty="0"/>
              <a:t> </a:t>
            </a:r>
            <a:r>
              <a:rPr spc="-50" dirty="0"/>
              <a:t>a </a:t>
            </a:r>
            <a:r>
              <a:rPr spc="-10" dirty="0"/>
              <a:t>float.</a:t>
            </a:r>
          </a:p>
          <a:p>
            <a:pPr marL="241300" marR="246379" indent="-229235">
              <a:lnSpc>
                <a:spcPts val="281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pc="-40" dirty="0"/>
              <a:t>Total </a:t>
            </a:r>
            <a:r>
              <a:rPr dirty="0"/>
              <a:t>float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amount</a:t>
            </a:r>
            <a:r>
              <a:rPr spc="-3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time</a:t>
            </a:r>
            <a:r>
              <a:rPr spc="-5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activity</a:t>
            </a:r>
            <a:r>
              <a:rPr spc="-40" dirty="0"/>
              <a:t> </a:t>
            </a:r>
            <a:r>
              <a:rPr dirty="0"/>
              <a:t>can</a:t>
            </a:r>
            <a:r>
              <a:rPr spc="-45" dirty="0"/>
              <a:t> </a:t>
            </a:r>
            <a:r>
              <a:rPr dirty="0"/>
              <a:t>be</a:t>
            </a:r>
            <a:r>
              <a:rPr spc="-40" dirty="0"/>
              <a:t> </a:t>
            </a:r>
            <a:r>
              <a:rPr dirty="0"/>
              <a:t>delayed</a:t>
            </a:r>
            <a:r>
              <a:rPr spc="-60" dirty="0"/>
              <a:t> </a:t>
            </a:r>
            <a:r>
              <a:rPr spc="-10" dirty="0"/>
              <a:t>without </a:t>
            </a:r>
            <a:r>
              <a:rPr dirty="0"/>
              <a:t>delaying</a:t>
            </a:r>
            <a:r>
              <a:rPr spc="-7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project</a:t>
            </a:r>
            <a:r>
              <a:rPr spc="-55" dirty="0"/>
              <a:t> </a:t>
            </a:r>
            <a:r>
              <a:rPr dirty="0"/>
              <a:t>completion</a:t>
            </a:r>
            <a:r>
              <a:rPr spc="-60" dirty="0"/>
              <a:t> </a:t>
            </a:r>
            <a:r>
              <a:rPr dirty="0"/>
              <a:t>date.</a:t>
            </a:r>
            <a:r>
              <a:rPr spc="-60" dirty="0"/>
              <a:t> </a:t>
            </a:r>
            <a:r>
              <a:rPr dirty="0"/>
              <a:t>On</a:t>
            </a:r>
            <a:r>
              <a:rPr spc="-50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critical</a:t>
            </a:r>
            <a:r>
              <a:rPr spc="-45" dirty="0"/>
              <a:t> </a:t>
            </a:r>
            <a:r>
              <a:rPr dirty="0"/>
              <a:t>path,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total</a:t>
            </a:r>
            <a:r>
              <a:rPr spc="-45" dirty="0"/>
              <a:t> </a:t>
            </a:r>
            <a:r>
              <a:rPr dirty="0"/>
              <a:t>float</a:t>
            </a:r>
            <a:r>
              <a:rPr spc="-35" dirty="0"/>
              <a:t> </a:t>
            </a:r>
            <a:r>
              <a:rPr spc="-25" dirty="0"/>
              <a:t>is </a:t>
            </a:r>
            <a:r>
              <a:rPr spc="-10" dirty="0"/>
              <a:t>zero.</a:t>
            </a:r>
          </a:p>
          <a:p>
            <a:pPr marL="241300" indent="-228600">
              <a:lnSpc>
                <a:spcPct val="100000"/>
              </a:lnSpc>
              <a:spcBef>
                <a:spcPts val="640"/>
              </a:spcBef>
              <a:buFont typeface="Arial MT"/>
              <a:buChar char="•"/>
              <a:tabLst>
                <a:tab pos="241300" algn="l"/>
              </a:tabLst>
            </a:pPr>
            <a:r>
              <a:rPr spc="-40" dirty="0"/>
              <a:t>Total</a:t>
            </a:r>
            <a:r>
              <a:rPr spc="-35" dirty="0"/>
              <a:t> </a:t>
            </a:r>
            <a:r>
              <a:rPr dirty="0"/>
              <a:t>float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dirty="0"/>
              <a:t>often</a:t>
            </a:r>
            <a:r>
              <a:rPr spc="-55" dirty="0"/>
              <a:t> </a:t>
            </a:r>
            <a:r>
              <a:rPr dirty="0"/>
              <a:t>known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slack.</a:t>
            </a:r>
          </a:p>
          <a:p>
            <a:pPr marL="241300" marR="5080" indent="-229235">
              <a:lnSpc>
                <a:spcPts val="2810"/>
              </a:lnSpc>
              <a:spcBef>
                <a:spcPts val="1035"/>
              </a:spcBef>
              <a:buFont typeface="Arial MT"/>
              <a:buChar char="•"/>
              <a:tabLst>
                <a:tab pos="241300" algn="l"/>
              </a:tabLst>
            </a:pPr>
            <a:r>
              <a:rPr spc="-45" dirty="0"/>
              <a:t>You</a:t>
            </a:r>
            <a:r>
              <a:rPr spc="-70" dirty="0"/>
              <a:t> </a:t>
            </a:r>
            <a:r>
              <a:rPr dirty="0"/>
              <a:t>can</a:t>
            </a:r>
            <a:r>
              <a:rPr spc="-55" dirty="0"/>
              <a:t> </a:t>
            </a:r>
            <a:r>
              <a:rPr spc="-10" dirty="0"/>
              <a:t>calculate</a:t>
            </a:r>
            <a:r>
              <a:rPr spc="-7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total</a:t>
            </a:r>
            <a:r>
              <a:rPr spc="-50" dirty="0"/>
              <a:t> </a:t>
            </a:r>
            <a:r>
              <a:rPr dirty="0"/>
              <a:t>float</a:t>
            </a:r>
            <a:r>
              <a:rPr spc="-40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spc="-10" dirty="0"/>
              <a:t>subtracting</a:t>
            </a:r>
            <a:r>
              <a:rPr spc="-8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Early</a:t>
            </a:r>
            <a:r>
              <a:rPr spc="-40" dirty="0"/>
              <a:t> </a:t>
            </a:r>
            <a:r>
              <a:rPr dirty="0"/>
              <a:t>Start</a:t>
            </a:r>
            <a:r>
              <a:rPr spc="-50" dirty="0"/>
              <a:t> </a:t>
            </a:r>
            <a:r>
              <a:rPr dirty="0"/>
              <a:t>date</a:t>
            </a:r>
            <a:r>
              <a:rPr spc="-60" dirty="0"/>
              <a:t> </a:t>
            </a:r>
            <a:r>
              <a:rPr spc="-25" dirty="0"/>
              <a:t>of </a:t>
            </a:r>
            <a:r>
              <a:rPr dirty="0"/>
              <a:t>activity</a:t>
            </a:r>
            <a:r>
              <a:rPr spc="-75" dirty="0"/>
              <a:t> </a:t>
            </a:r>
            <a:r>
              <a:rPr dirty="0"/>
              <a:t>from</a:t>
            </a:r>
            <a:r>
              <a:rPr spc="-70" dirty="0"/>
              <a:t> </a:t>
            </a:r>
            <a:r>
              <a:rPr dirty="0"/>
              <a:t>its</a:t>
            </a:r>
            <a:r>
              <a:rPr spc="-60" dirty="0"/>
              <a:t> </a:t>
            </a:r>
            <a:r>
              <a:rPr dirty="0"/>
              <a:t>Late</a:t>
            </a:r>
            <a:r>
              <a:rPr spc="-75" dirty="0"/>
              <a:t> </a:t>
            </a:r>
            <a:r>
              <a:rPr dirty="0"/>
              <a:t>Start</a:t>
            </a:r>
            <a:r>
              <a:rPr spc="-60" dirty="0"/>
              <a:t> </a:t>
            </a:r>
            <a:r>
              <a:rPr dirty="0"/>
              <a:t>date</a:t>
            </a:r>
            <a:r>
              <a:rPr spc="-75" dirty="0"/>
              <a:t> </a:t>
            </a:r>
            <a:r>
              <a:rPr dirty="0"/>
              <a:t>(Late</a:t>
            </a:r>
            <a:r>
              <a:rPr spc="-85" dirty="0"/>
              <a:t> </a:t>
            </a:r>
            <a:r>
              <a:rPr dirty="0"/>
              <a:t>Start</a:t>
            </a:r>
            <a:r>
              <a:rPr spc="-45" dirty="0"/>
              <a:t> </a:t>
            </a:r>
            <a:r>
              <a:rPr dirty="0"/>
              <a:t>date</a:t>
            </a:r>
            <a:r>
              <a:rPr spc="-80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dirty="0"/>
              <a:t>Early</a:t>
            </a:r>
            <a:r>
              <a:rPr spc="-50" dirty="0"/>
              <a:t> </a:t>
            </a:r>
            <a:r>
              <a:rPr dirty="0"/>
              <a:t>Start</a:t>
            </a:r>
            <a:r>
              <a:rPr spc="-60" dirty="0"/>
              <a:t> </a:t>
            </a:r>
            <a:r>
              <a:rPr dirty="0"/>
              <a:t>date),</a:t>
            </a:r>
            <a:r>
              <a:rPr spc="-7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spc="-10" dirty="0"/>
              <a:t>Early </a:t>
            </a:r>
            <a:r>
              <a:rPr dirty="0"/>
              <a:t>Finish</a:t>
            </a:r>
            <a:r>
              <a:rPr spc="-70" dirty="0"/>
              <a:t> </a:t>
            </a:r>
            <a:r>
              <a:rPr dirty="0"/>
              <a:t>date</a:t>
            </a:r>
            <a:r>
              <a:rPr spc="-60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its</a:t>
            </a:r>
            <a:r>
              <a:rPr spc="-55" dirty="0"/>
              <a:t> </a:t>
            </a:r>
            <a:r>
              <a:rPr dirty="0"/>
              <a:t>Late</a:t>
            </a:r>
            <a:r>
              <a:rPr spc="-70" dirty="0"/>
              <a:t> </a:t>
            </a:r>
            <a:r>
              <a:rPr dirty="0"/>
              <a:t>Finish</a:t>
            </a:r>
            <a:r>
              <a:rPr spc="-55" dirty="0"/>
              <a:t> </a:t>
            </a:r>
            <a:r>
              <a:rPr dirty="0"/>
              <a:t>date</a:t>
            </a:r>
            <a:r>
              <a:rPr spc="-70" dirty="0"/>
              <a:t> </a:t>
            </a:r>
            <a:r>
              <a:rPr dirty="0"/>
              <a:t>(Late</a:t>
            </a:r>
            <a:r>
              <a:rPr spc="-60" dirty="0"/>
              <a:t> </a:t>
            </a:r>
            <a:r>
              <a:rPr dirty="0"/>
              <a:t>Finish</a:t>
            </a:r>
            <a:r>
              <a:rPr spc="-70" dirty="0"/>
              <a:t> </a:t>
            </a:r>
            <a:r>
              <a:rPr dirty="0"/>
              <a:t>date</a:t>
            </a:r>
            <a:r>
              <a:rPr spc="-40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Early</a:t>
            </a:r>
            <a:r>
              <a:rPr spc="-40" dirty="0"/>
              <a:t> </a:t>
            </a:r>
            <a:r>
              <a:rPr dirty="0"/>
              <a:t>Finish</a:t>
            </a:r>
            <a:r>
              <a:rPr spc="-70" dirty="0"/>
              <a:t> </a:t>
            </a:r>
            <a:r>
              <a:rPr spc="-10" dirty="0"/>
              <a:t>date).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031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Calculate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50" dirty="0"/>
              <a:t> </a:t>
            </a:r>
            <a:r>
              <a:rPr spc="-10" dirty="0"/>
              <a:t>Free</a:t>
            </a:r>
            <a:r>
              <a:rPr spc="-18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20" dirty="0"/>
              <a:t>Total</a:t>
            </a:r>
            <a:r>
              <a:rPr spc="-130" dirty="0"/>
              <a:t> </a:t>
            </a:r>
            <a:r>
              <a:rPr spc="-10" dirty="0"/>
              <a:t>Float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18548"/>
            <a:ext cx="10187940" cy="407352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0665" algn="l"/>
              </a:tabLst>
            </a:pPr>
            <a:r>
              <a:rPr sz="2800" b="1" dirty="0">
                <a:latin typeface="Calibri"/>
                <a:cs typeface="Calibri"/>
              </a:rPr>
              <a:t>Free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Float</a:t>
            </a:r>
            <a:endParaRPr sz="2800">
              <a:latin typeface="Calibri"/>
              <a:cs typeface="Calibri"/>
            </a:endParaRPr>
          </a:p>
          <a:p>
            <a:pPr marL="239395" marR="619125" indent="-227329">
              <a:lnSpc>
                <a:spcPts val="269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5" dirty="0">
                <a:latin typeface="Calibri"/>
                <a:cs typeface="Calibri"/>
              </a:rPr>
              <a:t>Now,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free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bit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you.</a:t>
            </a:r>
            <a:endParaRPr sz="2800">
              <a:latin typeface="Calibri"/>
              <a:cs typeface="Calibri"/>
            </a:endParaRPr>
          </a:p>
          <a:p>
            <a:pPr marL="240029" marR="351790" indent="-227965">
              <a:lnSpc>
                <a:spcPts val="269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Free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amount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time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delayed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without 	</a:t>
            </a:r>
            <a:r>
              <a:rPr sz="2800" dirty="0">
                <a:latin typeface="Calibri"/>
                <a:cs typeface="Calibri"/>
              </a:rPr>
              <a:t>delaying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successor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activity.</a:t>
            </a:r>
            <a:endParaRPr sz="2800">
              <a:latin typeface="Calibri"/>
              <a:cs typeface="Calibri"/>
            </a:endParaRPr>
          </a:p>
          <a:p>
            <a:pPr marL="239395" marR="5080" indent="-227329">
              <a:lnSpc>
                <a:spcPts val="269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0" dirty="0">
                <a:latin typeface="Calibri"/>
                <a:cs typeface="Calibri"/>
              </a:rPr>
              <a:t>You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free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subtracting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of 	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next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next 	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current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Activity).</a:t>
            </a:r>
            <a:endParaRPr sz="2800">
              <a:latin typeface="Calibri"/>
              <a:cs typeface="Calibri"/>
            </a:endParaRPr>
          </a:p>
          <a:p>
            <a:pPr marL="240029" marR="396875" indent="-227965">
              <a:lnSpc>
                <a:spcPts val="269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Please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activities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converging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single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activity, 	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activities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free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031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Calculate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50" dirty="0"/>
              <a:t> </a:t>
            </a:r>
            <a:r>
              <a:rPr spc="-10" dirty="0"/>
              <a:t>Free</a:t>
            </a:r>
            <a:r>
              <a:rPr spc="-18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20" dirty="0"/>
              <a:t>Total</a:t>
            </a:r>
            <a:r>
              <a:rPr spc="-130" dirty="0"/>
              <a:t> </a:t>
            </a:r>
            <a:r>
              <a:rPr spc="-10" dirty="0"/>
              <a:t>Float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6152" y="2017776"/>
            <a:ext cx="9192768" cy="375967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031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Calculate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50" dirty="0"/>
              <a:t> </a:t>
            </a:r>
            <a:r>
              <a:rPr spc="-10" dirty="0"/>
              <a:t>Free</a:t>
            </a:r>
            <a:r>
              <a:rPr spc="-18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20" dirty="0"/>
              <a:t>Total</a:t>
            </a:r>
            <a:r>
              <a:rPr spc="-130" dirty="0"/>
              <a:t> </a:t>
            </a:r>
            <a:r>
              <a:rPr spc="-10" dirty="0"/>
              <a:t>Float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795" y="2420238"/>
            <a:ext cx="10321925" cy="34436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There</a:t>
            </a:r>
            <a:r>
              <a:rPr sz="32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are</a:t>
            </a:r>
            <a:r>
              <a:rPr sz="32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two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paths</a:t>
            </a:r>
            <a:r>
              <a:rPr sz="32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in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above</a:t>
            </a:r>
            <a:r>
              <a:rPr sz="3200" spc="-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network</a:t>
            </a:r>
            <a:r>
              <a:rPr sz="32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diagram:</a:t>
            </a:r>
            <a:endParaRPr sz="3200">
              <a:latin typeface="Times New Roman"/>
              <a:cs typeface="Times New Roman"/>
            </a:endParaRPr>
          </a:p>
          <a:p>
            <a:pPr marL="354330" indent="-341630">
              <a:lnSpc>
                <a:spcPct val="100000"/>
              </a:lnSpc>
              <a:spcBef>
                <a:spcPts val="2375"/>
              </a:spcBef>
              <a:buAutoNum type="arabicPeriod"/>
              <a:tabLst>
                <a:tab pos="354330" algn="l"/>
              </a:tabLst>
            </a:pP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32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first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path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is</a:t>
            </a:r>
            <a:r>
              <a:rPr sz="3200" spc="-17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A-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&gt;B-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&gt;D</a:t>
            </a:r>
            <a:r>
              <a:rPr sz="32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with</a:t>
            </a:r>
            <a:r>
              <a:rPr sz="32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20</a:t>
            </a:r>
            <a:r>
              <a:rPr sz="32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days’</a:t>
            </a:r>
            <a:r>
              <a:rPr sz="3200" spc="-25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duration,</a:t>
            </a:r>
            <a:r>
              <a:rPr sz="3200" spc="-25" dirty="0">
                <a:solidFill>
                  <a:srgbClr val="393939"/>
                </a:solidFill>
                <a:latin typeface="Times New Roman"/>
                <a:cs typeface="Times New Roman"/>
              </a:rPr>
              <a:t> and</a:t>
            </a:r>
            <a:endParaRPr sz="32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375"/>
              </a:spcBef>
              <a:buAutoNum type="arabicPeriod"/>
              <a:tabLst>
                <a:tab pos="354965" algn="l"/>
              </a:tabLst>
            </a:pP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32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second</a:t>
            </a:r>
            <a:r>
              <a:rPr sz="32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path</a:t>
            </a:r>
            <a:r>
              <a:rPr sz="32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is</a:t>
            </a:r>
            <a:r>
              <a:rPr sz="3200" spc="-18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A-&gt;C-&gt;D</a:t>
            </a:r>
            <a:r>
              <a:rPr sz="3200" spc="-4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with</a:t>
            </a:r>
            <a:r>
              <a:rPr sz="3200" spc="-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12</a:t>
            </a:r>
            <a:r>
              <a:rPr sz="3200" spc="-1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days’</a:t>
            </a:r>
            <a:r>
              <a:rPr sz="3200" spc="-254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duration.</a:t>
            </a:r>
            <a:endParaRPr sz="3200">
              <a:latin typeface="Times New Roman"/>
              <a:cs typeface="Times New Roman"/>
            </a:endParaRPr>
          </a:p>
          <a:p>
            <a:pPr marL="354330" marR="5080" indent="-341630">
              <a:lnSpc>
                <a:spcPct val="115100"/>
              </a:lnSpc>
              <a:spcBef>
                <a:spcPts val="1800"/>
              </a:spcBef>
              <a:buAutoNum type="arabicPeriod"/>
              <a:tabLst>
                <a:tab pos="355600" algn="l"/>
              </a:tabLst>
            </a:pP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32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path</a:t>
            </a:r>
            <a:r>
              <a:rPr sz="3200" spc="-19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A-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&gt;B-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&gt;D</a:t>
            </a:r>
            <a:r>
              <a:rPr sz="3200" spc="-5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is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32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critical</a:t>
            </a:r>
            <a:r>
              <a:rPr sz="3200" spc="-2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path</a:t>
            </a:r>
            <a:r>
              <a:rPr sz="3200" spc="-2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because</a:t>
            </a:r>
            <a:r>
              <a:rPr sz="3200" spc="-3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it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has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the</a:t>
            </a:r>
            <a:r>
              <a:rPr sz="3200" spc="-30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spc="-20" dirty="0">
                <a:solidFill>
                  <a:srgbClr val="393939"/>
                </a:solidFill>
                <a:latin typeface="Times New Roman"/>
                <a:cs typeface="Times New Roman"/>
              </a:rPr>
              <a:t>most 	</a:t>
            </a:r>
            <a:r>
              <a:rPr sz="3200" dirty="0">
                <a:solidFill>
                  <a:srgbClr val="393939"/>
                </a:solidFill>
                <a:latin typeface="Times New Roman"/>
                <a:cs typeface="Times New Roman"/>
              </a:rPr>
              <a:t>extended</a:t>
            </a:r>
            <a:r>
              <a:rPr sz="3200" spc="-85" dirty="0">
                <a:solidFill>
                  <a:srgbClr val="393939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393939"/>
                </a:solidFill>
                <a:latin typeface="Times New Roman"/>
                <a:cs typeface="Times New Roman"/>
              </a:rPr>
              <a:t>duration.</a:t>
            </a:r>
            <a:endParaRPr sz="3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031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Calculate</a:t>
            </a:r>
            <a:r>
              <a:rPr spc="-200" dirty="0"/>
              <a:t> </a:t>
            </a:r>
            <a:r>
              <a:rPr dirty="0"/>
              <a:t>the</a:t>
            </a:r>
            <a:r>
              <a:rPr spc="-150" dirty="0"/>
              <a:t> </a:t>
            </a:r>
            <a:r>
              <a:rPr spc="-10" dirty="0"/>
              <a:t>Free</a:t>
            </a:r>
            <a:r>
              <a:rPr spc="-180" dirty="0"/>
              <a:t> </a:t>
            </a:r>
            <a:r>
              <a:rPr dirty="0"/>
              <a:t>and</a:t>
            </a:r>
            <a:r>
              <a:rPr spc="-165" dirty="0"/>
              <a:t> </a:t>
            </a:r>
            <a:r>
              <a:rPr spc="-120" dirty="0"/>
              <a:t>Total</a:t>
            </a:r>
            <a:r>
              <a:rPr spc="-130" dirty="0"/>
              <a:t> </a:t>
            </a:r>
            <a:r>
              <a:rPr spc="-10" dirty="0"/>
              <a:t>Float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72795" y="2380614"/>
            <a:ext cx="10775950" cy="34404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latin typeface="Calibri"/>
                <a:cs typeface="Calibri"/>
              </a:rPr>
              <a:t>The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first</a:t>
            </a:r>
            <a:r>
              <a:rPr sz="3200" b="1" i="1" spc="-5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method</a:t>
            </a:r>
            <a:r>
              <a:rPr sz="3200" b="1" i="1" spc="-7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of</a:t>
            </a:r>
            <a:r>
              <a:rPr sz="3200" b="1" i="1" spc="-6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finding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the</a:t>
            </a:r>
            <a:r>
              <a:rPr sz="3200" b="1" i="1" spc="-55" dirty="0">
                <a:latin typeface="Calibri"/>
                <a:cs typeface="Calibri"/>
              </a:rPr>
              <a:t> </a:t>
            </a:r>
            <a:r>
              <a:rPr sz="3200" b="1" i="1" spc="-35" dirty="0">
                <a:latin typeface="Calibri"/>
                <a:cs typeface="Calibri"/>
              </a:rPr>
              <a:t>Total</a:t>
            </a:r>
            <a:r>
              <a:rPr sz="3200" b="1" i="1" spc="-6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Float</a:t>
            </a:r>
            <a:endParaRPr sz="3200">
              <a:latin typeface="Calibri"/>
              <a:cs typeface="Calibri"/>
            </a:endParaRPr>
          </a:p>
          <a:p>
            <a:pPr marL="12700" marR="464184">
              <a:lnSpc>
                <a:spcPct val="100000"/>
              </a:lnSpc>
            </a:pPr>
            <a:r>
              <a:rPr sz="3200" spc="-55" dirty="0">
                <a:latin typeface="Calibri"/>
                <a:cs typeface="Calibri"/>
              </a:rPr>
              <a:t>Total </a:t>
            </a:r>
            <a:r>
              <a:rPr sz="3200" dirty="0">
                <a:latin typeface="Calibri"/>
                <a:cs typeface="Calibri"/>
              </a:rPr>
              <a:t>float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duration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critical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duration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non- </a:t>
            </a:r>
            <a:r>
              <a:rPr sz="3200" dirty="0">
                <a:latin typeface="Calibri"/>
                <a:cs typeface="Calibri"/>
              </a:rPr>
              <a:t>critical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path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(duration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A-&gt;B-</a:t>
            </a:r>
            <a:r>
              <a:rPr sz="3200" dirty="0">
                <a:latin typeface="Calibri"/>
                <a:cs typeface="Calibri"/>
              </a:rPr>
              <a:t>&gt;D)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(duration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A-</a:t>
            </a:r>
            <a:r>
              <a:rPr sz="3200" spc="-20" dirty="0">
                <a:latin typeface="Calibri"/>
                <a:cs typeface="Calibri"/>
              </a:rPr>
              <a:t>&gt;C-</a:t>
            </a:r>
            <a:r>
              <a:rPr sz="3200" spc="-25" dirty="0">
                <a:latin typeface="Calibri"/>
                <a:cs typeface="Calibri"/>
              </a:rPr>
              <a:t>&gt;D)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20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12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Hence,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total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float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eight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days.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025650" y="713358"/>
          <a:ext cx="8128634" cy="3747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09545"/>
                <a:gridCol w="2709545"/>
                <a:gridCol w="2709544"/>
              </a:tblGrid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Activity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Duration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Predecessor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471C4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50" dirty="0">
                          <a:latin typeface="Calibri"/>
                          <a:cs typeface="Calibri"/>
                        </a:rPr>
                        <a:t>A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50" dirty="0"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0" dirty="0">
                          <a:latin typeface="Calibri"/>
                          <a:cs typeface="Calibri"/>
                        </a:rPr>
                        <a:t>None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50" dirty="0">
                          <a:latin typeface="Calibri"/>
                          <a:cs typeface="Calibri"/>
                        </a:rPr>
                        <a:t>B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50" dirty="0">
                          <a:latin typeface="Calibri"/>
                          <a:cs typeface="Calibri"/>
                        </a:rPr>
                        <a:t>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50" dirty="0">
                          <a:latin typeface="Calibri"/>
                          <a:cs typeface="Calibri"/>
                        </a:rPr>
                        <a:t>A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  <a:tr h="63944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50" dirty="0">
                          <a:latin typeface="Calibri"/>
                          <a:cs typeface="Calibri"/>
                        </a:rPr>
                        <a:t>C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10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35"/>
                        </a:spcBef>
                      </a:pPr>
                      <a:r>
                        <a:rPr sz="3600" spc="-50" dirty="0">
                          <a:latin typeface="Calibri"/>
                          <a:cs typeface="Calibri"/>
                        </a:rPr>
                        <a:t>A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1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FD4EA"/>
                    </a:solidFill>
                  </a:tcPr>
                </a:tc>
              </a:tr>
              <a:tr h="118872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50" dirty="0">
                          <a:latin typeface="Calibri"/>
                          <a:cs typeface="Calibri"/>
                        </a:rPr>
                        <a:t>D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15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40"/>
                        </a:spcBef>
                      </a:pPr>
                      <a:r>
                        <a:rPr sz="3600" spc="-25" dirty="0">
                          <a:latin typeface="Calibri"/>
                          <a:cs typeface="Calibri"/>
                        </a:rPr>
                        <a:t>B,C</a:t>
                      </a:r>
                      <a:endParaRPr sz="3600">
                        <a:latin typeface="Calibri"/>
                        <a:cs typeface="Calibri"/>
                      </a:endParaRPr>
                    </a:p>
                  </a:txBody>
                  <a:tcPr marL="0" marR="0" marT="177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BF5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3418078" y="5155183"/>
            <a:ext cx="498665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Suppose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project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starting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baseline="25462" dirty="0">
                <a:latin typeface="Calibri"/>
                <a:cs typeface="Calibri"/>
              </a:rPr>
              <a:t>st</a:t>
            </a:r>
            <a:r>
              <a:rPr sz="1800" spc="172" baseline="25462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March. </a:t>
            </a:r>
            <a:r>
              <a:rPr sz="1800" dirty="0">
                <a:latin typeface="Calibri"/>
                <a:cs typeface="Calibri"/>
              </a:rPr>
              <a:t>If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not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given,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usually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start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it </a:t>
            </a:r>
            <a:r>
              <a:rPr sz="1800" dirty="0">
                <a:latin typeface="Calibri"/>
                <a:cs typeface="Calibri"/>
              </a:rPr>
              <a:t>from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75641"/>
            <a:ext cx="6678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dirty="0"/>
              <a:t>the</a:t>
            </a:r>
            <a:r>
              <a:rPr sz="4000" spc="-170" dirty="0"/>
              <a:t> </a:t>
            </a:r>
            <a:r>
              <a:rPr sz="4000" dirty="0"/>
              <a:t>Free</a:t>
            </a:r>
            <a:r>
              <a:rPr sz="4000" spc="-160" dirty="0"/>
              <a:t> </a:t>
            </a:r>
            <a:r>
              <a:rPr sz="4000" dirty="0"/>
              <a:t>and</a:t>
            </a:r>
            <a:r>
              <a:rPr sz="4000" spc="-165" dirty="0"/>
              <a:t> </a:t>
            </a:r>
            <a:r>
              <a:rPr sz="4000" spc="-110" dirty="0"/>
              <a:t>Total</a:t>
            </a:r>
            <a:r>
              <a:rPr sz="4000" spc="-114" dirty="0"/>
              <a:t> </a:t>
            </a:r>
            <a:r>
              <a:rPr sz="4000" spc="-10" dirty="0"/>
              <a:t>Float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2891" y="1088517"/>
            <a:ext cx="11307445" cy="5573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i="1" dirty="0">
                <a:latin typeface="Calibri"/>
                <a:cs typeface="Calibri"/>
              </a:rPr>
              <a:t>The</a:t>
            </a:r>
            <a:r>
              <a:rPr sz="2800" b="1" i="1" spc="-7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second</a:t>
            </a:r>
            <a:r>
              <a:rPr sz="2800" b="1" i="1" spc="-8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method</a:t>
            </a:r>
            <a:r>
              <a:rPr sz="2800" b="1" i="1" spc="-4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of</a:t>
            </a:r>
            <a:r>
              <a:rPr sz="2800" b="1" i="1" spc="-7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finding</a:t>
            </a:r>
            <a:r>
              <a:rPr sz="2800" b="1" i="1" spc="-7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the</a:t>
            </a:r>
            <a:r>
              <a:rPr sz="2800" b="1" i="1" spc="-65" dirty="0">
                <a:latin typeface="Calibri"/>
                <a:cs typeface="Calibri"/>
              </a:rPr>
              <a:t> </a:t>
            </a:r>
            <a:r>
              <a:rPr sz="2800" b="1" i="1" spc="-30" dirty="0">
                <a:latin typeface="Calibri"/>
                <a:cs typeface="Calibri"/>
              </a:rPr>
              <a:t>Total</a:t>
            </a:r>
            <a:r>
              <a:rPr sz="2800" b="1" i="1" spc="-70" dirty="0">
                <a:latin typeface="Calibri"/>
                <a:cs typeface="Calibri"/>
              </a:rPr>
              <a:t> </a:t>
            </a:r>
            <a:r>
              <a:rPr sz="2800" b="1" i="1" spc="-20" dirty="0">
                <a:latin typeface="Calibri"/>
                <a:cs typeface="Calibri"/>
              </a:rPr>
              <a:t>Float</a:t>
            </a:r>
            <a:endParaRPr sz="2800">
              <a:latin typeface="Calibri"/>
              <a:cs typeface="Calibri"/>
            </a:endParaRPr>
          </a:p>
          <a:p>
            <a:pPr marL="12700" marR="6985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On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A-</a:t>
            </a:r>
            <a:r>
              <a:rPr sz="2800" spc="-20" dirty="0">
                <a:latin typeface="Calibri"/>
                <a:cs typeface="Calibri"/>
              </a:rPr>
              <a:t>&gt;C-</a:t>
            </a:r>
            <a:r>
              <a:rPr sz="2800" dirty="0">
                <a:latin typeface="Calibri"/>
                <a:cs typeface="Calibri"/>
              </a:rPr>
              <a:t>&gt;D,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lie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critical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path;</a:t>
            </a:r>
            <a:r>
              <a:rPr sz="2800" spc="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therefore,</a:t>
            </a:r>
            <a:r>
              <a:rPr sz="2800" spc="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they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Only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earlier,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calculate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dates.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Here,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12700" marR="277368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First,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dates: </a:t>
            </a:r>
            <a:r>
              <a:rPr sz="2800" spc="-40" dirty="0">
                <a:latin typeface="Calibri"/>
                <a:cs typeface="Calibri"/>
              </a:rPr>
              <a:t>Total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(LF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477010" algn="l"/>
              </a:tabLst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7</a:t>
            </a:r>
            <a:r>
              <a:rPr sz="2800" dirty="0">
                <a:latin typeface="Calibri"/>
                <a:cs typeface="Calibri"/>
              </a:rPr>
              <a:t>	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spc="-55" dirty="0">
                <a:latin typeface="Calibri"/>
                <a:cs typeface="Calibri"/>
              </a:rPr>
              <a:t>Now,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second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formula: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latin typeface="Calibri"/>
                <a:cs typeface="Calibri"/>
              </a:rPr>
              <a:t>Total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(LS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1396365" algn="l"/>
              </a:tabLst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14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6</a:t>
            </a:r>
            <a:r>
              <a:rPr sz="2800" dirty="0">
                <a:latin typeface="Calibri"/>
                <a:cs typeface="Calibri"/>
              </a:rPr>
              <a:t>	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8</a:t>
            </a:r>
            <a:endParaRPr sz="2800">
              <a:latin typeface="Calibri"/>
              <a:cs typeface="Calibri"/>
            </a:endParaRPr>
          </a:p>
          <a:p>
            <a:pPr marL="12700" marR="635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As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durations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same,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means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formulas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will </a:t>
            </a: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same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result.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291" y="75641"/>
            <a:ext cx="66782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dirty="0"/>
              <a:t>the</a:t>
            </a:r>
            <a:r>
              <a:rPr sz="4000" spc="-170" dirty="0"/>
              <a:t> </a:t>
            </a:r>
            <a:r>
              <a:rPr sz="4000" dirty="0"/>
              <a:t>Free</a:t>
            </a:r>
            <a:r>
              <a:rPr sz="4000" spc="-160" dirty="0"/>
              <a:t> </a:t>
            </a:r>
            <a:r>
              <a:rPr sz="4000" dirty="0"/>
              <a:t>and</a:t>
            </a:r>
            <a:r>
              <a:rPr sz="4000" spc="-165" dirty="0"/>
              <a:t> </a:t>
            </a:r>
            <a:r>
              <a:rPr sz="4000" spc="-110" dirty="0"/>
              <a:t>Total</a:t>
            </a:r>
            <a:r>
              <a:rPr sz="4000" spc="-114" dirty="0"/>
              <a:t> </a:t>
            </a:r>
            <a:r>
              <a:rPr sz="4000" spc="-10" dirty="0"/>
              <a:t>Float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532891" y="1085469"/>
            <a:ext cx="11304270" cy="4415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i="1" dirty="0">
                <a:latin typeface="Calibri"/>
                <a:cs typeface="Calibri"/>
              </a:rPr>
              <a:t>Calculating</a:t>
            </a:r>
            <a:r>
              <a:rPr sz="3200" b="1" i="1" spc="-7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the</a:t>
            </a:r>
            <a:r>
              <a:rPr sz="3200" b="1" i="1" spc="-40" dirty="0">
                <a:latin typeface="Calibri"/>
                <a:cs typeface="Calibri"/>
              </a:rPr>
              <a:t> </a:t>
            </a:r>
            <a:r>
              <a:rPr sz="3200" b="1" i="1" dirty="0">
                <a:latin typeface="Calibri"/>
                <a:cs typeface="Calibri"/>
              </a:rPr>
              <a:t>Free</a:t>
            </a:r>
            <a:r>
              <a:rPr sz="3200" b="1" i="1" spc="-25" dirty="0">
                <a:latin typeface="Calibri"/>
                <a:cs typeface="Calibri"/>
              </a:rPr>
              <a:t> </a:t>
            </a:r>
            <a:r>
              <a:rPr sz="3200" b="1" i="1" spc="-10" dirty="0">
                <a:latin typeface="Calibri"/>
                <a:cs typeface="Calibri"/>
              </a:rPr>
              <a:t>Float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tabLst>
                <a:tab pos="1027430" algn="l"/>
                <a:tab pos="1732914" algn="l"/>
                <a:tab pos="2947670" algn="l"/>
                <a:tab pos="3708400" algn="l"/>
                <a:tab pos="4439920" algn="l"/>
                <a:tab pos="5156200" algn="l"/>
                <a:tab pos="5988685" algn="l"/>
                <a:tab pos="6848475" algn="l"/>
                <a:tab pos="8238490" algn="l"/>
                <a:tab pos="8607425" algn="l"/>
                <a:tab pos="9338945" algn="l"/>
                <a:tab pos="10277475" algn="l"/>
                <a:tab pos="10625455" algn="l"/>
              </a:tabLst>
            </a:pPr>
            <a:r>
              <a:rPr sz="3200" spc="-20" dirty="0">
                <a:latin typeface="Calibri"/>
                <a:cs typeface="Calibri"/>
              </a:rPr>
              <a:t>From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figure,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you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see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that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only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Activity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C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can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have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50" dirty="0">
                <a:latin typeface="Calibri"/>
                <a:cs typeface="Calibri"/>
              </a:rPr>
              <a:t>a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free </a:t>
            </a:r>
            <a:r>
              <a:rPr sz="3200" dirty="0">
                <a:latin typeface="Calibri"/>
                <a:cs typeface="Calibri"/>
              </a:rPr>
              <a:t>float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because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other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activities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are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lying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critical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path.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Let’s</a:t>
            </a:r>
            <a:r>
              <a:rPr sz="3200" spc="-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find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Free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float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ES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next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EF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Activity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16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7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1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0" dirty="0">
                <a:latin typeface="Calibri"/>
                <a:cs typeface="Calibri"/>
              </a:rPr>
              <a:t>8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Hence,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free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float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activity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eight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days.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Now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move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more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complex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example.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956" y="806577"/>
            <a:ext cx="11501755" cy="1134745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240029" marR="5080" indent="-227329">
              <a:lnSpc>
                <a:spcPts val="2690"/>
              </a:lnSpc>
              <a:spcBef>
                <a:spcPts val="74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For</a:t>
            </a:r>
            <a:r>
              <a:rPr sz="2800" spc="-7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sz="2800" spc="-6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93939"/>
                </a:solidFill>
                <a:latin typeface="Calibri"/>
                <a:cs typeface="Calibri"/>
              </a:rPr>
              <a:t>below-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given</a:t>
            </a:r>
            <a:r>
              <a:rPr sz="2800" spc="-7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network</a:t>
            </a:r>
            <a:r>
              <a:rPr sz="2800" spc="-6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diagram,</a:t>
            </a:r>
            <a:r>
              <a:rPr sz="2800" spc="-7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identify</a:t>
            </a:r>
            <a:r>
              <a:rPr sz="2800" spc="-5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which</a:t>
            </a:r>
            <a:r>
              <a:rPr sz="2800" spc="-7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activities</a:t>
            </a:r>
            <a:r>
              <a:rPr sz="2800" spc="-7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can</a:t>
            </a:r>
            <a:r>
              <a:rPr sz="2800" spc="-7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have</a:t>
            </a:r>
            <a:r>
              <a:rPr sz="2800" spc="-7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a</a:t>
            </a:r>
            <a:r>
              <a:rPr sz="2800" spc="-7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93939"/>
                </a:solidFill>
                <a:latin typeface="Calibri"/>
                <a:cs typeface="Calibri"/>
              </a:rPr>
              <a:t>free 	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float</a:t>
            </a:r>
            <a:r>
              <a:rPr sz="2800" spc="-6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and</a:t>
            </a:r>
            <a:r>
              <a:rPr sz="2800" spc="-4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calculate</a:t>
            </a:r>
            <a:r>
              <a:rPr sz="2800" spc="-6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the</a:t>
            </a:r>
            <a:r>
              <a:rPr sz="2800" spc="-5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free</a:t>
            </a:r>
            <a:r>
              <a:rPr sz="2800" spc="-6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and</a:t>
            </a:r>
            <a:r>
              <a:rPr sz="2800" spc="-3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total</a:t>
            </a:r>
            <a:r>
              <a:rPr sz="2800" spc="-6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float</a:t>
            </a:r>
            <a:r>
              <a:rPr sz="2800" spc="-6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for</a:t>
            </a:r>
            <a:r>
              <a:rPr sz="2800" spc="-5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those</a:t>
            </a:r>
            <a:r>
              <a:rPr sz="2800" spc="-3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activities,</a:t>
            </a:r>
            <a:r>
              <a:rPr sz="2800" spc="-5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393939"/>
                </a:solidFill>
                <a:latin typeface="Calibri"/>
                <a:cs typeface="Calibri"/>
              </a:rPr>
              <a:t>considering 	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duration</a:t>
            </a:r>
            <a:r>
              <a:rPr sz="2800" spc="-75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393939"/>
                </a:solidFill>
                <a:latin typeface="Calibri"/>
                <a:cs typeface="Calibri"/>
              </a:rPr>
              <a:t>in</a:t>
            </a:r>
            <a:r>
              <a:rPr sz="2800" spc="-100" dirty="0">
                <a:solidFill>
                  <a:srgbClr val="393939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393939"/>
                </a:solidFill>
                <a:latin typeface="Calibri"/>
                <a:cs typeface="Calibri"/>
              </a:rPr>
              <a:t>days.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0999" y="100965"/>
            <a:ext cx="103511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dirty="0"/>
              <a:t>the</a:t>
            </a:r>
            <a:r>
              <a:rPr sz="4000" spc="-165" dirty="0"/>
              <a:t> </a:t>
            </a:r>
            <a:r>
              <a:rPr sz="4000" spc="-20" dirty="0"/>
              <a:t>Free</a:t>
            </a:r>
            <a:r>
              <a:rPr sz="4000" spc="-160" dirty="0"/>
              <a:t> </a:t>
            </a:r>
            <a:r>
              <a:rPr sz="4000" dirty="0"/>
              <a:t>and</a:t>
            </a:r>
            <a:r>
              <a:rPr sz="4000" spc="-160" dirty="0"/>
              <a:t> </a:t>
            </a:r>
            <a:r>
              <a:rPr sz="4000" spc="-110" dirty="0"/>
              <a:t>Total</a:t>
            </a:r>
            <a:r>
              <a:rPr sz="4000" spc="-114" dirty="0"/>
              <a:t> </a:t>
            </a:r>
            <a:r>
              <a:rPr sz="4000" spc="-20" dirty="0"/>
              <a:t>Float,</a:t>
            </a:r>
            <a:r>
              <a:rPr sz="4000" spc="-150" dirty="0"/>
              <a:t> </a:t>
            </a:r>
            <a:r>
              <a:rPr sz="4000" spc="-20" dirty="0"/>
              <a:t>Another</a:t>
            </a:r>
            <a:r>
              <a:rPr sz="4000" spc="-160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5478" y="2783943"/>
            <a:ext cx="10815632" cy="365638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001" y="4042350"/>
            <a:ext cx="11007090" cy="2435225"/>
          </a:xfrm>
          <a:prstGeom prst="rect">
            <a:avLst/>
          </a:prstGeom>
        </p:spPr>
        <p:txBody>
          <a:bodyPr vert="horz" wrap="square" lIns="0" tIns="5905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6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We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know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that,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Free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float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=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next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current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–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1</a:t>
            </a:r>
            <a:endParaRPr sz="2600">
              <a:latin typeface="Calibri"/>
              <a:cs typeface="Calibri"/>
            </a:endParaRPr>
          </a:p>
          <a:p>
            <a:pPr marL="241300" marR="5080" indent="-228600">
              <a:lnSpc>
                <a:spcPct val="80000"/>
              </a:lnSpc>
              <a:spcBef>
                <a:spcPts val="101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In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above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diagram,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can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have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free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float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because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0" dirty="0">
                <a:latin typeface="Calibri"/>
                <a:cs typeface="Calibri"/>
              </a:rPr>
              <a:t>G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converging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common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activity.</a:t>
            </a:r>
            <a:endParaRPr sz="2600">
              <a:latin typeface="Calibri"/>
              <a:cs typeface="Calibri"/>
            </a:endParaRPr>
          </a:p>
          <a:p>
            <a:pPr marL="241300" marR="531495" indent="-228600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will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have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free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float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because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successor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starting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next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day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completing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Activity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D.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dirty="0"/>
              <a:t>the</a:t>
            </a:r>
            <a:r>
              <a:rPr sz="4000" spc="-165" dirty="0"/>
              <a:t> </a:t>
            </a:r>
            <a:r>
              <a:rPr sz="4000" spc="-20" dirty="0"/>
              <a:t>Free</a:t>
            </a:r>
            <a:r>
              <a:rPr sz="4000" spc="-160" dirty="0"/>
              <a:t> </a:t>
            </a:r>
            <a:r>
              <a:rPr sz="4000" dirty="0"/>
              <a:t>and</a:t>
            </a:r>
            <a:r>
              <a:rPr sz="4000" spc="-160" dirty="0"/>
              <a:t> </a:t>
            </a:r>
            <a:r>
              <a:rPr sz="4000" spc="-110" dirty="0"/>
              <a:t>Total</a:t>
            </a:r>
            <a:r>
              <a:rPr sz="4000" spc="-114" dirty="0"/>
              <a:t> </a:t>
            </a:r>
            <a:r>
              <a:rPr sz="4000" spc="-20" dirty="0"/>
              <a:t>Float,</a:t>
            </a:r>
            <a:r>
              <a:rPr sz="4000" spc="-150" dirty="0"/>
              <a:t> </a:t>
            </a:r>
            <a:r>
              <a:rPr sz="4000" spc="-20" dirty="0"/>
              <a:t>Another</a:t>
            </a:r>
            <a:r>
              <a:rPr sz="4000" spc="-160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6042" y="1230058"/>
            <a:ext cx="10815632" cy="2428646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3001" y="1376170"/>
            <a:ext cx="11399520" cy="50533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4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i="1" dirty="0">
                <a:latin typeface="Calibri"/>
                <a:cs typeface="Calibri"/>
              </a:rPr>
              <a:t>Free</a:t>
            </a:r>
            <a:r>
              <a:rPr sz="2800" b="1" i="1" spc="-8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Float</a:t>
            </a:r>
            <a:r>
              <a:rPr sz="2800" b="1" i="1" spc="-8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for</a:t>
            </a:r>
            <a:r>
              <a:rPr sz="2800" b="1" i="1" spc="-7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Activity</a:t>
            </a:r>
            <a:r>
              <a:rPr sz="2800" b="1" i="1" spc="-80" dirty="0">
                <a:latin typeface="Calibri"/>
                <a:cs typeface="Calibri"/>
              </a:rPr>
              <a:t> </a:t>
            </a:r>
            <a:r>
              <a:rPr sz="2800" b="1" i="1" spc="-50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know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formula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free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float: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Free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Start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r>
              <a:rPr sz="2800" spc="25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6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3 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1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2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i="1" spc="-30" dirty="0">
                <a:latin typeface="Calibri"/>
                <a:cs typeface="Calibri"/>
              </a:rPr>
              <a:t>Total</a:t>
            </a:r>
            <a:r>
              <a:rPr sz="2800" b="1" i="1" spc="-90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Float</a:t>
            </a:r>
            <a:r>
              <a:rPr sz="2800" b="1" i="1" spc="-8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for</a:t>
            </a:r>
            <a:r>
              <a:rPr sz="2800" b="1" i="1" spc="-95" dirty="0">
                <a:latin typeface="Calibri"/>
                <a:cs typeface="Calibri"/>
              </a:rPr>
              <a:t> </a:t>
            </a:r>
            <a:r>
              <a:rPr sz="2800" b="1" i="1" dirty="0">
                <a:latin typeface="Calibri"/>
                <a:cs typeface="Calibri"/>
              </a:rPr>
              <a:t>Activity</a:t>
            </a:r>
            <a:r>
              <a:rPr sz="2800" b="1" i="1" spc="-70" dirty="0">
                <a:latin typeface="Calibri"/>
                <a:cs typeface="Calibri"/>
              </a:rPr>
              <a:t> </a:t>
            </a:r>
            <a:r>
              <a:rPr sz="2800" b="1" i="1" spc="-50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40" dirty="0">
                <a:latin typeface="Calibri"/>
                <a:cs typeface="Calibri"/>
              </a:rPr>
              <a:t>Total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Early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Finish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G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r>
              <a:rPr sz="2800" spc="20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= 18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–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3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r>
              <a:rPr sz="2800" spc="30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15</a:t>
            </a:r>
            <a:endParaRPr sz="2800">
              <a:latin typeface="Calibri"/>
              <a:cs typeface="Calibri"/>
            </a:endParaRPr>
          </a:p>
          <a:p>
            <a:pPr marL="240029" marR="436245" indent="-227329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45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free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float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Activity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days,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total 	</a:t>
            </a:r>
            <a:r>
              <a:rPr sz="2800" dirty="0">
                <a:latin typeface="Calibri"/>
                <a:cs typeface="Calibri"/>
              </a:rPr>
              <a:t>float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15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days.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Both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different.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5305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Calculate</a:t>
            </a:r>
            <a:r>
              <a:rPr sz="4000" spc="-190" dirty="0"/>
              <a:t> </a:t>
            </a:r>
            <a:r>
              <a:rPr sz="4000" dirty="0"/>
              <a:t>the</a:t>
            </a:r>
            <a:r>
              <a:rPr sz="4000" spc="-165" dirty="0"/>
              <a:t> </a:t>
            </a:r>
            <a:r>
              <a:rPr sz="4000" spc="-20" dirty="0"/>
              <a:t>Free</a:t>
            </a:r>
            <a:r>
              <a:rPr sz="4000" spc="-160" dirty="0"/>
              <a:t> </a:t>
            </a:r>
            <a:r>
              <a:rPr sz="4000" dirty="0"/>
              <a:t>and</a:t>
            </a:r>
            <a:r>
              <a:rPr sz="4000" spc="-160" dirty="0"/>
              <a:t> </a:t>
            </a:r>
            <a:r>
              <a:rPr sz="4000" spc="-110" dirty="0"/>
              <a:t>Total</a:t>
            </a:r>
            <a:r>
              <a:rPr sz="4000" spc="-114" dirty="0"/>
              <a:t> </a:t>
            </a:r>
            <a:r>
              <a:rPr sz="4000" spc="-20" dirty="0"/>
              <a:t>Float,</a:t>
            </a:r>
            <a:r>
              <a:rPr sz="4000" spc="-150" dirty="0"/>
              <a:t> </a:t>
            </a:r>
            <a:r>
              <a:rPr sz="4000" spc="-20" dirty="0"/>
              <a:t>Another</a:t>
            </a:r>
            <a:r>
              <a:rPr sz="4000" spc="-160" dirty="0"/>
              <a:t> </a:t>
            </a:r>
            <a:r>
              <a:rPr sz="4000" spc="-10" dirty="0"/>
              <a:t>Example</a:t>
            </a:r>
            <a:endParaRPr sz="4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2552" y="688847"/>
            <a:ext cx="5111496" cy="169621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031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Benefits</a:t>
            </a:r>
            <a:r>
              <a:rPr spc="-170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dirty="0"/>
              <a:t>the</a:t>
            </a:r>
            <a:r>
              <a:rPr spc="-155" dirty="0"/>
              <a:t> </a:t>
            </a:r>
            <a:r>
              <a:rPr spc="-30" dirty="0"/>
              <a:t>Critical</a:t>
            </a:r>
            <a:r>
              <a:rPr spc="-170" dirty="0"/>
              <a:t> </a:t>
            </a:r>
            <a:r>
              <a:rPr spc="-45" dirty="0"/>
              <a:t>Path</a:t>
            </a:r>
            <a:r>
              <a:rPr spc="-170" dirty="0"/>
              <a:t>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following</a:t>
            </a:r>
            <a:r>
              <a:rPr spc="-40" dirty="0"/>
              <a:t> </a:t>
            </a:r>
            <a:r>
              <a:rPr dirty="0"/>
              <a:t>are</a:t>
            </a:r>
            <a:r>
              <a:rPr spc="-5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dirty="0"/>
              <a:t>few</a:t>
            </a:r>
            <a:r>
              <a:rPr spc="-60" dirty="0"/>
              <a:t> </a:t>
            </a:r>
            <a:r>
              <a:rPr dirty="0"/>
              <a:t>benefits</a:t>
            </a:r>
            <a:r>
              <a:rPr spc="-9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critical</a:t>
            </a:r>
            <a:r>
              <a:rPr spc="-50" dirty="0"/>
              <a:t> </a:t>
            </a:r>
            <a:r>
              <a:rPr dirty="0"/>
              <a:t>path</a:t>
            </a:r>
            <a:r>
              <a:rPr spc="-55" dirty="0"/>
              <a:t> </a:t>
            </a:r>
            <a:r>
              <a:rPr spc="-10" dirty="0"/>
              <a:t>method:</a:t>
            </a:r>
          </a:p>
          <a:p>
            <a:pPr marL="241300" indent="-228600">
              <a:lnSpc>
                <a:spcPct val="100000"/>
              </a:lnSpc>
              <a:spcBef>
                <a:spcPts val="5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-35" dirty="0"/>
              <a:t> </a:t>
            </a:r>
            <a:r>
              <a:rPr dirty="0"/>
              <a:t>shows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graphical</a:t>
            </a:r>
            <a:r>
              <a:rPr spc="-40" dirty="0"/>
              <a:t> </a:t>
            </a:r>
            <a:r>
              <a:rPr dirty="0"/>
              <a:t>view</a:t>
            </a:r>
            <a:r>
              <a:rPr spc="-5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10" dirty="0"/>
              <a:t>project.</a:t>
            </a:r>
          </a:p>
          <a:p>
            <a:pPr marL="241300" indent="-22860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-45" dirty="0"/>
              <a:t> </a:t>
            </a:r>
            <a:r>
              <a:rPr spc="-10" dirty="0"/>
              <a:t>discovers</a:t>
            </a:r>
            <a:r>
              <a:rPr spc="-6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makes</a:t>
            </a:r>
            <a:r>
              <a:rPr spc="-55" dirty="0"/>
              <a:t> </a:t>
            </a:r>
            <a:r>
              <a:rPr dirty="0"/>
              <a:t>dependencies</a:t>
            </a:r>
            <a:r>
              <a:rPr spc="-85" dirty="0"/>
              <a:t> </a:t>
            </a:r>
            <a:r>
              <a:rPr spc="-10" dirty="0"/>
              <a:t>visible.</a:t>
            </a: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-10" dirty="0"/>
              <a:t> </a:t>
            </a:r>
            <a:r>
              <a:rPr dirty="0"/>
              <a:t>helps</a:t>
            </a:r>
            <a:r>
              <a:rPr spc="-35" dirty="0"/>
              <a:t> </a:t>
            </a:r>
            <a:r>
              <a:rPr dirty="0"/>
              <a:t>in</a:t>
            </a:r>
            <a:r>
              <a:rPr spc="-25" dirty="0"/>
              <a:t> </a:t>
            </a:r>
            <a:r>
              <a:rPr dirty="0"/>
              <a:t>project</a:t>
            </a:r>
            <a:r>
              <a:rPr spc="-20" dirty="0"/>
              <a:t> </a:t>
            </a:r>
            <a:r>
              <a:rPr dirty="0"/>
              <a:t>planning,</a:t>
            </a:r>
            <a:r>
              <a:rPr spc="-25" dirty="0"/>
              <a:t> </a:t>
            </a:r>
            <a:r>
              <a:rPr dirty="0"/>
              <a:t>scheduling,</a:t>
            </a:r>
            <a:r>
              <a:rPr spc="-4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controlling.</a:t>
            </a: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-35" dirty="0"/>
              <a:t> </a:t>
            </a:r>
            <a:r>
              <a:rPr dirty="0"/>
              <a:t>helps</a:t>
            </a:r>
            <a:r>
              <a:rPr spc="-55" dirty="0"/>
              <a:t> </a:t>
            </a:r>
            <a:r>
              <a:rPr dirty="0"/>
              <a:t>in</a:t>
            </a:r>
            <a:r>
              <a:rPr spc="-45" dirty="0"/>
              <a:t> </a:t>
            </a:r>
            <a:r>
              <a:rPr dirty="0"/>
              <a:t>contingency</a:t>
            </a:r>
            <a:r>
              <a:rPr spc="-55" dirty="0"/>
              <a:t> </a:t>
            </a:r>
            <a:r>
              <a:rPr spc="-10" dirty="0"/>
              <a:t>planning.</a:t>
            </a:r>
          </a:p>
          <a:p>
            <a:pPr marL="241300" marR="152400" indent="-229235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-50" dirty="0"/>
              <a:t> </a:t>
            </a:r>
            <a:r>
              <a:rPr dirty="0"/>
              <a:t>shows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critical</a:t>
            </a:r>
            <a:r>
              <a:rPr spc="-45" dirty="0"/>
              <a:t> </a:t>
            </a:r>
            <a:r>
              <a:rPr dirty="0"/>
              <a:t>path,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identifies</a:t>
            </a:r>
            <a:r>
              <a:rPr spc="-80" dirty="0"/>
              <a:t> </a:t>
            </a:r>
            <a:r>
              <a:rPr dirty="0"/>
              <a:t>critical</a:t>
            </a:r>
            <a:r>
              <a:rPr spc="-55" dirty="0"/>
              <a:t> </a:t>
            </a:r>
            <a:r>
              <a:rPr dirty="0"/>
              <a:t>activities</a:t>
            </a:r>
            <a:r>
              <a:rPr spc="-50" dirty="0"/>
              <a:t> </a:t>
            </a:r>
            <a:r>
              <a:rPr dirty="0"/>
              <a:t>requiring</a:t>
            </a:r>
            <a:r>
              <a:rPr spc="-65" dirty="0"/>
              <a:t> </a:t>
            </a:r>
            <a:r>
              <a:rPr spc="-10" dirty="0"/>
              <a:t>special attention.</a:t>
            </a:r>
          </a:p>
          <a:p>
            <a:pPr marL="241300" indent="-228600">
              <a:lnSpc>
                <a:spcPct val="100000"/>
              </a:lnSpc>
              <a:spcBef>
                <a:spcPts val="7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-45" dirty="0"/>
              <a:t> </a:t>
            </a:r>
            <a:r>
              <a:rPr dirty="0"/>
              <a:t>helps</a:t>
            </a:r>
            <a:r>
              <a:rPr spc="-65" dirty="0"/>
              <a:t> </a:t>
            </a:r>
            <a:r>
              <a:rPr dirty="0"/>
              <a:t>you</a:t>
            </a:r>
            <a:r>
              <a:rPr spc="-45" dirty="0"/>
              <a:t> </a:t>
            </a:r>
            <a:r>
              <a:rPr dirty="0"/>
              <a:t>assign</a:t>
            </a:r>
            <a:r>
              <a:rPr spc="-55" dirty="0"/>
              <a:t> </a:t>
            </a:r>
            <a:r>
              <a:rPr dirty="0"/>
              <a:t>the</a:t>
            </a:r>
            <a:r>
              <a:rPr spc="-60" dirty="0"/>
              <a:t> </a:t>
            </a:r>
            <a:r>
              <a:rPr dirty="0"/>
              <a:t>float</a:t>
            </a:r>
            <a:r>
              <a:rPr spc="-3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activities</a:t>
            </a:r>
            <a:r>
              <a:rPr spc="-65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flexibility</a:t>
            </a:r>
            <a:r>
              <a:rPr spc="-7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float</a:t>
            </a:r>
            <a:r>
              <a:rPr spc="-30" dirty="0"/>
              <a:t> </a:t>
            </a:r>
            <a:r>
              <a:rPr spc="-10" dirty="0"/>
              <a:t>activities.</a:t>
            </a:r>
          </a:p>
          <a:p>
            <a:pPr marL="241300" indent="-228600">
              <a:lnSpc>
                <a:spcPct val="100000"/>
              </a:lnSpc>
              <a:spcBef>
                <a:spcPts val="6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It</a:t>
            </a:r>
            <a:r>
              <a:rPr spc="-40" dirty="0"/>
              <a:t> </a:t>
            </a:r>
            <a:r>
              <a:rPr dirty="0"/>
              <a:t>shows</a:t>
            </a:r>
            <a:r>
              <a:rPr spc="-50" dirty="0"/>
              <a:t> </a:t>
            </a:r>
            <a:r>
              <a:rPr dirty="0"/>
              <a:t>you</a:t>
            </a:r>
            <a:r>
              <a:rPr spc="-40" dirty="0"/>
              <a:t> </a:t>
            </a:r>
            <a:r>
              <a:rPr dirty="0"/>
              <a:t>where</a:t>
            </a:r>
            <a:r>
              <a:rPr spc="-60" dirty="0"/>
              <a:t> </a:t>
            </a:r>
            <a:r>
              <a:rPr dirty="0"/>
              <a:t>you</a:t>
            </a:r>
            <a:r>
              <a:rPr spc="-40" dirty="0"/>
              <a:t> </a:t>
            </a:r>
            <a:r>
              <a:rPr dirty="0"/>
              <a:t>need</a:t>
            </a:r>
            <a:r>
              <a:rPr spc="-75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10" dirty="0"/>
              <a:t>take</a:t>
            </a:r>
            <a:r>
              <a:rPr spc="-55" dirty="0"/>
              <a:t> </a:t>
            </a:r>
            <a:r>
              <a:rPr dirty="0"/>
              <a:t>action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dirty="0"/>
              <a:t>bring</a:t>
            </a:r>
            <a:r>
              <a:rPr spc="-50" dirty="0"/>
              <a:t> </a:t>
            </a:r>
            <a:r>
              <a:rPr dirty="0"/>
              <a:t>project</a:t>
            </a:r>
            <a:r>
              <a:rPr spc="-55" dirty="0"/>
              <a:t> </a:t>
            </a:r>
            <a:r>
              <a:rPr dirty="0"/>
              <a:t>back</a:t>
            </a:r>
            <a:r>
              <a:rPr spc="-40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spc="-10" dirty="0"/>
              <a:t>track.</a:t>
            </a:r>
          </a:p>
          <a:p>
            <a:pPr marL="241300" marR="17145" indent="-229235">
              <a:lnSpc>
                <a:spcPct val="700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Although</a:t>
            </a:r>
            <a:r>
              <a:rPr spc="-55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critical</a:t>
            </a:r>
            <a:r>
              <a:rPr spc="-25" dirty="0"/>
              <a:t> </a:t>
            </a:r>
            <a:r>
              <a:rPr dirty="0"/>
              <a:t>path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very</a:t>
            </a:r>
            <a:r>
              <a:rPr spc="-40" dirty="0"/>
              <a:t> </a:t>
            </a:r>
            <a:r>
              <a:rPr dirty="0"/>
              <a:t>useful</a:t>
            </a:r>
            <a:r>
              <a:rPr spc="-60" dirty="0"/>
              <a:t> </a:t>
            </a:r>
            <a:r>
              <a:rPr dirty="0"/>
              <a:t>tool</a:t>
            </a:r>
            <a:r>
              <a:rPr spc="-15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project</a:t>
            </a:r>
            <a:r>
              <a:rPr spc="-45" dirty="0"/>
              <a:t> </a:t>
            </a:r>
            <a:r>
              <a:rPr dirty="0"/>
              <a:t>planning,</a:t>
            </a:r>
            <a:r>
              <a:rPr spc="-40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also</a:t>
            </a:r>
            <a:r>
              <a:rPr spc="-30" dirty="0"/>
              <a:t> </a:t>
            </a:r>
            <a:r>
              <a:rPr spc="-25" dirty="0"/>
              <a:t>has </a:t>
            </a:r>
            <a:r>
              <a:rPr dirty="0"/>
              <a:t>some</a:t>
            </a:r>
            <a:r>
              <a:rPr spc="-55" dirty="0"/>
              <a:t> </a:t>
            </a:r>
            <a:r>
              <a:rPr dirty="0"/>
              <a:t>limitations</a:t>
            </a:r>
            <a:r>
              <a:rPr spc="-4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drawbacks.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10036175" cy="1300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0"/>
              </a:spcBef>
            </a:pPr>
            <a:r>
              <a:rPr spc="-40" dirty="0"/>
              <a:t>Limitations</a:t>
            </a:r>
            <a:r>
              <a:rPr spc="-170" dirty="0"/>
              <a:t> </a:t>
            </a:r>
            <a:r>
              <a:rPr dirty="0"/>
              <a:t>and</a:t>
            </a:r>
            <a:r>
              <a:rPr spc="-170" dirty="0"/>
              <a:t> </a:t>
            </a:r>
            <a:r>
              <a:rPr spc="-50" dirty="0"/>
              <a:t>drawbacks</a:t>
            </a:r>
            <a:r>
              <a:rPr spc="-165" dirty="0"/>
              <a:t> </a:t>
            </a:r>
            <a:r>
              <a:rPr dirty="0"/>
              <a:t>of</a:t>
            </a:r>
            <a:r>
              <a:rPr spc="-150" dirty="0"/>
              <a:t> </a:t>
            </a:r>
            <a:r>
              <a:rPr dirty="0"/>
              <a:t>the</a:t>
            </a:r>
            <a:r>
              <a:rPr spc="-155" dirty="0"/>
              <a:t> </a:t>
            </a:r>
            <a:r>
              <a:rPr spc="-25" dirty="0"/>
              <a:t>Critical</a:t>
            </a:r>
            <a:r>
              <a:rPr spc="-165" dirty="0"/>
              <a:t> </a:t>
            </a:r>
            <a:r>
              <a:rPr spc="-20" dirty="0"/>
              <a:t>Path </a:t>
            </a:r>
            <a:r>
              <a:rPr spc="-1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005060" cy="42284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241300" marR="394335" indent="-229235">
              <a:lnSpc>
                <a:spcPct val="80000"/>
              </a:lnSpc>
              <a:spcBef>
                <a:spcPts val="72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Because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path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method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optimal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planning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tool,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it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always </a:t>
            </a:r>
            <a:r>
              <a:rPr sz="2600" dirty="0">
                <a:latin typeface="Calibri"/>
                <a:cs typeface="Calibri"/>
              </a:rPr>
              <a:t>assumes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that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resources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available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for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project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at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times.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It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does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consider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resource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dependencies.</a:t>
            </a:r>
            <a:endParaRPr sz="26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There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chances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misusing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float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slack.</a:t>
            </a:r>
            <a:endParaRPr sz="2600">
              <a:latin typeface="Calibri"/>
              <a:cs typeface="Calibri"/>
            </a:endParaRPr>
          </a:p>
          <a:p>
            <a:pPr marL="241300" marR="23495" indent="-229235">
              <a:lnSpc>
                <a:spcPct val="800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Less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attention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non-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activities,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though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sometimes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they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may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also </a:t>
            </a:r>
            <a:r>
              <a:rPr sz="2600" dirty="0">
                <a:latin typeface="Calibri"/>
                <a:cs typeface="Calibri"/>
              </a:rPr>
              <a:t>become</a:t>
            </a:r>
            <a:r>
              <a:rPr sz="2600" spc="-9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activities.</a:t>
            </a:r>
            <a:endParaRPr sz="2600">
              <a:latin typeface="Calibri"/>
              <a:cs typeface="Calibri"/>
            </a:endParaRPr>
          </a:p>
          <a:p>
            <a:pPr marL="241300" marR="219075" indent="-229235">
              <a:lnSpc>
                <a:spcPts val="2500"/>
              </a:lnSpc>
              <a:spcBef>
                <a:spcPts val="975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dirty="0">
                <a:latin typeface="Calibri"/>
                <a:cs typeface="Calibri"/>
              </a:rPr>
              <a:t>Projects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based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path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often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fail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to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be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completed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within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the </a:t>
            </a:r>
            <a:r>
              <a:rPr sz="2600" dirty="0">
                <a:latin typeface="Calibri"/>
                <a:cs typeface="Calibri"/>
              </a:rPr>
              <a:t>approved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time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duration.</a:t>
            </a:r>
            <a:endParaRPr sz="2600">
              <a:latin typeface="Calibri"/>
              <a:cs typeface="Calibri"/>
            </a:endParaRPr>
          </a:p>
          <a:p>
            <a:pPr marL="241300" marR="5080" indent="-229235">
              <a:lnSpc>
                <a:spcPts val="250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2600" spc="-114" dirty="0">
                <a:latin typeface="Calibri"/>
                <a:cs typeface="Calibri"/>
              </a:rPr>
              <a:t>To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overcome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these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shortcomings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path,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chain </a:t>
            </a:r>
            <a:r>
              <a:rPr sz="2600" dirty="0">
                <a:latin typeface="Calibri"/>
                <a:cs typeface="Calibri"/>
              </a:rPr>
              <a:t>method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was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developed.</a:t>
            </a:r>
            <a:r>
              <a:rPr sz="2600" spc="-8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critical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chain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method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resource</a:t>
            </a:r>
            <a:r>
              <a:rPr sz="2600" spc="-7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constraints </a:t>
            </a:r>
            <a:r>
              <a:rPr sz="2600" dirty="0">
                <a:latin typeface="Calibri"/>
                <a:cs typeface="Calibri"/>
              </a:rPr>
              <a:t>are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also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taken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into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consideration</a:t>
            </a:r>
            <a:r>
              <a:rPr sz="2600" spc="-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while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developing</a:t>
            </a:r>
            <a:r>
              <a:rPr sz="2600" spc="-8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network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diagram.</a:t>
            </a:r>
            <a:endParaRPr sz="2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9031" rIns="0" bIns="0" rtlCol="0">
            <a:spAutoFit/>
          </a:bodyPr>
          <a:lstStyle/>
          <a:p>
            <a:pPr marL="671195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35" dirty="0"/>
              <a:t> </a:t>
            </a:r>
            <a:r>
              <a:rPr dirty="0"/>
              <a:t>solved</a:t>
            </a:r>
            <a:r>
              <a:rPr spc="-2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9639" y="1806302"/>
            <a:ext cx="10331450" cy="43135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090"/>
              </a:lnSpc>
            </a:pPr>
            <a:r>
              <a:rPr sz="2800" dirty="0">
                <a:latin typeface="Arial MT"/>
                <a:cs typeface="Arial MT"/>
              </a:rPr>
              <a:t>•</a:t>
            </a:r>
            <a:r>
              <a:rPr sz="2800" spc="-50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Schedule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>
              <a:latin typeface="Calibri"/>
              <a:cs typeface="Calibri"/>
            </a:endParaRPr>
          </a:p>
          <a:p>
            <a:pPr>
              <a:lnSpc>
                <a:spcPts val="3335"/>
              </a:lnSpc>
              <a:spcBef>
                <a:spcPts val="320"/>
              </a:spcBef>
            </a:pPr>
            <a:r>
              <a:rPr sz="2800" dirty="0">
                <a:latin typeface="Arial MT"/>
                <a:cs typeface="Arial MT"/>
              </a:rPr>
              <a:t>•</a:t>
            </a:r>
            <a:r>
              <a:rPr sz="2800" spc="-20" dirty="0">
                <a:latin typeface="Arial MT"/>
                <a:cs typeface="Arial MT"/>
              </a:rPr>
              <a:t> </a:t>
            </a:r>
            <a:r>
              <a:rPr sz="2800" dirty="0">
                <a:latin typeface="Calibri"/>
                <a:cs typeface="Calibri"/>
              </a:rPr>
              <a:t>Critical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</a:t>
            </a:r>
            <a:endParaRPr sz="2800">
              <a:latin typeface="Calibri"/>
              <a:cs typeface="Calibri"/>
            </a:endParaRPr>
          </a:p>
          <a:p>
            <a:pPr marL="685800" indent="-228600">
              <a:lnSpc>
                <a:spcPct val="80000"/>
              </a:lnSpc>
              <a:spcBef>
                <a:spcPts val="550"/>
              </a:spcBef>
              <a:tabLst>
                <a:tab pos="1941195" algn="l"/>
                <a:tab pos="2537460" algn="l"/>
                <a:tab pos="3909060" algn="l"/>
                <a:tab pos="4970145" algn="l"/>
                <a:tab pos="6207760" algn="l"/>
                <a:tab pos="6855459" algn="l"/>
                <a:tab pos="8331200" algn="l"/>
                <a:tab pos="8928735" algn="l"/>
                <a:tab pos="10078085" algn="l"/>
              </a:tabLst>
            </a:pPr>
            <a:r>
              <a:rPr sz="2400" dirty="0">
                <a:latin typeface="Arial MT"/>
                <a:cs typeface="Arial MT"/>
              </a:rPr>
              <a:t>•</a:t>
            </a:r>
            <a:r>
              <a:rPr sz="2400" spc="28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Estimate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minimum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project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duration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and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determine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amount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3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scheduling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flexibility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network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schedule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model</a:t>
            </a:r>
            <a:endParaRPr sz="2400">
              <a:latin typeface="Calibri"/>
              <a:cs typeface="Calibri"/>
            </a:endParaRPr>
          </a:p>
          <a:p>
            <a:pPr marL="685800" indent="-228600">
              <a:lnSpc>
                <a:spcPct val="80000"/>
              </a:lnSpc>
              <a:spcBef>
                <a:spcPts val="505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Calculates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early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early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finish,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start,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late</a:t>
            </a:r>
            <a:r>
              <a:rPr sz="2400" spc="20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finish</a:t>
            </a:r>
            <a:r>
              <a:rPr sz="2400" spc="1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dates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all </a:t>
            </a:r>
            <a:r>
              <a:rPr sz="2400" spc="-10" dirty="0">
                <a:latin typeface="Calibri"/>
                <a:cs typeface="Calibri"/>
              </a:rPr>
              <a:t>activities</a:t>
            </a:r>
            <a:endParaRPr sz="2400">
              <a:latin typeface="Calibri"/>
              <a:cs typeface="Calibri"/>
            </a:endParaRPr>
          </a:p>
          <a:p>
            <a:pPr marL="457200">
              <a:lnSpc>
                <a:spcPts val="2760"/>
              </a:lnSpc>
            </a:pPr>
            <a:r>
              <a:rPr sz="2400" dirty="0">
                <a:latin typeface="Arial MT"/>
                <a:cs typeface="Arial MT"/>
              </a:rPr>
              <a:t>•</a:t>
            </a:r>
            <a:r>
              <a:rPr sz="2400" spc="24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longest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critical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path</a:t>
            </a:r>
            <a:endParaRPr sz="2400">
              <a:latin typeface="Calibri"/>
              <a:cs typeface="Calibri"/>
            </a:endParaRPr>
          </a:p>
          <a:p>
            <a:pPr marL="457200">
              <a:lnSpc>
                <a:spcPts val="2810"/>
              </a:lnSpc>
            </a:pPr>
            <a:r>
              <a:rPr sz="2400" dirty="0">
                <a:latin typeface="Arial MT"/>
                <a:cs typeface="Arial MT"/>
              </a:rPr>
              <a:t>•</a:t>
            </a:r>
            <a:r>
              <a:rPr sz="2400" spc="210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shortest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project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duration</a:t>
            </a:r>
            <a:endParaRPr sz="2400">
              <a:latin typeface="Calibri"/>
              <a:cs typeface="Calibri"/>
            </a:endParaRPr>
          </a:p>
          <a:p>
            <a:pPr marL="457200">
              <a:lnSpc>
                <a:spcPts val="2800"/>
              </a:lnSpc>
            </a:pPr>
            <a:r>
              <a:rPr sz="2400" dirty="0">
                <a:latin typeface="Arial MT"/>
                <a:cs typeface="Arial MT"/>
              </a:rPr>
              <a:t>•</a:t>
            </a:r>
            <a:r>
              <a:rPr sz="2400" spc="225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Critical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normally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characterized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zero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total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float</a:t>
            </a:r>
            <a:endParaRPr sz="2400">
              <a:latin typeface="Calibri"/>
              <a:cs typeface="Calibri"/>
            </a:endParaRPr>
          </a:p>
          <a:p>
            <a:pPr marL="457200">
              <a:lnSpc>
                <a:spcPts val="2800"/>
              </a:lnSpc>
              <a:tabLst>
                <a:tab pos="754380" algn="l"/>
              </a:tabLst>
            </a:pPr>
            <a:r>
              <a:rPr sz="2400" spc="-50" dirty="0">
                <a:latin typeface="Arial MT"/>
                <a:cs typeface="Arial MT"/>
              </a:rPr>
              <a:t>•</a:t>
            </a:r>
            <a:r>
              <a:rPr sz="2400" dirty="0">
                <a:latin typeface="Arial MT"/>
                <a:cs typeface="Arial MT"/>
              </a:rPr>
              <a:t>	</a:t>
            </a:r>
            <a:r>
              <a:rPr sz="2400" dirty="0">
                <a:latin typeface="Calibri"/>
                <a:cs typeface="Calibri"/>
              </a:rPr>
              <a:t>Activity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critical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activity</a:t>
            </a:r>
            <a:endParaRPr sz="2400">
              <a:latin typeface="Calibri"/>
              <a:cs typeface="Calibri"/>
            </a:endParaRPr>
          </a:p>
          <a:p>
            <a:pPr marL="798195" marR="2933700" indent="-341630">
              <a:lnSpc>
                <a:spcPts val="2810"/>
              </a:lnSpc>
              <a:spcBef>
                <a:spcPts val="114"/>
              </a:spcBef>
            </a:pPr>
            <a:r>
              <a:rPr sz="2400" dirty="0">
                <a:latin typeface="Arial MT"/>
                <a:cs typeface="Arial MT"/>
              </a:rPr>
              <a:t>•</a:t>
            </a:r>
            <a:r>
              <a:rPr sz="2400" spc="235" dirty="0">
                <a:latin typeface="Arial MT"/>
                <a:cs typeface="Arial MT"/>
              </a:rPr>
              <a:t>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float: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activity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delayed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delaying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early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successor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171935" y="6426504"/>
            <a:ext cx="10287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4643" y="1554685"/>
            <a:ext cx="10819156" cy="468522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03987" y="6542633"/>
            <a:ext cx="3380104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Calibri"/>
                <a:cs typeface="Calibri"/>
              </a:rPr>
              <a:t>Figure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source: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PMBOK® Guide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–</a:t>
            </a:r>
            <a:r>
              <a:rPr sz="1000" spc="-15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Fifth</a:t>
            </a:r>
            <a:r>
              <a:rPr sz="1000" spc="-2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Edition,</a:t>
            </a:r>
            <a:r>
              <a:rPr sz="1000" spc="-4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PMI,</a:t>
            </a:r>
            <a:r>
              <a:rPr sz="1000" spc="-30" dirty="0">
                <a:latin typeface="Calibri"/>
                <a:cs typeface="Calibri"/>
              </a:rPr>
              <a:t> </a:t>
            </a:r>
            <a:r>
              <a:rPr sz="1000" dirty="0">
                <a:latin typeface="Calibri"/>
                <a:cs typeface="Calibri"/>
              </a:rPr>
              <a:t>2013, pp.</a:t>
            </a:r>
            <a:r>
              <a:rPr sz="1000" spc="170" dirty="0">
                <a:latin typeface="Calibri"/>
                <a:cs typeface="Calibri"/>
              </a:rPr>
              <a:t> </a:t>
            </a:r>
            <a:r>
              <a:rPr sz="1000" spc="-25" dirty="0">
                <a:latin typeface="Calibri"/>
                <a:cs typeface="Calibri"/>
              </a:rPr>
              <a:t>177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9572"/>
            <a:ext cx="2416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Critical</a:t>
            </a:r>
            <a:r>
              <a:rPr sz="4000" spc="-180" dirty="0"/>
              <a:t> </a:t>
            </a:r>
            <a:r>
              <a:rPr sz="4000" spc="-25" dirty="0"/>
              <a:t>Path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53897" y="1561337"/>
            <a:ext cx="10908665" cy="467677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0029" marR="5080" indent="-227329">
              <a:lnSpc>
                <a:spcPts val="302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will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notice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originating 	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another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point.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Every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 will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duration.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longest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duration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dirty="0">
                <a:latin typeface="Calibri"/>
                <a:cs typeface="Calibri"/>
              </a:rPr>
              <a:t>known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critical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path.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critical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many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ways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including: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8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950" b="1" i="1" spc="185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950" b="1" i="1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950" b="1" i="1" spc="105" dirty="0">
                <a:solidFill>
                  <a:srgbClr val="006FC0"/>
                </a:solidFill>
                <a:latin typeface="Arial"/>
                <a:cs typeface="Arial"/>
              </a:rPr>
              <a:t>longest</a:t>
            </a:r>
            <a:r>
              <a:rPr sz="2950" b="1" i="1" spc="130" dirty="0">
                <a:solidFill>
                  <a:srgbClr val="006FC0"/>
                </a:solidFill>
                <a:latin typeface="Arial"/>
                <a:cs typeface="Arial"/>
              </a:rPr>
              <a:t> path</a:t>
            </a:r>
            <a:r>
              <a:rPr sz="2950" b="1" i="1" spc="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950" b="1" i="1" spc="75" dirty="0">
                <a:solidFill>
                  <a:srgbClr val="006FC0"/>
                </a:solidFill>
                <a:latin typeface="Arial"/>
                <a:cs typeface="Arial"/>
              </a:rPr>
              <a:t>in</a:t>
            </a:r>
            <a:r>
              <a:rPr sz="2950" b="1" i="1" spc="135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950" b="1" i="1" spc="165" dirty="0">
                <a:solidFill>
                  <a:srgbClr val="006FC0"/>
                </a:solidFill>
                <a:latin typeface="Arial"/>
                <a:cs typeface="Arial"/>
              </a:rPr>
              <a:t>the</a:t>
            </a:r>
            <a:r>
              <a:rPr sz="2950" b="1" i="1" spc="120" dirty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950" b="1" i="1" spc="175" dirty="0">
                <a:solidFill>
                  <a:srgbClr val="006FC0"/>
                </a:solidFill>
                <a:latin typeface="Arial"/>
                <a:cs typeface="Arial"/>
              </a:rPr>
              <a:t>network</a:t>
            </a:r>
            <a:r>
              <a:rPr sz="2950" b="1" i="1" spc="125" dirty="0">
                <a:solidFill>
                  <a:srgbClr val="006FC0"/>
                </a:solidFill>
                <a:latin typeface="Arial"/>
                <a:cs typeface="Arial"/>
              </a:rPr>
              <a:t> diagram,</a:t>
            </a:r>
            <a:endParaRPr sz="295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630"/>
              </a:spcBef>
            </a:pPr>
            <a:r>
              <a:rPr sz="2800" spc="-25" dirty="0">
                <a:solidFill>
                  <a:srgbClr val="4471C4"/>
                </a:solidFill>
                <a:latin typeface="Calibri"/>
                <a:cs typeface="Calibri"/>
              </a:rPr>
              <a:t>or</a:t>
            </a:r>
            <a:endParaRPr sz="2800">
              <a:latin typeface="Calibri"/>
              <a:cs typeface="Calibri"/>
            </a:endParaRPr>
          </a:p>
          <a:p>
            <a:pPr marL="624840" marR="618490" algn="ctr">
              <a:lnSpc>
                <a:spcPts val="3030"/>
              </a:lnSpc>
              <a:spcBef>
                <a:spcPts val="1045"/>
              </a:spcBef>
            </a:pPr>
            <a:r>
              <a:rPr sz="2950" b="1" i="1" spc="180" dirty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950" b="1" i="1" spc="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50" b="1" i="1" spc="145" dirty="0">
                <a:solidFill>
                  <a:srgbClr val="FFC000"/>
                </a:solidFill>
                <a:latin typeface="Arial"/>
                <a:cs typeface="Arial"/>
              </a:rPr>
              <a:t>shortest</a:t>
            </a:r>
            <a:r>
              <a:rPr sz="2950" b="1" i="1" spc="135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50" b="1" i="1" spc="100" dirty="0">
                <a:solidFill>
                  <a:srgbClr val="FFC000"/>
                </a:solidFill>
                <a:latin typeface="Arial"/>
                <a:cs typeface="Arial"/>
              </a:rPr>
              <a:t>duration</a:t>
            </a:r>
            <a:r>
              <a:rPr sz="2950" b="1" i="1" spc="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50" b="1" i="1" spc="75" dirty="0">
                <a:solidFill>
                  <a:srgbClr val="FFC000"/>
                </a:solidFill>
                <a:latin typeface="Arial"/>
                <a:cs typeface="Arial"/>
              </a:rPr>
              <a:t>in</a:t>
            </a:r>
            <a:r>
              <a:rPr sz="2950" b="1" i="1" spc="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50" b="1" i="1" spc="145" dirty="0">
                <a:solidFill>
                  <a:srgbClr val="FFC000"/>
                </a:solidFill>
                <a:latin typeface="Arial"/>
                <a:cs typeface="Arial"/>
              </a:rPr>
              <a:t>which</a:t>
            </a:r>
            <a:r>
              <a:rPr sz="2950" b="1" i="1" spc="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50" b="1" i="1" spc="170" dirty="0">
                <a:solidFill>
                  <a:srgbClr val="FFC000"/>
                </a:solidFill>
                <a:latin typeface="Arial"/>
                <a:cs typeface="Arial"/>
              </a:rPr>
              <a:t>the</a:t>
            </a:r>
            <a:r>
              <a:rPr sz="2950" b="1" i="1" spc="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50" b="1" i="1" spc="145" dirty="0">
                <a:solidFill>
                  <a:srgbClr val="FFC000"/>
                </a:solidFill>
                <a:latin typeface="Arial"/>
                <a:cs typeface="Arial"/>
              </a:rPr>
              <a:t>project</a:t>
            </a:r>
            <a:r>
              <a:rPr sz="2950" b="1" i="1" spc="12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50" b="1" i="1" spc="150" dirty="0">
                <a:solidFill>
                  <a:srgbClr val="FFC000"/>
                </a:solidFill>
                <a:latin typeface="Arial"/>
                <a:cs typeface="Arial"/>
              </a:rPr>
              <a:t>can</a:t>
            </a:r>
            <a:r>
              <a:rPr sz="2950" b="1" i="1" spc="13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2950" b="1" i="1" spc="110" dirty="0">
                <a:solidFill>
                  <a:srgbClr val="FFC000"/>
                </a:solidFill>
                <a:latin typeface="Arial"/>
                <a:cs typeface="Arial"/>
              </a:rPr>
              <a:t>be </a:t>
            </a:r>
            <a:r>
              <a:rPr sz="2950" b="1" i="1" spc="125" dirty="0">
                <a:solidFill>
                  <a:srgbClr val="FFC000"/>
                </a:solidFill>
                <a:latin typeface="Arial"/>
                <a:cs typeface="Arial"/>
              </a:rPr>
              <a:t>completed.</a:t>
            </a:r>
            <a:endParaRPr sz="2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531317"/>
            <a:ext cx="275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…Critical</a:t>
            </a:r>
            <a:r>
              <a:rPr sz="4000" spc="-160" dirty="0"/>
              <a:t> </a:t>
            </a:r>
            <a:r>
              <a:rPr sz="4000" spc="-25" dirty="0"/>
              <a:t>Path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916939" y="1710967"/>
            <a:ext cx="10554335" cy="3988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7345">
              <a:lnSpc>
                <a:spcPct val="12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Q.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40" dirty="0">
                <a:latin typeface="Wingdings"/>
                <a:cs typeface="Wingdings"/>
              </a:rPr>
              <a:t></a:t>
            </a:r>
            <a:r>
              <a:rPr sz="2800" spc="-40" dirty="0">
                <a:latin typeface="Calibri"/>
                <a:cs typeface="Calibri"/>
              </a:rPr>
              <a:t>Now,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similar,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opposite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other?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Ans</a:t>
            </a:r>
            <a:r>
              <a:rPr sz="2800" spc="-3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Wingdings"/>
                <a:cs typeface="Wingdings"/>
              </a:rPr>
              <a:t></a:t>
            </a:r>
            <a:r>
              <a:rPr sz="2800" spc="-114" dirty="0">
                <a:solidFill>
                  <a:srgbClr val="FFC000"/>
                </a:solidFill>
                <a:latin typeface="Times New Roman"/>
                <a:cs typeface="Times New Roman"/>
              </a:rPr>
              <a:t> </a:t>
            </a:r>
            <a:r>
              <a:rPr sz="2800" spc="-35" dirty="0">
                <a:solidFill>
                  <a:srgbClr val="FFC000"/>
                </a:solidFill>
                <a:latin typeface="Calibri"/>
                <a:cs typeface="Calibri"/>
              </a:rPr>
              <a:t>Yes</a:t>
            </a:r>
            <a:r>
              <a:rPr sz="2800" spc="-4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both</a:t>
            </a:r>
            <a:r>
              <a:rPr sz="2800" spc="-3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are</a:t>
            </a:r>
            <a:r>
              <a:rPr sz="2800" spc="-6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C000"/>
                </a:solidFill>
                <a:latin typeface="Calibri"/>
                <a:cs typeface="Calibri"/>
              </a:rPr>
              <a:t>the</a:t>
            </a:r>
            <a:r>
              <a:rPr sz="2800" spc="-4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FFC000"/>
                </a:solidFill>
                <a:latin typeface="Calibri"/>
                <a:cs typeface="Calibri"/>
              </a:rPr>
              <a:t>same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800">
              <a:latin typeface="Calibri"/>
              <a:cs typeface="Calibri"/>
            </a:endParaRPr>
          </a:p>
          <a:p>
            <a:pPr marL="240029" marR="5080" indent="-227965" algn="just">
              <a:lnSpc>
                <a:spcPct val="9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example,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let’s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say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received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project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build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buildings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in 	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location.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first</a:t>
            </a:r>
            <a:r>
              <a:rPr sz="2800" spc="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building</a:t>
            </a:r>
            <a:r>
              <a:rPr sz="2800" spc="5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largest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building,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45" dirty="0">
                <a:latin typeface="Calibri"/>
                <a:cs typeface="Calibri"/>
              </a:rPr>
              <a:t>  </a:t>
            </a:r>
            <a:r>
              <a:rPr sz="2800" spc="-10" dirty="0">
                <a:latin typeface="Calibri"/>
                <a:cs typeface="Calibri"/>
              </a:rPr>
              <a:t>second 	</a:t>
            </a:r>
            <a:r>
              <a:rPr sz="2800" dirty="0">
                <a:latin typeface="Calibri"/>
                <a:cs typeface="Calibri"/>
              </a:rPr>
              <a:t>building</a:t>
            </a:r>
            <a:r>
              <a:rPr sz="2800" spc="8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100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medium-</a:t>
            </a:r>
            <a:r>
              <a:rPr sz="2800" dirty="0">
                <a:latin typeface="Calibri"/>
                <a:cs typeface="Calibri"/>
              </a:rPr>
              <a:t>sized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building,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third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building</a:t>
            </a:r>
            <a:r>
              <a:rPr sz="2800" spc="90" dirty="0">
                <a:latin typeface="Calibri"/>
                <a:cs typeface="Calibri"/>
              </a:rPr>
              <a:t> 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95" dirty="0">
                <a:latin typeface="Calibri"/>
                <a:cs typeface="Calibri"/>
              </a:rPr>
              <a:t> 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dirty="0">
                <a:latin typeface="Calibri"/>
                <a:cs typeface="Calibri"/>
              </a:rPr>
              <a:t>smallest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building.</a:t>
            </a:r>
            <a:endParaRPr sz="2800">
              <a:latin typeface="Calibri"/>
              <a:cs typeface="Calibri"/>
            </a:endParaRPr>
          </a:p>
          <a:p>
            <a:pPr marL="240029" marR="6985" indent="-227965" algn="just">
              <a:lnSpc>
                <a:spcPts val="3020"/>
              </a:lnSpc>
              <a:spcBef>
                <a:spcPts val="104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You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</a:t>
            </a:r>
            <a:r>
              <a:rPr sz="2800" spc="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network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</a:t>
            </a:r>
            <a:r>
              <a:rPr sz="2800" spc="1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consists</a:t>
            </a:r>
            <a:r>
              <a:rPr sz="2800" spc="1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three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paths;</a:t>
            </a:r>
            <a:r>
              <a:rPr sz="2800" spc="1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each 	</a:t>
            </a:r>
            <a:r>
              <a:rPr sz="2800" dirty="0">
                <a:latin typeface="Calibri"/>
                <a:cs typeface="Calibri"/>
              </a:rPr>
              <a:t>path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resembles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building.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62" y="2350027"/>
            <a:ext cx="10739174" cy="39736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418287" y="1306830"/>
            <a:ext cx="11304270" cy="139192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240029" marR="5080" indent="-227329" algn="just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The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6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6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represents</a:t>
            </a:r>
            <a:r>
              <a:rPr sz="3200" spc="6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largest</a:t>
            </a:r>
            <a:r>
              <a:rPr sz="3200" spc="6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building;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6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second</a:t>
            </a:r>
            <a:r>
              <a:rPr sz="3200" spc="69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path 	</a:t>
            </a:r>
            <a:r>
              <a:rPr sz="3200" dirty="0">
                <a:latin typeface="Calibri"/>
                <a:cs typeface="Calibri"/>
              </a:rPr>
              <a:t>represents</a:t>
            </a:r>
            <a:r>
              <a:rPr sz="3200" spc="7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79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medium-</a:t>
            </a:r>
            <a:r>
              <a:rPr sz="3200" dirty="0">
                <a:latin typeface="Calibri"/>
                <a:cs typeface="Calibri"/>
              </a:rPr>
              <a:t>sized</a:t>
            </a:r>
            <a:r>
              <a:rPr sz="3200" spc="7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building,</a:t>
            </a:r>
            <a:r>
              <a:rPr sz="3200" spc="40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35" dirty="0">
                <a:latin typeface="Calibri"/>
                <a:cs typeface="Calibri"/>
              </a:rPr>
              <a:t> 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7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third</a:t>
            </a:r>
            <a:r>
              <a:rPr sz="3200" spc="7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path,</a:t>
            </a:r>
            <a:r>
              <a:rPr sz="3200" spc="7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	</a:t>
            </a:r>
            <a:r>
              <a:rPr sz="3200" dirty="0">
                <a:latin typeface="Calibri"/>
                <a:cs typeface="Calibri"/>
              </a:rPr>
              <a:t>smallest</a:t>
            </a:r>
            <a:r>
              <a:rPr sz="3200" spc="-1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building.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939" y="531317"/>
            <a:ext cx="24168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0" dirty="0"/>
              <a:t>Critical</a:t>
            </a:r>
            <a:r>
              <a:rPr sz="4000" spc="-180" dirty="0"/>
              <a:t> </a:t>
            </a:r>
            <a:r>
              <a:rPr sz="4000" spc="-25" dirty="0"/>
              <a:t>Path</a:t>
            </a:r>
            <a:endParaRPr sz="4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287" y="1206930"/>
            <a:ext cx="11307445" cy="412242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240665" algn="l"/>
              </a:tabLst>
            </a:pPr>
            <a:r>
              <a:rPr sz="3600" b="1" spc="-10" dirty="0">
                <a:latin typeface="Calibri"/>
                <a:cs typeface="Calibri"/>
              </a:rPr>
              <a:t>Float</a:t>
            </a:r>
            <a:endParaRPr sz="3600">
              <a:latin typeface="Calibri"/>
              <a:cs typeface="Calibri"/>
            </a:endParaRPr>
          </a:p>
          <a:p>
            <a:pPr marL="240029" marR="5080" indent="-227329" algn="just">
              <a:lnSpc>
                <a:spcPts val="3460"/>
              </a:lnSpc>
              <a:spcBef>
                <a:spcPts val="107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Did</a:t>
            </a:r>
            <a:r>
              <a:rPr sz="3200" spc="4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45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notice</a:t>
            </a:r>
            <a:r>
              <a:rPr sz="3200" spc="4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43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</a:t>
            </a:r>
            <a:r>
              <a:rPr sz="3200" spc="4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4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45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building</a:t>
            </a:r>
            <a:r>
              <a:rPr sz="3200" spc="459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4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44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longest 	duration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all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three?</a:t>
            </a:r>
            <a:endParaRPr sz="3200">
              <a:latin typeface="Calibri"/>
              <a:cs typeface="Calibri"/>
            </a:endParaRPr>
          </a:p>
          <a:p>
            <a:pPr marL="241300" marR="7620" indent="-228600" algn="just">
              <a:lnSpc>
                <a:spcPts val="3460"/>
              </a:lnSpc>
              <a:spcBef>
                <a:spcPts val="990"/>
              </a:spcBef>
              <a:buFont typeface="Arial MT"/>
              <a:buChar char="•"/>
              <a:tabLst>
                <a:tab pos="241300" algn="l"/>
                <a:tab pos="332105" algn="l"/>
              </a:tabLst>
            </a:pPr>
            <a:r>
              <a:rPr sz="3200" dirty="0">
                <a:latin typeface="Calibri"/>
                <a:cs typeface="Calibri"/>
              </a:rPr>
              <a:t>	It</a:t>
            </a:r>
            <a:r>
              <a:rPr sz="3200" spc="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thirteen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months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longer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second</a:t>
            </a:r>
            <a:r>
              <a:rPr sz="3200" spc="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path,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18</a:t>
            </a:r>
            <a:r>
              <a:rPr sz="3200" spc="5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months </a:t>
            </a:r>
            <a:r>
              <a:rPr sz="3200" dirty="0">
                <a:latin typeface="Calibri"/>
                <a:cs typeface="Calibri"/>
              </a:rPr>
              <a:t>longer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than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third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path.</a:t>
            </a:r>
            <a:endParaRPr sz="3200">
              <a:latin typeface="Calibri"/>
              <a:cs typeface="Calibri"/>
            </a:endParaRPr>
          </a:p>
          <a:p>
            <a:pPr marL="240029" marR="6350" indent="-227329" algn="just">
              <a:lnSpc>
                <a:spcPts val="3460"/>
              </a:lnSpc>
              <a:spcBef>
                <a:spcPts val="1000"/>
              </a:spcBef>
              <a:buFont typeface="Arial MT"/>
              <a:buChar char="•"/>
              <a:tabLst>
                <a:tab pos="241300" algn="l"/>
              </a:tabLst>
            </a:pPr>
            <a:r>
              <a:rPr sz="3200" dirty="0">
                <a:latin typeface="Calibri"/>
                <a:cs typeface="Calibri"/>
              </a:rPr>
              <a:t>This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means</a:t>
            </a:r>
            <a:r>
              <a:rPr sz="3200" spc="3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that</a:t>
            </a:r>
            <a:r>
              <a:rPr sz="3200" spc="3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3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wait</a:t>
            </a:r>
            <a:r>
              <a:rPr sz="3200" spc="3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13</a:t>
            </a:r>
            <a:r>
              <a:rPr sz="3200" spc="4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months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before</a:t>
            </a:r>
            <a:r>
              <a:rPr sz="3200" spc="3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working</a:t>
            </a:r>
            <a:r>
              <a:rPr sz="3200" spc="3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38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the 	</a:t>
            </a:r>
            <a:r>
              <a:rPr sz="3200" dirty="0">
                <a:latin typeface="Calibri"/>
                <a:cs typeface="Calibri"/>
              </a:rPr>
              <a:t>second</a:t>
            </a:r>
            <a:r>
              <a:rPr sz="3200" spc="2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building</a:t>
            </a:r>
            <a:r>
              <a:rPr sz="3200" spc="2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if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start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working</a:t>
            </a:r>
            <a:r>
              <a:rPr sz="3200" spc="254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2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first</a:t>
            </a:r>
            <a:r>
              <a:rPr sz="3200" spc="25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building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because 	</a:t>
            </a:r>
            <a:r>
              <a:rPr sz="3200" dirty="0">
                <a:latin typeface="Calibri"/>
                <a:cs typeface="Calibri"/>
              </a:rPr>
              <a:t>you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complete</a:t>
            </a:r>
            <a:r>
              <a:rPr sz="3200" spc="-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second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building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18</a:t>
            </a:r>
            <a:r>
              <a:rPr sz="3200" spc="-5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months.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531317"/>
            <a:ext cx="275526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…Critical</a:t>
            </a:r>
            <a:r>
              <a:rPr sz="4000" spc="-160" dirty="0"/>
              <a:t> </a:t>
            </a:r>
            <a:r>
              <a:rPr sz="4000" spc="-25" dirty="0"/>
              <a:t>Path</a:t>
            </a:r>
            <a:endParaRPr sz="4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8287" y="1103503"/>
            <a:ext cx="11307445" cy="46196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indent="-227329">
              <a:lnSpc>
                <a:spcPts val="3925"/>
              </a:lnSpc>
              <a:spcBef>
                <a:spcPts val="100"/>
              </a:spcBef>
              <a:buFont typeface="Arial MT"/>
              <a:buChar char="•"/>
              <a:tabLst>
                <a:tab pos="240029" algn="l"/>
              </a:tabLst>
            </a:pPr>
            <a:r>
              <a:rPr sz="3300" b="1" spc="-10" dirty="0">
                <a:latin typeface="Calibri"/>
                <a:cs typeface="Calibri"/>
              </a:rPr>
              <a:t>Float</a:t>
            </a:r>
            <a:endParaRPr sz="3300">
              <a:latin typeface="Calibri"/>
              <a:cs typeface="Calibri"/>
            </a:endParaRPr>
          </a:p>
          <a:p>
            <a:pPr marL="241300" marR="6350" indent="-228600">
              <a:lnSpc>
                <a:spcPct val="70000"/>
              </a:lnSpc>
              <a:spcBef>
                <a:spcPts val="1040"/>
              </a:spcBef>
              <a:buFont typeface="Arial MT"/>
              <a:buChar char="•"/>
              <a:tabLst>
                <a:tab pos="241300" algn="l"/>
                <a:tab pos="1819910" algn="l"/>
                <a:tab pos="2577465" algn="l"/>
                <a:tab pos="3612515" algn="l"/>
                <a:tab pos="4467225" algn="l"/>
                <a:tab pos="5043805" algn="l"/>
                <a:tab pos="6410325" algn="l"/>
                <a:tab pos="6925945" algn="l"/>
                <a:tab pos="7825105" algn="l"/>
                <a:tab pos="9256395" algn="l"/>
                <a:tab pos="9846310" algn="l"/>
                <a:tab pos="10550525" algn="l"/>
              </a:tabLst>
            </a:pPr>
            <a:r>
              <a:rPr sz="3000" spc="-10" dirty="0">
                <a:latin typeface="Calibri"/>
                <a:cs typeface="Calibri"/>
              </a:rPr>
              <a:t>Likewise,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you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could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0" dirty="0">
                <a:latin typeface="Calibri"/>
                <a:cs typeface="Calibri"/>
              </a:rPr>
              <a:t>wait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18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months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to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start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10" dirty="0">
                <a:latin typeface="Calibri"/>
                <a:cs typeface="Calibri"/>
              </a:rPr>
              <a:t>working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on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the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third </a:t>
            </a:r>
            <a:r>
              <a:rPr sz="3000" dirty="0">
                <a:latin typeface="Calibri"/>
                <a:cs typeface="Calibri"/>
              </a:rPr>
              <a:t>building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because</a:t>
            </a:r>
            <a:r>
              <a:rPr sz="3000" spc="-8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will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take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only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13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months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to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complete.</a:t>
            </a:r>
            <a:endParaRPr sz="3000">
              <a:latin typeface="Calibri"/>
              <a:cs typeface="Calibri"/>
            </a:endParaRPr>
          </a:p>
          <a:p>
            <a:pPr marL="241300" marR="5080" indent="-228600">
              <a:lnSpc>
                <a:spcPct val="70100"/>
              </a:lnSpc>
              <a:spcBef>
                <a:spcPts val="994"/>
              </a:spcBef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This</a:t>
            </a:r>
            <a:r>
              <a:rPr sz="3000" spc="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means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that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even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if</a:t>
            </a:r>
            <a:r>
              <a:rPr sz="3000" spc="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start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working</a:t>
            </a:r>
            <a:r>
              <a:rPr sz="3000" spc="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third</a:t>
            </a:r>
            <a:r>
              <a:rPr sz="3000" spc="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building</a:t>
            </a:r>
            <a:r>
              <a:rPr sz="3000" spc="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after</a:t>
            </a:r>
            <a:r>
              <a:rPr sz="3000" spc="3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18 </a:t>
            </a:r>
            <a:r>
              <a:rPr sz="3000" dirty="0">
                <a:latin typeface="Calibri"/>
                <a:cs typeface="Calibri"/>
              </a:rPr>
              <a:t>months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from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7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project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start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date,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you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can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finish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on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time.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3485"/>
              </a:lnSpc>
              <a:buFont typeface="Arial MT"/>
              <a:buChar char="•"/>
              <a:tabLst>
                <a:tab pos="241300" algn="l"/>
              </a:tabLst>
            </a:pPr>
            <a:r>
              <a:rPr sz="3000" dirty="0">
                <a:latin typeface="Calibri"/>
                <a:cs typeface="Calibri"/>
              </a:rPr>
              <a:t>This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waiting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period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known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float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or</a:t>
            </a:r>
            <a:r>
              <a:rPr sz="3000" spc="-5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slack.</a:t>
            </a:r>
            <a:endParaRPr sz="3000">
              <a:latin typeface="Calibri"/>
              <a:cs typeface="Calibri"/>
            </a:endParaRPr>
          </a:p>
          <a:p>
            <a:pPr marL="927100">
              <a:lnSpc>
                <a:spcPts val="3515"/>
              </a:lnSpc>
              <a:tabLst>
                <a:tab pos="3536315" algn="l"/>
                <a:tab pos="6390640" algn="l"/>
              </a:tabLst>
            </a:pPr>
            <a:r>
              <a:rPr sz="3000" dirty="0">
                <a:latin typeface="Calibri"/>
                <a:cs typeface="Calibri"/>
              </a:rPr>
              <a:t>A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31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Months</a:t>
            </a:r>
            <a:r>
              <a:rPr sz="3000" dirty="0">
                <a:latin typeface="Calibri"/>
                <a:cs typeface="Calibri"/>
              </a:rPr>
              <a:t>	B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Calibri"/>
                <a:cs typeface="Calibri"/>
              </a:rPr>
              <a:t>18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Months</a:t>
            </a:r>
            <a:r>
              <a:rPr sz="3000" dirty="0">
                <a:latin typeface="Calibri"/>
                <a:cs typeface="Calibri"/>
              </a:rPr>
              <a:t>	C</a:t>
            </a:r>
            <a:r>
              <a:rPr sz="3000" dirty="0">
                <a:latin typeface="Wingdings"/>
                <a:cs typeface="Wingdings"/>
              </a:rPr>
              <a:t></a:t>
            </a:r>
            <a:r>
              <a:rPr sz="3000" spc="-10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libri"/>
                <a:cs typeface="Calibri"/>
              </a:rPr>
              <a:t>13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Months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3270"/>
              </a:lnSpc>
              <a:buFont typeface="Arial MT"/>
              <a:buChar char="•"/>
              <a:tabLst>
                <a:tab pos="241300" algn="l"/>
                <a:tab pos="2281555" algn="l"/>
              </a:tabLst>
            </a:pPr>
            <a:r>
              <a:rPr sz="3000" dirty="0">
                <a:latin typeface="Calibri"/>
                <a:cs typeface="Calibri"/>
              </a:rPr>
              <a:t>Float</a:t>
            </a:r>
            <a:r>
              <a:rPr sz="3000" spc="-6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B</a:t>
            </a:r>
            <a:r>
              <a:rPr sz="3000" spc="-4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=</a:t>
            </a:r>
            <a:r>
              <a:rPr sz="3000" dirty="0">
                <a:latin typeface="Calibri"/>
                <a:cs typeface="Calibri"/>
              </a:rPr>
              <a:t>	Longest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Path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(A)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Current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Path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(B)</a:t>
            </a:r>
            <a:endParaRPr sz="3000">
              <a:latin typeface="Calibri"/>
              <a:cs typeface="Calibri"/>
            </a:endParaRPr>
          </a:p>
          <a:p>
            <a:pPr marL="1841500">
              <a:lnSpc>
                <a:spcPts val="3025"/>
              </a:lnSpc>
              <a:tabLst>
                <a:tab pos="2546985" algn="l"/>
                <a:tab pos="3106420" algn="l"/>
                <a:tab pos="3670300" algn="l"/>
              </a:tabLst>
            </a:pPr>
            <a:r>
              <a:rPr sz="3000" spc="-50" dirty="0">
                <a:latin typeface="Calibri"/>
                <a:cs typeface="Calibri"/>
              </a:rPr>
              <a:t>=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31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50" dirty="0">
                <a:latin typeface="Calibri"/>
                <a:cs typeface="Calibri"/>
              </a:rPr>
              <a:t>-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18</a:t>
            </a:r>
            <a:endParaRPr sz="3000">
              <a:latin typeface="Calibri"/>
              <a:cs typeface="Calibri"/>
            </a:endParaRPr>
          </a:p>
          <a:p>
            <a:pPr marL="1841500">
              <a:lnSpc>
                <a:spcPts val="3270"/>
              </a:lnSpc>
              <a:tabLst>
                <a:tab pos="2755900" algn="l"/>
              </a:tabLst>
            </a:pPr>
            <a:r>
              <a:rPr sz="3000" spc="-50" dirty="0">
                <a:latin typeface="Calibri"/>
                <a:cs typeface="Calibri"/>
              </a:rPr>
              <a:t>=</a:t>
            </a:r>
            <a:r>
              <a:rPr sz="3000" dirty="0">
                <a:latin typeface="Calibri"/>
                <a:cs typeface="Calibri"/>
              </a:rPr>
              <a:t>	</a:t>
            </a:r>
            <a:r>
              <a:rPr sz="3000" spc="-25" dirty="0">
                <a:latin typeface="Calibri"/>
                <a:cs typeface="Calibri"/>
              </a:rPr>
              <a:t>13</a:t>
            </a:r>
            <a:endParaRPr sz="3000">
              <a:latin typeface="Calibri"/>
              <a:cs typeface="Calibri"/>
            </a:endParaRPr>
          </a:p>
          <a:p>
            <a:pPr marL="241300" indent="-228600">
              <a:lnSpc>
                <a:spcPts val="3560"/>
              </a:lnSpc>
              <a:buFont typeface="Arial MT"/>
              <a:buChar char="•"/>
              <a:tabLst>
                <a:tab pos="241300" algn="l"/>
                <a:tab pos="2277110" algn="l"/>
              </a:tabLst>
            </a:pPr>
            <a:r>
              <a:rPr sz="3000" dirty="0">
                <a:latin typeface="Calibri"/>
                <a:cs typeface="Calibri"/>
              </a:rPr>
              <a:t>Float</a:t>
            </a:r>
            <a:r>
              <a:rPr sz="3000" spc="-6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for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=</a:t>
            </a:r>
            <a:r>
              <a:rPr sz="3000" dirty="0">
                <a:latin typeface="Calibri"/>
                <a:cs typeface="Calibri"/>
              </a:rPr>
              <a:t>	Longest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Path</a:t>
            </a:r>
            <a:r>
              <a:rPr sz="3000" spc="-10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(A)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7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Current</a:t>
            </a:r>
            <a:r>
              <a:rPr sz="3000" spc="-9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Path</a:t>
            </a:r>
            <a:r>
              <a:rPr sz="3000" spc="-100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(C)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47138" y="5624576"/>
            <a:ext cx="215265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0"/>
              </a:spcBef>
            </a:pPr>
            <a:r>
              <a:rPr sz="3000" spc="-50" dirty="0">
                <a:latin typeface="Calibri"/>
                <a:cs typeface="Calibri"/>
              </a:rPr>
              <a:t>=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304"/>
              </a:lnSpc>
            </a:pPr>
            <a:r>
              <a:rPr sz="3000" spc="-50" dirty="0">
                <a:latin typeface="Calibri"/>
                <a:cs typeface="Calibri"/>
              </a:rPr>
              <a:t>=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1792" y="5624576"/>
            <a:ext cx="1162685" cy="865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304"/>
              </a:lnSpc>
              <a:spcBef>
                <a:spcPts val="100"/>
              </a:spcBef>
            </a:pPr>
            <a:r>
              <a:rPr sz="3000" dirty="0">
                <a:latin typeface="Calibri"/>
                <a:cs typeface="Calibri"/>
              </a:rPr>
              <a:t>31</a:t>
            </a:r>
            <a:r>
              <a:rPr sz="3000" spc="-3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–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35" dirty="0">
                <a:latin typeface="Calibri"/>
                <a:cs typeface="Calibri"/>
              </a:rPr>
              <a:t>13</a:t>
            </a:r>
            <a:endParaRPr sz="3000">
              <a:latin typeface="Calibri"/>
              <a:cs typeface="Calibri"/>
            </a:endParaRPr>
          </a:p>
          <a:p>
            <a:pPr marL="12700">
              <a:lnSpc>
                <a:spcPts val="3304"/>
              </a:lnSpc>
            </a:pPr>
            <a:r>
              <a:rPr sz="3000" spc="-25" dirty="0">
                <a:latin typeface="Calibri"/>
                <a:cs typeface="Calibri"/>
              </a:rPr>
              <a:t>18</a:t>
            </a:r>
            <a:endParaRPr sz="3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16939" y="299085"/>
            <a:ext cx="27539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/>
              <a:t>…Critical</a:t>
            </a:r>
            <a:r>
              <a:rPr sz="4000" spc="-175" dirty="0"/>
              <a:t> </a:t>
            </a:r>
            <a:r>
              <a:rPr sz="4000" spc="-25" dirty="0"/>
              <a:t>Path</a:t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1979</Words>
  <Application>Microsoft Office PowerPoint</Application>
  <PresentationFormat>Custom</PresentationFormat>
  <Paragraphs>229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Critical Path Model</vt:lpstr>
      <vt:lpstr>Network Diagrams</vt:lpstr>
      <vt:lpstr>PowerPoint Presentation</vt:lpstr>
      <vt:lpstr>A solved Example</vt:lpstr>
      <vt:lpstr>Critical Path</vt:lpstr>
      <vt:lpstr>…Critical Path</vt:lpstr>
      <vt:lpstr>Critical Path</vt:lpstr>
      <vt:lpstr>…Critical Path</vt:lpstr>
      <vt:lpstr>…Critical Path</vt:lpstr>
      <vt:lpstr>…Critical Path</vt:lpstr>
      <vt:lpstr>…Critical Path</vt:lpstr>
      <vt:lpstr>Procedure for Finding the Critical Path in a Network Diagram</vt:lpstr>
      <vt:lpstr>…Procedure for Finding the Critical Path in a Network Diagram</vt:lpstr>
      <vt:lpstr>…Procedure for Finding the Critical Path in a Network Diagram</vt:lpstr>
      <vt:lpstr>…Procedure for Finding the Critical Path in a Network Diagram</vt:lpstr>
      <vt:lpstr>Calculate Early Start (ES), Early Finish (EF), Late Start (LS), and Late Finish (LF)</vt:lpstr>
      <vt:lpstr>Calculate Early Start (ES), Early Finish (EF), Late Start (LS), and Late Finish (LF)</vt:lpstr>
      <vt:lpstr>Calculate Early Start (ES), Early Finish (EF), Late Start (LS), and Late Finish (LF)</vt:lpstr>
      <vt:lpstr>Calculate Early Start (ES), Early Finish (EF), Late Start (LS), and Late Finish (LF)</vt:lpstr>
      <vt:lpstr>Calculate Early Start (ES), Early Finish (EF), Late Start (LS), and Late Finish (LF)</vt:lpstr>
      <vt:lpstr>Calculate Early Start (ES), Early Finish (EF), Late Start (LS), and Late Finish (LF)</vt:lpstr>
      <vt:lpstr>Calculate Early Start (ES), Early Finish (EF), Late Start (LS), and Late Finish (LF)</vt:lpstr>
      <vt:lpstr>Calculate Early Start (ES), Early Finish (EF), Late Start (LS), and Late Finish (LF)</vt:lpstr>
      <vt:lpstr>PowerPoint Presentation</vt:lpstr>
      <vt:lpstr>Calculate the Free and Total Float</vt:lpstr>
      <vt:lpstr>Calculate the Free and Total Float</vt:lpstr>
      <vt:lpstr>Calculate the Free and Total Float</vt:lpstr>
      <vt:lpstr>Calculate the Free and Total Float</vt:lpstr>
      <vt:lpstr>Calculate the Free and Total Float</vt:lpstr>
      <vt:lpstr>Calculate the Free and Total Float</vt:lpstr>
      <vt:lpstr>Calculate the Free and Total Float</vt:lpstr>
      <vt:lpstr>Calculate the Free and Total Float, Another Example</vt:lpstr>
      <vt:lpstr>Calculate the Free and Total Float, Another Example</vt:lpstr>
      <vt:lpstr>Calculate the Free and Total Float, Another Example</vt:lpstr>
      <vt:lpstr>Benefits of the Critical Path Method</vt:lpstr>
      <vt:lpstr>Limitations and drawbacks of the Critical Path Method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Critical Path Model</dc:title>
  <dc:creator>Uzair Iqbal</dc:creator>
  <cp:lastModifiedBy>Maheen Gul</cp:lastModifiedBy>
  <cp:revision>1</cp:revision>
  <dcterms:created xsi:type="dcterms:W3CDTF">2025-06-12T13:45:13Z</dcterms:created>
  <dcterms:modified xsi:type="dcterms:W3CDTF">2025-06-12T13:53:27Z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2025-06-10T00:00:00Z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2025-06-12T00:00:00Z</vt:filetime>
  </property>
  <property fmtid="{D5CDD505-2E9C-101B-9397-08002B2CF9AE}" pid="5" name="Producer">
    <vt:lpwstr>Microsoft® PowerPoint® 2013</vt:lpwstr>
  </property>
</Properties>
</file>