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75" r:id="rId6"/>
    <p:sldId id="276" r:id="rId7"/>
    <p:sldId id="277" r:id="rId8"/>
    <p:sldId id="259" r:id="rId9"/>
    <p:sldId id="279" r:id="rId10"/>
    <p:sldId id="280" r:id="rId11"/>
    <p:sldId id="281" r:id="rId12"/>
    <p:sldId id="282" r:id="rId13"/>
    <p:sldId id="283" r:id="rId14"/>
    <p:sldId id="284" r:id="rId15"/>
    <p:sldId id="260" r:id="rId16"/>
    <p:sldId id="269" r:id="rId17"/>
    <p:sldId id="270" r:id="rId18"/>
    <p:sldId id="271" r:id="rId19"/>
    <p:sldId id="272" r:id="rId20"/>
    <p:sldId id="273" r:id="rId21"/>
    <p:sldId id="285" r:id="rId22"/>
    <p:sldId id="274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56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Understanding Cyclomatic Complexity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Measuring Code Complexity in Software Development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Independent Program Paths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Referring once more to the </a:t>
            </a:r>
            <a:r>
              <a:rPr lang="en-US" dirty="0" smtClean="0"/>
              <a:t>flow </a:t>
            </a:r>
            <a:r>
              <a:rPr lang="en-US" dirty="0"/>
              <a:t>graph in Figure </a:t>
            </a:r>
            <a:r>
              <a:rPr lang="en-US" dirty="0" smtClean="0"/>
              <a:t>23.2b, </a:t>
            </a:r>
            <a:r>
              <a:rPr lang="en-US" dirty="0"/>
              <a:t>the </a:t>
            </a:r>
            <a:r>
              <a:rPr lang="en-US" dirty="0" err="1"/>
              <a:t>cyclomatic</a:t>
            </a:r>
            <a:r>
              <a:rPr lang="en-US" dirty="0"/>
              <a:t> complexity can be computed using each of the algorithms just noted: </a:t>
            </a:r>
            <a:endParaRPr lang="en-US" dirty="0" smtClean="0"/>
          </a:p>
          <a:p>
            <a:pPr marL="514350" indent="-514350" algn="just">
              <a:buAutoNum type="arabicPeriod"/>
            </a:pPr>
            <a:r>
              <a:rPr lang="en-US" dirty="0" smtClean="0"/>
              <a:t>The flow </a:t>
            </a:r>
            <a:r>
              <a:rPr lang="en-US" dirty="0"/>
              <a:t>graph has four regions. </a:t>
            </a:r>
            <a:endParaRPr lang="en-US" dirty="0" smtClean="0"/>
          </a:p>
          <a:p>
            <a:pPr marL="514350" indent="-514350" algn="just">
              <a:buAutoNum type="arabicPeriod"/>
            </a:pPr>
            <a:r>
              <a:rPr lang="en-US" dirty="0" smtClean="0"/>
              <a:t>V(G)=11 </a:t>
            </a:r>
            <a:r>
              <a:rPr lang="en-US" dirty="0"/>
              <a:t>edges </a:t>
            </a:r>
            <a:r>
              <a:rPr lang="en-US" dirty="0" smtClean="0"/>
              <a:t>- 9 </a:t>
            </a:r>
            <a:r>
              <a:rPr lang="en-US" dirty="0"/>
              <a:t>nodes </a:t>
            </a:r>
            <a:r>
              <a:rPr lang="en-US" dirty="0" smtClean="0"/>
              <a:t>+ </a:t>
            </a:r>
            <a:r>
              <a:rPr lang="en-US" dirty="0"/>
              <a:t>2 </a:t>
            </a:r>
            <a:r>
              <a:rPr lang="en-US" dirty="0" smtClean="0"/>
              <a:t>= </a:t>
            </a:r>
            <a:r>
              <a:rPr lang="en-US" dirty="0"/>
              <a:t>4. </a:t>
            </a:r>
            <a:endParaRPr lang="en-US" dirty="0" smtClean="0"/>
          </a:p>
          <a:p>
            <a:pPr marL="514350" indent="-514350" algn="just">
              <a:buAutoNum type="arabicPeriod"/>
            </a:pPr>
            <a:r>
              <a:rPr lang="en-US" dirty="0" smtClean="0"/>
              <a:t>V(G)= </a:t>
            </a:r>
            <a:r>
              <a:rPr lang="en-US" dirty="0"/>
              <a:t>3 predicate nodes +</a:t>
            </a:r>
            <a:r>
              <a:rPr lang="en-US" dirty="0" smtClean="0"/>
              <a:t> </a:t>
            </a:r>
            <a:r>
              <a:rPr lang="en-US" dirty="0"/>
              <a:t>1 </a:t>
            </a:r>
            <a:r>
              <a:rPr lang="en-US" dirty="0" smtClean="0"/>
              <a:t>= </a:t>
            </a:r>
            <a:r>
              <a:rPr lang="en-US" dirty="0"/>
              <a:t>4.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900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38" y="150488"/>
            <a:ext cx="7006884" cy="627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98" y="153824"/>
            <a:ext cx="8340696" cy="646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4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03" y="197266"/>
            <a:ext cx="5105400" cy="152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4503" y="2247722"/>
            <a:ext cx="80476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 smtClean="0">
                <a:solidFill>
                  <a:srgbClr val="FFC000"/>
                </a:solidFill>
              </a:rPr>
              <a:t>Six </a:t>
            </a:r>
            <a:r>
              <a:rPr lang="en-US" sz="3600" b="1" i="1" dirty="0">
                <a:solidFill>
                  <a:srgbClr val="FFC000"/>
                </a:solidFill>
              </a:rPr>
              <a:t>paths: </a:t>
            </a:r>
            <a:endParaRPr lang="en-US" sz="3600" b="1" i="1" dirty="0" smtClean="0">
              <a:solidFill>
                <a:srgbClr val="FFC000"/>
              </a:solidFill>
            </a:endParaRPr>
          </a:p>
          <a:p>
            <a:r>
              <a:rPr lang="en-US" sz="3600" b="1" i="1" dirty="0" smtClean="0">
                <a:solidFill>
                  <a:srgbClr val="00B0F0"/>
                </a:solidFill>
              </a:rPr>
              <a:t>Path </a:t>
            </a:r>
            <a:r>
              <a:rPr lang="en-US" sz="3600" b="1" i="1" dirty="0">
                <a:solidFill>
                  <a:srgbClr val="00B0F0"/>
                </a:solidFill>
              </a:rPr>
              <a:t>1</a:t>
            </a:r>
            <a:r>
              <a:rPr lang="en-US" sz="3600" b="1" i="1" dirty="0">
                <a:solidFill>
                  <a:srgbClr val="C00000"/>
                </a:solidFill>
              </a:rPr>
              <a:t>: </a:t>
            </a:r>
            <a:r>
              <a:rPr lang="en-US" sz="3600" dirty="0"/>
              <a:t>1-2-10-11-13 </a:t>
            </a:r>
            <a:endParaRPr lang="en-US" sz="3600" dirty="0" smtClean="0"/>
          </a:p>
          <a:p>
            <a:r>
              <a:rPr lang="en-US" sz="3600" b="1" i="1" dirty="0">
                <a:solidFill>
                  <a:srgbClr val="00B0F0"/>
                </a:solidFill>
              </a:rPr>
              <a:t>Path </a:t>
            </a:r>
            <a:r>
              <a:rPr lang="en-US" sz="3600" b="1" i="1" dirty="0">
                <a:solidFill>
                  <a:srgbClr val="00B0F0"/>
                </a:solidFill>
              </a:rPr>
              <a:t>2: </a:t>
            </a:r>
            <a:r>
              <a:rPr lang="en-US" sz="3600" dirty="0"/>
              <a:t>1-2-10-12-13 </a:t>
            </a:r>
            <a:endParaRPr lang="en-US" sz="3600" dirty="0" smtClean="0"/>
          </a:p>
          <a:p>
            <a:r>
              <a:rPr lang="en-US" sz="3600" b="1" i="1" dirty="0">
                <a:solidFill>
                  <a:srgbClr val="00B0F0"/>
                </a:solidFill>
              </a:rPr>
              <a:t>Path </a:t>
            </a:r>
            <a:r>
              <a:rPr lang="en-US" sz="3600" b="1" i="1" dirty="0">
                <a:solidFill>
                  <a:srgbClr val="00B0F0"/>
                </a:solidFill>
              </a:rPr>
              <a:t>3: </a:t>
            </a:r>
            <a:r>
              <a:rPr lang="en-US" sz="3600" dirty="0"/>
              <a:t>1-2-3-10-11-13 </a:t>
            </a:r>
            <a:endParaRPr lang="en-US" sz="3600" dirty="0" smtClean="0"/>
          </a:p>
          <a:p>
            <a:r>
              <a:rPr lang="en-US" sz="3600" b="1" i="1" dirty="0">
                <a:solidFill>
                  <a:srgbClr val="00B0F0"/>
                </a:solidFill>
              </a:rPr>
              <a:t>Path </a:t>
            </a:r>
            <a:r>
              <a:rPr lang="en-US" sz="3600" b="1" i="1" dirty="0">
                <a:solidFill>
                  <a:srgbClr val="00B0F0"/>
                </a:solidFill>
              </a:rPr>
              <a:t>4: </a:t>
            </a:r>
            <a:r>
              <a:rPr lang="en-US" sz="3600" dirty="0"/>
              <a:t>1-2-3-4-5-8-9-2-. . . </a:t>
            </a:r>
            <a:endParaRPr lang="en-US" sz="3600" dirty="0" smtClean="0"/>
          </a:p>
          <a:p>
            <a:r>
              <a:rPr lang="en-US" sz="3600" b="1" i="1" dirty="0">
                <a:solidFill>
                  <a:srgbClr val="00B0F0"/>
                </a:solidFill>
              </a:rPr>
              <a:t>Path </a:t>
            </a:r>
            <a:r>
              <a:rPr lang="en-US" sz="3600" b="1" i="1" dirty="0">
                <a:solidFill>
                  <a:srgbClr val="00B0F0"/>
                </a:solidFill>
              </a:rPr>
              <a:t>5: </a:t>
            </a:r>
            <a:r>
              <a:rPr lang="en-US" sz="3600" dirty="0"/>
              <a:t>1-2-3-4-5-6-8-9-2-. . . </a:t>
            </a:r>
            <a:endParaRPr lang="en-US" sz="3600" dirty="0" smtClean="0"/>
          </a:p>
          <a:p>
            <a:r>
              <a:rPr lang="en-US" sz="3600" b="1" i="1" dirty="0">
                <a:solidFill>
                  <a:srgbClr val="00B0F0"/>
                </a:solidFill>
              </a:rPr>
              <a:t>Path </a:t>
            </a:r>
            <a:r>
              <a:rPr lang="en-US" sz="3600" b="1" i="1" dirty="0">
                <a:solidFill>
                  <a:srgbClr val="00B0F0"/>
                </a:solidFill>
              </a:rPr>
              <a:t>6: </a:t>
            </a:r>
            <a:r>
              <a:rPr lang="en-US" sz="3600" dirty="0"/>
              <a:t>1-2-3-4-5-6-7-8-9-2-. . . </a:t>
            </a:r>
          </a:p>
        </p:txBody>
      </p:sp>
    </p:spTree>
    <p:extLst>
      <p:ext uri="{BB962C8B-B14F-4D97-AF65-F5344CB8AC3E}">
        <p14:creationId xmlns:p14="http://schemas.microsoft.com/office/powerpoint/2010/main" val="132051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33362"/>
            <a:ext cx="54578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9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Example of Cyclomatic Complexity Calculation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B1165A4D-2F49-71EE-0093-8F1CAF83D1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02847" y="1608731"/>
            <a:ext cx="2938305" cy="4508902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= 10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 B &gt; C THEN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= B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= C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ENDIF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 A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 B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 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Example of Cyclomatic Complexity Calculation</a:t>
            </a:r>
          </a:p>
        </p:txBody>
      </p:sp>
      <p:sp>
        <p:nvSpPr>
          <p:cNvPr id="3" name="AutoShape 2" descr="Cyclomatic Complexity">
            <a:extLst>
              <a:ext uri="{FF2B5EF4-FFF2-40B4-BE49-F238E27FC236}">
                <a16:creationId xmlns="" xmlns:a16="http://schemas.microsoft.com/office/drawing/2014/main" id="{E33D85CD-0155-DB0F-8328-46DC05C36C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873E697-809B-2B59-8409-BE031C81B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569156"/>
            <a:ext cx="4151737" cy="45739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EFF0D02-C3FF-8DEE-3FE3-B8A592FD6FBD}"/>
              </a:ext>
            </a:extLst>
          </p:cNvPr>
          <p:cNvSpPr txBox="1"/>
          <p:nvPr/>
        </p:nvSpPr>
        <p:spPr>
          <a:xfrm>
            <a:off x="5842000" y="1706939"/>
            <a:ext cx="257951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cyclomatic complexity calculated for the above code will be from the control flow graph. The graph shows seven shapes(nodes), and seven lines(edges), hence cyclomatic complexity is </a:t>
            </a:r>
          </a:p>
          <a:p>
            <a:pPr algn="just"/>
            <a:endParaRPr lang="en-US" sz="20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just"/>
            <a:r>
              <a:rPr lang="en-US" sz="2000" dirty="0">
                <a:highlight>
                  <a:srgbClr val="FFFF00"/>
                </a:highlight>
              </a:rPr>
              <a:t>M = E - N + 2P</a:t>
            </a:r>
          </a:p>
          <a:p>
            <a:pPr algn="just"/>
            <a:endParaRPr lang="en-US" sz="2000" b="1" i="0" dirty="0">
              <a:solidFill>
                <a:srgbClr val="002060"/>
              </a:solidFill>
              <a:effectLst/>
              <a:latin typeface="Nunito" pitchFamily="2" charset="0"/>
            </a:endParaRPr>
          </a:p>
          <a:p>
            <a:pPr algn="just"/>
            <a:r>
              <a:rPr lang="en-US" sz="2000" b="1" i="0" dirty="0">
                <a:solidFill>
                  <a:srgbClr val="002060"/>
                </a:solidFill>
                <a:effectLst/>
                <a:latin typeface="Nunito" pitchFamily="2" charset="0"/>
              </a:rPr>
              <a:t>7-7+2 = 2. 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487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E71B35-7795-818B-066A-CC99A8EA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Cyclomatic Complexity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E5D026-05FE-904A-E18E-785DFA5D1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>
                <a:solidFill>
                  <a:srgbClr val="202122"/>
                </a:solidFill>
                <a:latin typeface="Arial" panose="020B0604020202020204" pitchFamily="34" charset="0"/>
              </a:rPr>
              <a:t>Translating it into simpler language, it works like this: You transform your code into a graph. Each node in the graph is a statement of the code. The edges are what connects the nodes. Finally, P simply means the exit point of the program or routine.</a:t>
            </a:r>
          </a:p>
          <a:p>
            <a:pPr algn="just"/>
            <a:r>
              <a:rPr lang="en-US" sz="2500" dirty="0">
                <a:solidFill>
                  <a:srgbClr val="202122"/>
                </a:solidFill>
                <a:latin typeface="Arial" panose="020B0604020202020204" pitchFamily="34" charset="0"/>
              </a:rPr>
              <a:t>Imagine a function with three consecutive statements and no structure or decision statement. Its graph would look like this</a:t>
            </a: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B427EE42-8218-B73A-9A02-8FA584721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689" y="4861735"/>
            <a:ext cx="7800621" cy="1046062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8250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var(--mixin-9hxuPnzFtxtrf_font-family)"/>
              </a:rPr>
              <a:t>         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rgbClr val="ABB2BF"/>
              </a:solidFill>
              <a:effectLst/>
              <a:latin typeface="var(--mixin-9hxuPnzFtxtrf_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ABB2BF"/>
                </a:solidFill>
                <a:effectLst/>
                <a:latin typeface="var(--mixin-9hxuPnzFtxtrf_font-family)"/>
              </a:rPr>
              <a:t>[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var(--mixin-9hxuPnzFtxtrf_font-family)"/>
              </a:rPr>
              <a:t>] -&gt; [1st statement] -&gt; [2nd] -&gt; [3rd] -&gt; [exit]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36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E71B35-7795-818B-066A-CC99A8EA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Cyclomatic Complexity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E5D026-05FE-904A-E18E-785DFA5D1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>
                <a:solidFill>
                  <a:srgbClr val="202122"/>
                </a:solidFill>
                <a:latin typeface="Arial" panose="020B0604020202020204" pitchFamily="34" charset="0"/>
              </a:rPr>
              <a:t>We have five nodes, four edges, and one connect component. Let’s replace all of that in the formula:</a:t>
            </a:r>
          </a:p>
          <a:p>
            <a:pPr marL="0" indent="0" algn="ctr">
              <a:buNone/>
            </a:pPr>
            <a:r>
              <a:rPr lang="en-US" sz="3200" dirty="0">
                <a:highlight>
                  <a:srgbClr val="FFFF00"/>
                </a:highlight>
              </a:rPr>
              <a:t>M = E - N + 2P</a:t>
            </a:r>
          </a:p>
          <a:p>
            <a:pPr algn="just"/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B427EE42-8218-B73A-9A02-8FA584721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689" y="3555594"/>
            <a:ext cx="7800621" cy="615174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8250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var(--mixin-9hxuPnzFtxtrf_font-family)"/>
              </a:rPr>
              <a:t>M= 4 - 5 + (2 * 1)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37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E71B35-7795-818B-066A-CC99A8EA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Cyclomatic Complexity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E5D026-05FE-904A-E18E-785DFA5D1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1.	IF </a:t>
            </a:r>
            <a:r>
              <a:rPr lang="en-US" dirty="0"/>
              <a:t>A = 354</a:t>
            </a:r>
          </a:p>
          <a:p>
            <a:pPr marL="0" indent="0" algn="just">
              <a:buNone/>
            </a:pPr>
            <a:r>
              <a:rPr lang="en-US" dirty="0" smtClean="0"/>
              <a:t>2.	   </a:t>
            </a:r>
            <a:r>
              <a:rPr lang="en-US" dirty="0"/>
              <a:t>THEN IF B &gt; C</a:t>
            </a:r>
          </a:p>
          <a:p>
            <a:pPr marL="0" indent="0" algn="just">
              <a:buNone/>
            </a:pPr>
            <a:r>
              <a:rPr lang="en-US" dirty="0" smtClean="0"/>
              <a:t>3.	        </a:t>
            </a:r>
            <a:r>
              <a:rPr lang="en-US" dirty="0"/>
              <a:t>THEN A = B</a:t>
            </a:r>
          </a:p>
          <a:p>
            <a:pPr marL="0" indent="0" algn="just">
              <a:buNone/>
            </a:pPr>
            <a:r>
              <a:rPr lang="en-US" dirty="0" smtClean="0"/>
              <a:t>4.		       </a:t>
            </a:r>
            <a:r>
              <a:rPr lang="en-US" dirty="0"/>
              <a:t>ELSE A = C</a:t>
            </a:r>
          </a:p>
          <a:p>
            <a:pPr marL="0" indent="0" algn="just">
              <a:buNone/>
            </a:pPr>
            <a:r>
              <a:rPr lang="en-US" dirty="0" smtClean="0"/>
              <a:t>5.		END </a:t>
            </a:r>
            <a:r>
              <a:rPr lang="en-US" dirty="0"/>
              <a:t>IF</a:t>
            </a:r>
          </a:p>
          <a:p>
            <a:pPr marL="0" indent="0" algn="just">
              <a:buNone/>
            </a:pPr>
            <a:r>
              <a:rPr lang="en-US" dirty="0" smtClean="0"/>
              <a:t>6.	END </a:t>
            </a:r>
            <a:r>
              <a:rPr lang="en-US" dirty="0"/>
              <a:t>IF</a:t>
            </a:r>
          </a:p>
          <a:p>
            <a:pPr marL="0" indent="0" algn="just">
              <a:buNone/>
            </a:pPr>
            <a:r>
              <a:rPr lang="en-US" dirty="0" smtClean="0"/>
              <a:t>7.	PRINT </a:t>
            </a:r>
            <a:r>
              <a:rPr lang="en-US" dirty="0"/>
              <a:t>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FA3D625-CE51-DCF6-4F57-9B7388834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2" y="1520031"/>
            <a:ext cx="4188176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9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Cyclomatic Complexity?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 err="1"/>
              <a:t>Cyclomatic</a:t>
            </a:r>
            <a:r>
              <a:rPr dirty="0"/>
              <a:t> Complexity is a metric used in software engineering to measure the complexity of a program. It indicates the number of linearly independent paths through a program's source code.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E71B35-7795-818B-066A-CC99A8EA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Cyclomatic Complexity Calculation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445485C-6257-0E6A-0F90-A090776C151E}"/>
              </a:ext>
            </a:extLst>
          </p:cNvPr>
          <p:cNvSpPr txBox="1"/>
          <p:nvPr/>
        </p:nvSpPr>
        <p:spPr>
          <a:xfrm>
            <a:off x="457200" y="1862162"/>
            <a:ext cx="8229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Method-01:</a:t>
            </a:r>
          </a:p>
          <a:p>
            <a:r>
              <a:rPr lang="en-US" dirty="0"/>
              <a:t> Cyclomatic Complexity= Total number of closed regions in the control flow graph + 1				       = 2 + 1 </a:t>
            </a:r>
          </a:p>
          <a:p>
            <a:r>
              <a:rPr lang="en-US" dirty="0"/>
              <a:t>					= 3</a:t>
            </a:r>
          </a:p>
          <a:p>
            <a:endParaRPr lang="en-US" dirty="0"/>
          </a:p>
          <a:p>
            <a:r>
              <a:rPr lang="en-US" b="1" dirty="0"/>
              <a:t>Method-02:</a:t>
            </a:r>
          </a:p>
          <a:p>
            <a:r>
              <a:rPr lang="en-US" dirty="0"/>
              <a:t>Cyclomatic Complexity  = E – N + 2</a:t>
            </a:r>
          </a:p>
          <a:p>
            <a:r>
              <a:rPr lang="en-US" dirty="0"/>
              <a:t>					= 8 – 7 + 2 </a:t>
            </a:r>
          </a:p>
          <a:p>
            <a:r>
              <a:rPr lang="en-US" dirty="0"/>
              <a:t>					= 3</a:t>
            </a:r>
          </a:p>
        </p:txBody>
      </p:sp>
    </p:spTree>
    <p:extLst>
      <p:ext uri="{BB962C8B-B14F-4D97-AF65-F5344CB8AC3E}">
        <p14:creationId xmlns:p14="http://schemas.microsoft.com/office/powerpoint/2010/main" val="1235562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E71B35-7795-818B-066A-CC99A8EA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Cyclomatic Complexity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E5D026-05FE-904A-E18E-785DFA5D1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0.	Integer </a:t>
            </a:r>
            <a:r>
              <a:rPr lang="en-US" dirty="0" err="1" smtClean="0"/>
              <a:t>x,y,z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	read </a:t>
            </a:r>
            <a:r>
              <a:rPr lang="en-US" dirty="0" err="1" smtClean="0"/>
              <a:t>x,y,z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	</a:t>
            </a:r>
            <a:r>
              <a:rPr lang="en-US" dirty="0" smtClean="0"/>
              <a:t>if(x&lt;y)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	</a:t>
            </a:r>
            <a:r>
              <a:rPr lang="en-US" dirty="0" smtClean="0"/>
              <a:t>if(y&lt;z)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	     </a:t>
            </a:r>
            <a:r>
              <a:rPr lang="en-US" dirty="0" smtClean="0"/>
              <a:t>x=z;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else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5.	    </a:t>
            </a:r>
            <a:r>
              <a:rPr lang="en-US" dirty="0" smtClean="0"/>
              <a:t>z=</a:t>
            </a:r>
            <a:r>
              <a:rPr lang="en-US" dirty="0"/>
              <a:t>x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endif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endif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6.	print </a:t>
            </a:r>
            <a:r>
              <a:rPr lang="en-US" dirty="0" err="1" smtClean="0"/>
              <a:t>x,y,z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end example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95" y="1530985"/>
            <a:ext cx="1680210" cy="37960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6742632" y="2058044"/>
            <a:ext cx="1657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dirty="0"/>
              <a:t>V(G) = E – N + </a:t>
            </a:r>
            <a:r>
              <a:rPr lang="en-GB" dirty="0" smtClean="0"/>
              <a:t>2</a:t>
            </a:r>
            <a:endParaRPr lang="en-US" dirty="0" smtClean="0"/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 </a:t>
            </a:r>
            <a:r>
              <a:rPr lang="en-US" dirty="0" smtClean="0"/>
              <a:t>         =9-8+2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 </a:t>
            </a:r>
            <a:r>
              <a:rPr lang="en-US" dirty="0" smtClean="0"/>
              <a:t>          =3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33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7B831B6F-405A-4B47-B9BB-5CA88F2858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3026912-BACE-4C85-F8C8-B343DC98F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11" y="457201"/>
            <a:ext cx="2051783" cy="623711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5109354-9C5D-4F8C-B0E6-D1043C7BF2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472494" y="0"/>
            <a:ext cx="5671506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E71B35-7795-818B-066A-CC99A8EA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948" y="174636"/>
            <a:ext cx="4002953" cy="18359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of Cyclomatic Complexity Calculation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="" xmlns:a16="http://schemas.microsoft.com/office/drawing/2014/main" id="{49B530FE-A87D-41A0-A920-ADC6539EAA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319514" y="2560829"/>
            <a:ext cx="3771900" cy="18288"/>
          </a:xfrm>
          <a:custGeom>
            <a:avLst/>
            <a:gdLst>
              <a:gd name="connsiteX0" fmla="*/ 0 w 3771900"/>
              <a:gd name="connsiteY0" fmla="*/ 0 h 18288"/>
              <a:gd name="connsiteX1" fmla="*/ 704088 w 3771900"/>
              <a:gd name="connsiteY1" fmla="*/ 0 h 18288"/>
              <a:gd name="connsiteX2" fmla="*/ 1370457 w 3771900"/>
              <a:gd name="connsiteY2" fmla="*/ 0 h 18288"/>
              <a:gd name="connsiteX3" fmla="*/ 2036826 w 3771900"/>
              <a:gd name="connsiteY3" fmla="*/ 0 h 18288"/>
              <a:gd name="connsiteX4" fmla="*/ 2552319 w 3771900"/>
              <a:gd name="connsiteY4" fmla="*/ 0 h 18288"/>
              <a:gd name="connsiteX5" fmla="*/ 3105531 w 3771900"/>
              <a:gd name="connsiteY5" fmla="*/ 0 h 18288"/>
              <a:gd name="connsiteX6" fmla="*/ 3771900 w 3771900"/>
              <a:gd name="connsiteY6" fmla="*/ 0 h 18288"/>
              <a:gd name="connsiteX7" fmla="*/ 3771900 w 3771900"/>
              <a:gd name="connsiteY7" fmla="*/ 18288 h 18288"/>
              <a:gd name="connsiteX8" fmla="*/ 3143250 w 3771900"/>
              <a:gd name="connsiteY8" fmla="*/ 18288 h 18288"/>
              <a:gd name="connsiteX9" fmla="*/ 2627757 w 3771900"/>
              <a:gd name="connsiteY9" fmla="*/ 18288 h 18288"/>
              <a:gd name="connsiteX10" fmla="*/ 2112264 w 3771900"/>
              <a:gd name="connsiteY10" fmla="*/ 18288 h 18288"/>
              <a:gd name="connsiteX11" fmla="*/ 1445895 w 3771900"/>
              <a:gd name="connsiteY11" fmla="*/ 18288 h 18288"/>
              <a:gd name="connsiteX12" fmla="*/ 892683 w 3771900"/>
              <a:gd name="connsiteY12" fmla="*/ 18288 h 18288"/>
              <a:gd name="connsiteX13" fmla="*/ 0 w 3771900"/>
              <a:gd name="connsiteY13" fmla="*/ 18288 h 18288"/>
              <a:gd name="connsiteX14" fmla="*/ 0 w 37719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1900" h="18288" fill="none" extrusionOk="0">
                <a:moveTo>
                  <a:pt x="0" y="0"/>
                </a:moveTo>
                <a:cubicBezTo>
                  <a:pt x="285982" y="-16509"/>
                  <a:pt x="373591" y="28957"/>
                  <a:pt x="704088" y="0"/>
                </a:cubicBezTo>
                <a:cubicBezTo>
                  <a:pt x="1034585" y="-28957"/>
                  <a:pt x="1127575" y="15529"/>
                  <a:pt x="1370457" y="0"/>
                </a:cubicBezTo>
                <a:cubicBezTo>
                  <a:pt x="1613339" y="-15529"/>
                  <a:pt x="1901330" y="-18417"/>
                  <a:pt x="2036826" y="0"/>
                </a:cubicBezTo>
                <a:cubicBezTo>
                  <a:pt x="2172322" y="18417"/>
                  <a:pt x="2391554" y="24426"/>
                  <a:pt x="2552319" y="0"/>
                </a:cubicBezTo>
                <a:cubicBezTo>
                  <a:pt x="2713084" y="-24426"/>
                  <a:pt x="2832344" y="19126"/>
                  <a:pt x="3105531" y="0"/>
                </a:cubicBezTo>
                <a:cubicBezTo>
                  <a:pt x="3378718" y="-19126"/>
                  <a:pt x="3624591" y="4962"/>
                  <a:pt x="3771900" y="0"/>
                </a:cubicBezTo>
                <a:cubicBezTo>
                  <a:pt x="3771400" y="8855"/>
                  <a:pt x="3772009" y="14521"/>
                  <a:pt x="3771900" y="18288"/>
                </a:cubicBezTo>
                <a:cubicBezTo>
                  <a:pt x="3458898" y="17742"/>
                  <a:pt x="3421743" y="-6827"/>
                  <a:pt x="3143250" y="18288"/>
                </a:cubicBezTo>
                <a:cubicBezTo>
                  <a:pt x="2864757" y="43403"/>
                  <a:pt x="2852800" y="27764"/>
                  <a:pt x="2627757" y="18288"/>
                </a:cubicBezTo>
                <a:cubicBezTo>
                  <a:pt x="2402714" y="8812"/>
                  <a:pt x="2240384" y="-3809"/>
                  <a:pt x="2112264" y="18288"/>
                </a:cubicBezTo>
                <a:cubicBezTo>
                  <a:pt x="1984144" y="40385"/>
                  <a:pt x="1648028" y="25259"/>
                  <a:pt x="1445895" y="18288"/>
                </a:cubicBezTo>
                <a:cubicBezTo>
                  <a:pt x="1243762" y="11317"/>
                  <a:pt x="1123026" y="22466"/>
                  <a:pt x="892683" y="18288"/>
                </a:cubicBezTo>
                <a:cubicBezTo>
                  <a:pt x="662340" y="14110"/>
                  <a:pt x="180978" y="-26198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3771900" h="18288" stroke="0" extrusionOk="0">
                <a:moveTo>
                  <a:pt x="0" y="0"/>
                </a:moveTo>
                <a:cubicBezTo>
                  <a:pt x="168080" y="-24280"/>
                  <a:pt x="426899" y="-27643"/>
                  <a:pt x="590931" y="0"/>
                </a:cubicBezTo>
                <a:cubicBezTo>
                  <a:pt x="754963" y="27643"/>
                  <a:pt x="943937" y="-964"/>
                  <a:pt x="1106424" y="0"/>
                </a:cubicBezTo>
                <a:cubicBezTo>
                  <a:pt x="1268911" y="964"/>
                  <a:pt x="1620128" y="24107"/>
                  <a:pt x="1810512" y="0"/>
                </a:cubicBezTo>
                <a:cubicBezTo>
                  <a:pt x="2000896" y="-24107"/>
                  <a:pt x="2173109" y="23508"/>
                  <a:pt x="2401443" y="0"/>
                </a:cubicBezTo>
                <a:cubicBezTo>
                  <a:pt x="2629777" y="-23508"/>
                  <a:pt x="2762620" y="-19902"/>
                  <a:pt x="2992374" y="0"/>
                </a:cubicBezTo>
                <a:cubicBezTo>
                  <a:pt x="3222128" y="19902"/>
                  <a:pt x="3483193" y="6322"/>
                  <a:pt x="3771900" y="0"/>
                </a:cubicBezTo>
                <a:cubicBezTo>
                  <a:pt x="3771002" y="7180"/>
                  <a:pt x="3772069" y="13790"/>
                  <a:pt x="3771900" y="18288"/>
                </a:cubicBezTo>
                <a:cubicBezTo>
                  <a:pt x="3466427" y="17166"/>
                  <a:pt x="3360902" y="-2444"/>
                  <a:pt x="3143250" y="18288"/>
                </a:cubicBezTo>
                <a:cubicBezTo>
                  <a:pt x="2925598" y="39020"/>
                  <a:pt x="2852709" y="34774"/>
                  <a:pt x="2627757" y="18288"/>
                </a:cubicBezTo>
                <a:cubicBezTo>
                  <a:pt x="2402805" y="1802"/>
                  <a:pt x="2156087" y="-12568"/>
                  <a:pt x="1999107" y="18288"/>
                </a:cubicBezTo>
                <a:cubicBezTo>
                  <a:pt x="1842127" y="49144"/>
                  <a:pt x="1528676" y="3672"/>
                  <a:pt x="1370457" y="18288"/>
                </a:cubicBezTo>
                <a:cubicBezTo>
                  <a:pt x="1212238" y="32905"/>
                  <a:pt x="1007440" y="24475"/>
                  <a:pt x="779526" y="18288"/>
                </a:cubicBezTo>
                <a:cubicBezTo>
                  <a:pt x="551612" y="12101"/>
                  <a:pt x="175765" y="8638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445485C-6257-0E6A-0F90-A090776C151E}"/>
              </a:ext>
            </a:extLst>
          </p:cNvPr>
          <p:cNvSpPr txBox="1"/>
          <p:nvPr/>
        </p:nvSpPr>
        <p:spPr>
          <a:xfrm>
            <a:off x="4282223" y="2611403"/>
            <a:ext cx="4095821" cy="34176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smtClean="0">
                <a:solidFill>
                  <a:srgbClr val="FFFFFF"/>
                </a:solidFill>
              </a:rPr>
              <a:t>1. { </a:t>
            </a:r>
            <a:endParaRPr lang="en-US" sz="2000" b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smtClean="0">
                <a:solidFill>
                  <a:srgbClr val="FFFFFF"/>
                </a:solidFill>
              </a:rPr>
              <a:t>1. </a:t>
            </a:r>
            <a:r>
              <a:rPr lang="en-US" sz="2000" b="1" dirty="0" err="1" smtClean="0">
                <a:solidFill>
                  <a:srgbClr val="FFFFFF"/>
                </a:solidFill>
              </a:rPr>
              <a:t>int</a:t>
            </a: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err="1">
                <a:solidFill>
                  <a:srgbClr val="FFFFFF"/>
                </a:solidFill>
              </a:rPr>
              <a:t>i</a:t>
            </a:r>
            <a:r>
              <a:rPr lang="en-US" sz="2000" b="1" dirty="0">
                <a:solidFill>
                  <a:srgbClr val="FFFFFF"/>
                </a:solidFill>
              </a:rPr>
              <a:t>, j, k;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smtClean="0">
                <a:solidFill>
                  <a:srgbClr val="FFFFFF"/>
                </a:solidFill>
              </a:rPr>
              <a:t>2a,2b.  </a:t>
            </a:r>
            <a:r>
              <a:rPr lang="en-US" sz="2000" b="1" dirty="0">
                <a:solidFill>
                  <a:srgbClr val="FFFFFF"/>
                </a:solidFill>
              </a:rPr>
              <a:t>for (</a:t>
            </a:r>
            <a:r>
              <a:rPr lang="en-US" sz="2000" b="1" dirty="0" err="1">
                <a:solidFill>
                  <a:srgbClr val="FFFFFF"/>
                </a:solidFill>
              </a:rPr>
              <a:t>i</a:t>
            </a:r>
            <a:r>
              <a:rPr lang="en-US" sz="2000" b="1" dirty="0">
                <a:solidFill>
                  <a:srgbClr val="FFFFFF"/>
                </a:solidFill>
              </a:rPr>
              <a:t>=0 ; </a:t>
            </a:r>
            <a:r>
              <a:rPr lang="en-US" sz="2000" b="1" dirty="0" err="1">
                <a:solidFill>
                  <a:srgbClr val="FFFFFF"/>
                </a:solidFill>
              </a:rPr>
              <a:t>i</a:t>
            </a:r>
            <a:r>
              <a:rPr lang="en-US" sz="2000" b="1" dirty="0">
                <a:solidFill>
                  <a:srgbClr val="FFFFFF"/>
                </a:solidFill>
              </a:rPr>
              <a:t>&lt;=N ; </a:t>
            </a:r>
            <a:r>
              <a:rPr lang="en-US" sz="2000" b="1" dirty="0" err="1">
                <a:solidFill>
                  <a:srgbClr val="FFFFFF"/>
                </a:solidFill>
              </a:rPr>
              <a:t>i</a:t>
            </a:r>
            <a:r>
              <a:rPr lang="en-US" sz="2000" b="1" dirty="0">
                <a:solidFill>
                  <a:srgbClr val="FFFFFF"/>
                </a:solidFill>
              </a:rPr>
              <a:t>++)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smtClean="0">
                <a:solidFill>
                  <a:srgbClr val="FFFFFF"/>
                </a:solidFill>
              </a:rPr>
              <a:t>3.  </a:t>
            </a:r>
            <a:r>
              <a:rPr lang="en-US" sz="2000" b="1" dirty="0">
                <a:solidFill>
                  <a:srgbClr val="FFFFFF"/>
                </a:solidFill>
              </a:rPr>
              <a:t>p[</a:t>
            </a:r>
            <a:r>
              <a:rPr lang="en-US" sz="2000" b="1" dirty="0" err="1">
                <a:solidFill>
                  <a:srgbClr val="FFFFFF"/>
                </a:solidFill>
              </a:rPr>
              <a:t>i</a:t>
            </a:r>
            <a:r>
              <a:rPr lang="en-US" sz="2000" b="1" dirty="0">
                <a:solidFill>
                  <a:srgbClr val="FFFFFF"/>
                </a:solidFill>
              </a:rPr>
              <a:t>] = </a:t>
            </a:r>
            <a:r>
              <a:rPr lang="en-US" sz="2000" b="1" dirty="0" smtClean="0">
                <a:solidFill>
                  <a:srgbClr val="FFFFFF"/>
                </a:solidFill>
              </a:rPr>
              <a:t>1;</a:t>
            </a:r>
            <a:endParaRPr lang="en-US" sz="2000" b="1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 smtClean="0">
                <a:solidFill>
                  <a:srgbClr val="FFFFFF"/>
                </a:solidFill>
              </a:rPr>
              <a:t>4a,4b.  </a:t>
            </a:r>
            <a:r>
              <a:rPr lang="en-US" sz="2000" b="1" dirty="0">
                <a:solidFill>
                  <a:srgbClr val="FFFFFF"/>
                </a:solidFill>
              </a:rPr>
              <a:t>for (</a:t>
            </a:r>
            <a:r>
              <a:rPr lang="en-US" sz="2000" b="1" dirty="0" err="1">
                <a:solidFill>
                  <a:srgbClr val="FFFFFF"/>
                </a:solidFill>
              </a:rPr>
              <a:t>i</a:t>
            </a:r>
            <a:r>
              <a:rPr lang="en-US" sz="2000" b="1" dirty="0">
                <a:solidFill>
                  <a:srgbClr val="FFFFFF"/>
                </a:solidFill>
              </a:rPr>
              <a:t>=2 ; </a:t>
            </a:r>
            <a:r>
              <a:rPr lang="en-US" sz="2000" b="1" dirty="0" err="1">
                <a:solidFill>
                  <a:srgbClr val="FFFFFF"/>
                </a:solidFill>
              </a:rPr>
              <a:t>i</a:t>
            </a:r>
            <a:r>
              <a:rPr lang="en-US" sz="2000" b="1" dirty="0">
                <a:solidFill>
                  <a:srgbClr val="FFFFFF"/>
                </a:solidFill>
              </a:rPr>
              <a:t>&lt;=N ; </a:t>
            </a:r>
            <a:r>
              <a:rPr lang="en-US" sz="2000" b="1" dirty="0" err="1">
                <a:solidFill>
                  <a:srgbClr val="FFFFFF"/>
                </a:solidFill>
              </a:rPr>
              <a:t>i</a:t>
            </a:r>
            <a:r>
              <a:rPr lang="en-US" sz="2000" b="1" dirty="0">
                <a:solidFill>
                  <a:srgbClr val="FFFFFF"/>
                </a:solidFill>
              </a:rPr>
              <a:t>++)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  {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     k = p[</a:t>
            </a:r>
            <a:r>
              <a:rPr lang="en-US" sz="2000" b="1" dirty="0" err="1">
                <a:solidFill>
                  <a:srgbClr val="FFFFFF"/>
                </a:solidFill>
              </a:rPr>
              <a:t>i</a:t>
            </a:r>
            <a:r>
              <a:rPr lang="en-US" sz="2000" b="1" dirty="0">
                <a:solidFill>
                  <a:srgbClr val="FFFFFF"/>
                </a:solidFill>
              </a:rPr>
              <a:t>]; j=1;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     while (a[p[j-1]] &gt; a[k] {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         p[j] = p[j-1];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         j--;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  }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     p[j]=k;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}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266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Example of Cyclomatic Complexity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Consider a simple program with the following control flow:</a:t>
            </a:r>
          </a:p>
          <a:p>
            <a:r>
              <a:rPr dirty="0"/>
              <a:t>A -&gt; B -&gt; C (sequential statements)</a:t>
            </a:r>
          </a:p>
          <a:p>
            <a:r>
              <a:rPr dirty="0"/>
              <a:t>B -&gt; D (conditional statement)</a:t>
            </a:r>
          </a:p>
          <a:p>
            <a:r>
              <a:rPr dirty="0"/>
              <a:t>Nodes (N): 4 (A, B, C, D)</a:t>
            </a:r>
          </a:p>
          <a:p>
            <a:r>
              <a:rPr dirty="0"/>
              <a:t>Edges (E): 4 (A-&gt;B, B-&gt;C, B-&gt;D, D-&gt;C)</a:t>
            </a:r>
          </a:p>
          <a:p>
            <a:r>
              <a:rPr dirty="0"/>
              <a:t>Complexity (M): 4 - 4 + 2*1 = 2</a:t>
            </a:r>
          </a:p>
        </p:txBody>
      </p:sp>
      <p:sp>
        <p:nvSpPr>
          <p:cNvPr id="4" name="Oval 3"/>
          <p:cNvSpPr/>
          <p:nvPr/>
        </p:nvSpPr>
        <p:spPr>
          <a:xfrm>
            <a:off x="7332292" y="2820112"/>
            <a:ext cx="529839" cy="55547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332291" y="3585442"/>
            <a:ext cx="529839" cy="55547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332290" y="4462108"/>
            <a:ext cx="529839" cy="55547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156961" y="4470433"/>
            <a:ext cx="529839" cy="555477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4" idx="4"/>
          </p:cNvCxnSpPr>
          <p:nvPr/>
        </p:nvCxnSpPr>
        <p:spPr>
          <a:xfrm flipH="1">
            <a:off x="7597209" y="3375589"/>
            <a:ext cx="3" cy="209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592928" y="4140919"/>
            <a:ext cx="0" cy="321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0"/>
          </p:cNvCxnSpPr>
          <p:nvPr/>
        </p:nvCxnSpPr>
        <p:spPr>
          <a:xfrm>
            <a:off x="7862130" y="3863181"/>
            <a:ext cx="559751" cy="607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6" idx="6"/>
          </p:cNvCxnSpPr>
          <p:nvPr/>
        </p:nvCxnSpPr>
        <p:spPr>
          <a:xfrm flipH="1" flipV="1">
            <a:off x="7862129" y="4739847"/>
            <a:ext cx="294832" cy="8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46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Why Measure Cyclomatic Complexity?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dirty="0"/>
              <a:t>Helps in identifying complex code that may be error-prone.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dirty="0"/>
              <a:t>Assists in simplifying code to improve maintainability and readability.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dirty="0"/>
              <a:t>Useful in determining the number of test cases needed for thorough testing.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How to Calculate Cyclomatic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If the source code contained no </a:t>
            </a:r>
            <a:r>
              <a:rPr lang="en-US" b="1" i="0" u="none" strike="noStrike" dirty="0">
                <a:effectLst/>
                <a:latin typeface="Arial" panose="020B0604020202020204" pitchFamily="34" charset="0"/>
              </a:rPr>
              <a:t>control flow statements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(conditionals or decision points) the complexity would be 1, since there would be only a single path through the code. </a:t>
            </a:r>
          </a:p>
          <a:p>
            <a:pPr algn="just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If the code had one single-condition IF statement, there would be two paths through the code: one where the IF statement is </a:t>
            </a: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TRUE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and another one where it is </a:t>
            </a: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Here, the complexity would be 2. 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Two nested single-condition IFs, or one IF with two conditions, would produce a complexity of 3.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43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5758"/>
          </a:xfrm>
        </p:spPr>
        <p:txBody>
          <a:bodyPr>
            <a:normAutofit fontScale="90000"/>
          </a:bodyPr>
          <a:lstStyle/>
          <a:p>
            <a:r>
              <a:rPr lang="en-US" dirty="0"/>
              <a:t>Flow Graph Notation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66" y="916538"/>
            <a:ext cx="8229600" cy="210867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Before the basis path method can be introduced, a simple notation for the </a:t>
            </a:r>
            <a:r>
              <a:rPr lang="en-US" dirty="0" smtClean="0"/>
              <a:t>representation </a:t>
            </a:r>
            <a:r>
              <a:rPr lang="en-US" dirty="0"/>
              <a:t>of control </a:t>
            </a:r>
            <a:r>
              <a:rPr lang="en-US" dirty="0" smtClean="0"/>
              <a:t>flow</a:t>
            </a:r>
            <a:r>
              <a:rPr lang="en-US" dirty="0"/>
              <a:t>, called a </a:t>
            </a:r>
            <a:r>
              <a:rPr lang="en-US" dirty="0" smtClean="0"/>
              <a:t>flow </a:t>
            </a:r>
            <a:r>
              <a:rPr lang="en-US" dirty="0"/>
              <a:t>graph (or program graph) must be introduced: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23" y="3153399"/>
            <a:ext cx="8327877" cy="357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35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1" y="464561"/>
            <a:ext cx="8882203" cy="612424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68109" y="6017968"/>
            <a:ext cx="1228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23.2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9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87" y="307649"/>
            <a:ext cx="8122370" cy="670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2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Independent Program Paths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 1: 1-11 </a:t>
            </a:r>
            <a:endParaRPr lang="en-US" dirty="0" smtClean="0"/>
          </a:p>
          <a:p>
            <a:r>
              <a:rPr lang="en-US" dirty="0" smtClean="0"/>
              <a:t>Path </a:t>
            </a:r>
            <a:r>
              <a:rPr lang="en-US" dirty="0"/>
              <a:t>2: 1-2-3-4-5-10-1-11 </a:t>
            </a:r>
            <a:endParaRPr lang="en-US" dirty="0" smtClean="0"/>
          </a:p>
          <a:p>
            <a:r>
              <a:rPr lang="en-US" dirty="0" smtClean="0"/>
              <a:t>Path </a:t>
            </a:r>
            <a:r>
              <a:rPr lang="en-US" dirty="0"/>
              <a:t>3: 1-2-3-6-8-9-10-1-11 </a:t>
            </a:r>
            <a:endParaRPr lang="en-US" dirty="0" smtClean="0"/>
          </a:p>
          <a:p>
            <a:r>
              <a:rPr lang="en-US" dirty="0" smtClean="0"/>
              <a:t>Path </a:t>
            </a:r>
            <a:r>
              <a:rPr lang="en-US" dirty="0"/>
              <a:t>4: 1-2-3-6-7-9-10-1-11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Note that each new path introduces a new edge. The path 1-2-3-4-5-10-1-2-3-6-8-9-10-1-11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Independent Program Paths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1. The number of regions of the </a:t>
            </a:r>
            <a:r>
              <a:rPr lang="en-US" dirty="0" smtClean="0"/>
              <a:t>flow </a:t>
            </a:r>
            <a:r>
              <a:rPr lang="en-US" dirty="0"/>
              <a:t>graph corresponds to the </a:t>
            </a:r>
            <a:r>
              <a:rPr lang="en-US" dirty="0" err="1"/>
              <a:t>cyclomatic</a:t>
            </a:r>
            <a:r>
              <a:rPr lang="en-US" dirty="0"/>
              <a:t> complexity.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err="1"/>
              <a:t>Cyclomatic</a:t>
            </a:r>
            <a:r>
              <a:rPr lang="en-US" dirty="0"/>
              <a:t> complexity </a:t>
            </a:r>
            <a:r>
              <a:rPr lang="en-US" dirty="0" smtClean="0"/>
              <a:t>V(G</a:t>
            </a:r>
            <a:r>
              <a:rPr lang="en-US" dirty="0"/>
              <a:t>) for a </a:t>
            </a:r>
            <a:r>
              <a:rPr lang="en-US" dirty="0" smtClean="0"/>
              <a:t>flow </a:t>
            </a:r>
            <a:r>
              <a:rPr lang="en-US" dirty="0"/>
              <a:t>graph G is </a:t>
            </a:r>
            <a:r>
              <a:rPr lang="en-US" dirty="0" smtClean="0"/>
              <a:t>defined </a:t>
            </a:r>
            <a:r>
              <a:rPr lang="en-US" dirty="0"/>
              <a:t>as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V(G)= E-N+2 </a:t>
            </a:r>
            <a:r>
              <a:rPr lang="en-US" dirty="0"/>
              <a:t>where E is the number of </a:t>
            </a:r>
            <a:r>
              <a:rPr lang="en-US" dirty="0" smtClean="0"/>
              <a:t>flow </a:t>
            </a:r>
            <a:r>
              <a:rPr lang="en-US" dirty="0"/>
              <a:t>graph edges and N is the number of </a:t>
            </a:r>
            <a:r>
              <a:rPr lang="en-US" dirty="0" smtClean="0"/>
              <a:t>flow </a:t>
            </a:r>
            <a:r>
              <a:rPr lang="en-US" dirty="0"/>
              <a:t>graph nodes.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err="1"/>
              <a:t>Cyclomatic</a:t>
            </a:r>
            <a:r>
              <a:rPr lang="en-US" dirty="0"/>
              <a:t> complexity </a:t>
            </a:r>
            <a:r>
              <a:rPr lang="en-US" dirty="0" smtClean="0"/>
              <a:t>V(G</a:t>
            </a:r>
            <a:r>
              <a:rPr lang="en-US" dirty="0"/>
              <a:t>) for a </a:t>
            </a:r>
            <a:r>
              <a:rPr lang="en-US" dirty="0" smtClean="0"/>
              <a:t>flow </a:t>
            </a:r>
            <a:r>
              <a:rPr lang="en-US" dirty="0"/>
              <a:t>graph G is also </a:t>
            </a:r>
            <a:r>
              <a:rPr lang="en-US" dirty="0" smtClean="0"/>
              <a:t>defined </a:t>
            </a:r>
            <a:r>
              <a:rPr lang="en-US" dirty="0"/>
              <a:t>as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V(G)=P+1 </a:t>
            </a:r>
            <a:r>
              <a:rPr lang="en-US" dirty="0"/>
              <a:t>where P is the number of predicate nodes contained in the </a:t>
            </a:r>
            <a:r>
              <a:rPr lang="en-US" dirty="0" smtClean="0"/>
              <a:t>flow </a:t>
            </a:r>
            <a:r>
              <a:rPr lang="en-US" dirty="0"/>
              <a:t>graph 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893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741</Words>
  <Application>Microsoft Office PowerPoint</Application>
  <PresentationFormat>On-screen Show (4:3)</PresentationFormat>
  <Paragraphs>113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Nunito</vt:lpstr>
      <vt:lpstr>var(--mixin-9hxuPnzFtxtrf_font-family)</vt:lpstr>
      <vt:lpstr>Wingdings</vt:lpstr>
      <vt:lpstr>Office Theme</vt:lpstr>
      <vt:lpstr>Understanding Cyclomatic Complexity</vt:lpstr>
      <vt:lpstr>What is Cyclomatic Complexity?</vt:lpstr>
      <vt:lpstr>Why Measure Cyclomatic Complexity?</vt:lpstr>
      <vt:lpstr>How to Calculate Cyclomatic Complexity</vt:lpstr>
      <vt:lpstr>Flow Graph Notation</vt:lpstr>
      <vt:lpstr>PowerPoint Presentation</vt:lpstr>
      <vt:lpstr>PowerPoint Presentation</vt:lpstr>
      <vt:lpstr>Independent Program Paths</vt:lpstr>
      <vt:lpstr>Independent Program Paths</vt:lpstr>
      <vt:lpstr>Independent Program Paths</vt:lpstr>
      <vt:lpstr>PowerPoint Presentation</vt:lpstr>
      <vt:lpstr>PowerPoint Presentation</vt:lpstr>
      <vt:lpstr>PowerPoint Presentation</vt:lpstr>
      <vt:lpstr>PowerPoint Presentation</vt:lpstr>
      <vt:lpstr>Example of Cyclomatic Complexity Calculation</vt:lpstr>
      <vt:lpstr>Example of Cyclomatic Complexity Calculation</vt:lpstr>
      <vt:lpstr>Example of Cyclomatic Complexity Calculation</vt:lpstr>
      <vt:lpstr>Example of Cyclomatic Complexity Calculation</vt:lpstr>
      <vt:lpstr>Example of Cyclomatic Complexity Calculation</vt:lpstr>
      <vt:lpstr>Example of Cyclomatic Complexity Calculation</vt:lpstr>
      <vt:lpstr>Example of Cyclomatic Complexity Calculation</vt:lpstr>
      <vt:lpstr>Example of Cyclomatic Complexity Calculation</vt:lpstr>
      <vt:lpstr>Example of Cyclomatic Complexity Calculation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Cyclomatic Complexity</dc:title>
  <dc:subject/>
  <dc:creator/>
  <cp:keywords/>
  <dc:description>generated using python-pptx</dc:description>
  <cp:lastModifiedBy>admin</cp:lastModifiedBy>
  <cp:revision>32</cp:revision>
  <dcterms:created xsi:type="dcterms:W3CDTF">2013-01-27T09:14:16Z</dcterms:created>
  <dcterms:modified xsi:type="dcterms:W3CDTF">2024-05-25T20:05:01Z</dcterms:modified>
  <cp:category/>
</cp:coreProperties>
</file>