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40"/>
  </p:notesMasterIdLst>
  <p:handoutMasterIdLst>
    <p:handoutMasterId r:id="rId41"/>
  </p:handoutMasterIdLst>
  <p:sldIdLst>
    <p:sldId id="308" r:id="rId2"/>
    <p:sldId id="325" r:id="rId3"/>
    <p:sldId id="368" r:id="rId4"/>
    <p:sldId id="381" r:id="rId5"/>
    <p:sldId id="312" r:id="rId6"/>
    <p:sldId id="313" r:id="rId7"/>
    <p:sldId id="334" r:id="rId8"/>
    <p:sldId id="335" r:id="rId9"/>
    <p:sldId id="336" r:id="rId10"/>
    <p:sldId id="340" r:id="rId11"/>
    <p:sldId id="337" r:id="rId12"/>
    <p:sldId id="338" r:id="rId13"/>
    <p:sldId id="339" r:id="rId14"/>
    <p:sldId id="342" r:id="rId15"/>
    <p:sldId id="343" r:id="rId16"/>
    <p:sldId id="344" r:id="rId17"/>
    <p:sldId id="345" r:id="rId18"/>
    <p:sldId id="346" r:id="rId19"/>
    <p:sldId id="347" r:id="rId20"/>
    <p:sldId id="356" r:id="rId21"/>
    <p:sldId id="348" r:id="rId22"/>
    <p:sldId id="349" r:id="rId23"/>
    <p:sldId id="350" r:id="rId24"/>
    <p:sldId id="351" r:id="rId25"/>
    <p:sldId id="352" r:id="rId26"/>
    <p:sldId id="362" r:id="rId27"/>
    <p:sldId id="363" r:id="rId28"/>
    <p:sldId id="364" r:id="rId29"/>
    <p:sldId id="367" r:id="rId30"/>
    <p:sldId id="365" r:id="rId31"/>
    <p:sldId id="353" r:id="rId32"/>
    <p:sldId id="354" r:id="rId33"/>
    <p:sldId id="355" r:id="rId34"/>
    <p:sldId id="357" r:id="rId35"/>
    <p:sldId id="358" r:id="rId36"/>
    <p:sldId id="359" r:id="rId37"/>
    <p:sldId id="360" r:id="rId38"/>
    <p:sldId id="361" r:id="rId39"/>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47" autoAdjust="0"/>
    <p:restoredTop sz="94660"/>
  </p:normalViewPr>
  <p:slideViewPr>
    <p:cSldViewPr>
      <p:cViewPr>
        <p:scale>
          <a:sx n="76" d="100"/>
          <a:sy n="76" d="100"/>
        </p:scale>
        <p:origin x="-972"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96DF0164-E028-4322-A149-8A6E5C9A3F5A}" type="datetimeFigureOut">
              <a:rPr lang="en-GB" smtClean="0"/>
              <a:t>19/06/2025</a:t>
            </a:fld>
            <a:endParaRPr lang="en-GB"/>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A202328A-1146-4DCD-8F2B-D15ADF109807}" type="slidenum">
              <a:rPr lang="en-GB" smtClean="0"/>
              <a:t>‹#›</a:t>
            </a:fld>
            <a:endParaRPr lang="en-GB"/>
          </a:p>
        </p:txBody>
      </p:sp>
    </p:spTree>
    <p:extLst>
      <p:ext uri="{BB962C8B-B14F-4D97-AF65-F5344CB8AC3E}">
        <p14:creationId xmlns:p14="http://schemas.microsoft.com/office/powerpoint/2010/main" val="2564673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C1F472B0-E3A7-42CB-A901-7967602055CF}" type="datetimeFigureOut">
              <a:rPr lang="en-GB" smtClean="0"/>
              <a:t>19/06/2025</a:t>
            </a:fld>
            <a:endParaRPr lang="en-GB"/>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0AA94E97-2A04-41D2-9813-7E6BE3842724}" type="slidenum">
              <a:rPr lang="en-GB" smtClean="0"/>
              <a:t>‹#›</a:t>
            </a:fld>
            <a:endParaRPr lang="en-GB"/>
          </a:p>
        </p:txBody>
      </p:sp>
    </p:spTree>
    <p:extLst>
      <p:ext uri="{BB962C8B-B14F-4D97-AF65-F5344CB8AC3E}">
        <p14:creationId xmlns:p14="http://schemas.microsoft.com/office/powerpoint/2010/main" val="2203428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ko-KR" altLang="en-US">
                <a:latin typeface="Arial" charset="0"/>
                <a:cs typeface="Arial" charset="0"/>
              </a:rPr>
              <a:t>Header1</a:t>
            </a:r>
            <a:endParaRPr lang="en-US" altLang="ko-KR" dirty="0">
              <a:latin typeface="Arial" charset="0"/>
              <a:cs typeface="Arial" charset="0"/>
            </a:endParaRPr>
          </a:p>
        </p:txBody>
      </p:sp>
      <p:sp>
        <p:nvSpPr>
          <p:cNvPr id="614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2F0B80D-AA9C-4B07-9B7A-DEF1E9678A05}" type="slidenum">
              <a:rPr lang="ko-KR" altLang="en-US">
                <a:latin typeface="Arial" charset="0"/>
                <a:cs typeface="Arial" charset="0"/>
              </a:rPr>
              <a:pPr fontAlgn="base">
                <a:spcBef>
                  <a:spcPct val="0"/>
                </a:spcBef>
                <a:spcAft>
                  <a:spcPct val="0"/>
                </a:spcAft>
              </a:pPr>
              <a:t>1</a:t>
            </a:fld>
            <a:endParaRPr lang="en-US" altLang="ko-KR" dirty="0">
              <a:latin typeface="Arial" charset="0"/>
              <a:cs typeface="Arial" charset="0"/>
            </a:endParaRPr>
          </a:p>
        </p:txBody>
      </p:sp>
      <p:sp>
        <p:nvSpPr>
          <p:cNvPr id="6148" name="Rectangle 2"/>
          <p:cNvSpPr>
            <a:spLocks noGrp="1" noRot="1" noChangeAspect="1" noChangeArrowheads="1" noTextEdit="1"/>
          </p:cNvSpPr>
          <p:nvPr>
            <p:ph type="sldImg"/>
          </p:nvPr>
        </p:nvSpPr>
        <p:spPr bwMode="auto">
          <a:xfrm>
            <a:off x="1144588" y="685800"/>
            <a:ext cx="4576762" cy="3432175"/>
          </a:xfrm>
          <a:noFill/>
          <a:ln>
            <a:solidFill>
              <a:srgbClr val="000000"/>
            </a:solidFill>
            <a:miter lim="800000"/>
            <a:headEnd/>
            <a:tailEnd/>
          </a:ln>
        </p:spPr>
      </p:sp>
      <p:sp>
        <p:nvSpPr>
          <p:cNvPr id="6149" name="Rectangle 3"/>
          <p:cNvSpPr>
            <a:spLocks noGrp="1" noChangeArrowheads="1"/>
          </p:cNvSpPr>
          <p:nvPr>
            <p:ph type="body" idx="1"/>
          </p:nvPr>
        </p:nvSpPr>
        <p:spPr bwMode="auto">
          <a:xfrm>
            <a:off x="912813" y="4343400"/>
            <a:ext cx="5032375" cy="4114800"/>
          </a:xfrm>
          <a:noFill/>
        </p:spPr>
        <p:txBody>
          <a:bodyPr wrap="square" lIns="95059" tIns="47530" rIns="95059" bIns="47530" numCol="1" anchor="t" anchorCtr="0" compatLnSpc="1">
            <a:prstTxWarp prst="textNoShape">
              <a:avLst/>
            </a:prstTxWarp>
          </a:bodyPr>
          <a:lstStyle/>
          <a:p>
            <a:pPr>
              <a:spcBef>
                <a:spcPct val="0"/>
              </a:spcBef>
            </a:pPr>
            <a:r>
              <a:rPr lang="en-US" baseline="0" dirty="0">
                <a:cs typeface="Arial" charset="0"/>
              </a:rPr>
              <a:t> </a:t>
            </a:r>
            <a:endParaRPr lang="en-US" dirty="0">
              <a:cs typeface="Arial" charset="0"/>
            </a:endParaRPr>
          </a:p>
        </p:txBody>
      </p:sp>
      <p:sp>
        <p:nvSpPr>
          <p:cNvPr id="2" name="Date Placeholder 1"/>
          <p:cNvSpPr>
            <a:spLocks noGrp="1"/>
          </p:cNvSpPr>
          <p:nvPr>
            <p:ph type="dt" idx="10"/>
          </p:nvPr>
        </p:nvSpPr>
        <p:spPr/>
        <p:txBody>
          <a:bodyPr/>
          <a:lstStyle/>
          <a:p>
            <a:pPr>
              <a:defRPr/>
            </a:pPr>
            <a:fld id="{FACF3273-2EB3-40DD-814C-84A4FC9C5835}" type="datetime1">
              <a:rPr lang="en-US" smtClean="0"/>
              <a:t>19-Jun-25</a:t>
            </a:fld>
            <a:endParaRPr lang="en-US" dirty="0"/>
          </a:p>
        </p:txBody>
      </p:sp>
    </p:spTree>
    <p:extLst>
      <p:ext uri="{BB962C8B-B14F-4D97-AF65-F5344CB8AC3E}">
        <p14:creationId xmlns:p14="http://schemas.microsoft.com/office/powerpoint/2010/main" val="261742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19</a:t>
            </a:fld>
            <a:endParaRPr lang="en-US">
              <a:latin typeface="Arial" pitchFamily="34" charset="0"/>
            </a:endParaRPr>
          </a:p>
        </p:txBody>
      </p:sp>
      <p:sp>
        <p:nvSpPr>
          <p:cNvPr id="45059" name="Text Box 1"/>
          <p:cNvSpPr txBox="1">
            <a:spLocks noChangeArrowheads="1"/>
          </p:cNvSpPr>
          <p:nvPr/>
        </p:nvSpPr>
        <p:spPr bwMode="auto">
          <a:xfrm>
            <a:off x="957264" y="697230"/>
            <a:ext cx="4943475" cy="348615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1" y="4415791"/>
            <a:ext cx="5483225" cy="4180152"/>
          </a:xfrm>
          <a:noFill/>
          <a:ln/>
        </p:spPr>
        <p:txBody>
          <a:bodyPr/>
          <a:lstStyle/>
          <a:p>
            <a:endParaRPr lang="en-US" dirty="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20</a:t>
            </a:fld>
            <a:endParaRPr lang="en-US">
              <a:latin typeface="Arial" pitchFamily="34" charset="0"/>
            </a:endParaRPr>
          </a:p>
        </p:txBody>
      </p:sp>
      <p:sp>
        <p:nvSpPr>
          <p:cNvPr id="45059" name="Text Box 1"/>
          <p:cNvSpPr txBox="1">
            <a:spLocks noChangeArrowheads="1"/>
          </p:cNvSpPr>
          <p:nvPr/>
        </p:nvSpPr>
        <p:spPr bwMode="auto">
          <a:xfrm>
            <a:off x="957264" y="697230"/>
            <a:ext cx="4943475" cy="348615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1" y="4415791"/>
            <a:ext cx="5483225" cy="4180152"/>
          </a:xfrm>
          <a:noFill/>
          <a:ln/>
        </p:spPr>
        <p:txBody>
          <a:bodyPr/>
          <a:lstStyle/>
          <a:p>
            <a:endParaRPr lang="en-US" dirty="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21</a:t>
            </a:fld>
            <a:endParaRPr lang="en-US">
              <a:latin typeface="Arial" pitchFamily="34" charset="0"/>
            </a:endParaRPr>
          </a:p>
        </p:txBody>
      </p:sp>
      <p:sp>
        <p:nvSpPr>
          <p:cNvPr id="45059" name="Text Box 1"/>
          <p:cNvSpPr txBox="1">
            <a:spLocks noChangeArrowheads="1"/>
          </p:cNvSpPr>
          <p:nvPr/>
        </p:nvSpPr>
        <p:spPr bwMode="auto">
          <a:xfrm>
            <a:off x="957264" y="697230"/>
            <a:ext cx="4943475" cy="348615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1" y="4415791"/>
            <a:ext cx="5483225" cy="4180152"/>
          </a:xfrm>
          <a:noFill/>
          <a:ln/>
        </p:spPr>
        <p:txBody>
          <a:bodyPr/>
          <a:lstStyle/>
          <a:p>
            <a:endParaRPr lang="en-US" dirty="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22</a:t>
            </a:fld>
            <a:endParaRPr lang="en-US">
              <a:latin typeface="Arial" pitchFamily="34" charset="0"/>
            </a:endParaRPr>
          </a:p>
        </p:txBody>
      </p:sp>
      <p:sp>
        <p:nvSpPr>
          <p:cNvPr id="45059" name="Text Box 1"/>
          <p:cNvSpPr txBox="1">
            <a:spLocks noChangeArrowheads="1"/>
          </p:cNvSpPr>
          <p:nvPr/>
        </p:nvSpPr>
        <p:spPr bwMode="auto">
          <a:xfrm>
            <a:off x="957264" y="697230"/>
            <a:ext cx="4943475" cy="348615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1" y="4415791"/>
            <a:ext cx="5483225" cy="4180152"/>
          </a:xfrm>
          <a:noFill/>
          <a:ln/>
        </p:spPr>
        <p:txBody>
          <a:bodyPr/>
          <a:lstStyle/>
          <a:p>
            <a:endParaRPr lang="en-US" dirty="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23</a:t>
            </a:fld>
            <a:endParaRPr lang="en-US">
              <a:latin typeface="Arial" pitchFamily="34" charset="0"/>
            </a:endParaRPr>
          </a:p>
        </p:txBody>
      </p:sp>
      <p:sp>
        <p:nvSpPr>
          <p:cNvPr id="45059" name="Text Box 1"/>
          <p:cNvSpPr txBox="1">
            <a:spLocks noChangeArrowheads="1"/>
          </p:cNvSpPr>
          <p:nvPr/>
        </p:nvSpPr>
        <p:spPr bwMode="auto">
          <a:xfrm>
            <a:off x="957264" y="697230"/>
            <a:ext cx="4943475" cy="348615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1" y="4415791"/>
            <a:ext cx="5483225" cy="4180152"/>
          </a:xfrm>
          <a:noFill/>
          <a:ln/>
        </p:spPr>
        <p:txBody>
          <a:bodyPr/>
          <a:lstStyle/>
          <a:p>
            <a:endParaRPr lang="en-US" dirty="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24</a:t>
            </a:fld>
            <a:endParaRPr lang="en-US">
              <a:latin typeface="Arial" pitchFamily="34" charset="0"/>
            </a:endParaRPr>
          </a:p>
        </p:txBody>
      </p:sp>
      <p:sp>
        <p:nvSpPr>
          <p:cNvPr id="45059" name="Text Box 1"/>
          <p:cNvSpPr txBox="1">
            <a:spLocks noChangeArrowheads="1"/>
          </p:cNvSpPr>
          <p:nvPr/>
        </p:nvSpPr>
        <p:spPr bwMode="auto">
          <a:xfrm>
            <a:off x="957264" y="697230"/>
            <a:ext cx="4943475" cy="348615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1" y="4415791"/>
            <a:ext cx="5483225" cy="4180152"/>
          </a:xfrm>
          <a:noFill/>
          <a:ln/>
        </p:spPr>
        <p:txBody>
          <a:bodyPr/>
          <a:lstStyle/>
          <a:p>
            <a:endParaRPr lang="en-US" dirty="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25</a:t>
            </a:fld>
            <a:endParaRPr lang="en-US">
              <a:latin typeface="Arial" pitchFamily="34" charset="0"/>
            </a:endParaRPr>
          </a:p>
        </p:txBody>
      </p:sp>
      <p:sp>
        <p:nvSpPr>
          <p:cNvPr id="45059" name="Text Box 1"/>
          <p:cNvSpPr txBox="1">
            <a:spLocks noChangeArrowheads="1"/>
          </p:cNvSpPr>
          <p:nvPr/>
        </p:nvSpPr>
        <p:spPr bwMode="auto">
          <a:xfrm>
            <a:off x="957264" y="697230"/>
            <a:ext cx="4943475" cy="348615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1" y="4415791"/>
            <a:ext cx="5483225" cy="4180152"/>
          </a:xfrm>
          <a:noFill/>
          <a:ln/>
        </p:spPr>
        <p:txBody>
          <a:bodyPr/>
          <a:lstStyle/>
          <a:p>
            <a:endParaRPr lang="en-US" dirty="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26</a:t>
            </a:fld>
            <a:endParaRPr lang="en-US">
              <a:latin typeface="Arial" pitchFamily="34" charset="0"/>
            </a:endParaRPr>
          </a:p>
        </p:txBody>
      </p:sp>
      <p:sp>
        <p:nvSpPr>
          <p:cNvPr id="45059" name="Text Box 1"/>
          <p:cNvSpPr txBox="1">
            <a:spLocks noChangeArrowheads="1"/>
          </p:cNvSpPr>
          <p:nvPr/>
        </p:nvSpPr>
        <p:spPr bwMode="auto">
          <a:xfrm>
            <a:off x="957264" y="697230"/>
            <a:ext cx="4943475" cy="348615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1" y="4415791"/>
            <a:ext cx="5483225" cy="4180152"/>
          </a:xfrm>
          <a:noFill/>
          <a:ln/>
        </p:spPr>
        <p:txBody>
          <a:bodyPr/>
          <a:lstStyle/>
          <a:p>
            <a:endParaRPr lang="en-US" dirty="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27</a:t>
            </a:fld>
            <a:endParaRPr lang="en-US">
              <a:latin typeface="Arial" pitchFamily="34" charset="0"/>
            </a:endParaRPr>
          </a:p>
        </p:txBody>
      </p:sp>
      <p:sp>
        <p:nvSpPr>
          <p:cNvPr id="45059" name="Text Box 1"/>
          <p:cNvSpPr txBox="1">
            <a:spLocks noChangeArrowheads="1"/>
          </p:cNvSpPr>
          <p:nvPr/>
        </p:nvSpPr>
        <p:spPr bwMode="auto">
          <a:xfrm>
            <a:off x="957264" y="697230"/>
            <a:ext cx="4943475" cy="348615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1" y="4415791"/>
            <a:ext cx="5483225" cy="4180152"/>
          </a:xfrm>
          <a:noFill/>
          <a:ln/>
        </p:spPr>
        <p:txBody>
          <a:bodyPr/>
          <a:lstStyle/>
          <a:p>
            <a:endParaRPr lang="en-US" dirty="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28</a:t>
            </a:fld>
            <a:endParaRPr lang="en-US">
              <a:latin typeface="Arial" pitchFamily="34" charset="0"/>
            </a:endParaRPr>
          </a:p>
        </p:txBody>
      </p:sp>
      <p:sp>
        <p:nvSpPr>
          <p:cNvPr id="45059" name="Text Box 1"/>
          <p:cNvSpPr txBox="1">
            <a:spLocks noChangeArrowheads="1"/>
          </p:cNvSpPr>
          <p:nvPr/>
        </p:nvSpPr>
        <p:spPr bwMode="auto">
          <a:xfrm>
            <a:off x="957264" y="697230"/>
            <a:ext cx="4943475" cy="348615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1" y="4415791"/>
            <a:ext cx="5483225" cy="4180152"/>
          </a:xfrm>
          <a:noFill/>
          <a:ln/>
        </p:spPr>
        <p:txBody>
          <a:bodyPr/>
          <a:lstStyle/>
          <a:p>
            <a:endParaRPr lang="en-US" dirty="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ko-KR" altLang="en-US">
                <a:latin typeface="Arial" charset="0"/>
                <a:cs typeface="Arial" charset="0"/>
              </a:rPr>
              <a:t>Header1</a:t>
            </a:r>
            <a:endParaRPr lang="en-US" altLang="ko-KR" dirty="0">
              <a:latin typeface="Arial" charset="0"/>
              <a:cs typeface="Arial" charset="0"/>
            </a:endParaRPr>
          </a:p>
        </p:txBody>
      </p:sp>
      <p:sp>
        <p:nvSpPr>
          <p:cNvPr id="614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2F0B80D-AA9C-4B07-9B7A-DEF1E9678A05}" type="slidenum">
              <a:rPr lang="ko-KR" altLang="en-US">
                <a:latin typeface="Arial" charset="0"/>
                <a:cs typeface="Arial" charset="0"/>
              </a:rPr>
              <a:pPr fontAlgn="base">
                <a:spcBef>
                  <a:spcPct val="0"/>
                </a:spcBef>
                <a:spcAft>
                  <a:spcPct val="0"/>
                </a:spcAft>
              </a:pPr>
              <a:t>2</a:t>
            </a:fld>
            <a:endParaRPr lang="en-US" altLang="ko-KR" dirty="0">
              <a:latin typeface="Arial" charset="0"/>
              <a:cs typeface="Arial" charset="0"/>
            </a:endParaRPr>
          </a:p>
        </p:txBody>
      </p:sp>
      <p:sp>
        <p:nvSpPr>
          <p:cNvPr id="6148" name="Rectangle 2"/>
          <p:cNvSpPr>
            <a:spLocks noGrp="1" noRot="1" noChangeAspect="1" noChangeArrowheads="1" noTextEdit="1"/>
          </p:cNvSpPr>
          <p:nvPr>
            <p:ph type="sldImg"/>
          </p:nvPr>
        </p:nvSpPr>
        <p:spPr bwMode="auto">
          <a:xfrm>
            <a:off x="1144588" y="685800"/>
            <a:ext cx="4576762" cy="3432175"/>
          </a:xfrm>
          <a:noFill/>
          <a:ln>
            <a:solidFill>
              <a:srgbClr val="000000"/>
            </a:solidFill>
            <a:miter lim="800000"/>
            <a:headEnd/>
            <a:tailEnd/>
          </a:ln>
        </p:spPr>
      </p:sp>
      <p:sp>
        <p:nvSpPr>
          <p:cNvPr id="6149" name="Rectangle 3"/>
          <p:cNvSpPr>
            <a:spLocks noGrp="1" noChangeArrowheads="1"/>
          </p:cNvSpPr>
          <p:nvPr>
            <p:ph type="body" idx="1"/>
          </p:nvPr>
        </p:nvSpPr>
        <p:spPr bwMode="auto">
          <a:xfrm>
            <a:off x="912813" y="4343400"/>
            <a:ext cx="5032375" cy="4114800"/>
          </a:xfrm>
          <a:noFill/>
        </p:spPr>
        <p:txBody>
          <a:bodyPr wrap="square" lIns="95059" tIns="47530" rIns="95059" bIns="47530" numCol="1" anchor="t" anchorCtr="0" compatLnSpc="1">
            <a:prstTxWarp prst="textNoShape">
              <a:avLst/>
            </a:prstTxWarp>
          </a:bodyPr>
          <a:lstStyle/>
          <a:p>
            <a:pPr>
              <a:spcBef>
                <a:spcPct val="0"/>
              </a:spcBef>
            </a:pPr>
            <a:r>
              <a:rPr lang="en-US" baseline="0" dirty="0">
                <a:cs typeface="Arial" charset="0"/>
              </a:rPr>
              <a:t> </a:t>
            </a:r>
            <a:endParaRPr lang="en-US" dirty="0">
              <a:cs typeface="Arial" charset="0"/>
            </a:endParaRPr>
          </a:p>
        </p:txBody>
      </p:sp>
      <p:sp>
        <p:nvSpPr>
          <p:cNvPr id="2" name="Date Placeholder 1"/>
          <p:cNvSpPr>
            <a:spLocks noGrp="1"/>
          </p:cNvSpPr>
          <p:nvPr>
            <p:ph type="dt" idx="10"/>
          </p:nvPr>
        </p:nvSpPr>
        <p:spPr/>
        <p:txBody>
          <a:bodyPr/>
          <a:lstStyle/>
          <a:p>
            <a:pPr>
              <a:defRPr/>
            </a:pPr>
            <a:fld id="{FACF3273-2EB3-40DD-814C-84A4FC9C5835}" type="datetime1">
              <a:rPr lang="en-US" smtClean="0"/>
              <a:t>19-Jun-25</a:t>
            </a:fld>
            <a:endParaRPr lang="en-US" dirty="0"/>
          </a:p>
        </p:txBody>
      </p:sp>
    </p:spTree>
    <p:extLst>
      <p:ext uri="{BB962C8B-B14F-4D97-AF65-F5344CB8AC3E}">
        <p14:creationId xmlns:p14="http://schemas.microsoft.com/office/powerpoint/2010/main" val="261742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29</a:t>
            </a:fld>
            <a:endParaRPr lang="en-US">
              <a:latin typeface="Arial" pitchFamily="34" charset="0"/>
            </a:endParaRPr>
          </a:p>
        </p:txBody>
      </p:sp>
      <p:sp>
        <p:nvSpPr>
          <p:cNvPr id="45059" name="Text Box 1"/>
          <p:cNvSpPr txBox="1">
            <a:spLocks noChangeArrowheads="1"/>
          </p:cNvSpPr>
          <p:nvPr/>
        </p:nvSpPr>
        <p:spPr bwMode="auto">
          <a:xfrm>
            <a:off x="957264" y="697230"/>
            <a:ext cx="4943475" cy="348615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1" y="4415791"/>
            <a:ext cx="5483225" cy="4180152"/>
          </a:xfrm>
          <a:noFill/>
          <a:ln/>
        </p:spPr>
        <p:txBody>
          <a:bodyPr/>
          <a:lstStyle/>
          <a:p>
            <a:endParaRPr lang="en-US" dirty="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30</a:t>
            </a:fld>
            <a:endParaRPr lang="en-US">
              <a:latin typeface="Arial" pitchFamily="34" charset="0"/>
            </a:endParaRPr>
          </a:p>
        </p:txBody>
      </p:sp>
      <p:sp>
        <p:nvSpPr>
          <p:cNvPr id="45059" name="Text Box 1"/>
          <p:cNvSpPr txBox="1">
            <a:spLocks noChangeArrowheads="1"/>
          </p:cNvSpPr>
          <p:nvPr/>
        </p:nvSpPr>
        <p:spPr bwMode="auto">
          <a:xfrm>
            <a:off x="957264" y="697230"/>
            <a:ext cx="4943475" cy="348615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1" y="4415791"/>
            <a:ext cx="5483225" cy="4180152"/>
          </a:xfrm>
          <a:noFill/>
          <a:ln/>
        </p:spPr>
        <p:txBody>
          <a:bodyPr/>
          <a:lstStyle/>
          <a:p>
            <a:endParaRPr lang="en-US" dirty="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Person-Month (PM):  It represents the amount of work that one person can complete in one month.</a:t>
            </a:r>
            <a:endParaRPr lang="en-US" dirty="0"/>
          </a:p>
        </p:txBody>
      </p:sp>
      <p:sp>
        <p:nvSpPr>
          <p:cNvPr id="4" name="Slide Number Placeholder 3"/>
          <p:cNvSpPr>
            <a:spLocks noGrp="1"/>
          </p:cNvSpPr>
          <p:nvPr>
            <p:ph type="sldNum" sz="quarter" idx="10"/>
          </p:nvPr>
        </p:nvSpPr>
        <p:spPr/>
        <p:txBody>
          <a:bodyPr/>
          <a:lstStyle/>
          <a:p>
            <a:fld id="{0AA94E97-2A04-41D2-9813-7E6BE3842724}" type="slidenum">
              <a:rPr lang="en-GB" smtClean="0"/>
              <a:t>34</a:t>
            </a:fld>
            <a:endParaRPr lang="en-GB"/>
          </a:p>
        </p:txBody>
      </p:sp>
    </p:spTree>
    <p:extLst>
      <p:ext uri="{BB962C8B-B14F-4D97-AF65-F5344CB8AC3E}">
        <p14:creationId xmlns:p14="http://schemas.microsoft.com/office/powerpoint/2010/main" val="3044149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94E97-2A04-41D2-9813-7E6BE3842724}" type="slidenum">
              <a:rPr lang="en-GB" smtClean="0"/>
              <a:t>35</a:t>
            </a:fld>
            <a:endParaRPr lang="en-GB"/>
          </a:p>
        </p:txBody>
      </p:sp>
    </p:spTree>
    <p:extLst>
      <p:ext uri="{BB962C8B-B14F-4D97-AF65-F5344CB8AC3E}">
        <p14:creationId xmlns:p14="http://schemas.microsoft.com/office/powerpoint/2010/main" val="3661712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quantifiable measures used to evaluate and track the performance of an organization, department, team, or individual.</a:t>
            </a:r>
            <a:endParaRPr lang="en-US" dirty="0"/>
          </a:p>
        </p:txBody>
      </p:sp>
      <p:sp>
        <p:nvSpPr>
          <p:cNvPr id="4" name="Slide Number Placeholder 3"/>
          <p:cNvSpPr>
            <a:spLocks noGrp="1"/>
          </p:cNvSpPr>
          <p:nvPr>
            <p:ph type="sldNum" sz="quarter" idx="10"/>
          </p:nvPr>
        </p:nvSpPr>
        <p:spPr/>
        <p:txBody>
          <a:bodyPr/>
          <a:lstStyle/>
          <a:p>
            <a:fld id="{0AA94E97-2A04-41D2-9813-7E6BE3842724}" type="slidenum">
              <a:rPr lang="en-GB" smtClean="0"/>
              <a:t>3</a:t>
            </a:fld>
            <a:endParaRPr lang="en-GB"/>
          </a:p>
        </p:txBody>
      </p:sp>
    </p:spTree>
    <p:extLst>
      <p:ext uri="{BB962C8B-B14F-4D97-AF65-F5344CB8AC3E}">
        <p14:creationId xmlns:p14="http://schemas.microsoft.com/office/powerpoint/2010/main" val="3439034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quantifiable measures used to evaluate and track the performance of an organization, department, team, or individual.</a:t>
            </a:r>
            <a:endParaRPr lang="en-US" dirty="0"/>
          </a:p>
        </p:txBody>
      </p:sp>
      <p:sp>
        <p:nvSpPr>
          <p:cNvPr id="4" name="Slide Number Placeholder 3"/>
          <p:cNvSpPr>
            <a:spLocks noGrp="1"/>
          </p:cNvSpPr>
          <p:nvPr>
            <p:ph type="sldNum" sz="quarter" idx="10"/>
          </p:nvPr>
        </p:nvSpPr>
        <p:spPr/>
        <p:txBody>
          <a:bodyPr/>
          <a:lstStyle/>
          <a:p>
            <a:fld id="{0AA94E97-2A04-41D2-9813-7E6BE3842724}" type="slidenum">
              <a:rPr lang="en-GB" smtClean="0"/>
              <a:t>7</a:t>
            </a:fld>
            <a:endParaRPr lang="en-GB"/>
          </a:p>
        </p:txBody>
      </p:sp>
    </p:spTree>
    <p:extLst>
      <p:ext uri="{BB962C8B-B14F-4D97-AF65-F5344CB8AC3E}">
        <p14:creationId xmlns:p14="http://schemas.microsoft.com/office/powerpoint/2010/main" val="2783815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14</a:t>
            </a:fld>
            <a:endParaRPr lang="en-US">
              <a:latin typeface="Arial" pitchFamily="34" charset="0"/>
            </a:endParaRPr>
          </a:p>
        </p:txBody>
      </p:sp>
      <p:sp>
        <p:nvSpPr>
          <p:cNvPr id="45059" name="Text Box 1"/>
          <p:cNvSpPr txBox="1">
            <a:spLocks noChangeArrowheads="1"/>
          </p:cNvSpPr>
          <p:nvPr/>
        </p:nvSpPr>
        <p:spPr bwMode="auto">
          <a:xfrm>
            <a:off x="957264" y="697230"/>
            <a:ext cx="4943475" cy="348615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1" y="4415791"/>
            <a:ext cx="5483225" cy="4180152"/>
          </a:xfrm>
          <a:noFill/>
          <a:ln/>
        </p:spPr>
        <p:txBody>
          <a:bodyPr/>
          <a:lstStyle/>
          <a:p>
            <a:endParaRPr lang="en-US" dirty="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15</a:t>
            </a:fld>
            <a:endParaRPr lang="en-US">
              <a:latin typeface="Arial" pitchFamily="34" charset="0"/>
            </a:endParaRPr>
          </a:p>
        </p:txBody>
      </p:sp>
      <p:sp>
        <p:nvSpPr>
          <p:cNvPr id="45059" name="Text Box 1"/>
          <p:cNvSpPr txBox="1">
            <a:spLocks noChangeArrowheads="1"/>
          </p:cNvSpPr>
          <p:nvPr/>
        </p:nvSpPr>
        <p:spPr bwMode="auto">
          <a:xfrm>
            <a:off x="957264" y="697230"/>
            <a:ext cx="4943475" cy="348615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1" y="4415791"/>
            <a:ext cx="5483225" cy="4180152"/>
          </a:xfrm>
          <a:noFill/>
          <a:ln/>
        </p:spPr>
        <p:txBody>
          <a:bodyPr/>
          <a:lstStyle/>
          <a:p>
            <a:endParaRPr lang="en-US" dirty="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16</a:t>
            </a:fld>
            <a:endParaRPr lang="en-US">
              <a:latin typeface="Arial" pitchFamily="34" charset="0"/>
            </a:endParaRPr>
          </a:p>
        </p:txBody>
      </p:sp>
      <p:sp>
        <p:nvSpPr>
          <p:cNvPr id="45059" name="Text Box 1"/>
          <p:cNvSpPr txBox="1">
            <a:spLocks noChangeArrowheads="1"/>
          </p:cNvSpPr>
          <p:nvPr/>
        </p:nvSpPr>
        <p:spPr bwMode="auto">
          <a:xfrm>
            <a:off x="957264" y="697230"/>
            <a:ext cx="4943475" cy="348615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1" y="4415791"/>
            <a:ext cx="5483225" cy="4180152"/>
          </a:xfrm>
          <a:noFill/>
          <a:ln/>
        </p:spPr>
        <p:txBody>
          <a:bodyPr/>
          <a:lstStyle/>
          <a:p>
            <a:endParaRPr lang="en-US" dirty="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17</a:t>
            </a:fld>
            <a:endParaRPr lang="en-US">
              <a:latin typeface="Arial" pitchFamily="34" charset="0"/>
            </a:endParaRPr>
          </a:p>
        </p:txBody>
      </p:sp>
      <p:sp>
        <p:nvSpPr>
          <p:cNvPr id="45059" name="Text Box 1"/>
          <p:cNvSpPr txBox="1">
            <a:spLocks noChangeArrowheads="1"/>
          </p:cNvSpPr>
          <p:nvPr/>
        </p:nvSpPr>
        <p:spPr bwMode="auto">
          <a:xfrm>
            <a:off x="957264" y="697230"/>
            <a:ext cx="4943475" cy="348615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1" y="4415791"/>
            <a:ext cx="5483225" cy="4180152"/>
          </a:xfrm>
          <a:noFill/>
          <a:ln/>
        </p:spPr>
        <p:txBody>
          <a:bodyPr/>
          <a:lstStyle/>
          <a:p>
            <a:endParaRPr lang="en-US" dirty="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18</a:t>
            </a:fld>
            <a:endParaRPr lang="en-US">
              <a:latin typeface="Arial" pitchFamily="34" charset="0"/>
            </a:endParaRPr>
          </a:p>
        </p:txBody>
      </p:sp>
      <p:sp>
        <p:nvSpPr>
          <p:cNvPr id="45059" name="Text Box 1"/>
          <p:cNvSpPr txBox="1">
            <a:spLocks noChangeArrowheads="1"/>
          </p:cNvSpPr>
          <p:nvPr/>
        </p:nvSpPr>
        <p:spPr bwMode="auto">
          <a:xfrm>
            <a:off x="957264" y="697230"/>
            <a:ext cx="4943475" cy="348615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1" y="4415791"/>
            <a:ext cx="5483225" cy="4180152"/>
          </a:xfrm>
          <a:noFill/>
          <a:ln/>
        </p:spPr>
        <p:txBody>
          <a:bodyPr/>
          <a:lstStyle/>
          <a:p>
            <a:endParaRPr lang="en-US" dirty="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931764968"/>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4"/>
          <p:cNvSpPr txBox="1">
            <a:spLocks/>
          </p:cNvSpPr>
          <p:nvPr/>
        </p:nvSpPr>
        <p:spPr bwMode="auto">
          <a:xfrm>
            <a:off x="7091363" y="6586538"/>
            <a:ext cx="693737" cy="420687"/>
          </a:xfrm>
          <a:prstGeom prst="rect">
            <a:avLst/>
          </a:prstGeom>
          <a:noFill/>
          <a:ln w="9525">
            <a:noFill/>
            <a:miter lim="800000"/>
            <a:headEnd/>
            <a:tailEnd/>
          </a:ln>
        </p:spPr>
        <p:txBody>
          <a:bodyPr/>
          <a:lstStyle/>
          <a:p>
            <a:pPr marL="228600" indent="-228600" algn="ctr" eaLnBrk="0" fontAlgn="auto" hangingPunct="0">
              <a:spcBef>
                <a:spcPct val="20000"/>
              </a:spcBef>
              <a:spcAft>
                <a:spcPts val="0"/>
              </a:spcAft>
              <a:buClr>
                <a:srgbClr val="FF0000"/>
              </a:buClr>
              <a:buSzPct val="60000"/>
              <a:buFont typeface="Marlett" pitchFamily="2" charset="2"/>
              <a:buNone/>
              <a:defRPr/>
            </a:pPr>
            <a:fld id="{F40E3FC1-1F21-44D9-A8B4-146808728144}" type="slidenum">
              <a:rPr lang="en-US" sz="1200" b="1">
                <a:latin typeface="Arial Unicode MS" pitchFamily="34" charset="-128"/>
                <a:ea typeface="Arial Unicode MS" pitchFamily="34" charset="-128"/>
                <a:cs typeface="Arial Unicode MS" pitchFamily="34" charset="-128"/>
              </a:rPr>
              <a:pPr marL="228600" indent="-228600" algn="ctr" eaLnBrk="0" fontAlgn="auto" hangingPunct="0">
                <a:spcBef>
                  <a:spcPct val="20000"/>
                </a:spcBef>
                <a:spcAft>
                  <a:spcPts val="0"/>
                </a:spcAft>
                <a:buClr>
                  <a:srgbClr val="FF0000"/>
                </a:buClr>
                <a:buSzPct val="60000"/>
                <a:buFont typeface="Marlett" pitchFamily="2" charset="2"/>
                <a:buNone/>
                <a:defRPr/>
              </a:pPr>
              <a:t>‹#›</a:t>
            </a:fld>
            <a:endParaRPr lang="en-US" sz="1200" b="1" dirty="0">
              <a:latin typeface="Arial Unicode MS" pitchFamily="34" charset="-128"/>
              <a:ea typeface="Arial Unicode MS" pitchFamily="34" charset="-128"/>
              <a:cs typeface="Arial Unicode MS" pitchFamily="34" charset="-128"/>
            </a:endParaRPr>
          </a:p>
        </p:txBody>
      </p:sp>
      <p:sp>
        <p:nvSpPr>
          <p:cNvPr id="5" name="Text Placeholder 4"/>
          <p:cNvSpPr txBox="1">
            <a:spLocks/>
          </p:cNvSpPr>
          <p:nvPr/>
        </p:nvSpPr>
        <p:spPr bwMode="auto">
          <a:xfrm>
            <a:off x="3571875" y="6599150"/>
            <a:ext cx="1695450" cy="240263"/>
          </a:xfrm>
          <a:prstGeom prst="rect">
            <a:avLst/>
          </a:prstGeom>
          <a:noFill/>
          <a:ln w="9525">
            <a:noFill/>
            <a:miter lim="800000"/>
            <a:headEnd/>
            <a:tailEnd/>
          </a:ln>
        </p:spPr>
        <p:txBody>
          <a:bodyPr/>
          <a:lstStyle/>
          <a:p>
            <a:pPr marL="228600" indent="-228600" algn="ctr" eaLnBrk="0" fontAlgn="auto" hangingPunct="0">
              <a:spcBef>
                <a:spcPct val="20000"/>
              </a:spcBef>
              <a:spcAft>
                <a:spcPts val="0"/>
              </a:spcAft>
              <a:buClr>
                <a:srgbClr val="FF0000"/>
              </a:buClr>
              <a:buSzPct val="60000"/>
              <a:buFont typeface="Marlett" pitchFamily="2" charset="2"/>
              <a:buNone/>
              <a:defRPr/>
            </a:pPr>
            <a:fld id="{6FD8D0D8-4386-463A-BE64-8F1AD9DBB0EF}" type="datetime4">
              <a:rPr lang="en-US" sz="1100" b="1">
                <a:latin typeface="Arial Unicode MS" pitchFamily="34" charset="-128"/>
                <a:ea typeface="Arial Unicode MS" pitchFamily="34" charset="-128"/>
                <a:cs typeface="Arial Unicode MS" pitchFamily="34" charset="-128"/>
              </a:rPr>
              <a:pPr marL="228600" indent="-228600" algn="ctr" eaLnBrk="0" fontAlgn="auto" hangingPunct="0">
                <a:spcBef>
                  <a:spcPct val="20000"/>
                </a:spcBef>
                <a:spcAft>
                  <a:spcPts val="0"/>
                </a:spcAft>
                <a:buClr>
                  <a:srgbClr val="FF0000"/>
                </a:buClr>
                <a:buSzPct val="60000"/>
                <a:buFont typeface="Marlett" pitchFamily="2" charset="2"/>
                <a:buNone/>
                <a:defRPr/>
              </a:pPr>
              <a:t>June 19, 2025</a:t>
            </a:fld>
            <a:endParaRPr lang="en-US" sz="1100" b="1" dirty="0">
              <a:latin typeface="Arial Unicode MS" pitchFamily="34" charset="-128"/>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3838657"/>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39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503136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123330" name="Rectangle 2"/>
          <p:cNvSpPr>
            <a:spLocks noChangeArrowheads="1"/>
          </p:cNvSpPr>
          <p:nvPr/>
        </p:nvSpPr>
        <p:spPr bwMode="auto">
          <a:xfrm>
            <a:off x="0" y="0"/>
            <a:ext cx="9144000" cy="685800"/>
          </a:xfrm>
          <a:prstGeom prst="rect">
            <a:avLst/>
          </a:prstGeom>
          <a:solidFill>
            <a:srgbClr val="FFFF99"/>
          </a:solidFill>
          <a:ln w="9525" algn="ctr">
            <a:solidFill>
              <a:schemeClr val="tx1"/>
            </a:solidFill>
            <a:miter lim="800000"/>
            <a:headEnd/>
            <a:tailEnd/>
          </a:ln>
          <a:effectLst/>
        </p:spPr>
        <p:txBody>
          <a:bodyPr wrap="none" anchor="ctr"/>
          <a:lstStyle/>
          <a:p>
            <a:pPr algn="ctr" eaLnBrk="0" fontAlgn="auto" hangingPunct="0">
              <a:lnSpc>
                <a:spcPct val="110000"/>
              </a:lnSpc>
              <a:spcBef>
                <a:spcPct val="20000"/>
              </a:spcBef>
              <a:spcAft>
                <a:spcPts val="0"/>
              </a:spcAft>
              <a:buClr>
                <a:srgbClr val="FF0000"/>
              </a:buClr>
              <a:buSzPct val="60000"/>
              <a:buFont typeface="Marlett" pitchFamily="2" charset="2"/>
              <a:buChar char="n"/>
              <a:defRPr/>
            </a:pPr>
            <a:endParaRPr lang="en-US" dirty="0">
              <a:latin typeface="Arial" pitchFamily="34" charset="0"/>
              <a:cs typeface="+mn-cs"/>
            </a:endParaRPr>
          </a:p>
        </p:txBody>
      </p:sp>
      <p:sp>
        <p:nvSpPr>
          <p:cNvPr id="1123336" name="Rectangle 8"/>
          <p:cNvSpPr>
            <a:spLocks noChangeArrowheads="1"/>
          </p:cNvSpPr>
          <p:nvPr/>
        </p:nvSpPr>
        <p:spPr bwMode="auto">
          <a:xfrm>
            <a:off x="0" y="0"/>
            <a:ext cx="9144000" cy="685800"/>
          </a:xfrm>
          <a:prstGeom prst="rect">
            <a:avLst/>
          </a:prstGeom>
          <a:solidFill>
            <a:srgbClr val="FFFF99"/>
          </a:solidFill>
          <a:ln w="9525" algn="ctr">
            <a:noFill/>
            <a:miter lim="800000"/>
            <a:headEnd/>
            <a:tailEnd/>
          </a:ln>
          <a:effectLst/>
        </p:spPr>
        <p:txBody>
          <a:bodyPr wrap="none" anchor="ctr"/>
          <a:lstStyle/>
          <a:p>
            <a:pPr algn="ctr" eaLnBrk="0" fontAlgn="auto" hangingPunct="0">
              <a:lnSpc>
                <a:spcPct val="110000"/>
              </a:lnSpc>
              <a:spcBef>
                <a:spcPct val="20000"/>
              </a:spcBef>
              <a:spcAft>
                <a:spcPts val="0"/>
              </a:spcAft>
              <a:buClr>
                <a:srgbClr val="FF0000"/>
              </a:buClr>
              <a:buSzPct val="60000"/>
              <a:buFont typeface="Marlett" pitchFamily="2" charset="2"/>
              <a:buChar char="n"/>
              <a:defRPr/>
            </a:pPr>
            <a:endParaRPr lang="en-US" dirty="0">
              <a:latin typeface="Arial" pitchFamily="34" charset="0"/>
              <a:cs typeface="+mn-cs"/>
            </a:endParaRPr>
          </a:p>
        </p:txBody>
      </p:sp>
      <p:sp>
        <p:nvSpPr>
          <p:cNvPr id="1028" name="Rectangle 3"/>
          <p:cNvSpPr>
            <a:spLocks noGrp="1" noChangeArrowheads="1"/>
          </p:cNvSpPr>
          <p:nvPr>
            <p:ph type="title"/>
          </p:nvPr>
        </p:nvSpPr>
        <p:spPr bwMode="auto">
          <a:xfrm>
            <a:off x="107950" y="0"/>
            <a:ext cx="8870950" cy="731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9" name="Rectangle 4"/>
          <p:cNvSpPr>
            <a:spLocks noGrp="1" noChangeArrowheads="1"/>
          </p:cNvSpPr>
          <p:nvPr>
            <p:ph type="body" idx="1"/>
          </p:nvPr>
        </p:nvSpPr>
        <p:spPr bwMode="auto">
          <a:xfrm>
            <a:off x="179388" y="771525"/>
            <a:ext cx="8799512" cy="5124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123333" name="Line 5"/>
          <p:cNvSpPr>
            <a:spLocks noChangeShapeType="1"/>
          </p:cNvSpPr>
          <p:nvPr/>
        </p:nvSpPr>
        <p:spPr bwMode="auto">
          <a:xfrm>
            <a:off x="0" y="685800"/>
            <a:ext cx="9144000" cy="0"/>
          </a:xfrm>
          <a:prstGeom prst="line">
            <a:avLst/>
          </a:prstGeom>
          <a:noFill/>
          <a:ln w="38100">
            <a:solidFill>
              <a:srgbClr val="FF0000"/>
            </a:solidFill>
            <a:round/>
            <a:headEnd/>
            <a:tailEnd type="none" w="sm" len="lg"/>
          </a:ln>
          <a:effectLst/>
        </p:spPr>
        <p:txBody>
          <a:bodyPr wrap="none" anchor="ctr"/>
          <a:lstStyle/>
          <a:p>
            <a:pPr algn="ctr" eaLnBrk="0" fontAlgn="auto" hangingPunct="0">
              <a:lnSpc>
                <a:spcPct val="110000"/>
              </a:lnSpc>
              <a:spcBef>
                <a:spcPct val="20000"/>
              </a:spcBef>
              <a:spcAft>
                <a:spcPts val="0"/>
              </a:spcAft>
              <a:buClr>
                <a:srgbClr val="FF0000"/>
              </a:buClr>
              <a:buSzPct val="60000"/>
              <a:buFont typeface="Marlett" pitchFamily="2" charset="2"/>
              <a:buChar char="n"/>
              <a:defRPr/>
            </a:pPr>
            <a:endParaRPr lang="en-US" dirty="0">
              <a:latin typeface="Arial" pitchFamily="34" charset="0"/>
              <a:cs typeface="+mn-cs"/>
            </a:endParaRPr>
          </a:p>
        </p:txBody>
      </p:sp>
    </p:spTree>
    <p:extLst>
      <p:ext uri="{BB962C8B-B14F-4D97-AF65-F5344CB8AC3E}">
        <p14:creationId xmlns:p14="http://schemas.microsoft.com/office/powerpoint/2010/main" val="78032750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Lst>
  <p:transition spd="slow">
    <p:blinds dir="vert"/>
  </p:transition>
  <p:hf hdr="0"/>
  <p:txStyles>
    <p:titleStyle>
      <a:lvl1pPr algn="l" rtl="0" eaLnBrk="1" fontAlgn="base" hangingPunct="1">
        <a:spcBef>
          <a:spcPct val="0"/>
        </a:spcBef>
        <a:spcAft>
          <a:spcPct val="0"/>
        </a:spcAft>
        <a:defRPr kumimoji="1" sz="3200" b="1">
          <a:solidFill>
            <a:srgbClr val="006600"/>
          </a:solidFill>
          <a:latin typeface="+mj-lt"/>
          <a:ea typeface="+mj-ea"/>
          <a:cs typeface="+mj-cs"/>
        </a:defRPr>
      </a:lvl1pPr>
      <a:lvl2pPr algn="l" rtl="0" eaLnBrk="1" fontAlgn="base" hangingPunct="1">
        <a:spcBef>
          <a:spcPct val="0"/>
        </a:spcBef>
        <a:spcAft>
          <a:spcPct val="0"/>
        </a:spcAft>
        <a:defRPr kumimoji="1" sz="3200" b="1">
          <a:solidFill>
            <a:srgbClr val="006600"/>
          </a:solidFill>
          <a:latin typeface="Arial" pitchFamily="34" charset="0"/>
        </a:defRPr>
      </a:lvl2pPr>
      <a:lvl3pPr algn="l" rtl="0" eaLnBrk="1" fontAlgn="base" hangingPunct="1">
        <a:spcBef>
          <a:spcPct val="0"/>
        </a:spcBef>
        <a:spcAft>
          <a:spcPct val="0"/>
        </a:spcAft>
        <a:defRPr kumimoji="1" sz="3200" b="1">
          <a:solidFill>
            <a:srgbClr val="006600"/>
          </a:solidFill>
          <a:latin typeface="Arial" pitchFamily="34" charset="0"/>
        </a:defRPr>
      </a:lvl3pPr>
      <a:lvl4pPr algn="l" rtl="0" eaLnBrk="1" fontAlgn="base" hangingPunct="1">
        <a:spcBef>
          <a:spcPct val="0"/>
        </a:spcBef>
        <a:spcAft>
          <a:spcPct val="0"/>
        </a:spcAft>
        <a:defRPr kumimoji="1" sz="3200" b="1">
          <a:solidFill>
            <a:srgbClr val="006600"/>
          </a:solidFill>
          <a:latin typeface="Arial" pitchFamily="34" charset="0"/>
        </a:defRPr>
      </a:lvl4pPr>
      <a:lvl5pPr algn="l" rtl="0" eaLnBrk="1" fontAlgn="base" hangingPunct="1">
        <a:spcBef>
          <a:spcPct val="0"/>
        </a:spcBef>
        <a:spcAft>
          <a:spcPct val="0"/>
        </a:spcAft>
        <a:defRPr kumimoji="1" sz="3200" b="1">
          <a:solidFill>
            <a:srgbClr val="006600"/>
          </a:solidFill>
          <a:latin typeface="Arial" pitchFamily="34" charset="0"/>
        </a:defRPr>
      </a:lvl5pPr>
      <a:lvl6pPr marL="457200" algn="l" rtl="0" eaLnBrk="1" fontAlgn="base" hangingPunct="1">
        <a:spcBef>
          <a:spcPct val="0"/>
        </a:spcBef>
        <a:spcAft>
          <a:spcPct val="0"/>
        </a:spcAft>
        <a:defRPr kumimoji="1" sz="2800" b="1">
          <a:solidFill>
            <a:srgbClr val="006600"/>
          </a:solidFill>
          <a:latin typeface="Arial" pitchFamily="34" charset="0"/>
        </a:defRPr>
      </a:lvl6pPr>
      <a:lvl7pPr marL="914400" algn="l" rtl="0" eaLnBrk="1" fontAlgn="base" hangingPunct="1">
        <a:spcBef>
          <a:spcPct val="0"/>
        </a:spcBef>
        <a:spcAft>
          <a:spcPct val="0"/>
        </a:spcAft>
        <a:defRPr kumimoji="1" sz="2800" b="1">
          <a:solidFill>
            <a:srgbClr val="006600"/>
          </a:solidFill>
          <a:latin typeface="Arial" pitchFamily="34" charset="0"/>
        </a:defRPr>
      </a:lvl7pPr>
      <a:lvl8pPr marL="1371600" algn="l" rtl="0" eaLnBrk="1" fontAlgn="base" hangingPunct="1">
        <a:spcBef>
          <a:spcPct val="0"/>
        </a:spcBef>
        <a:spcAft>
          <a:spcPct val="0"/>
        </a:spcAft>
        <a:defRPr kumimoji="1" sz="2800" b="1">
          <a:solidFill>
            <a:srgbClr val="006600"/>
          </a:solidFill>
          <a:latin typeface="Arial" pitchFamily="34" charset="0"/>
        </a:defRPr>
      </a:lvl8pPr>
      <a:lvl9pPr marL="1828800" algn="l" rtl="0" eaLnBrk="1" fontAlgn="base" hangingPunct="1">
        <a:spcBef>
          <a:spcPct val="0"/>
        </a:spcBef>
        <a:spcAft>
          <a:spcPct val="0"/>
        </a:spcAft>
        <a:defRPr kumimoji="1" sz="2800" b="1">
          <a:solidFill>
            <a:srgbClr val="006600"/>
          </a:solidFill>
          <a:latin typeface="Arial" pitchFamily="34" charset="0"/>
        </a:defRPr>
      </a:lvl9pPr>
    </p:titleStyle>
    <p:bodyStyle>
      <a:lvl1pPr marL="228600" indent="-228600" algn="l" rtl="0" eaLnBrk="1" fontAlgn="base" hangingPunct="1">
        <a:spcBef>
          <a:spcPct val="20000"/>
        </a:spcBef>
        <a:spcAft>
          <a:spcPct val="0"/>
        </a:spcAft>
        <a:buClr>
          <a:srgbClr val="FF0000"/>
        </a:buClr>
        <a:buSzPct val="60000"/>
        <a:buFont typeface="Marlett" pitchFamily="2" charset="2"/>
        <a:buChar char="n"/>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00FF00"/>
        </a:buClr>
        <a:buFont typeface="Marlett" pitchFamily="2" charset="2"/>
        <a:buChar char="5"/>
        <a:defRPr kumimoji="1" sz="2600">
          <a:solidFill>
            <a:schemeClr val="tx1"/>
          </a:solidFill>
          <a:latin typeface="+mn-lt"/>
        </a:defRPr>
      </a:lvl2pPr>
      <a:lvl3pPr marL="1143000" indent="-228600" algn="l" rtl="0" eaLnBrk="1" fontAlgn="base" hangingPunct="1">
        <a:spcBef>
          <a:spcPct val="20000"/>
        </a:spcBef>
        <a:spcAft>
          <a:spcPct val="0"/>
        </a:spcAft>
        <a:buClr>
          <a:srgbClr val="0000FF"/>
        </a:buClr>
        <a:buSzPct val="50000"/>
        <a:buFont typeface="Marlett" pitchFamily="2" charset="2"/>
        <a:buChar char="g"/>
        <a:defRPr kumimoji="1" sz="2400">
          <a:solidFill>
            <a:schemeClr val="tx1"/>
          </a:solidFill>
          <a:latin typeface="+mn-lt"/>
        </a:defRPr>
      </a:lvl3pPr>
      <a:lvl4pPr marL="1600200" indent="-228600" algn="l" rtl="0" eaLnBrk="1" fontAlgn="base" hangingPunct="1">
        <a:spcBef>
          <a:spcPct val="20000"/>
        </a:spcBef>
        <a:spcAft>
          <a:spcPct val="0"/>
        </a:spcAft>
        <a:buClr>
          <a:schemeClr val="accent2"/>
        </a:buClr>
        <a:buFont typeface="Marlett" pitchFamily="2" charset="2"/>
        <a:buChar char="u"/>
        <a:defRPr kumimoji="1" sz="2300">
          <a:solidFill>
            <a:schemeClr val="tx1"/>
          </a:solidFill>
          <a:latin typeface="+mn-lt"/>
        </a:defRPr>
      </a:lvl4pPr>
      <a:lvl5pPr marL="2057400" indent="-228600" algn="l" rtl="0" eaLnBrk="1" fontAlgn="base" hangingPunct="1">
        <a:spcBef>
          <a:spcPct val="20000"/>
        </a:spcBef>
        <a:spcAft>
          <a:spcPct val="0"/>
        </a:spcAft>
        <a:buClr>
          <a:schemeClr val="tx1"/>
        </a:buClr>
        <a:buChar char="»"/>
        <a:defRPr kumimoji="1" sz="2200">
          <a:solidFill>
            <a:schemeClr val="tx1"/>
          </a:solidFill>
          <a:latin typeface="+mn-lt"/>
        </a:defRPr>
      </a:lvl5pPr>
      <a:lvl6pPr marL="2514600" indent="-228600" algn="l" rtl="0" eaLnBrk="1" fontAlgn="base" hangingPunct="1">
        <a:spcBef>
          <a:spcPct val="20000"/>
        </a:spcBef>
        <a:spcAft>
          <a:spcPct val="0"/>
        </a:spcAft>
        <a:buClr>
          <a:schemeClr val="tx1"/>
        </a:buClr>
        <a:buChar char="»"/>
        <a:defRPr kumimoji="1"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kumimoji="1"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kumimoji="1"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kumimoji="1"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8"/>
          <p:cNvSpPr>
            <a:spLocks noChangeArrowheads="1"/>
          </p:cNvSpPr>
          <p:nvPr/>
        </p:nvSpPr>
        <p:spPr bwMode="auto">
          <a:xfrm>
            <a:off x="0" y="-31750"/>
            <a:ext cx="9144000" cy="1631950"/>
          </a:xfrm>
          <a:prstGeom prst="rect">
            <a:avLst/>
          </a:prstGeom>
          <a:solidFill>
            <a:srgbClr val="FFFF99"/>
          </a:solidFill>
          <a:ln w="9525" algn="ctr">
            <a:solidFill>
              <a:schemeClr val="tx1"/>
            </a:solidFill>
            <a:miter lim="800000"/>
            <a:headEnd/>
            <a:tailEnd/>
          </a:ln>
        </p:spPr>
        <p:txBody>
          <a:bodyPr wrap="none" anchor="ctr"/>
          <a:lstStyle/>
          <a:p>
            <a:pPr algn="ctr" eaLnBrk="0" hangingPunct="0">
              <a:spcBef>
                <a:spcPct val="20000"/>
              </a:spcBef>
              <a:buClr>
                <a:schemeClr val="bg1"/>
              </a:buClr>
              <a:buFontTx/>
              <a:buChar char="•"/>
            </a:pPr>
            <a:endParaRPr lang="en-US" sz="2800" dirty="0">
              <a:latin typeface="Goudy Stout" pitchFamily="18" charset="0"/>
            </a:endParaRPr>
          </a:p>
        </p:txBody>
      </p:sp>
      <p:sp>
        <p:nvSpPr>
          <p:cNvPr id="34818" name="Line 3"/>
          <p:cNvSpPr>
            <a:spLocks noChangeShapeType="1"/>
          </p:cNvSpPr>
          <p:nvPr/>
        </p:nvSpPr>
        <p:spPr bwMode="auto">
          <a:xfrm>
            <a:off x="0" y="1600200"/>
            <a:ext cx="9144000" cy="0"/>
          </a:xfrm>
          <a:prstGeom prst="line">
            <a:avLst/>
          </a:prstGeom>
          <a:noFill/>
          <a:ln w="76200">
            <a:solidFill>
              <a:srgbClr val="FF3300"/>
            </a:solidFill>
            <a:round/>
            <a:headEnd/>
            <a:tailEnd/>
          </a:ln>
        </p:spPr>
        <p:txBody>
          <a:bodyPr/>
          <a:lstStyle/>
          <a:p>
            <a:endParaRPr lang="en-US" dirty="0"/>
          </a:p>
        </p:txBody>
      </p:sp>
      <p:sp>
        <p:nvSpPr>
          <p:cNvPr id="34819" name="Text Box 4"/>
          <p:cNvSpPr txBox="1">
            <a:spLocks noChangeArrowheads="1"/>
          </p:cNvSpPr>
          <p:nvPr/>
        </p:nvSpPr>
        <p:spPr bwMode="auto">
          <a:xfrm>
            <a:off x="152400" y="274144"/>
            <a:ext cx="8839200" cy="523220"/>
          </a:xfrm>
          <a:prstGeom prst="rect">
            <a:avLst/>
          </a:prstGeom>
          <a:noFill/>
          <a:ln w="9525">
            <a:noFill/>
            <a:miter lim="800000"/>
            <a:headEnd/>
            <a:tailEnd/>
          </a:ln>
        </p:spPr>
        <p:txBody>
          <a:bodyPr wrap="square">
            <a:spAutoFit/>
          </a:bodyPr>
          <a:lstStyle/>
          <a:p>
            <a:pPr algn="ctr" eaLnBrk="0" hangingPunct="0">
              <a:spcBef>
                <a:spcPct val="20000"/>
              </a:spcBef>
              <a:buClr>
                <a:srgbClr val="FF0000"/>
              </a:buClr>
              <a:buSzPct val="60000"/>
            </a:pPr>
            <a:r>
              <a:rPr lang="en-US" sz="2800" b="1" dirty="0">
                <a:solidFill>
                  <a:srgbClr val="0000CC"/>
                </a:solidFill>
                <a:cs typeface="+mn-cs"/>
              </a:rPr>
              <a:t>Software </a:t>
            </a:r>
            <a:r>
              <a:rPr lang="en-US" sz="2800" b="1">
                <a:solidFill>
                  <a:srgbClr val="0000CC"/>
                </a:solidFill>
                <a:cs typeface="+mn-cs"/>
              </a:rPr>
              <a:t>Quality </a:t>
            </a:r>
            <a:r>
              <a:rPr lang="en-US" sz="2800" b="1" smtClean="0">
                <a:solidFill>
                  <a:srgbClr val="0000CC"/>
                </a:solidFill>
                <a:cs typeface="+mn-cs"/>
              </a:rPr>
              <a:t>Engineering</a:t>
            </a:r>
            <a:endParaRPr lang="en-US" sz="2800" b="1" dirty="0">
              <a:solidFill>
                <a:srgbClr val="0000CC"/>
              </a:solidFill>
              <a:cs typeface="+mn-cs"/>
            </a:endParaRPr>
          </a:p>
        </p:txBody>
      </p:sp>
      <p:sp>
        <p:nvSpPr>
          <p:cNvPr id="34820" name="Text Box 5"/>
          <p:cNvSpPr txBox="1">
            <a:spLocks noChangeArrowheads="1"/>
          </p:cNvSpPr>
          <p:nvPr/>
        </p:nvSpPr>
        <p:spPr bwMode="auto">
          <a:xfrm>
            <a:off x="346412" y="2028655"/>
            <a:ext cx="8568988" cy="1828800"/>
          </a:xfrm>
          <a:prstGeom prst="rect">
            <a:avLst/>
          </a:prstGeom>
          <a:noFill/>
          <a:ln w="9525">
            <a:noFill/>
            <a:miter lim="800000"/>
            <a:headEnd/>
            <a:tailEnd/>
          </a:ln>
        </p:spPr>
        <p:txBody>
          <a:bodyPr wrap="none"/>
          <a:lstStyle/>
          <a:p>
            <a:pPr marL="511175" indent="-279400" algn="ctr"/>
            <a:endParaRPr lang="en-US" sz="1200" dirty="0">
              <a:solidFill>
                <a:schemeClr val="accent1"/>
              </a:solidFill>
              <a:cs typeface="Times New Roman" pitchFamily="18" charset="0"/>
            </a:endParaRPr>
          </a:p>
          <a:p>
            <a:endParaRPr lang="en-US" sz="2000" dirty="0"/>
          </a:p>
          <a:p>
            <a:endParaRPr lang="en-US" sz="2000" dirty="0"/>
          </a:p>
          <a:p>
            <a:pPr algn="ctr"/>
            <a:r>
              <a:rPr lang="en-US" sz="3200" b="1" dirty="0"/>
              <a:t>Software Product Quality Metrics</a:t>
            </a:r>
          </a:p>
          <a:p>
            <a:pPr algn="ctr"/>
            <a:endParaRPr lang="en-US" sz="800" dirty="0">
              <a:solidFill>
                <a:srgbClr val="006600"/>
              </a:solidFill>
            </a:endParaRPr>
          </a:p>
          <a:p>
            <a:pPr marL="511175" indent="-279400" algn="ctr"/>
            <a:endParaRPr lang="en-US" dirty="0">
              <a:solidFill>
                <a:srgbClr val="006600"/>
              </a:solidFill>
            </a:endParaRPr>
          </a:p>
          <a:p>
            <a:pPr marL="511175" indent="-279400" algn="ctr"/>
            <a:endParaRPr lang="en-US" dirty="0">
              <a:solidFill>
                <a:srgbClr val="006600"/>
              </a:solidFill>
            </a:endParaRPr>
          </a:p>
          <a:p>
            <a:pPr marL="511175" indent="-279400" algn="ctr"/>
            <a:r>
              <a:rPr lang="en-US" dirty="0" smtClean="0">
                <a:solidFill>
                  <a:srgbClr val="006600"/>
                </a:solidFill>
              </a:rPr>
              <a:t>Ms. </a:t>
            </a:r>
            <a:r>
              <a:rPr lang="en-US" dirty="0" err="1" smtClean="0">
                <a:solidFill>
                  <a:srgbClr val="006600"/>
                </a:solidFill>
              </a:rPr>
              <a:t>Maheen</a:t>
            </a:r>
            <a:r>
              <a:rPr lang="en-US" dirty="0" smtClean="0">
                <a:solidFill>
                  <a:srgbClr val="006600"/>
                </a:solidFill>
              </a:rPr>
              <a:t> </a:t>
            </a:r>
            <a:r>
              <a:rPr lang="en-US" dirty="0" err="1" smtClean="0">
                <a:solidFill>
                  <a:srgbClr val="006600"/>
                </a:solidFill>
              </a:rPr>
              <a:t>Gul</a:t>
            </a:r>
            <a:endParaRPr lang="en-US" dirty="0">
              <a:solidFill>
                <a:srgbClr val="006600"/>
              </a:solidFill>
            </a:endParaRPr>
          </a:p>
          <a:p>
            <a:pPr marL="511175" indent="-279400" algn="ctr"/>
            <a:r>
              <a:rPr lang="en-US" dirty="0">
                <a:solidFill>
                  <a:srgbClr val="006600"/>
                </a:solidFill>
              </a:rPr>
              <a:t>Department of Computer Science</a:t>
            </a:r>
          </a:p>
          <a:p>
            <a:pPr marL="511175" indent="-279400" algn="ctr"/>
            <a:r>
              <a:rPr lang="en-US" dirty="0">
                <a:solidFill>
                  <a:srgbClr val="006600"/>
                </a:solidFill>
              </a:rPr>
              <a:t>COMSATS University Islamabad, Islamabad Campus</a:t>
            </a:r>
          </a:p>
          <a:p>
            <a:pPr marL="511175" indent="-279400" algn="ctr"/>
            <a:endParaRPr lang="en-US" dirty="0"/>
          </a:p>
        </p:txBody>
      </p:sp>
      <p:sp>
        <p:nvSpPr>
          <p:cNvPr id="34823" name="Rectangle 34"/>
          <p:cNvSpPr>
            <a:spLocks noChangeArrowheads="1"/>
          </p:cNvSpPr>
          <p:nvPr/>
        </p:nvSpPr>
        <p:spPr bwMode="auto">
          <a:xfrm>
            <a:off x="533400" y="3486723"/>
            <a:ext cx="8229600" cy="3066477"/>
          </a:xfrm>
          <a:prstGeom prst="rect">
            <a:avLst/>
          </a:prstGeom>
          <a:noFill/>
          <a:ln w="9525">
            <a:noFill/>
            <a:miter lim="800000"/>
            <a:headEnd/>
            <a:tailEnd/>
          </a:ln>
        </p:spPr>
        <p:txBody>
          <a:bodyPr/>
          <a:lstStyle/>
          <a:p>
            <a:pPr eaLnBrk="0" hangingPunct="0">
              <a:spcBef>
                <a:spcPct val="20000"/>
              </a:spcBef>
              <a:buClr>
                <a:srgbClr val="FF0000"/>
              </a:buClr>
              <a:buSzPct val="60000"/>
            </a:pPr>
            <a:endParaRPr kumimoji="1" lang="en-US" dirty="0"/>
          </a:p>
        </p:txBody>
      </p:sp>
    </p:spTree>
    <p:extLst>
      <p:ext uri="{BB962C8B-B14F-4D97-AF65-F5344CB8AC3E}">
        <p14:creationId xmlns:p14="http://schemas.microsoft.com/office/powerpoint/2010/main" val="3521993915"/>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DE92C-2CBC-4B33-A927-7D8FBE5869C5}"/>
              </a:ext>
            </a:extLst>
          </p:cNvPr>
          <p:cNvSpPr>
            <a:spLocks noGrp="1"/>
          </p:cNvSpPr>
          <p:nvPr>
            <p:ph type="title"/>
          </p:nvPr>
        </p:nvSpPr>
        <p:spPr>
          <a:xfrm>
            <a:off x="0" y="87088"/>
            <a:ext cx="9036050" cy="551302"/>
          </a:xfrm>
        </p:spPr>
        <p:txBody>
          <a:bodyPr/>
          <a:lstStyle/>
          <a:p>
            <a:r>
              <a:rPr lang="en-US" sz="2800" dirty="0"/>
              <a:t> 3. Software product size metrics</a:t>
            </a:r>
            <a:endParaRPr lang="en-US" sz="2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216" y="1371600"/>
            <a:ext cx="72390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57200" y="773668"/>
            <a:ext cx="4339650" cy="369332"/>
          </a:xfrm>
          <a:prstGeom prst="rect">
            <a:avLst/>
          </a:prstGeom>
        </p:spPr>
        <p:txBody>
          <a:bodyPr wrap="none">
            <a:spAutoFit/>
          </a:bodyPr>
          <a:lstStyle/>
          <a:p>
            <a:pPr marL="0" indent="0" algn="just">
              <a:buSzPct val="100000"/>
              <a:buNone/>
            </a:pPr>
            <a:r>
              <a:rPr lang="en-US" b="1" dirty="0"/>
              <a:t>Thousands Off Lines of Code (KLOC).</a:t>
            </a:r>
          </a:p>
        </p:txBody>
      </p:sp>
    </p:spTree>
    <p:extLst>
      <p:ext uri="{BB962C8B-B14F-4D97-AF65-F5344CB8AC3E}">
        <p14:creationId xmlns:p14="http://schemas.microsoft.com/office/powerpoint/2010/main" val="470765110"/>
      </p:ext>
    </p:extLst>
  </p:cSld>
  <p:clrMapOvr>
    <a:overrideClrMapping bg1="lt1" tx1="dk1" bg2="lt2" tx2="dk2" accent1="accent1" accent2="accent2" accent3="accent3" accent4="accent4" accent5="accent5" accent6="accent6" hlink="hlink" folHlink="folHlink"/>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DE92C-2CBC-4B33-A927-7D8FBE5869C5}"/>
              </a:ext>
            </a:extLst>
          </p:cNvPr>
          <p:cNvSpPr>
            <a:spLocks noGrp="1"/>
          </p:cNvSpPr>
          <p:nvPr>
            <p:ph type="title"/>
          </p:nvPr>
        </p:nvSpPr>
        <p:spPr>
          <a:xfrm>
            <a:off x="0" y="87088"/>
            <a:ext cx="9036050" cy="551302"/>
          </a:xfrm>
        </p:spPr>
        <p:txBody>
          <a:bodyPr/>
          <a:lstStyle/>
          <a:p>
            <a:r>
              <a:rPr lang="en-US" sz="2800" dirty="0"/>
              <a:t> 3. Software product size metrics</a:t>
            </a:r>
            <a:endParaRPr lang="en-US" sz="2600" dirty="0"/>
          </a:p>
        </p:txBody>
      </p:sp>
      <p:sp>
        <p:nvSpPr>
          <p:cNvPr id="3" name="Content Placeholder 2"/>
          <p:cNvSpPr>
            <a:spLocks noGrp="1"/>
          </p:cNvSpPr>
          <p:nvPr>
            <p:ph idx="1"/>
          </p:nvPr>
        </p:nvSpPr>
        <p:spPr>
          <a:xfrm>
            <a:off x="179388" y="771524"/>
            <a:ext cx="8799512" cy="5857876"/>
          </a:xfrm>
        </p:spPr>
        <p:txBody>
          <a:bodyPr/>
          <a:lstStyle/>
          <a:p>
            <a:pPr marL="0" indent="0" algn="just">
              <a:buNone/>
            </a:pPr>
            <a:r>
              <a:rPr lang="en-US" sz="2400" b="1" dirty="0"/>
              <a:t>Function points (FPs).</a:t>
            </a:r>
          </a:p>
          <a:p>
            <a:pPr algn="just"/>
            <a:r>
              <a:rPr lang="en-US" sz="2400" dirty="0"/>
              <a:t>This metric represents the result of applying a measure from the group of functional size measurement (FSM) methods.</a:t>
            </a:r>
          </a:p>
          <a:p>
            <a:pPr algn="just"/>
            <a:r>
              <a:rPr lang="en-US" sz="2400" dirty="0"/>
              <a:t>The FSM concept requires counting items such as inputs and outputs of software systems, software transactions, and logical file systems derived directly from the requirement specifications where the level of complexity/difficulty is evaluated for each item, and an adequate factor is defined accordingly. </a:t>
            </a:r>
          </a:p>
          <a:p>
            <a:pPr marL="0" indent="0" algn="just">
              <a:buNone/>
            </a:pPr>
            <a:r>
              <a:rPr lang="en-US" sz="2400" dirty="0"/>
              <a:t>• What is the average number of programming logical statements per function point? </a:t>
            </a:r>
          </a:p>
          <a:p>
            <a:pPr marL="0" indent="0" algn="just">
              <a:buNone/>
            </a:pPr>
            <a:r>
              <a:rPr lang="en-US" sz="2400" dirty="0"/>
              <a:t>• What is the average productivity of a staff member in terms of the number of function points produced per month?</a:t>
            </a:r>
          </a:p>
        </p:txBody>
      </p:sp>
    </p:spTree>
    <p:extLst>
      <p:ext uri="{BB962C8B-B14F-4D97-AF65-F5344CB8AC3E}">
        <p14:creationId xmlns:p14="http://schemas.microsoft.com/office/powerpoint/2010/main" val="3748997870"/>
      </p:ext>
    </p:extLst>
  </p:cSld>
  <p:clrMapOvr>
    <a:overrideClrMapping bg1="lt1" tx1="dk1" bg2="lt2" tx2="dk2" accent1="accent1" accent2="accent2" accent3="accent3" accent4="accent4" accent5="accent5" accent6="accent6" hlink="hlink" folHlink="folHlink"/>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DE92C-2CBC-4B33-A927-7D8FBE5869C5}"/>
              </a:ext>
            </a:extLst>
          </p:cNvPr>
          <p:cNvSpPr>
            <a:spLocks noGrp="1"/>
          </p:cNvSpPr>
          <p:nvPr>
            <p:ph type="title"/>
          </p:nvPr>
        </p:nvSpPr>
        <p:spPr>
          <a:xfrm>
            <a:off x="0" y="87088"/>
            <a:ext cx="9036050" cy="551302"/>
          </a:xfrm>
        </p:spPr>
        <p:txBody>
          <a:bodyPr/>
          <a:lstStyle/>
          <a:p>
            <a:r>
              <a:rPr lang="en-US" sz="2800" dirty="0"/>
              <a:t> 3. Software product size metrics</a:t>
            </a:r>
            <a:endParaRPr lang="en-US" sz="2600" dirty="0"/>
          </a:p>
        </p:txBody>
      </p:sp>
      <p:pic>
        <p:nvPicPr>
          <p:cNvPr id="5" name="Content Placeholder 4">
            <a:extLst>
              <a:ext uri="{FF2B5EF4-FFF2-40B4-BE49-F238E27FC236}">
                <a16:creationId xmlns="" xmlns:a16="http://schemas.microsoft.com/office/drawing/2014/main" id="{ED296CF8-CE41-4072-BF40-B54578473272}"/>
              </a:ext>
            </a:extLst>
          </p:cNvPr>
          <p:cNvPicPr>
            <a:picLocks noGrp="1" noChangeAspect="1"/>
          </p:cNvPicPr>
          <p:nvPr>
            <p:ph idx="1"/>
          </p:nvPr>
        </p:nvPicPr>
        <p:blipFill>
          <a:blip r:embed="rId3"/>
          <a:stretch>
            <a:fillRect/>
          </a:stretch>
        </p:blipFill>
        <p:spPr>
          <a:xfrm>
            <a:off x="380999" y="838200"/>
            <a:ext cx="8458201" cy="5181600"/>
          </a:xfrm>
        </p:spPr>
      </p:pic>
    </p:spTree>
    <p:extLst>
      <p:ext uri="{BB962C8B-B14F-4D97-AF65-F5344CB8AC3E}">
        <p14:creationId xmlns:p14="http://schemas.microsoft.com/office/powerpoint/2010/main" val="237434081"/>
      </p:ext>
    </p:extLst>
  </p:cSld>
  <p:clrMapOvr>
    <a:overrideClrMapping bg1="lt1" tx1="dk1" bg2="lt2" tx2="dk2" accent1="accent1" accent2="accent2" accent3="accent3" accent4="accent4" accent5="accent5" accent6="accent6" hlink="hlink" folHlink="folHlink"/>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DE92C-2CBC-4B33-A927-7D8FBE5869C5}"/>
              </a:ext>
            </a:extLst>
          </p:cNvPr>
          <p:cNvSpPr>
            <a:spLocks noGrp="1"/>
          </p:cNvSpPr>
          <p:nvPr>
            <p:ph type="title"/>
          </p:nvPr>
        </p:nvSpPr>
        <p:spPr>
          <a:xfrm>
            <a:off x="0" y="87088"/>
            <a:ext cx="9036050" cy="551302"/>
          </a:xfrm>
        </p:spPr>
        <p:txBody>
          <a:bodyPr/>
          <a:lstStyle/>
          <a:p>
            <a:r>
              <a:rPr lang="en-US" sz="2800" dirty="0"/>
              <a:t> 4. Software product attribute metrics</a:t>
            </a:r>
            <a:endParaRPr lang="en-US" sz="2600" dirty="0"/>
          </a:p>
        </p:txBody>
      </p:sp>
      <p:sp>
        <p:nvSpPr>
          <p:cNvPr id="3" name="Content Placeholder 2"/>
          <p:cNvSpPr>
            <a:spLocks noGrp="1"/>
          </p:cNvSpPr>
          <p:nvPr>
            <p:ph idx="1"/>
          </p:nvPr>
        </p:nvSpPr>
        <p:spPr>
          <a:xfrm>
            <a:off x="179388" y="771524"/>
            <a:ext cx="8799512" cy="5857876"/>
          </a:xfrm>
        </p:spPr>
        <p:txBody>
          <a:bodyPr/>
          <a:lstStyle/>
          <a:p>
            <a:pPr marL="0" indent="0" algn="just">
              <a:buNone/>
            </a:pPr>
            <a:r>
              <a:rPr lang="en-US" sz="2400" dirty="0"/>
              <a:t>The ISO/IEC technical reports relate to 10 attributes of software products, which are as follows:</a:t>
            </a:r>
          </a:p>
          <a:p>
            <a:pPr marL="0" indent="0" algn="just">
              <a:buNone/>
            </a:pPr>
            <a:endParaRPr lang="en-US" sz="2400" dirty="0"/>
          </a:p>
          <a:p>
            <a:pPr marL="457200" indent="-457200" algn="just">
              <a:buFont typeface="+mj-lt"/>
              <a:buAutoNum type="arabicPeriod"/>
            </a:pPr>
            <a:r>
              <a:rPr lang="en-US" sz="2400" dirty="0"/>
              <a:t>Software functionality</a:t>
            </a:r>
          </a:p>
          <a:p>
            <a:pPr marL="457200" indent="-457200" algn="just">
              <a:buFont typeface="+mj-lt"/>
              <a:buAutoNum type="arabicPeriod"/>
            </a:pPr>
            <a:r>
              <a:rPr lang="en-US" sz="2400" dirty="0"/>
              <a:t>Software reliability</a:t>
            </a:r>
          </a:p>
          <a:p>
            <a:pPr marL="457200" indent="-457200" algn="just">
              <a:buFont typeface="+mj-lt"/>
              <a:buAutoNum type="arabicPeriod"/>
            </a:pPr>
            <a:r>
              <a:rPr lang="en-US" sz="2400" dirty="0"/>
              <a:t>Software usability</a:t>
            </a:r>
          </a:p>
          <a:p>
            <a:pPr marL="457200" indent="-457200" algn="just">
              <a:buFont typeface="+mj-lt"/>
              <a:buAutoNum type="arabicPeriod"/>
            </a:pPr>
            <a:r>
              <a:rPr lang="en-US" sz="2400" dirty="0"/>
              <a:t>Software efficiency</a:t>
            </a:r>
          </a:p>
          <a:p>
            <a:pPr marL="457200" indent="-457200" algn="just">
              <a:buFont typeface="+mj-lt"/>
              <a:buAutoNum type="arabicPeriod"/>
            </a:pPr>
            <a:r>
              <a:rPr lang="en-US" sz="2400" dirty="0"/>
              <a:t>Software maintainability</a:t>
            </a:r>
          </a:p>
          <a:p>
            <a:pPr marL="457200" indent="-457200" algn="just">
              <a:buFont typeface="+mj-lt"/>
              <a:buAutoNum type="arabicPeriod"/>
            </a:pPr>
            <a:r>
              <a:rPr lang="en-US" sz="2400" dirty="0"/>
              <a:t>Software portability</a:t>
            </a:r>
          </a:p>
          <a:p>
            <a:pPr marL="457200" indent="-457200" algn="just">
              <a:buFont typeface="+mj-lt"/>
              <a:buAutoNum type="arabicPeriod"/>
            </a:pPr>
            <a:r>
              <a:rPr lang="en-US" sz="2400" dirty="0"/>
              <a:t>Software effectiveness</a:t>
            </a:r>
          </a:p>
          <a:p>
            <a:pPr marL="457200" indent="-457200" algn="just">
              <a:buFont typeface="+mj-lt"/>
              <a:buAutoNum type="arabicPeriod"/>
            </a:pPr>
            <a:r>
              <a:rPr lang="en-US" sz="2400" dirty="0"/>
              <a:t>Software productivity</a:t>
            </a:r>
          </a:p>
          <a:p>
            <a:pPr marL="457200" indent="-457200" algn="just">
              <a:buFont typeface="+mj-lt"/>
              <a:buAutoNum type="arabicPeriod"/>
            </a:pPr>
            <a:r>
              <a:rPr lang="en-US" sz="2400" dirty="0"/>
              <a:t>Software safety </a:t>
            </a:r>
          </a:p>
          <a:p>
            <a:pPr marL="457200" indent="-457200" algn="just">
              <a:buFont typeface="+mj-lt"/>
              <a:buAutoNum type="arabicPeriod"/>
            </a:pPr>
            <a:r>
              <a:rPr lang="en-US" sz="2400" dirty="0"/>
              <a:t>Software satisfaction</a:t>
            </a:r>
          </a:p>
        </p:txBody>
      </p:sp>
    </p:spTree>
    <p:extLst>
      <p:ext uri="{BB962C8B-B14F-4D97-AF65-F5344CB8AC3E}">
        <p14:creationId xmlns:p14="http://schemas.microsoft.com/office/powerpoint/2010/main" val="4072860460"/>
      </p:ext>
    </p:extLst>
  </p:cSld>
  <p:clrMapOvr>
    <a:overrideClrMapping bg1="lt1" tx1="dk1" bg2="lt2" tx2="dk2" accent1="accent1" accent2="accent2" accent3="accent3" accent4="accent4" accent5="accent5" accent6="accent6" hlink="hlink" folHlink="folHlink"/>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14</a:t>
            </a:fld>
            <a:endParaRPr lang="en-US" dirty="0"/>
          </a:p>
        </p:txBody>
      </p:sp>
      <p:sp>
        <p:nvSpPr>
          <p:cNvPr id="16387" name="Rectangle 1"/>
          <p:cNvSpPr>
            <a:spLocks noGrp="1" noChangeArrowheads="1"/>
          </p:cNvSpPr>
          <p:nvPr>
            <p:ph type="title" idx="4294967295"/>
          </p:nvPr>
        </p:nvSpPr>
        <p:spPr>
          <a:xfrm>
            <a:off x="152400" y="-37605"/>
            <a:ext cx="8534400" cy="8382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a:latin typeface="Century" pitchFamily="18" charset="0"/>
              </a:rPr>
              <a:t>Entities and Attributes</a:t>
            </a:r>
            <a:endParaRPr lang="en-US" b="1" dirty="0">
              <a:latin typeface="Century" pitchFamily="18" charset="0"/>
            </a:endParaRPr>
          </a:p>
        </p:txBody>
      </p:sp>
      <p:sp>
        <p:nvSpPr>
          <p:cNvPr id="7" name="Rectangle 3"/>
          <p:cNvSpPr txBox="1">
            <a:spLocks noChangeArrowheads="1"/>
          </p:cNvSpPr>
          <p:nvPr/>
        </p:nvSpPr>
        <p:spPr bwMode="auto">
          <a:xfrm>
            <a:off x="381000" y="990600"/>
            <a:ext cx="8382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algn="just">
              <a:spcBef>
                <a:spcPct val="20000"/>
              </a:spcBef>
              <a:buClr>
                <a:schemeClr val="accent1"/>
              </a:buClr>
              <a:buSzPct val="65000"/>
              <a:buFont typeface="Wingdings" pitchFamily="2" charset="2"/>
              <a:buChar char="n"/>
              <a:defRPr/>
            </a:pPr>
            <a:r>
              <a:rPr lang="en-GB" sz="2800" dirty="0">
                <a:effectLst/>
                <a:latin typeface="Century" pitchFamily="18" charset="0"/>
              </a:rPr>
              <a:t>Attributes are characteristics or properties of entities.</a:t>
            </a:r>
          </a:p>
          <a:p>
            <a:pPr marL="342900" lvl="0" indent="-342900" algn="just">
              <a:spcBef>
                <a:spcPct val="20000"/>
              </a:spcBef>
              <a:buClr>
                <a:schemeClr val="accent1"/>
              </a:buClr>
              <a:buSzPct val="65000"/>
              <a:buFont typeface="Wingdings" pitchFamily="2" charset="2"/>
              <a:buChar char="n"/>
              <a:defRPr/>
            </a:pPr>
            <a:r>
              <a:rPr lang="en-GB" sz="2800" dirty="0">
                <a:effectLst/>
                <a:latin typeface="Century" pitchFamily="18" charset="0"/>
              </a:rPr>
              <a:t>E.g. a person (entity) can be described by characteristics such as height, colour of eyes, sex, IQ, age, and years of experience (attributes).</a:t>
            </a:r>
          </a:p>
          <a:p>
            <a:pPr marL="342900" lvl="0" indent="-342900" algn="just">
              <a:spcBef>
                <a:spcPct val="20000"/>
              </a:spcBef>
              <a:buClr>
                <a:schemeClr val="accent1"/>
              </a:buClr>
              <a:buSzPct val="65000"/>
              <a:buFont typeface="Wingdings" pitchFamily="2" charset="2"/>
              <a:buChar char="n"/>
              <a:defRPr/>
            </a:pPr>
            <a:r>
              <a:rPr lang="en-GB" sz="2800" dirty="0">
                <a:effectLst/>
                <a:latin typeface="Century" pitchFamily="18" charset="0"/>
              </a:rPr>
              <a:t>Software entities be described by attributes such as size, cost, elapsed time, effort expended, response time, transaction rates, number of defects found, and operational reliability.</a:t>
            </a:r>
          </a:p>
          <a:p>
            <a:pPr marL="800100" lvl="1" indent="-342900" algn="just">
              <a:spcBef>
                <a:spcPct val="20000"/>
              </a:spcBef>
              <a:buClr>
                <a:schemeClr val="accent1"/>
              </a:buClr>
              <a:buSzPct val="65000"/>
              <a:buFont typeface="Wingdings" pitchFamily="2" charset="2"/>
              <a:buChar char="Ø"/>
              <a:defRPr/>
            </a:pPr>
            <a:endParaRPr lang="en-GB" sz="2800" dirty="0">
              <a:effectLst/>
              <a:latin typeface="Century" pitchFamily="18" charset="0"/>
            </a:endParaRPr>
          </a:p>
        </p:txBody>
      </p:sp>
    </p:spTree>
    <p:extLst>
      <p:ext uri="{BB962C8B-B14F-4D97-AF65-F5344CB8AC3E}">
        <p14:creationId xmlns:p14="http://schemas.microsoft.com/office/powerpoint/2010/main" val="24259257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15</a:t>
            </a:fld>
            <a:endParaRPr lang="en-US" dirty="0"/>
          </a:p>
        </p:txBody>
      </p:sp>
      <p:sp>
        <p:nvSpPr>
          <p:cNvPr id="16387" name="Rectangle 1"/>
          <p:cNvSpPr>
            <a:spLocks noGrp="1" noChangeArrowheads="1"/>
          </p:cNvSpPr>
          <p:nvPr>
            <p:ph type="title" idx="4294967295"/>
          </p:nvPr>
        </p:nvSpPr>
        <p:spPr>
          <a:xfrm>
            <a:off x="202489" y="0"/>
            <a:ext cx="8534400" cy="8382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a:latin typeface="Century" pitchFamily="18" charset="0"/>
              </a:rPr>
              <a:t>Resource Measures (Entities)</a:t>
            </a:r>
            <a:endParaRPr lang="en-US" b="1" dirty="0">
              <a:latin typeface="Century" pitchFamily="18" charset="0"/>
            </a:endParaRPr>
          </a:p>
        </p:txBody>
      </p:sp>
      <p:pic>
        <p:nvPicPr>
          <p:cNvPr id="1026" name="Picture 2"/>
          <p:cNvPicPr>
            <a:picLocks noChangeAspect="1" noChangeArrowheads="1"/>
          </p:cNvPicPr>
          <p:nvPr/>
        </p:nvPicPr>
        <p:blipFill>
          <a:blip r:embed="rId3"/>
          <a:srcRect/>
          <a:stretch>
            <a:fillRect/>
          </a:stretch>
        </p:blipFill>
        <p:spPr bwMode="auto">
          <a:xfrm>
            <a:off x="252578" y="1219200"/>
            <a:ext cx="8434222" cy="5257799"/>
          </a:xfrm>
          <a:prstGeom prst="rect">
            <a:avLst/>
          </a:prstGeom>
          <a:noFill/>
          <a:ln w="9525">
            <a:noFill/>
            <a:miter lim="800000"/>
            <a:headEnd/>
            <a:tailEnd/>
          </a:ln>
          <a:effectLst/>
        </p:spPr>
      </p:pic>
    </p:spTree>
    <p:extLst>
      <p:ext uri="{BB962C8B-B14F-4D97-AF65-F5344CB8AC3E}">
        <p14:creationId xmlns:p14="http://schemas.microsoft.com/office/powerpoint/2010/main" val="586643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16</a:t>
            </a:fld>
            <a:endParaRPr lang="en-US" dirty="0"/>
          </a:p>
        </p:txBody>
      </p:sp>
      <p:sp>
        <p:nvSpPr>
          <p:cNvPr id="16387" name="Rectangle 1"/>
          <p:cNvSpPr>
            <a:spLocks noGrp="1" noChangeArrowheads="1"/>
          </p:cNvSpPr>
          <p:nvPr>
            <p:ph type="title" idx="4294967295"/>
          </p:nvPr>
        </p:nvSpPr>
        <p:spPr>
          <a:xfrm>
            <a:off x="152400" y="0"/>
            <a:ext cx="8534400" cy="8382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a:latin typeface="Century" pitchFamily="18" charset="0"/>
              </a:rPr>
              <a:t>Product Measures (Entities)</a:t>
            </a:r>
            <a:endParaRPr lang="en-US" b="1" dirty="0">
              <a:latin typeface="Century" pitchFamily="18" charset="0"/>
            </a:endParaRPr>
          </a:p>
        </p:txBody>
      </p:sp>
      <p:pic>
        <p:nvPicPr>
          <p:cNvPr id="2051" name="Picture 3"/>
          <p:cNvPicPr>
            <a:picLocks noChangeAspect="1" noChangeArrowheads="1"/>
          </p:cNvPicPr>
          <p:nvPr/>
        </p:nvPicPr>
        <p:blipFill>
          <a:blip r:embed="rId3"/>
          <a:srcRect/>
          <a:stretch>
            <a:fillRect/>
          </a:stretch>
        </p:blipFill>
        <p:spPr bwMode="auto">
          <a:xfrm>
            <a:off x="304800" y="1066800"/>
            <a:ext cx="8610600" cy="5619750"/>
          </a:xfrm>
          <a:prstGeom prst="rect">
            <a:avLst/>
          </a:prstGeom>
          <a:noFill/>
          <a:ln w="9525">
            <a:noFill/>
            <a:miter lim="800000"/>
            <a:headEnd/>
            <a:tailEnd/>
          </a:ln>
          <a:effectLst/>
        </p:spPr>
      </p:pic>
    </p:spTree>
    <p:extLst>
      <p:ext uri="{BB962C8B-B14F-4D97-AF65-F5344CB8AC3E}">
        <p14:creationId xmlns:p14="http://schemas.microsoft.com/office/powerpoint/2010/main" val="10865402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17</a:t>
            </a:fld>
            <a:endParaRPr lang="en-US" dirty="0"/>
          </a:p>
        </p:txBody>
      </p:sp>
      <p:sp>
        <p:nvSpPr>
          <p:cNvPr id="16387" name="Rectangle 1"/>
          <p:cNvSpPr>
            <a:spLocks noGrp="1" noChangeArrowheads="1"/>
          </p:cNvSpPr>
          <p:nvPr>
            <p:ph type="title" idx="4294967295"/>
          </p:nvPr>
        </p:nvSpPr>
        <p:spPr>
          <a:xfrm>
            <a:off x="228600" y="0"/>
            <a:ext cx="8534400" cy="8382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a:latin typeface="Century" pitchFamily="18" charset="0"/>
              </a:rPr>
              <a:t>Process Measures (Entities)</a:t>
            </a:r>
            <a:endParaRPr lang="en-US" b="1" dirty="0">
              <a:latin typeface="Century" pitchFamily="18" charset="0"/>
            </a:endParaRPr>
          </a:p>
        </p:txBody>
      </p:sp>
      <p:pic>
        <p:nvPicPr>
          <p:cNvPr id="4098" name="Picture 2"/>
          <p:cNvPicPr>
            <a:picLocks noChangeAspect="1" noChangeArrowheads="1"/>
          </p:cNvPicPr>
          <p:nvPr/>
        </p:nvPicPr>
        <p:blipFill>
          <a:blip r:embed="rId3"/>
          <a:srcRect/>
          <a:stretch>
            <a:fillRect/>
          </a:stretch>
        </p:blipFill>
        <p:spPr bwMode="auto">
          <a:xfrm>
            <a:off x="457200" y="1114424"/>
            <a:ext cx="8077200" cy="5362576"/>
          </a:xfrm>
          <a:prstGeom prst="rect">
            <a:avLst/>
          </a:prstGeom>
          <a:noFill/>
          <a:ln w="9525">
            <a:noFill/>
            <a:miter lim="800000"/>
            <a:headEnd/>
            <a:tailEnd/>
          </a:ln>
          <a:effectLst/>
        </p:spPr>
      </p:pic>
    </p:spTree>
    <p:extLst>
      <p:ext uri="{BB962C8B-B14F-4D97-AF65-F5344CB8AC3E}">
        <p14:creationId xmlns:p14="http://schemas.microsoft.com/office/powerpoint/2010/main" val="32263020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18</a:t>
            </a:fld>
            <a:endParaRPr lang="en-US" dirty="0"/>
          </a:p>
        </p:txBody>
      </p:sp>
      <p:sp>
        <p:nvSpPr>
          <p:cNvPr id="16387" name="Rectangle 1"/>
          <p:cNvSpPr>
            <a:spLocks noGrp="1" noChangeArrowheads="1"/>
          </p:cNvSpPr>
          <p:nvPr>
            <p:ph type="title" idx="4294967295"/>
          </p:nvPr>
        </p:nvSpPr>
        <p:spPr>
          <a:xfrm>
            <a:off x="152400" y="-8906"/>
            <a:ext cx="8534400" cy="8382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a:latin typeface="Century" pitchFamily="18" charset="0"/>
              </a:rPr>
              <a:t>Process Measures (Entities)</a:t>
            </a:r>
            <a:endParaRPr lang="en-US" b="1" dirty="0">
              <a:latin typeface="Century" pitchFamily="18" charset="0"/>
            </a:endParaRPr>
          </a:p>
        </p:txBody>
      </p:sp>
      <p:pic>
        <p:nvPicPr>
          <p:cNvPr id="5122" name="Picture 2"/>
          <p:cNvPicPr>
            <a:picLocks noChangeAspect="1" noChangeArrowheads="1"/>
          </p:cNvPicPr>
          <p:nvPr/>
        </p:nvPicPr>
        <p:blipFill>
          <a:blip r:embed="rId3"/>
          <a:srcRect/>
          <a:stretch>
            <a:fillRect/>
          </a:stretch>
        </p:blipFill>
        <p:spPr bwMode="auto">
          <a:xfrm>
            <a:off x="457201" y="1314450"/>
            <a:ext cx="8305800" cy="5086350"/>
          </a:xfrm>
          <a:prstGeom prst="rect">
            <a:avLst/>
          </a:prstGeom>
          <a:noFill/>
          <a:ln w="9525">
            <a:noFill/>
            <a:miter lim="800000"/>
            <a:headEnd/>
            <a:tailEnd/>
          </a:ln>
          <a:effectLst/>
        </p:spPr>
      </p:pic>
    </p:spTree>
    <p:extLst>
      <p:ext uri="{BB962C8B-B14F-4D97-AF65-F5344CB8AC3E}">
        <p14:creationId xmlns:p14="http://schemas.microsoft.com/office/powerpoint/2010/main" val="517757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19</a:t>
            </a:fld>
            <a:endParaRPr lang="en-US" dirty="0"/>
          </a:p>
        </p:txBody>
      </p:sp>
      <p:sp>
        <p:nvSpPr>
          <p:cNvPr id="16387" name="Rectangle 1"/>
          <p:cNvSpPr>
            <a:spLocks noGrp="1" noChangeArrowheads="1"/>
          </p:cNvSpPr>
          <p:nvPr>
            <p:ph type="title" idx="4294967295"/>
          </p:nvPr>
        </p:nvSpPr>
        <p:spPr>
          <a:xfrm>
            <a:off x="304800" y="0"/>
            <a:ext cx="8534400" cy="8382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b="1" dirty="0"/>
              <a:t>Function-Oriented Metrics</a:t>
            </a:r>
            <a:endParaRPr lang="en-US" sz="3200" b="1" dirty="0">
              <a:latin typeface="Century" pitchFamily="18" charset="0"/>
            </a:endParaRPr>
          </a:p>
        </p:txBody>
      </p:sp>
      <p:sp>
        <p:nvSpPr>
          <p:cNvPr id="7" name="Rectangle 3"/>
          <p:cNvSpPr txBox="1">
            <a:spLocks noChangeArrowheads="1"/>
          </p:cNvSpPr>
          <p:nvPr/>
        </p:nvSpPr>
        <p:spPr bwMode="auto">
          <a:xfrm>
            <a:off x="381000" y="990600"/>
            <a:ext cx="8382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algn="just">
              <a:spcBef>
                <a:spcPct val="20000"/>
              </a:spcBef>
              <a:buClr>
                <a:schemeClr val="accent1"/>
              </a:buClr>
              <a:buSzPct val="65000"/>
              <a:buFont typeface="Wingdings" pitchFamily="2" charset="2"/>
              <a:buChar char="n"/>
              <a:defRPr/>
            </a:pPr>
            <a:endParaRPr lang="en-GB" sz="2700" dirty="0">
              <a:effectLst/>
              <a:latin typeface="Century" pitchFamily="18" charset="0"/>
            </a:endParaRPr>
          </a:p>
        </p:txBody>
      </p:sp>
      <p:sp>
        <p:nvSpPr>
          <p:cNvPr id="6" name="Rectangle 3"/>
          <p:cNvSpPr txBox="1">
            <a:spLocks noChangeArrowheads="1"/>
          </p:cNvSpPr>
          <p:nvPr/>
        </p:nvSpPr>
        <p:spPr bwMode="auto">
          <a:xfrm>
            <a:off x="152400" y="1066800"/>
            <a:ext cx="8763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algn="just">
              <a:spcBef>
                <a:spcPct val="20000"/>
              </a:spcBef>
              <a:buClr>
                <a:schemeClr val="accent1"/>
              </a:buClr>
              <a:buSzPct val="65000"/>
              <a:buFont typeface="Wingdings" pitchFamily="2" charset="2"/>
              <a:buChar char="n"/>
              <a:defRPr/>
            </a:pPr>
            <a:r>
              <a:rPr lang="en-GB" sz="2800" dirty="0">
                <a:effectLst/>
                <a:latin typeface="Century" pitchFamily="18" charset="0"/>
              </a:rPr>
              <a:t>The following Five information domain characteristics are determined:</a:t>
            </a:r>
          </a:p>
          <a:p>
            <a:pPr marL="342900" indent="-342900" algn="just">
              <a:spcBef>
                <a:spcPct val="20000"/>
              </a:spcBef>
              <a:buClr>
                <a:schemeClr val="accent1"/>
              </a:buClr>
              <a:buSzPct val="65000"/>
              <a:buFont typeface="Wingdings" pitchFamily="2" charset="2"/>
              <a:buChar char="Ø"/>
              <a:defRPr/>
            </a:pPr>
            <a:r>
              <a:rPr lang="en-GB" sz="2800" dirty="0">
                <a:solidFill>
                  <a:srgbClr val="0000CC"/>
                </a:solidFill>
                <a:effectLst/>
                <a:latin typeface="Century" pitchFamily="18" charset="0"/>
              </a:rPr>
              <a:t>Number of user inputs (External Input (EI))</a:t>
            </a:r>
          </a:p>
          <a:p>
            <a:pPr marL="342900" indent="-342900" algn="just">
              <a:spcBef>
                <a:spcPct val="20000"/>
              </a:spcBef>
              <a:buClr>
                <a:schemeClr val="accent1"/>
              </a:buClr>
              <a:buSzPct val="65000"/>
              <a:buFont typeface="Wingdings" pitchFamily="2" charset="2"/>
              <a:buChar char="Ø"/>
              <a:defRPr/>
            </a:pPr>
            <a:r>
              <a:rPr lang="en-GB" sz="2800" dirty="0">
                <a:solidFill>
                  <a:srgbClr val="0000CC"/>
                </a:solidFill>
                <a:effectLst/>
                <a:latin typeface="Century" pitchFamily="18" charset="0"/>
              </a:rPr>
              <a:t>Number of user outputs (External Output (EO))</a:t>
            </a:r>
          </a:p>
          <a:p>
            <a:pPr marL="342900" indent="-342900" algn="just">
              <a:spcBef>
                <a:spcPct val="20000"/>
              </a:spcBef>
              <a:buClr>
                <a:schemeClr val="accent1"/>
              </a:buClr>
              <a:buSzPct val="65000"/>
              <a:buFont typeface="Wingdings" pitchFamily="2" charset="2"/>
              <a:buChar char="Ø"/>
              <a:defRPr/>
            </a:pPr>
            <a:r>
              <a:rPr lang="en-GB" sz="2800" dirty="0">
                <a:solidFill>
                  <a:srgbClr val="0000CC"/>
                </a:solidFill>
                <a:effectLst/>
                <a:latin typeface="Century" pitchFamily="18" charset="0"/>
              </a:rPr>
              <a:t>Number of user inquiries (</a:t>
            </a:r>
            <a:r>
              <a:rPr lang="en-US" sz="2800" dirty="0">
                <a:solidFill>
                  <a:srgbClr val="0000CC"/>
                </a:solidFill>
                <a:effectLst/>
                <a:latin typeface="Century" pitchFamily="18" charset="0"/>
              </a:rPr>
              <a:t>External Inquiry (EQ))</a:t>
            </a:r>
            <a:endParaRPr lang="en-GB" sz="2800" dirty="0">
              <a:solidFill>
                <a:srgbClr val="0000CC"/>
              </a:solidFill>
              <a:effectLst/>
              <a:latin typeface="Century" pitchFamily="18" charset="0"/>
            </a:endParaRPr>
          </a:p>
          <a:p>
            <a:pPr marL="342900" indent="-342900" algn="just">
              <a:spcBef>
                <a:spcPct val="20000"/>
              </a:spcBef>
              <a:buClr>
                <a:schemeClr val="accent1"/>
              </a:buClr>
              <a:buSzPct val="65000"/>
              <a:buFont typeface="Wingdings" pitchFamily="2" charset="2"/>
              <a:buChar char="Ø"/>
              <a:defRPr/>
            </a:pPr>
            <a:r>
              <a:rPr lang="en-GB" sz="2800" dirty="0">
                <a:solidFill>
                  <a:srgbClr val="0000CC"/>
                </a:solidFill>
                <a:effectLst/>
                <a:latin typeface="Century" pitchFamily="18" charset="0"/>
              </a:rPr>
              <a:t>Number of files (Internal Logical Files (ILF))</a:t>
            </a:r>
          </a:p>
          <a:p>
            <a:pPr marL="342900" indent="-342900" algn="just">
              <a:spcBef>
                <a:spcPct val="20000"/>
              </a:spcBef>
              <a:buClr>
                <a:schemeClr val="accent1"/>
              </a:buClr>
              <a:buSzPct val="65000"/>
              <a:buFont typeface="Wingdings" pitchFamily="2" charset="2"/>
              <a:buChar char="Ø"/>
              <a:defRPr/>
            </a:pPr>
            <a:r>
              <a:rPr lang="en-GB" sz="2800" dirty="0">
                <a:solidFill>
                  <a:srgbClr val="0000CC"/>
                </a:solidFill>
                <a:effectLst/>
                <a:latin typeface="Century" pitchFamily="18" charset="0"/>
              </a:rPr>
              <a:t>Number of external files(External Interface Files(EIF))</a:t>
            </a:r>
            <a:endParaRPr lang="en-GB" sz="2600" dirty="0">
              <a:solidFill>
                <a:srgbClr val="0000CC"/>
              </a:solidFill>
              <a:effectLst/>
              <a:latin typeface="Century" pitchFamily="18" charset="0"/>
            </a:endParaRPr>
          </a:p>
        </p:txBody>
      </p:sp>
    </p:spTree>
    <p:extLst>
      <p:ext uri="{BB962C8B-B14F-4D97-AF65-F5344CB8AC3E}">
        <p14:creationId xmlns:p14="http://schemas.microsoft.com/office/powerpoint/2010/main" val="31877331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8"/>
          <p:cNvSpPr>
            <a:spLocks noChangeArrowheads="1"/>
          </p:cNvSpPr>
          <p:nvPr/>
        </p:nvSpPr>
        <p:spPr bwMode="auto">
          <a:xfrm>
            <a:off x="0" y="-31750"/>
            <a:ext cx="9144000" cy="1631950"/>
          </a:xfrm>
          <a:prstGeom prst="rect">
            <a:avLst/>
          </a:prstGeom>
          <a:solidFill>
            <a:srgbClr val="FFFF99"/>
          </a:solidFill>
          <a:ln w="9525" algn="ctr">
            <a:solidFill>
              <a:schemeClr val="tx1"/>
            </a:solidFill>
            <a:miter lim="800000"/>
            <a:headEnd/>
            <a:tailEnd/>
          </a:ln>
        </p:spPr>
        <p:txBody>
          <a:bodyPr wrap="none" anchor="ctr"/>
          <a:lstStyle/>
          <a:p>
            <a:pPr algn="ctr" eaLnBrk="0" hangingPunct="0">
              <a:spcBef>
                <a:spcPct val="20000"/>
              </a:spcBef>
              <a:buClr>
                <a:schemeClr val="bg1"/>
              </a:buClr>
              <a:buFontTx/>
              <a:buChar char="•"/>
            </a:pPr>
            <a:endParaRPr lang="en-US" sz="2800" dirty="0">
              <a:latin typeface="Goudy Stout" pitchFamily="18" charset="0"/>
            </a:endParaRPr>
          </a:p>
        </p:txBody>
      </p:sp>
      <p:sp>
        <p:nvSpPr>
          <p:cNvPr id="34818" name="Line 3"/>
          <p:cNvSpPr>
            <a:spLocks noChangeShapeType="1"/>
          </p:cNvSpPr>
          <p:nvPr/>
        </p:nvSpPr>
        <p:spPr bwMode="auto">
          <a:xfrm>
            <a:off x="0" y="1600200"/>
            <a:ext cx="9144000" cy="0"/>
          </a:xfrm>
          <a:prstGeom prst="line">
            <a:avLst/>
          </a:prstGeom>
          <a:noFill/>
          <a:ln w="76200">
            <a:solidFill>
              <a:srgbClr val="FF3300"/>
            </a:solidFill>
            <a:round/>
            <a:headEnd/>
            <a:tailEnd/>
          </a:ln>
        </p:spPr>
        <p:txBody>
          <a:bodyPr/>
          <a:lstStyle/>
          <a:p>
            <a:endParaRPr lang="en-US" dirty="0"/>
          </a:p>
        </p:txBody>
      </p:sp>
      <p:sp>
        <p:nvSpPr>
          <p:cNvPr id="34819" name="Text Box 4"/>
          <p:cNvSpPr txBox="1">
            <a:spLocks noChangeArrowheads="1"/>
          </p:cNvSpPr>
          <p:nvPr/>
        </p:nvSpPr>
        <p:spPr bwMode="auto">
          <a:xfrm>
            <a:off x="152400" y="274144"/>
            <a:ext cx="8839200" cy="1040285"/>
          </a:xfrm>
          <a:prstGeom prst="rect">
            <a:avLst/>
          </a:prstGeom>
          <a:noFill/>
          <a:ln w="9525">
            <a:noFill/>
            <a:miter lim="800000"/>
            <a:headEnd/>
            <a:tailEnd/>
          </a:ln>
        </p:spPr>
        <p:txBody>
          <a:bodyPr wrap="square">
            <a:spAutoFit/>
          </a:bodyPr>
          <a:lstStyle/>
          <a:p>
            <a:pPr algn="ctr" eaLnBrk="0" hangingPunct="0">
              <a:spcBef>
                <a:spcPct val="20000"/>
              </a:spcBef>
              <a:buClr>
                <a:srgbClr val="FF0000"/>
              </a:buClr>
              <a:buSzPct val="60000"/>
            </a:pPr>
            <a:r>
              <a:rPr lang="en-US" sz="2800" b="1" dirty="0">
                <a:solidFill>
                  <a:srgbClr val="0000CC"/>
                </a:solidFill>
                <a:cs typeface="+mn-cs"/>
              </a:rPr>
              <a:t>Software Quality Engineering</a:t>
            </a:r>
          </a:p>
          <a:p>
            <a:pPr algn="ctr" eaLnBrk="0" hangingPunct="0">
              <a:spcBef>
                <a:spcPct val="20000"/>
              </a:spcBef>
              <a:buClr>
                <a:srgbClr val="FF0000"/>
              </a:buClr>
              <a:buSzPct val="60000"/>
            </a:pPr>
            <a:r>
              <a:rPr lang="en-US" sz="2800" b="1" dirty="0">
                <a:solidFill>
                  <a:srgbClr val="0000CC"/>
                </a:solidFill>
                <a:cs typeface="+mn-cs"/>
              </a:rPr>
              <a:t>BS(SE)-VI</a:t>
            </a:r>
          </a:p>
        </p:txBody>
      </p:sp>
      <p:sp>
        <p:nvSpPr>
          <p:cNvPr id="34820" name="Text Box 5"/>
          <p:cNvSpPr txBox="1">
            <a:spLocks noChangeArrowheads="1"/>
          </p:cNvSpPr>
          <p:nvPr/>
        </p:nvSpPr>
        <p:spPr bwMode="auto">
          <a:xfrm>
            <a:off x="346412" y="2028655"/>
            <a:ext cx="8568988" cy="1828800"/>
          </a:xfrm>
          <a:prstGeom prst="rect">
            <a:avLst/>
          </a:prstGeom>
          <a:noFill/>
          <a:ln w="9525">
            <a:noFill/>
            <a:miter lim="800000"/>
            <a:headEnd/>
            <a:tailEnd/>
          </a:ln>
        </p:spPr>
        <p:txBody>
          <a:bodyPr wrap="none"/>
          <a:lstStyle/>
          <a:p>
            <a:pPr marL="511175" indent="-279400" algn="ctr"/>
            <a:endParaRPr lang="en-US" sz="1200" dirty="0">
              <a:solidFill>
                <a:schemeClr val="accent1"/>
              </a:solidFill>
              <a:cs typeface="Times New Roman" pitchFamily="18" charset="0"/>
            </a:endParaRPr>
          </a:p>
          <a:p>
            <a:endParaRPr lang="en-US" sz="2000" dirty="0"/>
          </a:p>
          <a:p>
            <a:endParaRPr lang="en-US" sz="2000" dirty="0"/>
          </a:p>
          <a:p>
            <a:pPr algn="ctr"/>
            <a:r>
              <a:rPr lang="en-US" sz="3200" b="1" dirty="0"/>
              <a:t>“You can’t control what you can’t measure.”</a:t>
            </a:r>
          </a:p>
          <a:p>
            <a:pPr algn="ctr"/>
            <a:endParaRPr lang="en-US" sz="800" dirty="0">
              <a:solidFill>
                <a:srgbClr val="006600"/>
              </a:solidFill>
            </a:endParaRPr>
          </a:p>
          <a:p>
            <a:pPr marL="511175" indent="-279400" algn="ctr"/>
            <a:endParaRPr lang="en-US" dirty="0">
              <a:solidFill>
                <a:srgbClr val="006600"/>
              </a:solidFill>
            </a:endParaRPr>
          </a:p>
          <a:p>
            <a:pPr marL="511175" indent="-279400" algn="ctr"/>
            <a:endParaRPr lang="en-US" dirty="0">
              <a:solidFill>
                <a:srgbClr val="006600"/>
              </a:solidFill>
            </a:endParaRPr>
          </a:p>
          <a:p>
            <a:pPr marL="511175" indent="-279400" algn="r"/>
            <a:r>
              <a:rPr lang="en-US" dirty="0">
                <a:solidFill>
                  <a:srgbClr val="006600"/>
                </a:solidFill>
              </a:rPr>
              <a:t>Tom DeMarco (1962)</a:t>
            </a:r>
          </a:p>
          <a:p>
            <a:pPr marL="511175" indent="-279400" algn="ctr"/>
            <a:endParaRPr lang="en-US" dirty="0"/>
          </a:p>
        </p:txBody>
      </p:sp>
      <p:sp>
        <p:nvSpPr>
          <p:cNvPr id="34823" name="Rectangle 34"/>
          <p:cNvSpPr>
            <a:spLocks noChangeArrowheads="1"/>
          </p:cNvSpPr>
          <p:nvPr/>
        </p:nvSpPr>
        <p:spPr bwMode="auto">
          <a:xfrm>
            <a:off x="533400" y="3486723"/>
            <a:ext cx="8229600" cy="3066477"/>
          </a:xfrm>
          <a:prstGeom prst="rect">
            <a:avLst/>
          </a:prstGeom>
          <a:noFill/>
          <a:ln w="9525">
            <a:noFill/>
            <a:miter lim="800000"/>
            <a:headEnd/>
            <a:tailEnd/>
          </a:ln>
        </p:spPr>
        <p:txBody>
          <a:bodyPr/>
          <a:lstStyle/>
          <a:p>
            <a:pPr eaLnBrk="0" hangingPunct="0">
              <a:spcBef>
                <a:spcPct val="20000"/>
              </a:spcBef>
              <a:buClr>
                <a:srgbClr val="FF0000"/>
              </a:buClr>
              <a:buSzPct val="60000"/>
            </a:pPr>
            <a:endParaRPr kumimoji="1" lang="en-US" dirty="0"/>
          </a:p>
        </p:txBody>
      </p:sp>
    </p:spTree>
    <p:extLst>
      <p:ext uri="{BB962C8B-B14F-4D97-AF65-F5344CB8AC3E}">
        <p14:creationId xmlns:p14="http://schemas.microsoft.com/office/powerpoint/2010/main" val="645413766"/>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20</a:t>
            </a:fld>
            <a:endParaRPr lang="en-US" dirty="0"/>
          </a:p>
        </p:txBody>
      </p:sp>
      <p:sp>
        <p:nvSpPr>
          <p:cNvPr id="16387" name="Rectangle 1"/>
          <p:cNvSpPr>
            <a:spLocks noGrp="1" noChangeArrowheads="1"/>
          </p:cNvSpPr>
          <p:nvPr>
            <p:ph type="title" idx="4294967295"/>
          </p:nvPr>
        </p:nvSpPr>
        <p:spPr>
          <a:xfrm>
            <a:off x="304800" y="0"/>
            <a:ext cx="8534400" cy="8382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b="1" dirty="0"/>
              <a:t>Function-Oriented Metrics</a:t>
            </a:r>
            <a:endParaRPr lang="en-US" sz="3200" b="1" dirty="0">
              <a:latin typeface="Century" pitchFamily="18" charset="0"/>
            </a:endParaRPr>
          </a:p>
        </p:txBody>
      </p:sp>
      <p:sp>
        <p:nvSpPr>
          <p:cNvPr id="7" name="Rectangle 3"/>
          <p:cNvSpPr txBox="1">
            <a:spLocks noChangeArrowheads="1"/>
          </p:cNvSpPr>
          <p:nvPr/>
        </p:nvSpPr>
        <p:spPr bwMode="auto">
          <a:xfrm>
            <a:off x="381000" y="990600"/>
            <a:ext cx="8382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algn="just">
              <a:spcBef>
                <a:spcPct val="20000"/>
              </a:spcBef>
              <a:buClr>
                <a:schemeClr val="accent1"/>
              </a:buClr>
              <a:buSzPct val="65000"/>
              <a:buFont typeface="Wingdings" pitchFamily="2" charset="2"/>
              <a:buChar char="n"/>
              <a:defRPr/>
            </a:pPr>
            <a:endParaRPr lang="en-GB" sz="2700" dirty="0">
              <a:effectLst/>
              <a:latin typeface="Century" pitchFamily="18" charset="0"/>
            </a:endParaRPr>
          </a:p>
        </p:txBody>
      </p:sp>
      <p:sp>
        <p:nvSpPr>
          <p:cNvPr id="6" name="Rectangle 3"/>
          <p:cNvSpPr txBox="1">
            <a:spLocks noChangeArrowheads="1"/>
          </p:cNvSpPr>
          <p:nvPr/>
        </p:nvSpPr>
        <p:spPr bwMode="auto">
          <a:xfrm>
            <a:off x="152400" y="1066800"/>
            <a:ext cx="8763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algn="just">
              <a:spcBef>
                <a:spcPct val="20000"/>
              </a:spcBef>
              <a:buClr>
                <a:schemeClr val="accent1"/>
              </a:buClr>
              <a:buSzPct val="65000"/>
              <a:buFont typeface="Wingdings" pitchFamily="2" charset="2"/>
              <a:buChar char="n"/>
              <a:defRPr/>
            </a:pPr>
            <a:endParaRPr lang="en-GB" sz="2600" dirty="0">
              <a:solidFill>
                <a:srgbClr val="0000CC"/>
              </a:solidFill>
              <a:effectLst/>
              <a:latin typeface="Century"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838200"/>
            <a:ext cx="859155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03280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21</a:t>
            </a:fld>
            <a:endParaRPr lang="en-US" dirty="0"/>
          </a:p>
        </p:txBody>
      </p:sp>
      <p:sp>
        <p:nvSpPr>
          <p:cNvPr id="16387" name="Rectangle 1"/>
          <p:cNvSpPr>
            <a:spLocks noGrp="1" noChangeArrowheads="1"/>
          </p:cNvSpPr>
          <p:nvPr>
            <p:ph type="title" idx="4294967295"/>
          </p:nvPr>
        </p:nvSpPr>
        <p:spPr>
          <a:xfrm>
            <a:off x="0" y="0"/>
            <a:ext cx="8991600" cy="8382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000" b="1" dirty="0"/>
              <a:t>Function-Oriented Metrics –Weighting Factors</a:t>
            </a:r>
            <a:endParaRPr lang="en-US" sz="3000" b="1" dirty="0">
              <a:latin typeface="Century" pitchFamily="18" charset="0"/>
            </a:endParaRPr>
          </a:p>
        </p:txBody>
      </p:sp>
      <p:sp>
        <p:nvSpPr>
          <p:cNvPr id="7" name="Rectangle 3"/>
          <p:cNvSpPr txBox="1">
            <a:spLocks noChangeArrowheads="1"/>
          </p:cNvSpPr>
          <p:nvPr/>
        </p:nvSpPr>
        <p:spPr bwMode="auto">
          <a:xfrm>
            <a:off x="228600" y="762000"/>
            <a:ext cx="8382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algn="just">
              <a:spcBef>
                <a:spcPct val="20000"/>
              </a:spcBef>
              <a:buClr>
                <a:schemeClr val="accent1"/>
              </a:buClr>
              <a:buSzPct val="65000"/>
              <a:buFont typeface="Wingdings" pitchFamily="2" charset="2"/>
              <a:buChar char="n"/>
              <a:defRPr/>
            </a:pPr>
            <a:endParaRPr lang="en-GB" sz="2700" dirty="0">
              <a:effectLst/>
              <a:latin typeface="Century" pitchFamily="18" charset="0"/>
            </a:endParaRPr>
          </a:p>
        </p:txBody>
      </p:sp>
      <p:sp>
        <p:nvSpPr>
          <p:cNvPr id="6" name="Rectangle 3"/>
          <p:cNvSpPr txBox="1">
            <a:spLocks noChangeArrowheads="1"/>
          </p:cNvSpPr>
          <p:nvPr/>
        </p:nvSpPr>
        <p:spPr bwMode="auto">
          <a:xfrm>
            <a:off x="354281" y="838200"/>
            <a:ext cx="8382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algn="just">
              <a:spcBef>
                <a:spcPct val="20000"/>
              </a:spcBef>
              <a:buClr>
                <a:schemeClr val="accent1"/>
              </a:buClr>
              <a:buSzPct val="65000"/>
              <a:buFont typeface="Wingdings" pitchFamily="2" charset="2"/>
              <a:buChar char="n"/>
              <a:defRPr/>
            </a:pPr>
            <a:r>
              <a:rPr lang="en-GB" sz="2800" dirty="0">
                <a:effectLst/>
                <a:latin typeface="Century" pitchFamily="18" charset="0"/>
              </a:rPr>
              <a:t>Once the data about information domain has been collected, a complexity value is associated with each count. </a:t>
            </a:r>
          </a:p>
          <a:p>
            <a:pPr marL="342900" lvl="0" indent="-342900" algn="just">
              <a:spcBef>
                <a:spcPct val="20000"/>
              </a:spcBef>
              <a:buClr>
                <a:schemeClr val="accent1"/>
              </a:buClr>
              <a:buSzPct val="65000"/>
              <a:buFont typeface="Wingdings" pitchFamily="2" charset="2"/>
              <a:buChar char="n"/>
              <a:defRPr/>
            </a:pPr>
            <a:r>
              <a:rPr lang="en-GB" sz="2800" dirty="0">
                <a:effectLst/>
                <a:latin typeface="Century" pitchFamily="18" charset="0"/>
              </a:rPr>
              <a:t>The complexity may be simple, average, or complex. A weighting factor is associated with complexity value as shown below: </a:t>
            </a:r>
          </a:p>
        </p:txBody>
      </p:sp>
      <p:pic>
        <p:nvPicPr>
          <p:cNvPr id="3074" name="Picture 2"/>
          <p:cNvPicPr>
            <a:picLocks noChangeAspect="1" noChangeArrowheads="1"/>
          </p:cNvPicPr>
          <p:nvPr/>
        </p:nvPicPr>
        <p:blipFill>
          <a:blip r:embed="rId3"/>
          <a:srcRect/>
          <a:stretch>
            <a:fillRect/>
          </a:stretch>
        </p:blipFill>
        <p:spPr bwMode="auto">
          <a:xfrm>
            <a:off x="990600" y="3733800"/>
            <a:ext cx="7772400" cy="2590800"/>
          </a:xfrm>
          <a:prstGeom prst="rect">
            <a:avLst/>
          </a:prstGeom>
          <a:noFill/>
          <a:ln w="9525">
            <a:noFill/>
            <a:miter lim="800000"/>
            <a:headEnd/>
            <a:tailEnd/>
          </a:ln>
          <a:effectLst/>
        </p:spPr>
      </p:pic>
    </p:spTree>
    <p:extLst>
      <p:ext uri="{BB962C8B-B14F-4D97-AF65-F5344CB8AC3E}">
        <p14:creationId xmlns:p14="http://schemas.microsoft.com/office/powerpoint/2010/main" val="23883388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22</a:t>
            </a:fld>
            <a:endParaRPr lang="en-US" dirty="0"/>
          </a:p>
        </p:txBody>
      </p:sp>
      <p:sp>
        <p:nvSpPr>
          <p:cNvPr id="7" name="Rectangle 3"/>
          <p:cNvSpPr txBox="1">
            <a:spLocks noChangeArrowheads="1"/>
          </p:cNvSpPr>
          <p:nvPr/>
        </p:nvSpPr>
        <p:spPr bwMode="auto">
          <a:xfrm>
            <a:off x="381000" y="990600"/>
            <a:ext cx="8382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algn="just">
              <a:spcBef>
                <a:spcPct val="20000"/>
              </a:spcBef>
              <a:buClr>
                <a:schemeClr val="accent1"/>
              </a:buClr>
              <a:buSzPct val="65000"/>
              <a:buFont typeface="Wingdings" pitchFamily="2" charset="2"/>
              <a:buChar char="n"/>
              <a:defRPr/>
            </a:pPr>
            <a:endParaRPr lang="en-GB" sz="2700" dirty="0">
              <a:effectLst/>
              <a:latin typeface="Century" pitchFamily="18" charset="0"/>
            </a:endParaRPr>
          </a:p>
        </p:txBody>
      </p:sp>
      <p:sp>
        <p:nvSpPr>
          <p:cNvPr id="6" name="Rectangle 3"/>
          <p:cNvSpPr txBox="1">
            <a:spLocks noChangeArrowheads="1"/>
          </p:cNvSpPr>
          <p:nvPr/>
        </p:nvSpPr>
        <p:spPr bwMode="auto">
          <a:xfrm>
            <a:off x="533400" y="1066800"/>
            <a:ext cx="8382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algn="just">
              <a:spcBef>
                <a:spcPct val="20000"/>
              </a:spcBef>
              <a:buClr>
                <a:schemeClr val="accent1"/>
              </a:buClr>
              <a:buSzPct val="65000"/>
              <a:buFont typeface="Wingdings" pitchFamily="2" charset="2"/>
              <a:buChar char="n"/>
              <a:defRPr/>
            </a:pPr>
            <a:endParaRPr lang="en-GB" sz="2800" dirty="0">
              <a:effectLst/>
              <a:latin typeface="Century"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544" y="1524000"/>
            <a:ext cx="8167456"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1"/>
          <p:cNvSpPr>
            <a:spLocks noGrp="1" noChangeArrowheads="1"/>
          </p:cNvSpPr>
          <p:nvPr>
            <p:ph type="title" idx="4294967295"/>
          </p:nvPr>
        </p:nvSpPr>
        <p:spPr>
          <a:xfrm>
            <a:off x="0" y="0"/>
            <a:ext cx="8991600" cy="8382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000" b="1" dirty="0"/>
              <a:t>Function-Oriented Metrics –Weighting Factors</a:t>
            </a:r>
            <a:endParaRPr lang="en-US" sz="3000" b="1" dirty="0">
              <a:latin typeface="Century" pitchFamily="18" charset="0"/>
            </a:endParaRPr>
          </a:p>
        </p:txBody>
      </p:sp>
    </p:spTree>
    <p:extLst>
      <p:ext uri="{BB962C8B-B14F-4D97-AF65-F5344CB8AC3E}">
        <p14:creationId xmlns:p14="http://schemas.microsoft.com/office/powerpoint/2010/main" val="396361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23</a:t>
            </a:fld>
            <a:endParaRPr lang="en-US" dirty="0"/>
          </a:p>
        </p:txBody>
      </p:sp>
      <p:sp>
        <p:nvSpPr>
          <p:cNvPr id="7" name="Rectangle 3"/>
          <p:cNvSpPr txBox="1">
            <a:spLocks noChangeArrowheads="1"/>
          </p:cNvSpPr>
          <p:nvPr/>
        </p:nvSpPr>
        <p:spPr bwMode="auto">
          <a:xfrm>
            <a:off x="381000" y="990600"/>
            <a:ext cx="8382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algn="just">
              <a:spcBef>
                <a:spcPct val="20000"/>
              </a:spcBef>
              <a:buClr>
                <a:schemeClr val="accent1"/>
              </a:buClr>
              <a:buSzPct val="65000"/>
              <a:buFont typeface="Wingdings" pitchFamily="2" charset="2"/>
              <a:buChar char="n"/>
              <a:defRPr/>
            </a:pPr>
            <a:endParaRPr lang="en-GB" sz="2700" dirty="0">
              <a:effectLst/>
              <a:latin typeface="Century" pitchFamily="18" charset="0"/>
            </a:endParaRPr>
          </a:p>
        </p:txBody>
      </p:sp>
      <p:sp>
        <p:nvSpPr>
          <p:cNvPr id="6" name="Rectangle 3"/>
          <p:cNvSpPr txBox="1">
            <a:spLocks noChangeArrowheads="1"/>
          </p:cNvSpPr>
          <p:nvPr/>
        </p:nvSpPr>
        <p:spPr bwMode="auto">
          <a:xfrm>
            <a:off x="533400" y="1066800"/>
            <a:ext cx="8382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algn="just">
              <a:spcBef>
                <a:spcPct val="20000"/>
              </a:spcBef>
              <a:buClr>
                <a:schemeClr val="accent1"/>
              </a:buClr>
              <a:buSzPct val="65000"/>
              <a:buFont typeface="Wingdings" pitchFamily="2" charset="2"/>
              <a:buChar char="n"/>
              <a:defRPr/>
            </a:pPr>
            <a:r>
              <a:rPr lang="en-GB" sz="2800" dirty="0">
                <a:effectLst/>
                <a:latin typeface="Century" pitchFamily="18" charset="0"/>
              </a:rPr>
              <a:t>With the weighting factors, the first step is to calculate the function points (FCs) based on the following formula:</a:t>
            </a:r>
          </a:p>
          <a:p>
            <a:pPr marL="342900" lvl="0" indent="-342900" algn="just">
              <a:spcBef>
                <a:spcPct val="20000"/>
              </a:spcBef>
              <a:buClr>
                <a:schemeClr val="accent1"/>
              </a:buClr>
              <a:buSzPct val="65000"/>
              <a:buFont typeface="Wingdings" pitchFamily="2" charset="2"/>
              <a:buChar char="n"/>
              <a:defRPr/>
            </a:pPr>
            <a:endParaRPr lang="en-GB" sz="2800" dirty="0">
              <a:effectLst/>
              <a:latin typeface="Century" pitchFamily="18" charset="0"/>
            </a:endParaRPr>
          </a:p>
          <a:p>
            <a:pPr marL="342900" lvl="0" indent="-342900" algn="just">
              <a:spcBef>
                <a:spcPct val="20000"/>
              </a:spcBef>
              <a:buClr>
                <a:schemeClr val="accent1"/>
              </a:buClr>
              <a:buSzPct val="65000"/>
              <a:buFont typeface="Wingdings" pitchFamily="2" charset="2"/>
              <a:buChar char="n"/>
              <a:defRPr/>
            </a:pPr>
            <a:r>
              <a:rPr lang="en-GB" sz="2800" dirty="0">
                <a:effectLst/>
                <a:latin typeface="Century" pitchFamily="18" charset="0"/>
              </a:rPr>
              <a:t>Where </a:t>
            </a:r>
            <a:r>
              <a:rPr lang="en-GB" sz="2800" i="1" dirty="0">
                <a:solidFill>
                  <a:srgbClr val="0000CC"/>
                </a:solidFill>
                <a:effectLst/>
                <a:latin typeface="Century" pitchFamily="18" charset="0"/>
              </a:rPr>
              <a:t>x</a:t>
            </a:r>
            <a:r>
              <a:rPr lang="en-GB" sz="2800" baseline="-25000" dirty="0">
                <a:effectLst/>
                <a:latin typeface="Century" pitchFamily="18" charset="0"/>
              </a:rPr>
              <a:t>i</a:t>
            </a:r>
            <a:r>
              <a:rPr lang="en-GB" sz="2800" dirty="0">
                <a:effectLst/>
                <a:latin typeface="Century" pitchFamily="18" charset="0"/>
              </a:rPr>
              <a:t> is the counts for each of the five components and </a:t>
            </a:r>
            <a:r>
              <a:rPr lang="en-GB" sz="2800" dirty="0" err="1">
                <a:solidFill>
                  <a:srgbClr val="0000CC"/>
                </a:solidFill>
                <a:effectLst/>
                <a:latin typeface="Century" pitchFamily="18" charset="0"/>
              </a:rPr>
              <a:t>w</a:t>
            </a:r>
            <a:r>
              <a:rPr lang="en-GB" sz="2800" i="1" baseline="-25000" dirty="0" err="1">
                <a:solidFill>
                  <a:srgbClr val="0000CC"/>
                </a:solidFill>
                <a:effectLst/>
                <a:latin typeface="Century" pitchFamily="18" charset="0"/>
              </a:rPr>
              <a:t>ij</a:t>
            </a:r>
            <a:r>
              <a:rPr lang="en-GB" sz="2800" dirty="0">
                <a:effectLst/>
                <a:latin typeface="Century" pitchFamily="18" charset="0"/>
              </a:rPr>
              <a:t> is the corresponding weighting factor.</a:t>
            </a:r>
          </a:p>
          <a:p>
            <a:pPr marL="342900" lvl="0" indent="-342900" algn="just">
              <a:spcBef>
                <a:spcPct val="20000"/>
              </a:spcBef>
              <a:buClr>
                <a:schemeClr val="accent1"/>
              </a:buClr>
              <a:buSzPct val="65000"/>
              <a:buFont typeface="Wingdings" pitchFamily="2" charset="2"/>
              <a:buChar char="n"/>
              <a:defRPr/>
            </a:pPr>
            <a:r>
              <a:rPr lang="en-GB" sz="2800" dirty="0">
                <a:effectLst/>
                <a:latin typeface="Century" pitchFamily="18" charset="0"/>
              </a:rPr>
              <a:t>The second step involves a scale from 0 (not important or applicable) to 5 (absolutely essential) to assess the impact of 14 general characteristics in terms of their likely effect on the application</a:t>
            </a:r>
          </a:p>
          <a:p>
            <a:pPr marL="342900" lvl="0" indent="-342900" algn="just">
              <a:spcBef>
                <a:spcPct val="20000"/>
              </a:spcBef>
              <a:buClr>
                <a:schemeClr val="accent1"/>
              </a:buClr>
              <a:buSzPct val="65000"/>
              <a:buFont typeface="Wingdings" pitchFamily="2" charset="2"/>
              <a:buChar char="n"/>
              <a:defRPr/>
            </a:pPr>
            <a:endParaRPr lang="en-GB" sz="2800" dirty="0">
              <a:effectLst/>
              <a:latin typeface="Century" pitchFamily="18" charset="0"/>
            </a:endParaRPr>
          </a:p>
        </p:txBody>
      </p:sp>
      <p:pic>
        <p:nvPicPr>
          <p:cNvPr id="1026" name="Picture 2"/>
          <p:cNvPicPr>
            <a:picLocks noChangeAspect="1" noChangeArrowheads="1"/>
          </p:cNvPicPr>
          <p:nvPr/>
        </p:nvPicPr>
        <p:blipFill>
          <a:blip r:embed="rId3"/>
          <a:srcRect/>
          <a:stretch>
            <a:fillRect/>
          </a:stretch>
        </p:blipFill>
        <p:spPr bwMode="auto">
          <a:xfrm>
            <a:off x="3886200" y="2209800"/>
            <a:ext cx="1676400" cy="914400"/>
          </a:xfrm>
          <a:prstGeom prst="rect">
            <a:avLst/>
          </a:prstGeom>
          <a:noFill/>
          <a:ln w="9525">
            <a:noFill/>
            <a:miter lim="800000"/>
            <a:headEnd/>
            <a:tailEnd/>
          </a:ln>
          <a:effectLst/>
        </p:spPr>
      </p:pic>
      <p:sp>
        <p:nvSpPr>
          <p:cNvPr id="8" name="Rectangle 1"/>
          <p:cNvSpPr>
            <a:spLocks noGrp="1" noChangeArrowheads="1"/>
          </p:cNvSpPr>
          <p:nvPr>
            <p:ph type="title" idx="4294967295"/>
          </p:nvPr>
        </p:nvSpPr>
        <p:spPr>
          <a:xfrm>
            <a:off x="0" y="0"/>
            <a:ext cx="8991600" cy="8382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000" b="1" dirty="0"/>
              <a:t>Function-Oriented Metrics –Weighting Factors</a:t>
            </a:r>
            <a:endParaRPr lang="en-US" sz="3000" b="1" dirty="0">
              <a:latin typeface="Century" pitchFamily="18" charset="0"/>
            </a:endParaRPr>
          </a:p>
        </p:txBody>
      </p:sp>
    </p:spTree>
    <p:extLst>
      <p:ext uri="{BB962C8B-B14F-4D97-AF65-F5344CB8AC3E}">
        <p14:creationId xmlns:p14="http://schemas.microsoft.com/office/powerpoint/2010/main" val="32587766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24</a:t>
            </a:fld>
            <a:endParaRPr lang="en-US" dirty="0"/>
          </a:p>
        </p:txBody>
      </p:sp>
      <p:sp>
        <p:nvSpPr>
          <p:cNvPr id="16387" name="Rectangle 1"/>
          <p:cNvSpPr>
            <a:spLocks noGrp="1" noChangeArrowheads="1"/>
          </p:cNvSpPr>
          <p:nvPr>
            <p:ph type="title" idx="4294967295"/>
          </p:nvPr>
        </p:nvSpPr>
        <p:spPr>
          <a:xfrm>
            <a:off x="381000" y="228600"/>
            <a:ext cx="8534400" cy="8382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t/>
            </a:r>
            <a:br>
              <a:rPr lang="en-GB" sz="2000" b="1" dirty="0"/>
            </a:br>
            <a:r>
              <a:rPr lang="en-GB" sz="2000" b="1" dirty="0"/>
              <a:t/>
            </a:r>
            <a:br>
              <a:rPr lang="en-GB" sz="2000" b="1" dirty="0"/>
            </a:br>
            <a:r>
              <a:rPr lang="en-GB" sz="2400" b="1" dirty="0"/>
              <a:t>The 14 General characteristics</a:t>
            </a:r>
            <a:endParaRPr lang="en-US" sz="2400" b="1" dirty="0">
              <a:latin typeface="Century" pitchFamily="18" charset="0"/>
            </a:endParaRPr>
          </a:p>
        </p:txBody>
      </p:sp>
      <p:sp>
        <p:nvSpPr>
          <p:cNvPr id="7" name="Rectangle 3"/>
          <p:cNvSpPr txBox="1">
            <a:spLocks noChangeArrowheads="1"/>
          </p:cNvSpPr>
          <p:nvPr/>
        </p:nvSpPr>
        <p:spPr bwMode="auto">
          <a:xfrm>
            <a:off x="381000" y="990600"/>
            <a:ext cx="8382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algn="just">
              <a:spcBef>
                <a:spcPct val="20000"/>
              </a:spcBef>
              <a:buClr>
                <a:schemeClr val="accent1"/>
              </a:buClr>
              <a:buSzPct val="65000"/>
              <a:buFont typeface="Wingdings" pitchFamily="2" charset="2"/>
              <a:buChar char="n"/>
              <a:defRPr/>
            </a:pPr>
            <a:endParaRPr lang="en-GB" sz="2700" dirty="0">
              <a:effectLst/>
              <a:latin typeface="Century" pitchFamily="18" charset="0"/>
            </a:endParaRPr>
          </a:p>
        </p:txBody>
      </p:sp>
      <p:sp>
        <p:nvSpPr>
          <p:cNvPr id="6" name="Rectangle 3"/>
          <p:cNvSpPr txBox="1">
            <a:spLocks noChangeArrowheads="1"/>
          </p:cNvSpPr>
          <p:nvPr/>
        </p:nvSpPr>
        <p:spPr bwMode="auto">
          <a:xfrm>
            <a:off x="533400" y="1066800"/>
            <a:ext cx="8382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457200" lvl="0" indent="-457200" algn="just">
              <a:spcBef>
                <a:spcPct val="20000"/>
              </a:spcBef>
              <a:buClr>
                <a:schemeClr val="accent1"/>
              </a:buClr>
              <a:buSzPct val="65000"/>
              <a:buFont typeface="+mj-lt"/>
              <a:buAutoNum type="arabicPeriod"/>
              <a:defRPr/>
            </a:pPr>
            <a:r>
              <a:rPr lang="en-GB" sz="2000" dirty="0">
                <a:effectLst/>
                <a:latin typeface="Century" pitchFamily="18" charset="0"/>
              </a:rPr>
              <a:t>Data communications (are data communications required?)</a:t>
            </a:r>
          </a:p>
          <a:p>
            <a:pPr marL="457200" lvl="0" indent="-457200" algn="just">
              <a:spcBef>
                <a:spcPct val="20000"/>
              </a:spcBef>
              <a:buClr>
                <a:schemeClr val="accent1"/>
              </a:buClr>
              <a:buSzPct val="65000"/>
              <a:buFont typeface="+mj-lt"/>
              <a:buAutoNum type="arabicPeriod"/>
              <a:defRPr/>
            </a:pPr>
            <a:r>
              <a:rPr lang="en-GB" sz="2000" dirty="0">
                <a:effectLst/>
                <a:latin typeface="Century" pitchFamily="18" charset="0"/>
              </a:rPr>
              <a:t>Distributed functions (Are there distributed processing functions?) </a:t>
            </a:r>
          </a:p>
          <a:p>
            <a:pPr marL="457200" lvl="0" indent="-457200" algn="just">
              <a:spcBef>
                <a:spcPct val="20000"/>
              </a:spcBef>
              <a:buClr>
                <a:schemeClr val="accent1"/>
              </a:buClr>
              <a:buSzPct val="65000"/>
              <a:buFont typeface="+mj-lt"/>
              <a:buAutoNum type="arabicPeriod"/>
              <a:defRPr/>
            </a:pPr>
            <a:r>
              <a:rPr lang="en-GB" sz="2000" dirty="0">
                <a:effectLst/>
                <a:latin typeface="Century" pitchFamily="18" charset="0"/>
              </a:rPr>
              <a:t>Performance (Is performance critical?)</a:t>
            </a:r>
          </a:p>
          <a:p>
            <a:pPr marL="457200" lvl="0" indent="-457200" algn="just">
              <a:spcBef>
                <a:spcPct val="20000"/>
              </a:spcBef>
              <a:buClr>
                <a:schemeClr val="accent1"/>
              </a:buClr>
              <a:buSzPct val="65000"/>
              <a:buFont typeface="+mj-lt"/>
              <a:buAutoNum type="arabicPeriod"/>
              <a:defRPr/>
            </a:pPr>
            <a:r>
              <a:rPr lang="en-GB" sz="2000" dirty="0">
                <a:effectLst/>
                <a:latin typeface="Century" pitchFamily="18" charset="0"/>
              </a:rPr>
              <a:t>Heavily used configuration (Will the system run in an existing, heavily utilized operational environment?)</a:t>
            </a:r>
          </a:p>
          <a:p>
            <a:pPr marL="457200" lvl="0" indent="-457200" algn="just">
              <a:spcBef>
                <a:spcPct val="20000"/>
              </a:spcBef>
              <a:buClr>
                <a:schemeClr val="accent1"/>
              </a:buClr>
              <a:buSzPct val="65000"/>
              <a:buFont typeface="+mj-lt"/>
              <a:buAutoNum type="arabicPeriod"/>
              <a:defRPr/>
            </a:pPr>
            <a:r>
              <a:rPr lang="en-GB" sz="2000" dirty="0">
                <a:effectLst/>
                <a:latin typeface="Century" pitchFamily="18" charset="0"/>
              </a:rPr>
              <a:t>Transaction rate</a:t>
            </a:r>
          </a:p>
          <a:p>
            <a:pPr marL="457200" lvl="0" indent="-457200" algn="just">
              <a:spcBef>
                <a:spcPct val="20000"/>
              </a:spcBef>
              <a:buClr>
                <a:schemeClr val="accent1"/>
              </a:buClr>
              <a:buSzPct val="65000"/>
              <a:buFont typeface="+mj-lt"/>
              <a:buAutoNum type="arabicPeriod"/>
              <a:defRPr/>
            </a:pPr>
            <a:r>
              <a:rPr lang="en-GB" sz="2000" dirty="0">
                <a:effectLst/>
                <a:latin typeface="Century" pitchFamily="18" charset="0"/>
              </a:rPr>
              <a:t>Online data entry</a:t>
            </a:r>
          </a:p>
          <a:p>
            <a:pPr marL="457200" lvl="0" indent="-457200" algn="just">
              <a:spcBef>
                <a:spcPct val="20000"/>
              </a:spcBef>
              <a:buClr>
                <a:schemeClr val="accent1"/>
              </a:buClr>
              <a:buSzPct val="65000"/>
              <a:buFont typeface="+mj-lt"/>
              <a:buAutoNum type="arabicPeriod"/>
              <a:defRPr/>
            </a:pPr>
            <a:r>
              <a:rPr lang="en-GB" sz="2000" dirty="0">
                <a:effectLst/>
                <a:latin typeface="Century" pitchFamily="18" charset="0"/>
              </a:rPr>
              <a:t>End-user efficiency</a:t>
            </a:r>
          </a:p>
          <a:p>
            <a:pPr marL="457200" lvl="0" indent="-457200" algn="just">
              <a:spcBef>
                <a:spcPct val="20000"/>
              </a:spcBef>
              <a:buClr>
                <a:schemeClr val="accent1"/>
              </a:buClr>
              <a:buSzPct val="65000"/>
              <a:buFont typeface="+mj-lt"/>
              <a:buAutoNum type="arabicPeriod"/>
              <a:defRPr/>
            </a:pPr>
            <a:r>
              <a:rPr lang="en-GB" sz="2000" dirty="0">
                <a:effectLst/>
                <a:latin typeface="Century" pitchFamily="18" charset="0"/>
              </a:rPr>
              <a:t>Online update</a:t>
            </a:r>
          </a:p>
          <a:p>
            <a:pPr marL="457200" lvl="0" indent="-457200" algn="just">
              <a:spcBef>
                <a:spcPct val="20000"/>
              </a:spcBef>
              <a:buClr>
                <a:schemeClr val="accent1"/>
              </a:buClr>
              <a:buSzPct val="65000"/>
              <a:buFont typeface="+mj-lt"/>
              <a:buAutoNum type="arabicPeriod"/>
              <a:defRPr/>
            </a:pPr>
            <a:r>
              <a:rPr lang="en-GB" sz="2000" dirty="0">
                <a:effectLst/>
                <a:latin typeface="Century" pitchFamily="18" charset="0"/>
              </a:rPr>
              <a:t>Complex processing</a:t>
            </a:r>
          </a:p>
          <a:p>
            <a:pPr marL="457200" lvl="0" indent="-457200" algn="just">
              <a:spcBef>
                <a:spcPct val="20000"/>
              </a:spcBef>
              <a:buClr>
                <a:schemeClr val="accent1"/>
              </a:buClr>
              <a:buSzPct val="65000"/>
              <a:buFont typeface="+mj-lt"/>
              <a:buAutoNum type="arabicPeriod"/>
              <a:defRPr/>
            </a:pPr>
            <a:r>
              <a:rPr lang="en-GB" sz="2000" dirty="0">
                <a:effectLst/>
                <a:latin typeface="Century" pitchFamily="18" charset="0"/>
              </a:rPr>
              <a:t>Reusability</a:t>
            </a:r>
          </a:p>
          <a:p>
            <a:pPr marL="457200" lvl="0" indent="-457200" algn="just">
              <a:spcBef>
                <a:spcPct val="20000"/>
              </a:spcBef>
              <a:buClr>
                <a:schemeClr val="accent1"/>
              </a:buClr>
              <a:buSzPct val="65000"/>
              <a:buFont typeface="+mj-lt"/>
              <a:buAutoNum type="arabicPeriod"/>
              <a:defRPr/>
            </a:pPr>
            <a:r>
              <a:rPr lang="en-GB" sz="2000" dirty="0">
                <a:effectLst/>
                <a:latin typeface="Century" pitchFamily="18" charset="0"/>
              </a:rPr>
              <a:t>Installation ease</a:t>
            </a:r>
          </a:p>
          <a:p>
            <a:pPr marL="457200" lvl="0" indent="-457200" algn="just">
              <a:spcBef>
                <a:spcPct val="20000"/>
              </a:spcBef>
              <a:buClr>
                <a:schemeClr val="accent1"/>
              </a:buClr>
              <a:buSzPct val="65000"/>
              <a:buFont typeface="+mj-lt"/>
              <a:buAutoNum type="arabicPeriod"/>
              <a:defRPr/>
            </a:pPr>
            <a:r>
              <a:rPr lang="en-GB" sz="2000" dirty="0">
                <a:effectLst/>
                <a:latin typeface="Century" pitchFamily="18" charset="0"/>
              </a:rPr>
              <a:t>Operational ease</a:t>
            </a:r>
          </a:p>
          <a:p>
            <a:pPr marL="457200" lvl="0" indent="-457200" algn="just">
              <a:spcBef>
                <a:spcPct val="20000"/>
              </a:spcBef>
              <a:buClr>
                <a:schemeClr val="accent1"/>
              </a:buClr>
              <a:buSzPct val="65000"/>
              <a:buFont typeface="+mj-lt"/>
              <a:buAutoNum type="arabicPeriod"/>
              <a:defRPr/>
            </a:pPr>
            <a:r>
              <a:rPr lang="en-GB" sz="2000" dirty="0">
                <a:effectLst/>
                <a:latin typeface="Century" pitchFamily="18" charset="0"/>
              </a:rPr>
              <a:t>Multiple sites</a:t>
            </a:r>
          </a:p>
          <a:p>
            <a:pPr marL="457200" lvl="0" indent="-457200" algn="just">
              <a:spcBef>
                <a:spcPct val="20000"/>
              </a:spcBef>
              <a:buClr>
                <a:schemeClr val="accent1"/>
              </a:buClr>
              <a:buSzPct val="65000"/>
              <a:buFont typeface="+mj-lt"/>
              <a:buAutoNum type="arabicPeriod"/>
              <a:defRPr/>
            </a:pPr>
            <a:r>
              <a:rPr lang="en-GB" sz="2000" dirty="0">
                <a:effectLst/>
                <a:latin typeface="Century" pitchFamily="18" charset="0"/>
              </a:rPr>
              <a:t>Facilitation of change</a:t>
            </a:r>
          </a:p>
        </p:txBody>
      </p:sp>
      <p:sp>
        <p:nvSpPr>
          <p:cNvPr id="8" name="Rectangle 1"/>
          <p:cNvSpPr>
            <a:spLocks noGrp="1" noChangeArrowheads="1"/>
          </p:cNvSpPr>
          <p:nvPr>
            <p:ph type="title" idx="4294967295"/>
          </p:nvPr>
        </p:nvSpPr>
        <p:spPr>
          <a:xfrm>
            <a:off x="0" y="0"/>
            <a:ext cx="8991600" cy="8382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000" b="1" dirty="0"/>
              <a:t>Function-Oriented Metrics –Weighting Factors</a:t>
            </a:r>
            <a:endParaRPr lang="en-US" sz="3000" b="1" dirty="0">
              <a:latin typeface="Century" pitchFamily="18" charset="0"/>
            </a:endParaRPr>
          </a:p>
        </p:txBody>
      </p:sp>
    </p:spTree>
    <p:extLst>
      <p:ext uri="{BB962C8B-B14F-4D97-AF65-F5344CB8AC3E}">
        <p14:creationId xmlns:p14="http://schemas.microsoft.com/office/powerpoint/2010/main" val="31123202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25</a:t>
            </a:fld>
            <a:endParaRPr lang="en-US" dirty="0"/>
          </a:p>
        </p:txBody>
      </p:sp>
      <p:sp>
        <p:nvSpPr>
          <p:cNvPr id="7" name="Rectangle 3"/>
          <p:cNvSpPr txBox="1">
            <a:spLocks noChangeArrowheads="1"/>
          </p:cNvSpPr>
          <p:nvPr/>
        </p:nvSpPr>
        <p:spPr bwMode="auto">
          <a:xfrm>
            <a:off x="381000" y="990600"/>
            <a:ext cx="8382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algn="just">
              <a:spcBef>
                <a:spcPct val="20000"/>
              </a:spcBef>
              <a:buClr>
                <a:schemeClr val="accent1"/>
              </a:buClr>
              <a:buSzPct val="65000"/>
              <a:buFont typeface="Wingdings" pitchFamily="2" charset="2"/>
              <a:buChar char="n"/>
              <a:defRPr/>
            </a:pPr>
            <a:endParaRPr lang="en-GB" sz="2700" dirty="0">
              <a:effectLst/>
              <a:latin typeface="Century" pitchFamily="18" charset="0"/>
            </a:endParaRPr>
          </a:p>
        </p:txBody>
      </p:sp>
      <p:sp>
        <p:nvSpPr>
          <p:cNvPr id="6" name="Rectangle 3"/>
          <p:cNvSpPr txBox="1">
            <a:spLocks noChangeArrowheads="1"/>
          </p:cNvSpPr>
          <p:nvPr/>
        </p:nvSpPr>
        <p:spPr bwMode="auto">
          <a:xfrm>
            <a:off x="457200" y="10668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algn="just">
              <a:spcBef>
                <a:spcPct val="20000"/>
              </a:spcBef>
              <a:buClr>
                <a:schemeClr val="accent1"/>
              </a:buClr>
              <a:buSzPct val="65000"/>
              <a:buFont typeface="Wingdings" pitchFamily="2" charset="2"/>
              <a:buChar char="n"/>
              <a:defRPr/>
            </a:pPr>
            <a:r>
              <a:rPr lang="en-GB" sz="2400" dirty="0">
                <a:effectLst/>
                <a:latin typeface="Century" pitchFamily="18" charset="0"/>
              </a:rPr>
              <a:t>The scores (ranging from 0 to 5) for the above characteristics are then summed up, based on the following formula:</a:t>
            </a:r>
          </a:p>
          <a:p>
            <a:pPr marL="342900" lvl="0" indent="-342900" algn="just">
              <a:spcBef>
                <a:spcPct val="20000"/>
              </a:spcBef>
              <a:buClr>
                <a:schemeClr val="accent1"/>
              </a:buClr>
              <a:buSzPct val="65000"/>
              <a:buFont typeface="Wingdings" pitchFamily="2" charset="2"/>
              <a:buChar char="n"/>
              <a:defRPr/>
            </a:pPr>
            <a:endParaRPr lang="en-GB" sz="2400" dirty="0">
              <a:effectLst/>
              <a:latin typeface="Century" pitchFamily="18" charset="0"/>
            </a:endParaRPr>
          </a:p>
          <a:p>
            <a:pPr marL="342900" lvl="0" indent="-342900" algn="just">
              <a:spcBef>
                <a:spcPct val="20000"/>
              </a:spcBef>
              <a:buClr>
                <a:schemeClr val="accent1"/>
              </a:buClr>
              <a:buSzPct val="65000"/>
              <a:buFont typeface="Wingdings" pitchFamily="2" charset="2"/>
              <a:buChar char="n"/>
              <a:defRPr/>
            </a:pPr>
            <a:r>
              <a:rPr lang="en-GB" sz="2400" dirty="0">
                <a:effectLst/>
                <a:latin typeface="Century" pitchFamily="18" charset="0"/>
              </a:rPr>
              <a:t>Where </a:t>
            </a:r>
            <a:r>
              <a:rPr lang="en-GB" sz="2400" i="1" dirty="0" err="1">
                <a:solidFill>
                  <a:srgbClr val="0000CC"/>
                </a:solidFill>
                <a:effectLst/>
                <a:latin typeface="Century" pitchFamily="18" charset="0"/>
              </a:rPr>
              <a:t>C</a:t>
            </a:r>
            <a:r>
              <a:rPr lang="en-GB" sz="2400" i="1" baseline="-25000" dirty="0" err="1">
                <a:solidFill>
                  <a:srgbClr val="0000CC"/>
                </a:solidFill>
                <a:effectLst/>
                <a:latin typeface="Century" pitchFamily="18" charset="0"/>
              </a:rPr>
              <a:t>i</a:t>
            </a:r>
            <a:r>
              <a:rPr lang="en-GB" sz="2400" dirty="0">
                <a:effectLst/>
                <a:latin typeface="Century" pitchFamily="18" charset="0"/>
              </a:rPr>
              <a:t> is the score for general system characteristic </a:t>
            </a:r>
            <a:r>
              <a:rPr lang="en-GB" sz="2400" dirty="0" err="1">
                <a:solidFill>
                  <a:srgbClr val="0000CC"/>
                </a:solidFill>
                <a:effectLst/>
                <a:latin typeface="Century" pitchFamily="18" charset="0"/>
              </a:rPr>
              <a:t>i</a:t>
            </a:r>
            <a:r>
              <a:rPr lang="en-GB" sz="2400" dirty="0">
                <a:effectLst/>
                <a:latin typeface="Century" pitchFamily="18" charset="0"/>
              </a:rPr>
              <a:t>.</a:t>
            </a:r>
          </a:p>
          <a:p>
            <a:pPr marL="342900" lvl="0" indent="-342900" algn="just">
              <a:spcBef>
                <a:spcPct val="20000"/>
              </a:spcBef>
              <a:buClr>
                <a:schemeClr val="accent1"/>
              </a:buClr>
              <a:buSzPct val="65000"/>
              <a:buFont typeface="Wingdings" pitchFamily="2" charset="2"/>
              <a:buChar char="n"/>
              <a:defRPr/>
            </a:pPr>
            <a:r>
              <a:rPr lang="en-GB" sz="2400" dirty="0">
                <a:effectLst/>
                <a:latin typeface="Century" pitchFamily="18" charset="0"/>
              </a:rPr>
              <a:t>Finally, the number of function points is obtained using the following formula:</a:t>
            </a:r>
          </a:p>
          <a:p>
            <a:pPr marL="342900" indent="-342900" algn="ctr">
              <a:spcBef>
                <a:spcPct val="20000"/>
              </a:spcBef>
              <a:buClr>
                <a:schemeClr val="accent1"/>
              </a:buClr>
              <a:buSzPct val="65000"/>
              <a:buFont typeface="Wingdings" pitchFamily="2" charset="2"/>
              <a:buChar char="n"/>
              <a:defRPr/>
            </a:pPr>
            <a:r>
              <a:rPr lang="en-GB" sz="2000" i="1" dirty="0">
                <a:effectLst/>
                <a:latin typeface="Century" pitchFamily="18" charset="0"/>
              </a:rPr>
              <a:t>FP = </a:t>
            </a:r>
            <a:r>
              <a:rPr lang="en-US" sz="2000" dirty="0">
                <a:effectLst/>
              </a:rPr>
              <a:t>Unadjusted Function Points</a:t>
            </a:r>
            <a:r>
              <a:rPr lang="en-GB" sz="2000" i="1" dirty="0">
                <a:effectLst/>
                <a:latin typeface="Century" pitchFamily="18" charset="0"/>
              </a:rPr>
              <a:t>× </a:t>
            </a:r>
            <a:r>
              <a:rPr lang="en-US" sz="2000" dirty="0">
                <a:effectLst/>
              </a:rPr>
              <a:t>Value Adjustment Factor</a:t>
            </a:r>
            <a:endParaRPr lang="en-GB" sz="2000" dirty="0">
              <a:effectLst/>
              <a:latin typeface="Century" pitchFamily="18" charset="0"/>
            </a:endParaRPr>
          </a:p>
          <a:p>
            <a:pPr marL="342900" lvl="0" indent="-342900" algn="just">
              <a:spcBef>
                <a:spcPct val="20000"/>
              </a:spcBef>
              <a:buClr>
                <a:schemeClr val="accent1"/>
              </a:buClr>
              <a:buSzPct val="65000"/>
              <a:defRPr/>
            </a:pPr>
            <a:r>
              <a:rPr lang="en-GB" sz="2400" dirty="0">
                <a:effectLst/>
                <a:latin typeface="Century" pitchFamily="18" charset="0"/>
              </a:rPr>
              <a:t>			</a:t>
            </a:r>
            <a:r>
              <a:rPr lang="en-GB" sz="2400" i="1" dirty="0">
                <a:effectLst/>
                <a:latin typeface="Century" pitchFamily="18" charset="0"/>
              </a:rPr>
              <a:t>FP = FC×VAF</a:t>
            </a:r>
          </a:p>
          <a:p>
            <a:pPr marL="342900" lvl="0" indent="-342900" algn="just">
              <a:spcBef>
                <a:spcPct val="20000"/>
              </a:spcBef>
              <a:buClr>
                <a:schemeClr val="accent1"/>
              </a:buClr>
              <a:buSzPct val="65000"/>
              <a:buFont typeface="Wingdings" pitchFamily="2" charset="2"/>
              <a:buChar char="n"/>
              <a:defRPr/>
            </a:pPr>
            <a:r>
              <a:rPr lang="en-GB" sz="2400" dirty="0">
                <a:effectLst/>
                <a:latin typeface="Century" pitchFamily="18" charset="0"/>
              </a:rPr>
              <a:t>Once function points have been calculated, they are used in a manner similar to LOC as a way to normalize measures for software productivity, quality, and other attributes</a:t>
            </a:r>
            <a:r>
              <a:rPr lang="en-GB" sz="2400" dirty="0">
                <a:latin typeface="Century" pitchFamily="18" charset="0"/>
              </a:rPr>
              <a:t>.</a:t>
            </a:r>
            <a:endParaRPr lang="en-GB" sz="2400" dirty="0">
              <a:effectLst/>
              <a:latin typeface="Century" pitchFamily="18" charset="0"/>
            </a:endParaRPr>
          </a:p>
        </p:txBody>
      </p:sp>
      <p:pic>
        <p:nvPicPr>
          <p:cNvPr id="2050" name="Picture 2"/>
          <p:cNvPicPr>
            <a:picLocks noChangeAspect="1" noChangeArrowheads="1"/>
          </p:cNvPicPr>
          <p:nvPr/>
        </p:nvPicPr>
        <p:blipFill>
          <a:blip r:embed="rId3"/>
          <a:srcRect/>
          <a:stretch>
            <a:fillRect/>
          </a:stretch>
        </p:blipFill>
        <p:spPr bwMode="auto">
          <a:xfrm>
            <a:off x="4267200" y="1828800"/>
            <a:ext cx="2124075" cy="990600"/>
          </a:xfrm>
          <a:prstGeom prst="rect">
            <a:avLst/>
          </a:prstGeom>
          <a:noFill/>
          <a:ln w="9525">
            <a:noFill/>
            <a:miter lim="800000"/>
            <a:headEnd/>
            <a:tailEnd/>
          </a:ln>
          <a:effectLst/>
        </p:spPr>
      </p:pic>
      <p:sp>
        <p:nvSpPr>
          <p:cNvPr id="8" name="Rectangle 1"/>
          <p:cNvSpPr>
            <a:spLocks noGrp="1" noChangeArrowheads="1"/>
          </p:cNvSpPr>
          <p:nvPr>
            <p:ph type="title" idx="4294967295"/>
          </p:nvPr>
        </p:nvSpPr>
        <p:spPr>
          <a:xfrm>
            <a:off x="0" y="0"/>
            <a:ext cx="8991600" cy="8382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000" b="1" dirty="0"/>
              <a:t>Function-Oriented Metrics –Weighting Factors</a:t>
            </a:r>
            <a:endParaRPr lang="en-US" sz="3000" b="1" dirty="0">
              <a:latin typeface="Century" pitchFamily="18" charset="0"/>
            </a:endParaRPr>
          </a:p>
        </p:txBody>
      </p:sp>
    </p:spTree>
    <p:extLst>
      <p:ext uri="{BB962C8B-B14F-4D97-AF65-F5344CB8AC3E}">
        <p14:creationId xmlns:p14="http://schemas.microsoft.com/office/powerpoint/2010/main" val="3606962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381000" y="990600"/>
            <a:ext cx="8382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algn="just">
              <a:spcBef>
                <a:spcPct val="20000"/>
              </a:spcBef>
              <a:buClr>
                <a:schemeClr val="accent1"/>
              </a:buClr>
              <a:buSzPct val="65000"/>
              <a:buFont typeface="Wingdings" pitchFamily="2" charset="2"/>
              <a:buChar char="n"/>
              <a:defRPr/>
            </a:pPr>
            <a:endParaRPr lang="en-GB" sz="2700" dirty="0">
              <a:effectLst/>
              <a:latin typeface="Century" pitchFamily="18" charset="0"/>
            </a:endParaRPr>
          </a:p>
        </p:txBody>
      </p:sp>
      <p:sp>
        <p:nvSpPr>
          <p:cNvPr id="8" name="Rectangle 1"/>
          <p:cNvSpPr>
            <a:spLocks noGrp="1" noChangeArrowheads="1"/>
          </p:cNvSpPr>
          <p:nvPr>
            <p:ph type="title" idx="4294967295"/>
          </p:nvPr>
        </p:nvSpPr>
        <p:spPr>
          <a:xfrm>
            <a:off x="0" y="0"/>
            <a:ext cx="8991600" cy="8382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t>Functional Point Example 1</a:t>
            </a:r>
            <a:endParaRPr lang="en-US" sz="3000" b="1" dirty="0">
              <a:latin typeface="Century"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797625"/>
            <a:ext cx="8732424"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77244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381000" y="990600"/>
            <a:ext cx="8382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algn="just">
              <a:spcBef>
                <a:spcPct val="20000"/>
              </a:spcBef>
              <a:buClr>
                <a:schemeClr val="accent1"/>
              </a:buClr>
              <a:buSzPct val="65000"/>
              <a:buFont typeface="Wingdings" pitchFamily="2" charset="2"/>
              <a:buChar char="n"/>
              <a:defRPr/>
            </a:pPr>
            <a:endParaRPr lang="en-GB" sz="2700" dirty="0">
              <a:effectLst/>
              <a:latin typeface="Century" pitchFamily="18" charset="0"/>
            </a:endParaRPr>
          </a:p>
        </p:txBody>
      </p:sp>
      <p:sp>
        <p:nvSpPr>
          <p:cNvPr id="8" name="Rectangle 1"/>
          <p:cNvSpPr>
            <a:spLocks noGrp="1" noChangeArrowheads="1"/>
          </p:cNvSpPr>
          <p:nvPr>
            <p:ph type="title" idx="4294967295"/>
          </p:nvPr>
        </p:nvSpPr>
        <p:spPr>
          <a:xfrm>
            <a:off x="0" y="0"/>
            <a:ext cx="8991600" cy="8382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t>Functional Point Example 1</a:t>
            </a:r>
            <a:endParaRPr lang="en-US" sz="3000" b="1" dirty="0">
              <a:latin typeface="Century"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97786"/>
            <a:ext cx="8480529" cy="5621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44505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381000" y="990600"/>
            <a:ext cx="8382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algn="just">
              <a:spcBef>
                <a:spcPct val="20000"/>
              </a:spcBef>
              <a:buClr>
                <a:schemeClr val="accent1"/>
              </a:buClr>
              <a:buSzPct val="65000"/>
              <a:buFont typeface="Wingdings" pitchFamily="2" charset="2"/>
              <a:buChar char="n"/>
              <a:defRPr/>
            </a:pPr>
            <a:endParaRPr lang="en-GB" sz="2700" dirty="0">
              <a:effectLst/>
              <a:latin typeface="Century" pitchFamily="18" charset="0"/>
            </a:endParaRPr>
          </a:p>
        </p:txBody>
      </p:sp>
      <p:sp>
        <p:nvSpPr>
          <p:cNvPr id="8" name="Rectangle 1"/>
          <p:cNvSpPr>
            <a:spLocks noGrp="1" noChangeArrowheads="1"/>
          </p:cNvSpPr>
          <p:nvPr>
            <p:ph type="title" idx="4294967295"/>
          </p:nvPr>
        </p:nvSpPr>
        <p:spPr>
          <a:xfrm>
            <a:off x="0" y="0"/>
            <a:ext cx="8991600" cy="8382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t>Functional Point Example 1</a:t>
            </a:r>
            <a:endParaRPr lang="en-US" sz="3000" b="1" dirty="0">
              <a:latin typeface="Century"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39740"/>
            <a:ext cx="8458200" cy="4627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132940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381000" y="990600"/>
            <a:ext cx="8382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algn="just">
              <a:spcBef>
                <a:spcPct val="20000"/>
              </a:spcBef>
              <a:buClr>
                <a:schemeClr val="accent1"/>
              </a:buClr>
              <a:buSzPct val="65000"/>
              <a:buFont typeface="Wingdings" pitchFamily="2" charset="2"/>
              <a:buChar char="n"/>
              <a:defRPr/>
            </a:pPr>
            <a:endParaRPr lang="en-GB" sz="2700" dirty="0">
              <a:effectLst/>
              <a:latin typeface="Century" pitchFamily="18" charset="0"/>
            </a:endParaRPr>
          </a:p>
        </p:txBody>
      </p:sp>
      <p:sp>
        <p:nvSpPr>
          <p:cNvPr id="8" name="Rectangle 1"/>
          <p:cNvSpPr>
            <a:spLocks noGrp="1" noChangeArrowheads="1"/>
          </p:cNvSpPr>
          <p:nvPr>
            <p:ph type="title" idx="4294967295"/>
          </p:nvPr>
        </p:nvSpPr>
        <p:spPr>
          <a:xfrm>
            <a:off x="0" y="0"/>
            <a:ext cx="8991600" cy="8382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t>Functional Point Example 1</a:t>
            </a:r>
            <a:endParaRPr lang="en-US" sz="3000" b="1" dirty="0">
              <a:latin typeface="Century"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14413"/>
            <a:ext cx="8153400" cy="5310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20202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DE92C-2CBC-4B33-A927-7D8FBE5869C5}"/>
              </a:ext>
            </a:extLst>
          </p:cNvPr>
          <p:cNvSpPr>
            <a:spLocks noGrp="1"/>
          </p:cNvSpPr>
          <p:nvPr>
            <p:ph type="title"/>
          </p:nvPr>
        </p:nvSpPr>
        <p:spPr>
          <a:xfrm>
            <a:off x="0" y="87088"/>
            <a:ext cx="9036050" cy="551302"/>
          </a:xfrm>
        </p:spPr>
        <p:txBody>
          <a:bodyPr/>
          <a:lstStyle/>
          <a:p>
            <a:pPr marL="0" indent="0" algn="just">
              <a:buNone/>
            </a:pPr>
            <a:r>
              <a:rPr lang="en-US" sz="2800" dirty="0"/>
              <a:t> Objectives of software quality metrics</a:t>
            </a:r>
          </a:p>
        </p:txBody>
      </p:sp>
      <p:sp>
        <p:nvSpPr>
          <p:cNvPr id="3" name="Content Placeholder 2"/>
          <p:cNvSpPr>
            <a:spLocks noGrp="1"/>
          </p:cNvSpPr>
          <p:nvPr>
            <p:ph idx="1"/>
          </p:nvPr>
        </p:nvSpPr>
        <p:spPr>
          <a:xfrm>
            <a:off x="179388" y="771524"/>
            <a:ext cx="8799512" cy="5857876"/>
          </a:xfrm>
        </p:spPr>
        <p:txBody>
          <a:bodyPr/>
          <a:lstStyle/>
          <a:p>
            <a:pPr algn="just">
              <a:lnSpc>
                <a:spcPct val="150000"/>
              </a:lnSpc>
              <a:spcBef>
                <a:spcPts val="600"/>
              </a:spcBef>
              <a:spcAft>
                <a:spcPts val="0"/>
              </a:spcAft>
            </a:pPr>
            <a:r>
              <a:rPr lang="en-US" sz="2400" dirty="0">
                <a:solidFill>
                  <a:srgbClr val="000000"/>
                </a:solidFill>
                <a:latin typeface="Arial" panose="020B0604020202020204" pitchFamily="34" charset="0"/>
              </a:rPr>
              <a:t>To assist management to monitor and control development and maintenance of software systems and their process improvements by:</a:t>
            </a:r>
          </a:p>
          <a:p>
            <a:pPr lvl="1" algn="just">
              <a:lnSpc>
                <a:spcPct val="150000"/>
              </a:lnSpc>
              <a:spcBef>
                <a:spcPts val="600"/>
              </a:spcBef>
              <a:spcAft>
                <a:spcPts val="0"/>
              </a:spcAft>
            </a:pPr>
            <a:r>
              <a:rPr lang="en-US" sz="2200" dirty="0">
                <a:solidFill>
                  <a:srgbClr val="000000"/>
                </a:solidFill>
                <a:latin typeface="Arial" panose="020B0604020202020204" pitchFamily="34" charset="0"/>
              </a:rPr>
              <a:t>Observing the conformance of software product to functionality and other requirements, regulations, and conventions.</a:t>
            </a:r>
          </a:p>
          <a:p>
            <a:pPr algn="just">
              <a:lnSpc>
                <a:spcPct val="150000"/>
              </a:lnSpc>
              <a:spcBef>
                <a:spcPts val="600"/>
              </a:spcBef>
              <a:spcAft>
                <a:spcPts val="0"/>
              </a:spcAft>
            </a:pPr>
            <a:r>
              <a:rPr lang="en-US" sz="2400" dirty="0">
                <a:solidFill>
                  <a:srgbClr val="000000"/>
                </a:solidFill>
                <a:latin typeface="Arial" panose="020B0604020202020204" pitchFamily="34" charset="0"/>
              </a:rPr>
              <a:t>Serving as a data source for process improvement by:</a:t>
            </a:r>
          </a:p>
          <a:p>
            <a:pPr lvl="1" algn="just">
              <a:lnSpc>
                <a:spcPct val="150000"/>
              </a:lnSpc>
              <a:spcBef>
                <a:spcPts val="600"/>
              </a:spcBef>
              <a:spcAft>
                <a:spcPts val="0"/>
              </a:spcAft>
            </a:pPr>
            <a:r>
              <a:rPr lang="en-US" sz="2200" dirty="0">
                <a:solidFill>
                  <a:srgbClr val="000000"/>
                </a:solidFill>
                <a:latin typeface="Arial" panose="020B0604020202020204" pitchFamily="34" charset="0"/>
              </a:rPr>
              <a:t>Identifying cases of low performance requiring improvement.</a:t>
            </a:r>
          </a:p>
          <a:p>
            <a:pPr lvl="1" algn="just">
              <a:lnSpc>
                <a:spcPct val="150000"/>
              </a:lnSpc>
              <a:spcBef>
                <a:spcPts val="600"/>
              </a:spcBef>
              <a:spcAft>
                <a:spcPts val="0"/>
              </a:spcAft>
            </a:pPr>
            <a:r>
              <a:rPr lang="en-US" sz="2200" dirty="0">
                <a:solidFill>
                  <a:srgbClr val="000000"/>
                </a:solidFill>
                <a:latin typeface="Arial" panose="020B0604020202020204" pitchFamily="34" charset="0"/>
              </a:rPr>
              <a:t>Demonstrating the achievements of process improvement proposals (corrective actions)</a:t>
            </a:r>
          </a:p>
        </p:txBody>
      </p:sp>
    </p:spTree>
    <p:extLst>
      <p:ext uri="{BB962C8B-B14F-4D97-AF65-F5344CB8AC3E}">
        <p14:creationId xmlns:p14="http://schemas.microsoft.com/office/powerpoint/2010/main" val="1836845498"/>
      </p:ext>
    </p:extLst>
  </p:cSld>
  <p:clrMapOvr>
    <a:masterClrMapping/>
  </p:clrMapOvr>
  <p:transition spd="slow">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381000" y="990600"/>
            <a:ext cx="8382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algn="just">
              <a:spcBef>
                <a:spcPct val="20000"/>
              </a:spcBef>
              <a:buClr>
                <a:schemeClr val="accent1"/>
              </a:buClr>
              <a:buSzPct val="65000"/>
              <a:buFont typeface="Wingdings" pitchFamily="2" charset="2"/>
              <a:buChar char="n"/>
              <a:defRPr/>
            </a:pPr>
            <a:endParaRPr lang="en-GB" sz="2700" dirty="0">
              <a:effectLst/>
              <a:latin typeface="Century" pitchFamily="18" charset="0"/>
            </a:endParaRPr>
          </a:p>
        </p:txBody>
      </p:sp>
      <p:sp>
        <p:nvSpPr>
          <p:cNvPr id="8" name="Rectangle 1"/>
          <p:cNvSpPr>
            <a:spLocks noGrp="1" noChangeArrowheads="1"/>
          </p:cNvSpPr>
          <p:nvPr>
            <p:ph type="title" idx="4294967295"/>
          </p:nvPr>
        </p:nvSpPr>
        <p:spPr>
          <a:xfrm>
            <a:off x="0" y="0"/>
            <a:ext cx="8991600" cy="8382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t>Functional Point Example 1</a:t>
            </a:r>
            <a:endParaRPr lang="en-US" sz="3000" b="1" dirty="0">
              <a:latin typeface="Century"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38213"/>
            <a:ext cx="8382000" cy="5386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44740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Point Example 2</a:t>
            </a:r>
          </a:p>
        </p:txBody>
      </p:sp>
      <p:sp>
        <p:nvSpPr>
          <p:cNvPr id="3" name="Content Placeholder 2"/>
          <p:cNvSpPr>
            <a:spLocks noGrp="1"/>
          </p:cNvSpPr>
          <p:nvPr>
            <p:ph idx="1"/>
          </p:nvPr>
        </p:nvSpPr>
        <p:spPr/>
        <p:txBody>
          <a:bodyPr/>
          <a:lstStyle/>
          <a:p>
            <a:pPr marL="0" indent="0" algn="just">
              <a:buNone/>
            </a:pPr>
            <a:r>
              <a:rPr lang="en-US" dirty="0"/>
              <a:t>For the Given the following values, Compute Functional Point (F.P) when all complexity adjustment factors (CAF) and weighting factors are average.</a:t>
            </a:r>
          </a:p>
          <a:p>
            <a:pPr marL="0" indent="0" algn="just">
              <a:buNone/>
            </a:pPr>
            <a:endParaRPr lang="en-US" dirty="0"/>
          </a:p>
          <a:p>
            <a:pPr marL="0" indent="0" algn="just">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95428172"/>
              </p:ext>
            </p:extLst>
          </p:nvPr>
        </p:nvGraphicFramePr>
        <p:xfrm>
          <a:off x="179389" y="2785110"/>
          <a:ext cx="8847771" cy="2560320"/>
        </p:xfrm>
        <a:graphic>
          <a:graphicData uri="http://schemas.openxmlformats.org/drawingml/2006/table">
            <a:tbl>
              <a:tblPr firstRow="1" firstCol="1" bandRow="1">
                <a:tableStyleId>{5C22544A-7EE6-4342-B048-85BDC9FD1C3A}</a:tableStyleId>
              </a:tblPr>
              <a:tblGrid>
                <a:gridCol w="3325811">
                  <a:extLst>
                    <a:ext uri="{9D8B030D-6E8A-4147-A177-3AD203B41FA5}">
                      <a16:colId xmlns="" xmlns:a16="http://schemas.microsoft.com/office/drawing/2014/main" val="20000"/>
                    </a:ext>
                  </a:extLst>
                </a:gridCol>
                <a:gridCol w="1600200">
                  <a:extLst>
                    <a:ext uri="{9D8B030D-6E8A-4147-A177-3AD203B41FA5}">
                      <a16:colId xmlns="" xmlns:a16="http://schemas.microsoft.com/office/drawing/2014/main" val="20001"/>
                    </a:ext>
                  </a:extLst>
                </a:gridCol>
                <a:gridCol w="1219200">
                  <a:extLst>
                    <a:ext uri="{9D8B030D-6E8A-4147-A177-3AD203B41FA5}">
                      <a16:colId xmlns="" xmlns:a16="http://schemas.microsoft.com/office/drawing/2014/main" val="20002"/>
                    </a:ext>
                  </a:extLst>
                </a:gridCol>
                <a:gridCol w="1317414">
                  <a:extLst>
                    <a:ext uri="{9D8B030D-6E8A-4147-A177-3AD203B41FA5}">
                      <a16:colId xmlns="" xmlns:a16="http://schemas.microsoft.com/office/drawing/2014/main" val="20003"/>
                    </a:ext>
                  </a:extLst>
                </a:gridCol>
                <a:gridCol w="93980">
                  <a:extLst>
                    <a:ext uri="{9D8B030D-6E8A-4147-A177-3AD203B41FA5}">
                      <a16:colId xmlns="" xmlns:a16="http://schemas.microsoft.com/office/drawing/2014/main" val="20004"/>
                    </a:ext>
                  </a:extLst>
                </a:gridCol>
                <a:gridCol w="1291166">
                  <a:extLst>
                    <a:ext uri="{9D8B030D-6E8A-4147-A177-3AD203B41FA5}">
                      <a16:colId xmlns="" xmlns:a16="http://schemas.microsoft.com/office/drawing/2014/main" val="4128104629"/>
                    </a:ext>
                  </a:extLst>
                </a:gridCol>
              </a:tblGrid>
              <a:tr h="0">
                <a:tc>
                  <a:txBody>
                    <a:bodyPr/>
                    <a:lstStyle/>
                    <a:p>
                      <a:pPr marL="0" marR="0" algn="just">
                        <a:spcBef>
                          <a:spcPts val="0"/>
                        </a:spcBef>
                        <a:spcAft>
                          <a:spcPts val="0"/>
                        </a:spcAft>
                      </a:pPr>
                      <a:r>
                        <a:rPr lang="en-US" sz="2400" dirty="0">
                          <a:effectLst/>
                        </a:rPr>
                        <a:t>Functional Unit</a:t>
                      </a:r>
                      <a:endParaRPr lang="en-US" sz="24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2400">
                          <a:effectLst/>
                        </a:rPr>
                        <a:t>Values</a:t>
                      </a:r>
                      <a:endParaRPr lang="en-US" sz="2400">
                        <a:effectLst/>
                        <a:latin typeface="Times New Roman"/>
                        <a:ea typeface="Times New Roman"/>
                      </a:endParaRPr>
                    </a:p>
                  </a:txBody>
                  <a:tcPr marL="68580" marR="68580" marT="0" marB="0"/>
                </a:tc>
                <a:tc gridSpan="4">
                  <a:txBody>
                    <a:bodyPr/>
                    <a:lstStyle/>
                    <a:p>
                      <a:pPr marL="0" marR="0" algn="just">
                        <a:spcBef>
                          <a:spcPts val="0"/>
                        </a:spcBef>
                        <a:spcAft>
                          <a:spcPts val="0"/>
                        </a:spcAft>
                      </a:pPr>
                      <a:r>
                        <a:rPr lang="en-US" sz="2400" dirty="0">
                          <a:effectLst/>
                        </a:rPr>
                        <a:t>Weighting Factor</a:t>
                      </a:r>
                      <a:endParaRPr lang="en-US" sz="2400" dirty="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0">
                <a:tc>
                  <a:txBody>
                    <a:bodyPr/>
                    <a:lstStyle/>
                    <a:p>
                      <a:pPr marL="0" marR="0" algn="just">
                        <a:spcBef>
                          <a:spcPts val="0"/>
                        </a:spcBef>
                        <a:spcAft>
                          <a:spcPts val="0"/>
                        </a:spcAft>
                      </a:pPr>
                      <a:endParaRPr lang="en-US" sz="2400" dirty="0">
                        <a:effectLst/>
                        <a:latin typeface="Times New Roman"/>
                        <a:ea typeface="Times New Roman"/>
                      </a:endParaRPr>
                    </a:p>
                  </a:txBody>
                  <a:tcPr marL="68580" marR="68580" marT="0" marB="0"/>
                </a:tc>
                <a:tc>
                  <a:txBody>
                    <a:bodyPr/>
                    <a:lstStyle/>
                    <a:p>
                      <a:pPr marL="0" marR="0" algn="just">
                        <a:spcBef>
                          <a:spcPts val="0"/>
                        </a:spcBef>
                        <a:spcAft>
                          <a:spcPts val="0"/>
                        </a:spcAft>
                      </a:pPr>
                      <a:endParaRPr lang="en-US" sz="24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2400" dirty="0">
                          <a:effectLst/>
                          <a:latin typeface="Times New Roman"/>
                          <a:ea typeface="Times New Roman"/>
                        </a:rPr>
                        <a:t>Low</a:t>
                      </a:r>
                    </a:p>
                  </a:txBody>
                  <a:tcPr marL="68580" marR="68580" marT="0" marB="0"/>
                </a:tc>
                <a:tc gridSpan="2">
                  <a:txBody>
                    <a:bodyPr/>
                    <a:lstStyle/>
                    <a:p>
                      <a:r>
                        <a:rPr lang="en-US" sz="2400" kern="1200" dirty="0">
                          <a:solidFill>
                            <a:schemeClr val="dk1"/>
                          </a:solidFill>
                          <a:effectLst/>
                          <a:latin typeface="Times New Roman"/>
                          <a:cs typeface="+mn-cs"/>
                        </a:rPr>
                        <a:t>Average</a:t>
                      </a:r>
                    </a:p>
                  </a:txBody>
                  <a:tcPr marL="68580" marR="68580" marT="0" marB="0"/>
                </a:tc>
                <a:tc hMerge="1">
                  <a:txBody>
                    <a:bodyPr/>
                    <a:lstStyle/>
                    <a:p>
                      <a:endParaRPr lang="en-US"/>
                    </a:p>
                  </a:txBody>
                  <a:tcPr/>
                </a:tc>
                <a:tc>
                  <a:txBody>
                    <a:bodyPr/>
                    <a:lstStyle/>
                    <a:p>
                      <a:pPr marL="0" marR="0" algn="just">
                        <a:spcBef>
                          <a:spcPts val="0"/>
                        </a:spcBef>
                        <a:spcAft>
                          <a:spcPts val="0"/>
                        </a:spcAft>
                      </a:pPr>
                      <a:r>
                        <a:rPr lang="en-US" sz="2400" dirty="0">
                          <a:effectLst/>
                          <a:latin typeface="Times New Roman"/>
                          <a:ea typeface="Times New Roman"/>
                        </a:rPr>
                        <a:t>High</a:t>
                      </a:r>
                    </a:p>
                  </a:txBody>
                  <a:tcPr marL="68580" marR="68580" marT="0" marB="0"/>
                </a:tc>
                <a:extLst>
                  <a:ext uri="{0D108BD9-81ED-4DB2-BD59-A6C34878D82A}">
                    <a16:rowId xmlns="" xmlns:a16="http://schemas.microsoft.com/office/drawing/2014/main" val="3959714840"/>
                  </a:ext>
                </a:extLst>
              </a:tr>
              <a:tr h="0">
                <a:tc>
                  <a:txBody>
                    <a:bodyPr/>
                    <a:lstStyle/>
                    <a:p>
                      <a:pPr marL="0" marR="0" algn="just">
                        <a:spcBef>
                          <a:spcPts val="0"/>
                        </a:spcBef>
                        <a:spcAft>
                          <a:spcPts val="0"/>
                        </a:spcAft>
                      </a:pPr>
                      <a:r>
                        <a:rPr lang="en-US" sz="2400">
                          <a:effectLst/>
                        </a:rPr>
                        <a:t>User Input </a:t>
                      </a:r>
                      <a:endParaRPr lang="en-US" sz="24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400">
                          <a:effectLst/>
                        </a:rPr>
                        <a:t>50</a:t>
                      </a:r>
                      <a:endParaRPr lang="en-US" sz="24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400">
                          <a:effectLst/>
                        </a:rPr>
                        <a:t>3</a:t>
                      </a:r>
                      <a:endParaRPr lang="en-US" sz="24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400">
                          <a:effectLst/>
                        </a:rPr>
                        <a:t>4</a:t>
                      </a:r>
                      <a:endParaRPr lang="en-US" sz="2400">
                        <a:effectLst/>
                        <a:latin typeface="Times New Roman"/>
                        <a:ea typeface="Times New Roman"/>
                      </a:endParaRPr>
                    </a:p>
                  </a:txBody>
                  <a:tcPr marL="68580" marR="68580" marT="0" marB="0"/>
                </a:tc>
                <a:tc gridSpan="2">
                  <a:txBody>
                    <a:bodyPr/>
                    <a:lstStyle/>
                    <a:p>
                      <a:pPr marL="0" marR="0" algn="just">
                        <a:spcBef>
                          <a:spcPts val="0"/>
                        </a:spcBef>
                        <a:spcAft>
                          <a:spcPts val="0"/>
                        </a:spcAft>
                      </a:pPr>
                      <a:r>
                        <a:rPr lang="en-US" sz="2400">
                          <a:effectLst/>
                        </a:rPr>
                        <a:t>6</a:t>
                      </a:r>
                      <a:endParaRPr lang="en-US" sz="2400">
                        <a:effectLst/>
                        <a:latin typeface="Times New Roman"/>
                        <a:ea typeface="Times New Roman"/>
                      </a:endParaRPr>
                    </a:p>
                  </a:txBody>
                  <a:tcPr marL="68580" marR="68580" marT="0" marB="0"/>
                </a:tc>
                <a:tc hMerge="1">
                  <a:txBody>
                    <a:bodyPr/>
                    <a:lstStyle/>
                    <a:p>
                      <a:endParaRPr lang="en-US"/>
                    </a:p>
                  </a:txBody>
                  <a:tcPr/>
                </a:tc>
                <a:extLst>
                  <a:ext uri="{0D108BD9-81ED-4DB2-BD59-A6C34878D82A}">
                    <a16:rowId xmlns="" xmlns:a16="http://schemas.microsoft.com/office/drawing/2014/main" val="10001"/>
                  </a:ext>
                </a:extLst>
              </a:tr>
              <a:tr h="0">
                <a:tc>
                  <a:txBody>
                    <a:bodyPr/>
                    <a:lstStyle/>
                    <a:p>
                      <a:pPr marL="0" marR="0" algn="just">
                        <a:spcBef>
                          <a:spcPts val="0"/>
                        </a:spcBef>
                        <a:spcAft>
                          <a:spcPts val="0"/>
                        </a:spcAft>
                      </a:pPr>
                      <a:r>
                        <a:rPr lang="en-US" sz="2400">
                          <a:effectLst/>
                        </a:rPr>
                        <a:t>User Output</a:t>
                      </a:r>
                      <a:endParaRPr lang="en-US" sz="24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400">
                          <a:effectLst/>
                        </a:rPr>
                        <a:t>40</a:t>
                      </a:r>
                      <a:endParaRPr lang="en-US" sz="24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400">
                          <a:effectLst/>
                        </a:rPr>
                        <a:t>4</a:t>
                      </a:r>
                      <a:endParaRPr lang="en-US" sz="24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400">
                          <a:effectLst/>
                        </a:rPr>
                        <a:t>5</a:t>
                      </a:r>
                      <a:endParaRPr lang="en-US" sz="2400">
                        <a:effectLst/>
                        <a:latin typeface="Times New Roman"/>
                        <a:ea typeface="Times New Roman"/>
                      </a:endParaRPr>
                    </a:p>
                  </a:txBody>
                  <a:tcPr marL="68580" marR="68580" marT="0" marB="0"/>
                </a:tc>
                <a:tc gridSpan="2">
                  <a:txBody>
                    <a:bodyPr/>
                    <a:lstStyle/>
                    <a:p>
                      <a:pPr marL="0" marR="0" algn="just">
                        <a:spcBef>
                          <a:spcPts val="0"/>
                        </a:spcBef>
                        <a:spcAft>
                          <a:spcPts val="0"/>
                        </a:spcAft>
                      </a:pPr>
                      <a:r>
                        <a:rPr lang="en-US" sz="2400">
                          <a:effectLst/>
                        </a:rPr>
                        <a:t>7</a:t>
                      </a:r>
                      <a:endParaRPr lang="en-US" sz="2400">
                        <a:effectLst/>
                        <a:latin typeface="Times New Roman"/>
                        <a:ea typeface="Times New Roman"/>
                      </a:endParaRPr>
                    </a:p>
                  </a:txBody>
                  <a:tcPr marL="68580" marR="68580" marT="0" marB="0"/>
                </a:tc>
                <a:tc hMerge="1">
                  <a:txBody>
                    <a:bodyPr/>
                    <a:lstStyle/>
                    <a:p>
                      <a:endParaRPr lang="en-US"/>
                    </a:p>
                  </a:txBody>
                  <a:tcPr/>
                </a:tc>
                <a:extLst>
                  <a:ext uri="{0D108BD9-81ED-4DB2-BD59-A6C34878D82A}">
                    <a16:rowId xmlns="" xmlns:a16="http://schemas.microsoft.com/office/drawing/2014/main" val="10002"/>
                  </a:ext>
                </a:extLst>
              </a:tr>
              <a:tr h="0">
                <a:tc>
                  <a:txBody>
                    <a:bodyPr/>
                    <a:lstStyle/>
                    <a:p>
                      <a:pPr marL="0" marR="0" algn="just">
                        <a:spcBef>
                          <a:spcPts val="0"/>
                        </a:spcBef>
                        <a:spcAft>
                          <a:spcPts val="0"/>
                        </a:spcAft>
                      </a:pPr>
                      <a:r>
                        <a:rPr lang="en-US" sz="2400">
                          <a:effectLst/>
                        </a:rPr>
                        <a:t>User Enquires</a:t>
                      </a:r>
                      <a:endParaRPr lang="en-US" sz="24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400">
                          <a:effectLst/>
                        </a:rPr>
                        <a:t>35</a:t>
                      </a:r>
                      <a:endParaRPr lang="en-US" sz="24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400">
                          <a:effectLst/>
                        </a:rPr>
                        <a:t>3</a:t>
                      </a:r>
                      <a:endParaRPr lang="en-US" sz="24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400">
                          <a:effectLst/>
                        </a:rPr>
                        <a:t>4</a:t>
                      </a:r>
                      <a:endParaRPr lang="en-US" sz="2400">
                        <a:effectLst/>
                        <a:latin typeface="Times New Roman"/>
                        <a:ea typeface="Times New Roman"/>
                      </a:endParaRPr>
                    </a:p>
                  </a:txBody>
                  <a:tcPr marL="68580" marR="68580" marT="0" marB="0"/>
                </a:tc>
                <a:tc gridSpan="2">
                  <a:txBody>
                    <a:bodyPr/>
                    <a:lstStyle/>
                    <a:p>
                      <a:pPr marL="0" marR="0" algn="just">
                        <a:spcBef>
                          <a:spcPts val="0"/>
                        </a:spcBef>
                        <a:spcAft>
                          <a:spcPts val="0"/>
                        </a:spcAft>
                      </a:pPr>
                      <a:r>
                        <a:rPr lang="en-US" sz="2400">
                          <a:effectLst/>
                        </a:rPr>
                        <a:t>6</a:t>
                      </a:r>
                      <a:endParaRPr lang="en-US" sz="2400">
                        <a:effectLst/>
                        <a:latin typeface="Times New Roman"/>
                        <a:ea typeface="Times New Roman"/>
                      </a:endParaRPr>
                    </a:p>
                  </a:txBody>
                  <a:tcPr marL="68580" marR="68580" marT="0" marB="0"/>
                </a:tc>
                <a:tc hMerge="1">
                  <a:txBody>
                    <a:bodyPr/>
                    <a:lstStyle/>
                    <a:p>
                      <a:endParaRPr lang="en-US"/>
                    </a:p>
                  </a:txBody>
                  <a:tcPr/>
                </a:tc>
                <a:extLst>
                  <a:ext uri="{0D108BD9-81ED-4DB2-BD59-A6C34878D82A}">
                    <a16:rowId xmlns="" xmlns:a16="http://schemas.microsoft.com/office/drawing/2014/main" val="10003"/>
                  </a:ext>
                </a:extLst>
              </a:tr>
              <a:tr h="0">
                <a:tc>
                  <a:txBody>
                    <a:bodyPr/>
                    <a:lstStyle/>
                    <a:p>
                      <a:pPr marL="0" marR="0" algn="just">
                        <a:spcBef>
                          <a:spcPts val="0"/>
                        </a:spcBef>
                        <a:spcAft>
                          <a:spcPts val="0"/>
                        </a:spcAft>
                      </a:pPr>
                      <a:r>
                        <a:rPr lang="en-US" sz="2400">
                          <a:effectLst/>
                        </a:rPr>
                        <a:t>User File </a:t>
                      </a:r>
                      <a:endParaRPr lang="en-US" sz="24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400">
                          <a:effectLst/>
                        </a:rPr>
                        <a:t>6</a:t>
                      </a:r>
                      <a:endParaRPr lang="en-US" sz="24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400" dirty="0">
                          <a:effectLst/>
                        </a:rPr>
                        <a:t>7</a:t>
                      </a:r>
                      <a:endParaRPr lang="en-US" sz="24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2400">
                          <a:effectLst/>
                        </a:rPr>
                        <a:t>10</a:t>
                      </a:r>
                      <a:endParaRPr lang="en-US" sz="2400">
                        <a:effectLst/>
                        <a:latin typeface="Times New Roman"/>
                        <a:ea typeface="Times New Roman"/>
                      </a:endParaRPr>
                    </a:p>
                  </a:txBody>
                  <a:tcPr marL="68580" marR="68580" marT="0" marB="0"/>
                </a:tc>
                <a:tc gridSpan="2">
                  <a:txBody>
                    <a:bodyPr/>
                    <a:lstStyle/>
                    <a:p>
                      <a:pPr marL="0" marR="0" algn="just">
                        <a:spcBef>
                          <a:spcPts val="0"/>
                        </a:spcBef>
                        <a:spcAft>
                          <a:spcPts val="0"/>
                        </a:spcAft>
                      </a:pPr>
                      <a:r>
                        <a:rPr lang="en-US" sz="2400">
                          <a:effectLst/>
                        </a:rPr>
                        <a:t>15</a:t>
                      </a:r>
                      <a:endParaRPr lang="en-US" sz="2400">
                        <a:effectLst/>
                        <a:latin typeface="Times New Roman"/>
                        <a:ea typeface="Times New Roman"/>
                      </a:endParaRPr>
                    </a:p>
                  </a:txBody>
                  <a:tcPr marL="68580" marR="68580" marT="0" marB="0"/>
                </a:tc>
                <a:tc hMerge="1">
                  <a:txBody>
                    <a:bodyPr/>
                    <a:lstStyle/>
                    <a:p>
                      <a:endParaRPr lang="en-US"/>
                    </a:p>
                  </a:txBody>
                  <a:tcPr/>
                </a:tc>
                <a:extLst>
                  <a:ext uri="{0D108BD9-81ED-4DB2-BD59-A6C34878D82A}">
                    <a16:rowId xmlns="" xmlns:a16="http://schemas.microsoft.com/office/drawing/2014/main" val="10004"/>
                  </a:ext>
                </a:extLst>
              </a:tr>
              <a:tr h="67945">
                <a:tc>
                  <a:txBody>
                    <a:bodyPr/>
                    <a:lstStyle/>
                    <a:p>
                      <a:pPr marL="0" marR="0" algn="just">
                        <a:spcBef>
                          <a:spcPts val="0"/>
                        </a:spcBef>
                        <a:spcAft>
                          <a:spcPts val="0"/>
                        </a:spcAft>
                      </a:pPr>
                      <a:r>
                        <a:rPr lang="en-US" sz="2400">
                          <a:effectLst/>
                        </a:rPr>
                        <a:t>External Interface</a:t>
                      </a:r>
                      <a:endParaRPr lang="en-US" sz="24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400" dirty="0">
                          <a:effectLst/>
                        </a:rPr>
                        <a:t>4</a:t>
                      </a:r>
                      <a:endParaRPr lang="en-US" sz="24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2400">
                          <a:effectLst/>
                        </a:rPr>
                        <a:t>5</a:t>
                      </a:r>
                      <a:endParaRPr lang="en-US" sz="2400">
                        <a:effectLst/>
                        <a:latin typeface="Times New Roman"/>
                        <a:ea typeface="Times New Roman"/>
                      </a:endParaRPr>
                    </a:p>
                  </a:txBody>
                  <a:tcPr marL="68580" marR="68580" marT="0" marB="0"/>
                </a:tc>
                <a:tc>
                  <a:txBody>
                    <a:bodyPr/>
                    <a:lstStyle/>
                    <a:p>
                      <a:pPr marL="0" marR="0" algn="just">
                        <a:spcBef>
                          <a:spcPts val="0"/>
                        </a:spcBef>
                        <a:spcAft>
                          <a:spcPts val="0"/>
                        </a:spcAft>
                      </a:pPr>
                      <a:r>
                        <a:rPr lang="en-US" sz="2400">
                          <a:effectLst/>
                        </a:rPr>
                        <a:t>7</a:t>
                      </a:r>
                      <a:endParaRPr lang="en-US" sz="2400">
                        <a:effectLst/>
                        <a:latin typeface="Times New Roman"/>
                        <a:ea typeface="Times New Roman"/>
                      </a:endParaRPr>
                    </a:p>
                  </a:txBody>
                  <a:tcPr marL="68580" marR="68580" marT="0" marB="0"/>
                </a:tc>
                <a:tc gridSpan="2">
                  <a:txBody>
                    <a:bodyPr/>
                    <a:lstStyle/>
                    <a:p>
                      <a:pPr marL="0" marR="0" algn="just">
                        <a:spcBef>
                          <a:spcPts val="0"/>
                        </a:spcBef>
                        <a:spcAft>
                          <a:spcPts val="0"/>
                        </a:spcAft>
                      </a:pPr>
                      <a:r>
                        <a:rPr lang="en-US" sz="2400" dirty="0">
                          <a:effectLst/>
                        </a:rPr>
                        <a:t>10</a:t>
                      </a:r>
                      <a:endParaRPr lang="en-US" sz="2400" dirty="0">
                        <a:effectLst/>
                        <a:latin typeface="Times New Roman"/>
                        <a:ea typeface="Times New Roman"/>
                      </a:endParaRPr>
                    </a:p>
                  </a:txBody>
                  <a:tcPr marL="68580" marR="68580" marT="0" marB="0"/>
                </a:tc>
                <a:tc hMerge="1">
                  <a:txBody>
                    <a:bodyPr/>
                    <a:lstStyle/>
                    <a:p>
                      <a:endParaRPr lang="en-US"/>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96179270"/>
      </p:ext>
    </p:extLst>
  </p:cSld>
  <p:clrMapOvr>
    <a:masterClrMapping/>
  </p:clrMapOvr>
  <p:transition spd="slow">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388" y="771525"/>
            <a:ext cx="8888412" cy="5124450"/>
          </a:xfrm>
        </p:spPr>
        <p:txBody>
          <a:bodyPr/>
          <a:lstStyle/>
          <a:p>
            <a:pPr algn="just"/>
            <a:r>
              <a:rPr lang="en-US" b="1" dirty="0"/>
              <a:t>Step 1</a:t>
            </a:r>
            <a:endParaRPr lang="en-US" dirty="0"/>
          </a:p>
          <a:p>
            <a:pPr marL="0" indent="0" algn="just">
              <a:buNone/>
            </a:pPr>
            <a:r>
              <a:rPr lang="en-US" dirty="0"/>
              <a:t>Each Function Point is ranked according to complexity. There exists predefined weight for functional point in each category. In the above given data the weight of each functional point is average i.e. 4, 5, 4, 10 and 7.</a:t>
            </a:r>
          </a:p>
          <a:p>
            <a:pPr algn="just"/>
            <a:endParaRPr lang="en-US" dirty="0"/>
          </a:p>
          <a:p>
            <a:pPr algn="just"/>
            <a:r>
              <a:rPr lang="en-US" b="1" dirty="0"/>
              <a:t>Step 2</a:t>
            </a:r>
            <a:endParaRPr lang="en-US" dirty="0"/>
          </a:p>
          <a:p>
            <a:pPr marL="0" indent="0" algn="just">
              <a:buNone/>
            </a:pPr>
            <a:r>
              <a:rPr lang="en-US" dirty="0"/>
              <a:t>Calculate the unadjusted function point by multiplying each functional point by its corresponding weight factor</a:t>
            </a:r>
          </a:p>
          <a:p>
            <a:pPr algn="just"/>
            <a:endParaRPr lang="en-US" dirty="0"/>
          </a:p>
        </p:txBody>
      </p:sp>
      <p:sp>
        <p:nvSpPr>
          <p:cNvPr id="12" name="Title 1"/>
          <p:cNvSpPr>
            <a:spLocks noGrp="1"/>
          </p:cNvSpPr>
          <p:nvPr>
            <p:ph type="title"/>
          </p:nvPr>
        </p:nvSpPr>
        <p:spPr>
          <a:xfrm>
            <a:off x="107950" y="0"/>
            <a:ext cx="8870950" cy="731838"/>
          </a:xfrm>
        </p:spPr>
        <p:txBody>
          <a:bodyPr/>
          <a:lstStyle/>
          <a:p>
            <a:r>
              <a:rPr lang="en-US" dirty="0"/>
              <a:t>Functional Point Example 2 </a:t>
            </a:r>
          </a:p>
        </p:txBody>
      </p:sp>
    </p:spTree>
    <p:extLst>
      <p:ext uri="{BB962C8B-B14F-4D97-AF65-F5344CB8AC3E}">
        <p14:creationId xmlns:p14="http://schemas.microsoft.com/office/powerpoint/2010/main" val="3720410403"/>
      </p:ext>
    </p:extLst>
  </p:cSld>
  <p:clrMapOvr>
    <a:masterClrMapping/>
  </p:clrMapOvr>
  <p:transition spd="slow">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591005443"/>
              </p:ext>
            </p:extLst>
          </p:nvPr>
        </p:nvGraphicFramePr>
        <p:xfrm>
          <a:off x="3505200" y="895600"/>
          <a:ext cx="5486401" cy="3190602"/>
        </p:xfrm>
        <a:graphic>
          <a:graphicData uri="http://schemas.openxmlformats.org/drawingml/2006/table">
            <a:tbl>
              <a:tblPr firstRow="1" firstCol="1" bandRow="1">
                <a:tableStyleId>{5C22544A-7EE6-4342-B048-85BDC9FD1C3A}</a:tableStyleId>
              </a:tblPr>
              <a:tblGrid>
                <a:gridCol w="2438400">
                  <a:extLst>
                    <a:ext uri="{9D8B030D-6E8A-4147-A177-3AD203B41FA5}">
                      <a16:colId xmlns="" xmlns:a16="http://schemas.microsoft.com/office/drawing/2014/main" val="20000"/>
                    </a:ext>
                  </a:extLst>
                </a:gridCol>
                <a:gridCol w="1066800">
                  <a:extLst>
                    <a:ext uri="{9D8B030D-6E8A-4147-A177-3AD203B41FA5}">
                      <a16:colId xmlns="" xmlns:a16="http://schemas.microsoft.com/office/drawing/2014/main" val="20001"/>
                    </a:ext>
                  </a:extLst>
                </a:gridCol>
                <a:gridCol w="1337894">
                  <a:extLst>
                    <a:ext uri="{9D8B030D-6E8A-4147-A177-3AD203B41FA5}">
                      <a16:colId xmlns="" xmlns:a16="http://schemas.microsoft.com/office/drawing/2014/main" val="20002"/>
                    </a:ext>
                  </a:extLst>
                </a:gridCol>
                <a:gridCol w="643307">
                  <a:extLst>
                    <a:ext uri="{9D8B030D-6E8A-4147-A177-3AD203B41FA5}">
                      <a16:colId xmlns="" xmlns:a16="http://schemas.microsoft.com/office/drawing/2014/main" val="20003"/>
                    </a:ext>
                  </a:extLst>
                </a:gridCol>
              </a:tblGrid>
              <a:tr h="440327">
                <a:tc>
                  <a:txBody>
                    <a:bodyPr/>
                    <a:lstStyle/>
                    <a:p>
                      <a:pPr marL="0" marR="0" algn="just">
                        <a:spcBef>
                          <a:spcPts val="0"/>
                        </a:spcBef>
                        <a:spcAft>
                          <a:spcPts val="0"/>
                        </a:spcAft>
                      </a:pPr>
                      <a:r>
                        <a:rPr lang="en-US" sz="1800" dirty="0">
                          <a:effectLst/>
                        </a:rPr>
                        <a:t>Functional Unit</a:t>
                      </a:r>
                      <a:endParaRPr lang="en-US" sz="18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a:effectLst/>
                        </a:rPr>
                        <a:t>Values</a:t>
                      </a:r>
                      <a:endParaRPr lang="en-US" sz="1800">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a:effectLst/>
                        </a:rPr>
                        <a:t>Weighting Factor</a:t>
                      </a:r>
                      <a:endParaRPr lang="en-US" sz="1800">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a:effectLst/>
                        </a:rPr>
                        <a:t> </a:t>
                      </a:r>
                      <a:endParaRPr lang="en-US" sz="1800">
                        <a:effectLst/>
                        <a:latin typeface="Times New Roman"/>
                        <a:ea typeface="Times New Roman"/>
                      </a:endParaRPr>
                    </a:p>
                  </a:txBody>
                  <a:tcPr marL="68580" marR="68580" marT="0" marB="0"/>
                </a:tc>
                <a:extLst>
                  <a:ext uri="{0D108BD9-81ED-4DB2-BD59-A6C34878D82A}">
                    <a16:rowId xmlns="" xmlns:a16="http://schemas.microsoft.com/office/drawing/2014/main" val="10000"/>
                  </a:ext>
                </a:extLst>
              </a:tr>
              <a:tr h="440327">
                <a:tc>
                  <a:txBody>
                    <a:bodyPr/>
                    <a:lstStyle/>
                    <a:p>
                      <a:pPr marL="0" marR="0" algn="just">
                        <a:spcBef>
                          <a:spcPts val="0"/>
                        </a:spcBef>
                        <a:spcAft>
                          <a:spcPts val="0"/>
                        </a:spcAft>
                      </a:pPr>
                      <a:r>
                        <a:rPr lang="en-US" sz="1800">
                          <a:effectLst/>
                        </a:rPr>
                        <a:t>User Input </a:t>
                      </a:r>
                      <a:endParaRPr lang="en-US" sz="1800">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a:effectLst/>
                        </a:rPr>
                        <a:t>50</a:t>
                      </a:r>
                      <a:endParaRPr lang="en-US" sz="1800">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a:effectLst/>
                        </a:rPr>
                        <a:t>4</a:t>
                      </a:r>
                      <a:endParaRPr lang="en-US" sz="1800">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a:effectLst/>
                        </a:rPr>
                        <a:t>200</a:t>
                      </a:r>
                      <a:endParaRPr lang="en-US" sz="1800">
                        <a:effectLst/>
                        <a:latin typeface="Times New Roman"/>
                        <a:ea typeface="Times New Roman"/>
                      </a:endParaRPr>
                    </a:p>
                  </a:txBody>
                  <a:tcPr marL="68580" marR="68580" marT="0" marB="0"/>
                </a:tc>
                <a:extLst>
                  <a:ext uri="{0D108BD9-81ED-4DB2-BD59-A6C34878D82A}">
                    <a16:rowId xmlns="" xmlns:a16="http://schemas.microsoft.com/office/drawing/2014/main" val="10001"/>
                  </a:ext>
                </a:extLst>
              </a:tr>
              <a:tr h="440327">
                <a:tc>
                  <a:txBody>
                    <a:bodyPr/>
                    <a:lstStyle/>
                    <a:p>
                      <a:pPr marL="0" marR="0" algn="just">
                        <a:spcBef>
                          <a:spcPts val="0"/>
                        </a:spcBef>
                        <a:spcAft>
                          <a:spcPts val="0"/>
                        </a:spcAft>
                      </a:pPr>
                      <a:r>
                        <a:rPr lang="en-US" sz="1800">
                          <a:effectLst/>
                        </a:rPr>
                        <a:t>User Output</a:t>
                      </a:r>
                      <a:endParaRPr lang="en-US" sz="1800">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a:effectLst/>
                        </a:rPr>
                        <a:t>40</a:t>
                      </a:r>
                      <a:endParaRPr lang="en-US" sz="1800">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a:effectLst/>
                        </a:rPr>
                        <a:t>5</a:t>
                      </a:r>
                      <a:endParaRPr lang="en-US" sz="1800">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a:effectLst/>
                        </a:rPr>
                        <a:t>200</a:t>
                      </a:r>
                      <a:endParaRPr lang="en-US" sz="1800">
                        <a:effectLst/>
                        <a:latin typeface="Times New Roman"/>
                        <a:ea typeface="Times New Roman"/>
                      </a:endParaRPr>
                    </a:p>
                  </a:txBody>
                  <a:tcPr marL="68580" marR="68580" marT="0" marB="0"/>
                </a:tc>
                <a:extLst>
                  <a:ext uri="{0D108BD9-81ED-4DB2-BD59-A6C34878D82A}">
                    <a16:rowId xmlns="" xmlns:a16="http://schemas.microsoft.com/office/drawing/2014/main" val="10002"/>
                  </a:ext>
                </a:extLst>
              </a:tr>
              <a:tr h="440327">
                <a:tc>
                  <a:txBody>
                    <a:bodyPr/>
                    <a:lstStyle/>
                    <a:p>
                      <a:pPr marL="0" marR="0" algn="just">
                        <a:spcBef>
                          <a:spcPts val="0"/>
                        </a:spcBef>
                        <a:spcAft>
                          <a:spcPts val="0"/>
                        </a:spcAft>
                      </a:pPr>
                      <a:r>
                        <a:rPr lang="en-US" sz="1800">
                          <a:effectLst/>
                        </a:rPr>
                        <a:t>User Enquires</a:t>
                      </a:r>
                      <a:endParaRPr lang="en-US" sz="1800">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dirty="0">
                          <a:effectLst/>
                        </a:rPr>
                        <a:t>35</a:t>
                      </a:r>
                      <a:endParaRPr lang="en-US" sz="18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a:effectLst/>
                        </a:rPr>
                        <a:t>4</a:t>
                      </a:r>
                      <a:endParaRPr lang="en-US" sz="1800">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a:effectLst/>
                        </a:rPr>
                        <a:t>140</a:t>
                      </a:r>
                      <a:endParaRPr lang="en-US" sz="1800">
                        <a:effectLst/>
                        <a:latin typeface="Times New Roman"/>
                        <a:ea typeface="Times New Roman"/>
                      </a:endParaRPr>
                    </a:p>
                  </a:txBody>
                  <a:tcPr marL="68580" marR="68580" marT="0" marB="0"/>
                </a:tc>
                <a:extLst>
                  <a:ext uri="{0D108BD9-81ED-4DB2-BD59-A6C34878D82A}">
                    <a16:rowId xmlns="" xmlns:a16="http://schemas.microsoft.com/office/drawing/2014/main" val="10003"/>
                  </a:ext>
                </a:extLst>
              </a:tr>
              <a:tr h="440327">
                <a:tc>
                  <a:txBody>
                    <a:bodyPr/>
                    <a:lstStyle/>
                    <a:p>
                      <a:pPr marL="0" marR="0" algn="just">
                        <a:spcBef>
                          <a:spcPts val="0"/>
                        </a:spcBef>
                        <a:spcAft>
                          <a:spcPts val="0"/>
                        </a:spcAft>
                      </a:pPr>
                      <a:r>
                        <a:rPr lang="en-US" sz="1800">
                          <a:effectLst/>
                        </a:rPr>
                        <a:t>User File </a:t>
                      </a:r>
                      <a:endParaRPr lang="en-US" sz="1800">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a:effectLst/>
                        </a:rPr>
                        <a:t>6</a:t>
                      </a:r>
                      <a:endParaRPr lang="en-US" sz="1800">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a:effectLst/>
                        </a:rPr>
                        <a:t>10</a:t>
                      </a:r>
                      <a:endParaRPr lang="en-US" sz="1800">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a:effectLst/>
                        </a:rPr>
                        <a:t>60</a:t>
                      </a:r>
                      <a:endParaRPr lang="en-US" sz="1800">
                        <a:effectLst/>
                        <a:latin typeface="Times New Roman"/>
                        <a:ea typeface="Times New Roman"/>
                      </a:endParaRPr>
                    </a:p>
                  </a:txBody>
                  <a:tcPr marL="68580" marR="68580" marT="0" marB="0"/>
                </a:tc>
                <a:extLst>
                  <a:ext uri="{0D108BD9-81ED-4DB2-BD59-A6C34878D82A}">
                    <a16:rowId xmlns="" xmlns:a16="http://schemas.microsoft.com/office/drawing/2014/main" val="10004"/>
                  </a:ext>
                </a:extLst>
              </a:tr>
              <a:tr h="440327">
                <a:tc>
                  <a:txBody>
                    <a:bodyPr/>
                    <a:lstStyle/>
                    <a:p>
                      <a:pPr marL="0" marR="0" algn="just">
                        <a:spcBef>
                          <a:spcPts val="0"/>
                        </a:spcBef>
                        <a:spcAft>
                          <a:spcPts val="0"/>
                        </a:spcAft>
                      </a:pPr>
                      <a:r>
                        <a:rPr lang="en-US" sz="1800">
                          <a:effectLst/>
                        </a:rPr>
                        <a:t>External Interface</a:t>
                      </a:r>
                      <a:endParaRPr lang="en-US" sz="1800">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a:effectLst/>
                        </a:rPr>
                        <a:t>4</a:t>
                      </a:r>
                      <a:endParaRPr lang="en-US" sz="1800">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dirty="0">
                          <a:effectLst/>
                        </a:rPr>
                        <a:t>7</a:t>
                      </a:r>
                      <a:endParaRPr lang="en-US" sz="18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a:effectLst/>
                        </a:rPr>
                        <a:t>28</a:t>
                      </a:r>
                      <a:endParaRPr lang="en-US" sz="1800">
                        <a:effectLst/>
                        <a:latin typeface="Times New Roman"/>
                        <a:ea typeface="Times New Roman"/>
                      </a:endParaRPr>
                    </a:p>
                  </a:txBody>
                  <a:tcPr marL="68580" marR="68580" marT="0" marB="0"/>
                </a:tc>
                <a:extLst>
                  <a:ext uri="{0D108BD9-81ED-4DB2-BD59-A6C34878D82A}">
                    <a16:rowId xmlns="" xmlns:a16="http://schemas.microsoft.com/office/drawing/2014/main" val="10005"/>
                  </a:ext>
                </a:extLst>
              </a:tr>
              <a:tr h="440327">
                <a:tc gridSpan="3">
                  <a:txBody>
                    <a:bodyPr/>
                    <a:lstStyle/>
                    <a:p>
                      <a:pPr marL="0" marR="0" algn="just">
                        <a:spcBef>
                          <a:spcPts val="0"/>
                        </a:spcBef>
                        <a:spcAft>
                          <a:spcPts val="0"/>
                        </a:spcAft>
                      </a:pPr>
                      <a:r>
                        <a:rPr lang="en-US" sz="1800">
                          <a:effectLst/>
                        </a:rPr>
                        <a:t>Total</a:t>
                      </a:r>
                      <a:endParaRPr lang="en-US" sz="180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800" dirty="0">
                          <a:effectLst/>
                        </a:rPr>
                        <a:t>628</a:t>
                      </a:r>
                      <a:endParaRPr lang="en-US" sz="1800" dirty="0">
                        <a:effectLst/>
                        <a:latin typeface="Times New Roman"/>
                        <a:ea typeface="Times New Roman"/>
                      </a:endParaRPr>
                    </a:p>
                  </a:txBody>
                  <a:tcPr marL="68580" marR="68580" marT="0" marB="0"/>
                </a:tc>
                <a:extLst>
                  <a:ext uri="{0D108BD9-81ED-4DB2-BD59-A6C34878D82A}">
                    <a16:rowId xmlns="" xmlns:a16="http://schemas.microsoft.com/office/drawing/2014/main" val="10006"/>
                  </a:ext>
                </a:extLst>
              </a:tr>
            </a:tbl>
          </a:graphicData>
        </a:graphic>
      </p:graphicFrame>
      <p:sp>
        <p:nvSpPr>
          <p:cNvPr id="12" name="Title 1"/>
          <p:cNvSpPr>
            <a:spLocks noGrp="1"/>
          </p:cNvSpPr>
          <p:nvPr>
            <p:ph type="title"/>
          </p:nvPr>
        </p:nvSpPr>
        <p:spPr>
          <a:xfrm>
            <a:off x="107950" y="0"/>
            <a:ext cx="8870950" cy="731838"/>
          </a:xfrm>
        </p:spPr>
        <p:txBody>
          <a:bodyPr/>
          <a:lstStyle/>
          <a:p>
            <a:r>
              <a:rPr lang="en-US" dirty="0"/>
              <a:t>Functional Point Example 2 </a:t>
            </a:r>
          </a:p>
        </p:txBody>
      </p:sp>
      <p:pic>
        <p:nvPicPr>
          <p:cNvPr id="30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06" y="819892"/>
            <a:ext cx="2819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33400" y="4172200"/>
            <a:ext cx="7315200" cy="2369880"/>
          </a:xfrm>
          <a:prstGeom prst="rect">
            <a:avLst/>
          </a:prstGeom>
        </p:spPr>
        <p:txBody>
          <a:bodyPr wrap="square">
            <a:spAutoFit/>
          </a:bodyPr>
          <a:lstStyle/>
          <a:p>
            <a:r>
              <a:rPr kumimoji="1" lang="en-US" sz="2800" b="1" dirty="0">
                <a:latin typeface="+mn-lt"/>
                <a:cs typeface="+mn-cs"/>
              </a:rPr>
              <a:t>Step 3</a:t>
            </a:r>
          </a:p>
          <a:p>
            <a:r>
              <a:rPr lang="en-US" sz="2000" dirty="0"/>
              <a:t>Calculate final function point</a:t>
            </a:r>
          </a:p>
          <a:p>
            <a:r>
              <a:rPr lang="en-US" sz="2000" dirty="0"/>
              <a:t>CAF= [0.65 + {0.01* (14*3 )}]</a:t>
            </a:r>
          </a:p>
          <a:p>
            <a:r>
              <a:rPr lang="en-US" sz="2000" dirty="0"/>
              <a:t>CAF = 1.07</a:t>
            </a:r>
          </a:p>
          <a:p>
            <a:r>
              <a:rPr lang="en-US" sz="2000" dirty="0"/>
              <a:t>Final F.P = FC * CAF</a:t>
            </a:r>
          </a:p>
          <a:p>
            <a:r>
              <a:rPr lang="en-US" sz="2000" dirty="0"/>
              <a:t>Final F.P = 628 * 1.07</a:t>
            </a:r>
          </a:p>
          <a:p>
            <a:r>
              <a:rPr lang="en-US" sz="2000" dirty="0"/>
              <a:t>Final F.P =671.96 </a:t>
            </a:r>
          </a:p>
        </p:txBody>
      </p:sp>
    </p:spTree>
    <p:extLst>
      <p:ext uri="{BB962C8B-B14F-4D97-AF65-F5344CB8AC3E}">
        <p14:creationId xmlns:p14="http://schemas.microsoft.com/office/powerpoint/2010/main" val="3743544517"/>
      </p:ext>
    </p:extLst>
  </p:cSld>
  <p:clrMapOvr>
    <a:masterClrMapping/>
  </p:clrMapOvr>
  <p:transition spd="slow">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Point Example 3</a:t>
            </a:r>
          </a:p>
        </p:txBody>
      </p:sp>
      <p:sp>
        <p:nvSpPr>
          <p:cNvPr id="3" name="Content Placeholder 2"/>
          <p:cNvSpPr>
            <a:spLocks noGrp="1"/>
          </p:cNvSpPr>
          <p:nvPr>
            <p:ph idx="1"/>
          </p:nvPr>
        </p:nvSpPr>
        <p:spPr/>
        <p:txBody>
          <a:bodyPr/>
          <a:lstStyle/>
          <a:p>
            <a:pPr marL="0" indent="0" algn="just">
              <a:buNone/>
            </a:pPr>
            <a:r>
              <a:rPr lang="en-US" sz="2000" dirty="0"/>
              <a:t>Based on the FP measure of software many other metrics can be computed:</a:t>
            </a:r>
          </a:p>
          <a:p>
            <a:pPr algn="just"/>
            <a:r>
              <a:rPr lang="en-US" sz="2000" dirty="0"/>
              <a:t>Errors/FP</a:t>
            </a:r>
          </a:p>
          <a:p>
            <a:pPr algn="just"/>
            <a:r>
              <a:rPr lang="en-US" sz="2000" dirty="0"/>
              <a:t>$/FP.</a:t>
            </a:r>
          </a:p>
          <a:p>
            <a:pPr algn="just"/>
            <a:r>
              <a:rPr lang="en-US" sz="2000" dirty="0"/>
              <a:t>Defects/FP</a:t>
            </a:r>
          </a:p>
          <a:p>
            <a:pPr algn="just"/>
            <a:r>
              <a:rPr lang="en-US" sz="2000" dirty="0"/>
              <a:t>Pages of documentation/FP</a:t>
            </a:r>
          </a:p>
          <a:p>
            <a:pPr algn="just"/>
            <a:r>
              <a:rPr lang="en-US" sz="2000" dirty="0"/>
              <a:t>Errors/PM.</a:t>
            </a:r>
          </a:p>
          <a:p>
            <a:pPr algn="just"/>
            <a:r>
              <a:rPr lang="en-US" sz="2000" dirty="0"/>
              <a:t>Productivity = FP/PM (effort is measured in person-months).</a:t>
            </a:r>
          </a:p>
          <a:p>
            <a:pPr algn="just"/>
            <a:r>
              <a:rPr lang="en-US" sz="2000" dirty="0"/>
              <a:t>$/Page of Documentation.</a:t>
            </a:r>
          </a:p>
          <a:p>
            <a:pPr marL="0" indent="0" algn="just">
              <a:buNone/>
            </a:pPr>
            <a:endParaRPr lang="en-US" sz="2000" dirty="0"/>
          </a:p>
          <a:p>
            <a:pPr marL="0" indent="0" algn="just">
              <a:buNone/>
            </a:pPr>
            <a:endParaRPr lang="en-US" sz="2000" dirty="0"/>
          </a:p>
          <a:p>
            <a:pPr marL="0" indent="0" algn="just">
              <a:buNone/>
            </a:pPr>
            <a:r>
              <a:rPr lang="en-US" sz="2000" dirty="0"/>
              <a:t>LOCs of an application can be estimated from FPs. That is, they are interconvertible. </a:t>
            </a:r>
            <a:r>
              <a:rPr lang="en-US" sz="2000" b="1" dirty="0"/>
              <a:t>This process is known as backfiring</a:t>
            </a:r>
            <a:r>
              <a:rPr lang="en-US" sz="2000" dirty="0"/>
              <a:t>. For example, 1 FP is equal to about 100 lines of COBOL code.</a:t>
            </a:r>
          </a:p>
          <a:p>
            <a:endParaRPr lang="en-US" sz="2000" dirty="0"/>
          </a:p>
        </p:txBody>
      </p:sp>
    </p:spTree>
    <p:extLst>
      <p:ext uri="{BB962C8B-B14F-4D97-AF65-F5344CB8AC3E}">
        <p14:creationId xmlns:p14="http://schemas.microsoft.com/office/powerpoint/2010/main" val="1611220966"/>
      </p:ext>
    </p:extLst>
  </p:cSld>
  <p:clrMapOvr>
    <a:masterClrMapping/>
  </p:clrMapOvr>
  <p:transition spd="slow">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Point Example 3</a:t>
            </a:r>
          </a:p>
        </p:txBody>
      </p:sp>
      <p:sp>
        <p:nvSpPr>
          <p:cNvPr id="3" name="Content Placeholder 2"/>
          <p:cNvSpPr>
            <a:spLocks noGrp="1"/>
          </p:cNvSpPr>
          <p:nvPr>
            <p:ph idx="1"/>
          </p:nvPr>
        </p:nvSpPr>
        <p:spPr>
          <a:xfrm>
            <a:off x="179388" y="771524"/>
            <a:ext cx="8799512" cy="5705475"/>
          </a:xfrm>
        </p:spPr>
        <p:txBody>
          <a:bodyPr/>
          <a:lstStyle/>
          <a:p>
            <a:pPr algn="just"/>
            <a:r>
              <a:rPr lang="en-US" sz="2400" b="1" dirty="0"/>
              <a:t>Example:</a:t>
            </a:r>
            <a:r>
              <a:rPr lang="en-US" sz="2400" dirty="0"/>
              <a:t> Compute the function point, productivity, documentation, cost per function for the following data:</a:t>
            </a:r>
          </a:p>
          <a:p>
            <a:pPr algn="just"/>
            <a:endParaRPr lang="en-US" sz="2400" dirty="0"/>
          </a:p>
          <a:p>
            <a:pPr algn="just"/>
            <a:r>
              <a:rPr lang="en-US" sz="2000" dirty="0"/>
              <a:t>Number of user inputs = 24</a:t>
            </a:r>
          </a:p>
          <a:p>
            <a:pPr algn="just"/>
            <a:r>
              <a:rPr lang="en-US" sz="2000" dirty="0"/>
              <a:t>Number of user outputs = 46</a:t>
            </a:r>
          </a:p>
          <a:p>
            <a:pPr algn="just"/>
            <a:r>
              <a:rPr lang="en-US" sz="2000" dirty="0"/>
              <a:t>Number of inquiries = 8</a:t>
            </a:r>
          </a:p>
          <a:p>
            <a:pPr algn="just"/>
            <a:r>
              <a:rPr lang="en-US" sz="2000" dirty="0"/>
              <a:t>Number of files = 4</a:t>
            </a:r>
          </a:p>
          <a:p>
            <a:pPr algn="just"/>
            <a:r>
              <a:rPr lang="en-US" sz="2000" dirty="0"/>
              <a:t>Number of external interfaces = 2</a:t>
            </a:r>
          </a:p>
          <a:p>
            <a:pPr algn="just"/>
            <a:r>
              <a:rPr lang="en-US" sz="2000" dirty="0"/>
              <a:t>Effort = 36.9 p-m</a:t>
            </a:r>
          </a:p>
          <a:p>
            <a:pPr algn="just"/>
            <a:r>
              <a:rPr lang="en-US" sz="2000" dirty="0"/>
              <a:t>Technical documents = 265 pages</a:t>
            </a:r>
          </a:p>
          <a:p>
            <a:pPr algn="just"/>
            <a:r>
              <a:rPr lang="en-US" sz="2000" dirty="0"/>
              <a:t>User documents = 122 pages</a:t>
            </a:r>
          </a:p>
          <a:p>
            <a:pPr algn="just"/>
            <a:r>
              <a:rPr lang="en-US" sz="2000" dirty="0"/>
              <a:t>Cost = $7744/ month</a:t>
            </a:r>
          </a:p>
          <a:p>
            <a:pPr algn="just"/>
            <a:r>
              <a:rPr lang="en-US" sz="2000" dirty="0"/>
              <a:t>Various Weight Factors respectively are 4,4,6,10,5</a:t>
            </a:r>
          </a:p>
          <a:p>
            <a:pPr algn="just"/>
            <a:r>
              <a:rPr lang="en-US" sz="2000" dirty="0"/>
              <a:t>Various processing complexity factors are: 4, 1, 0, 3, 3, 5, 4, 4, 3, 3, 2, 2, 4, 5</a:t>
            </a:r>
          </a:p>
          <a:p>
            <a:pPr algn="just"/>
            <a:endParaRPr lang="en-US" dirty="0"/>
          </a:p>
        </p:txBody>
      </p:sp>
    </p:spTree>
    <p:extLst>
      <p:ext uri="{BB962C8B-B14F-4D97-AF65-F5344CB8AC3E}">
        <p14:creationId xmlns:p14="http://schemas.microsoft.com/office/powerpoint/2010/main" val="3463968468"/>
      </p:ext>
    </p:extLst>
  </p:cSld>
  <p:clrMapOvr>
    <a:masterClrMapping/>
  </p:clrMapOvr>
  <p:transition spd="slow">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Point Example 3</a:t>
            </a:r>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914400"/>
            <a:ext cx="85725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3033588"/>
      </p:ext>
    </p:extLst>
  </p:cSld>
  <p:clrMapOvr>
    <a:masterClrMapping/>
  </p:clrMapOvr>
  <p:transition spd="slow">
    <p:blinds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Point Example 3</a:t>
            </a:r>
          </a:p>
        </p:txBody>
      </p:sp>
      <p:sp>
        <p:nvSpPr>
          <p:cNvPr id="3" name="Rectangle 2"/>
          <p:cNvSpPr/>
          <p:nvPr/>
        </p:nvSpPr>
        <p:spPr>
          <a:xfrm>
            <a:off x="152400" y="2413338"/>
            <a:ext cx="8839200" cy="2308324"/>
          </a:xfrm>
          <a:prstGeom prst="rect">
            <a:avLst/>
          </a:prstGeom>
        </p:spPr>
        <p:txBody>
          <a:bodyPr wrap="square">
            <a:spAutoFit/>
          </a:bodyPr>
          <a:lstStyle/>
          <a:p>
            <a:r>
              <a:rPr lang="en-US" sz="2400" dirty="0"/>
              <a:t>So sum of all f</a:t>
            </a:r>
            <a:r>
              <a:rPr lang="en-US" sz="2400" baseline="-25000" dirty="0"/>
              <a:t>i</a:t>
            </a:r>
            <a:r>
              <a:rPr lang="en-US" sz="2400" dirty="0"/>
              <a:t> (</a:t>
            </a:r>
            <a:r>
              <a:rPr lang="en-US" sz="2400" dirty="0" err="1"/>
              <a:t>i</a:t>
            </a:r>
            <a:r>
              <a:rPr lang="en-US" sz="2400" dirty="0"/>
              <a:t> ← 1 to 14) = 4 + 1 + 0 + 3 + 5 + 4 + 4 + 3 + 3 + 				     2 + 2 + 4 + 5 = 43</a:t>
            </a:r>
          </a:p>
          <a:p>
            <a:r>
              <a:rPr lang="en-US" sz="2400" dirty="0"/>
              <a:t>                FP = Count-total * [0.65 + 0.01 *∑(f</a:t>
            </a:r>
            <a:r>
              <a:rPr lang="en-US" sz="2400" baseline="-25000" dirty="0"/>
              <a:t>i</a:t>
            </a:r>
            <a:r>
              <a:rPr lang="en-US" sz="2400" dirty="0"/>
              <a:t>)]</a:t>
            </a:r>
            <a:br>
              <a:rPr lang="en-US" sz="2400" dirty="0"/>
            </a:br>
            <a:r>
              <a:rPr lang="en-US" sz="2400" dirty="0"/>
              <a:t>                = 378 * [0.65 + 0.01 * 43]</a:t>
            </a:r>
            <a:br>
              <a:rPr lang="en-US" sz="2400" dirty="0"/>
            </a:br>
            <a:r>
              <a:rPr lang="en-US" sz="2400" dirty="0"/>
              <a:t>                = 378 * [0.65 + 0.43]</a:t>
            </a:r>
            <a:br>
              <a:rPr lang="en-US" sz="2400" dirty="0"/>
            </a:br>
            <a:r>
              <a:rPr lang="en-US" sz="2400" dirty="0"/>
              <a:t>                = 378 * 1.08 = 408</a:t>
            </a:r>
          </a:p>
        </p:txBody>
      </p:sp>
    </p:spTree>
    <p:extLst>
      <p:ext uri="{BB962C8B-B14F-4D97-AF65-F5344CB8AC3E}">
        <p14:creationId xmlns:p14="http://schemas.microsoft.com/office/powerpoint/2010/main" val="2570929621"/>
      </p:ext>
    </p:extLst>
  </p:cSld>
  <p:clrMapOvr>
    <a:masterClrMapping/>
  </p:clrMapOvr>
  <p:transition spd="slow">
    <p:blinds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Point Example 3</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610600" cy="333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8088849"/>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DE92C-2CBC-4B33-A927-7D8FBE5869C5}"/>
              </a:ext>
            </a:extLst>
          </p:cNvPr>
          <p:cNvSpPr>
            <a:spLocks noGrp="1"/>
          </p:cNvSpPr>
          <p:nvPr>
            <p:ph type="title"/>
          </p:nvPr>
        </p:nvSpPr>
        <p:spPr>
          <a:xfrm>
            <a:off x="0" y="87088"/>
            <a:ext cx="9036050" cy="551302"/>
          </a:xfrm>
        </p:spPr>
        <p:txBody>
          <a:bodyPr/>
          <a:lstStyle/>
          <a:p>
            <a:pPr marL="0" indent="0" algn="just">
              <a:buNone/>
            </a:pPr>
            <a:r>
              <a:rPr lang="en-US" sz="2800" dirty="0"/>
              <a:t>The metrics’ required characteristics</a:t>
            </a:r>
          </a:p>
        </p:txBody>
      </p:sp>
      <p:sp>
        <p:nvSpPr>
          <p:cNvPr id="3" name="Content Placeholder 2"/>
          <p:cNvSpPr>
            <a:spLocks noGrp="1"/>
          </p:cNvSpPr>
          <p:nvPr>
            <p:ph idx="1"/>
          </p:nvPr>
        </p:nvSpPr>
        <p:spPr>
          <a:xfrm>
            <a:off x="179388" y="771524"/>
            <a:ext cx="8799512" cy="5857876"/>
          </a:xfrm>
        </p:spPr>
        <p:txBody>
          <a:bodyPr/>
          <a:lstStyle/>
          <a:p>
            <a:pPr algn="just">
              <a:lnSpc>
                <a:spcPct val="150000"/>
              </a:lnSpc>
              <a:spcBef>
                <a:spcPts val="600"/>
              </a:spcBef>
              <a:spcAft>
                <a:spcPts val="0"/>
              </a:spcAft>
            </a:pPr>
            <a:r>
              <a:rPr lang="en-US" sz="2400" dirty="0">
                <a:solidFill>
                  <a:srgbClr val="000000"/>
                </a:solidFill>
                <a:latin typeface="Arial" panose="020B0604020202020204" pitchFamily="34" charset="0"/>
              </a:rPr>
              <a:t>In order for the selected quality metrics to be applicable and successful, both favorable metrics characteristics and metrics implementation characteristics are required.</a:t>
            </a:r>
          </a:p>
          <a:p>
            <a:pPr algn="just">
              <a:lnSpc>
                <a:spcPct val="150000"/>
              </a:lnSpc>
              <a:spcBef>
                <a:spcPts val="600"/>
              </a:spcBef>
              <a:spcAft>
                <a:spcPts val="0"/>
              </a:spcAft>
            </a:pPr>
            <a:r>
              <a:rPr lang="en-US" sz="2400" dirty="0">
                <a:solidFill>
                  <a:srgbClr val="000000"/>
                </a:solidFill>
                <a:latin typeface="Arial" panose="020B0604020202020204" pitchFamily="34" charset="0"/>
              </a:rPr>
              <a:t>The metrics characteristics include being relevant, valid, reliable, comprehensive, and mutually exclusive.</a:t>
            </a:r>
          </a:p>
          <a:p>
            <a:pPr algn="just">
              <a:lnSpc>
                <a:spcPct val="150000"/>
              </a:lnSpc>
              <a:spcBef>
                <a:spcPts val="600"/>
              </a:spcBef>
              <a:spcAft>
                <a:spcPts val="0"/>
              </a:spcAft>
            </a:pPr>
            <a:r>
              <a:rPr lang="en-US" sz="2400" dirty="0">
                <a:solidFill>
                  <a:srgbClr val="000000"/>
                </a:solidFill>
                <a:latin typeface="Arial" panose="020B0604020202020204" pitchFamily="34" charset="0"/>
              </a:rPr>
              <a:t>The three metrics implementation characteristics are: being easy and simple, not requiring independent data collection, and immune to biased intervention by interested parties</a:t>
            </a:r>
          </a:p>
        </p:txBody>
      </p:sp>
    </p:spTree>
    <p:extLst>
      <p:ext uri="{BB962C8B-B14F-4D97-AF65-F5344CB8AC3E}">
        <p14:creationId xmlns:p14="http://schemas.microsoft.com/office/powerpoint/2010/main" val="2299349038"/>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DE92C-2CBC-4B33-A927-7D8FBE5869C5}"/>
              </a:ext>
            </a:extLst>
          </p:cNvPr>
          <p:cNvSpPr>
            <a:spLocks noGrp="1"/>
          </p:cNvSpPr>
          <p:nvPr>
            <p:ph type="title"/>
          </p:nvPr>
        </p:nvSpPr>
        <p:spPr>
          <a:xfrm>
            <a:off x="0" y="87088"/>
            <a:ext cx="9036050" cy="551302"/>
          </a:xfrm>
        </p:spPr>
        <p:txBody>
          <a:bodyPr/>
          <a:lstStyle/>
          <a:p>
            <a:r>
              <a:rPr lang="en-US" sz="2800" dirty="0"/>
              <a:t>The metrics’ required characteristics</a:t>
            </a:r>
          </a:p>
        </p:txBody>
      </p:sp>
      <p:sp>
        <p:nvSpPr>
          <p:cNvPr id="3" name="Content Placeholder 2"/>
          <p:cNvSpPr>
            <a:spLocks noGrp="1"/>
          </p:cNvSpPr>
          <p:nvPr>
            <p:ph idx="1"/>
          </p:nvPr>
        </p:nvSpPr>
        <p:spPr>
          <a:xfrm>
            <a:off x="179388" y="771524"/>
            <a:ext cx="8799512" cy="5629275"/>
          </a:xfrm>
        </p:spPr>
        <p:txBody>
          <a:bodyPr/>
          <a:lstStyle/>
          <a:p>
            <a:pPr marL="0" indent="0" algn="just">
              <a:buNone/>
            </a:pPr>
            <a:endParaRPr lang="en-US" sz="2400" dirty="0"/>
          </a:p>
          <a:p>
            <a:pPr algn="just"/>
            <a:endParaRPr lang="en-U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14400"/>
            <a:ext cx="8686800" cy="5652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5094802"/>
      </p:ext>
    </p:extLst>
  </p:cSld>
  <p:clrMapOvr>
    <a:overrideClrMapping bg1="lt1" tx1="dk1" bg2="lt2" tx2="dk2" accent1="accent1" accent2="accent2" accent3="accent3" accent4="accent4" accent5="accent5" accent6="accent6" hlink="hlink" folHlink="folHlink"/>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DE92C-2CBC-4B33-A927-7D8FBE5869C5}"/>
              </a:ext>
            </a:extLst>
          </p:cNvPr>
          <p:cNvSpPr>
            <a:spLocks noGrp="1"/>
          </p:cNvSpPr>
          <p:nvPr>
            <p:ph type="title"/>
          </p:nvPr>
        </p:nvSpPr>
        <p:spPr>
          <a:xfrm>
            <a:off x="0" y="87088"/>
            <a:ext cx="9036050" cy="551302"/>
          </a:xfrm>
        </p:spPr>
        <p:txBody>
          <a:bodyPr/>
          <a:lstStyle/>
          <a:p>
            <a:r>
              <a:rPr lang="en-US" sz="2800" dirty="0"/>
              <a:t>Implementation of software quality metrics</a:t>
            </a:r>
          </a:p>
        </p:txBody>
      </p:sp>
      <p:sp>
        <p:nvSpPr>
          <p:cNvPr id="3" name="Content Placeholder 2"/>
          <p:cNvSpPr>
            <a:spLocks noGrp="1"/>
          </p:cNvSpPr>
          <p:nvPr>
            <p:ph idx="1"/>
          </p:nvPr>
        </p:nvSpPr>
        <p:spPr>
          <a:xfrm>
            <a:off x="179388" y="771524"/>
            <a:ext cx="8799512" cy="5857876"/>
          </a:xfrm>
        </p:spPr>
        <p:txBody>
          <a:bodyPr/>
          <a:lstStyle/>
          <a:p>
            <a:pPr marL="0" indent="0" algn="just">
              <a:buNone/>
            </a:pPr>
            <a:r>
              <a:rPr lang="en-US" sz="2400" dirty="0"/>
              <a:t>Several books, book chapters, and numerous journals as well as conference papers have been dedicated to the subject of software quality metrics.</a:t>
            </a:r>
          </a:p>
          <a:p>
            <a:pPr marL="0" indent="0" algn="just">
              <a:buNone/>
            </a:pPr>
            <a:r>
              <a:rPr lang="en-US" sz="2400" dirty="0"/>
              <a:t>A comprehensive presentation of software product metrics is provided by the four-part ISO/IEC Std. 9126 (ISO/IEC 2002–2004) (ISO/IEC, 2002).</a:t>
            </a:r>
          </a:p>
          <a:p>
            <a:pPr marL="514350" indent="-514350" algn="just">
              <a:buFont typeface="+mj-lt"/>
              <a:buAutoNum type="arabicPeriod"/>
            </a:pPr>
            <a:r>
              <a:rPr lang="en-US" dirty="0"/>
              <a:t>The implementation of software quality metrics</a:t>
            </a:r>
          </a:p>
          <a:p>
            <a:pPr marL="514350" indent="-514350" algn="just">
              <a:buFont typeface="+mj-lt"/>
              <a:buAutoNum type="arabicPeriod"/>
            </a:pPr>
            <a:r>
              <a:rPr lang="en-US" dirty="0"/>
              <a:t>Product metrics and their classification </a:t>
            </a:r>
            <a:endParaRPr lang="en-US" sz="1600" dirty="0"/>
          </a:p>
          <a:p>
            <a:pPr marL="514350" indent="-514350" algn="just">
              <a:buFont typeface="+mj-lt"/>
              <a:buAutoNum type="arabicPeriod"/>
            </a:pPr>
            <a:r>
              <a:rPr lang="en-US" dirty="0"/>
              <a:t>Software product size metrics</a:t>
            </a:r>
            <a:endParaRPr lang="en-US" sz="1600" dirty="0"/>
          </a:p>
          <a:p>
            <a:pPr marL="514350" indent="-514350" algn="just">
              <a:buFont typeface="+mj-lt"/>
              <a:buAutoNum type="arabicPeriod"/>
            </a:pPr>
            <a:r>
              <a:rPr lang="en-US" dirty="0"/>
              <a:t>Software attribute metrics</a:t>
            </a:r>
            <a:endParaRPr lang="en-US" b="1" i="1" dirty="0">
              <a:ea typeface="+mn-ea"/>
              <a:cs typeface="+mn-cs"/>
            </a:endParaRPr>
          </a:p>
        </p:txBody>
      </p:sp>
    </p:spTree>
    <p:extLst>
      <p:ext uri="{BB962C8B-B14F-4D97-AF65-F5344CB8AC3E}">
        <p14:creationId xmlns:p14="http://schemas.microsoft.com/office/powerpoint/2010/main" val="329524869"/>
      </p:ext>
    </p:extLst>
  </p:cSld>
  <p:clrMapOvr>
    <a:overrideClrMapping bg1="lt1" tx1="dk1" bg2="lt2" tx2="dk2" accent1="accent1" accent2="accent2" accent3="accent3" accent4="accent4" accent5="accent5" accent6="accent6" hlink="hlink" folHlink="folHlink"/>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DE92C-2CBC-4B33-A927-7D8FBE5869C5}"/>
              </a:ext>
            </a:extLst>
          </p:cNvPr>
          <p:cNvSpPr>
            <a:spLocks noGrp="1"/>
          </p:cNvSpPr>
          <p:nvPr>
            <p:ph type="title"/>
          </p:nvPr>
        </p:nvSpPr>
        <p:spPr>
          <a:xfrm>
            <a:off x="0" y="87088"/>
            <a:ext cx="9036050" cy="551302"/>
          </a:xfrm>
        </p:spPr>
        <p:txBody>
          <a:bodyPr/>
          <a:lstStyle/>
          <a:p>
            <a:r>
              <a:rPr lang="en-US" sz="2800" dirty="0"/>
              <a:t> 2. Product metrics and their classification</a:t>
            </a:r>
            <a:endParaRPr lang="en-US" sz="2600" dirty="0"/>
          </a:p>
        </p:txBody>
      </p:sp>
      <p:sp>
        <p:nvSpPr>
          <p:cNvPr id="3" name="Content Placeholder 2"/>
          <p:cNvSpPr>
            <a:spLocks noGrp="1"/>
          </p:cNvSpPr>
          <p:nvPr>
            <p:ph idx="1"/>
          </p:nvPr>
        </p:nvSpPr>
        <p:spPr>
          <a:xfrm>
            <a:off x="179388" y="771524"/>
            <a:ext cx="8799512" cy="5857876"/>
          </a:xfrm>
        </p:spPr>
        <p:txBody>
          <a:bodyPr/>
          <a:lstStyle/>
          <a:p>
            <a:pPr marL="0" indent="0" algn="just">
              <a:buNone/>
            </a:pPr>
            <a:r>
              <a:rPr lang="en-US" sz="2400" b="1" dirty="0"/>
              <a:t>Software process metrics </a:t>
            </a:r>
            <a:r>
              <a:rPr lang="en-US" sz="2400" dirty="0"/>
              <a:t>are a quantitative representation of software processes, as experienced by developers and maintainers throughout the software life cycle, such as, prerelease defects, percent of modified code lines, and density of detected defects.</a:t>
            </a:r>
          </a:p>
          <a:p>
            <a:pPr marL="0" indent="0" algn="just">
              <a:buNone/>
            </a:pPr>
            <a:endParaRPr lang="en-US" sz="2400" dirty="0"/>
          </a:p>
          <a:p>
            <a:pPr marL="0" indent="0" algn="just">
              <a:buNone/>
            </a:pPr>
            <a:r>
              <a:rPr lang="en-US" sz="2400" b="1" dirty="0"/>
              <a:t>Software product metrics </a:t>
            </a:r>
            <a:r>
              <a:rPr lang="en-US" sz="2400" dirty="0"/>
              <a:t>are a quantitative representation of software products or intermediate product’s attributes, as experienced by the user when applying the software trying to adapt it or change it, such as size, effectiveness, productivity, and reliability</a:t>
            </a:r>
          </a:p>
          <a:p>
            <a:pPr marL="0" indent="0" algn="just">
              <a:buNone/>
            </a:pPr>
            <a:r>
              <a:rPr lang="en-US" sz="2400" dirty="0"/>
              <a:t>The product metrics are classified into two classes: </a:t>
            </a:r>
          </a:p>
          <a:p>
            <a:pPr marL="457200" indent="-457200" algn="just">
              <a:buAutoNum type="arabicPeriod"/>
            </a:pPr>
            <a:r>
              <a:rPr lang="en-US" sz="2400" dirty="0"/>
              <a:t>Software product size metrics</a:t>
            </a:r>
          </a:p>
          <a:p>
            <a:pPr marL="457200" indent="-457200" algn="just">
              <a:buAutoNum type="arabicPeriod"/>
            </a:pPr>
            <a:r>
              <a:rPr lang="en-US" sz="2400" dirty="0"/>
              <a:t>Software attributes metrics</a:t>
            </a:r>
          </a:p>
        </p:txBody>
      </p:sp>
    </p:spTree>
    <p:extLst>
      <p:ext uri="{BB962C8B-B14F-4D97-AF65-F5344CB8AC3E}">
        <p14:creationId xmlns:p14="http://schemas.microsoft.com/office/powerpoint/2010/main" val="397921082"/>
      </p:ext>
    </p:extLst>
  </p:cSld>
  <p:clrMapOvr>
    <a:overrideClrMapping bg1="lt1" tx1="dk1" bg2="lt2" tx2="dk2" accent1="accent1" accent2="accent2" accent3="accent3" accent4="accent4" accent5="accent5" accent6="accent6" hlink="hlink" folHlink="folHlink"/>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DE92C-2CBC-4B33-A927-7D8FBE5869C5}"/>
              </a:ext>
            </a:extLst>
          </p:cNvPr>
          <p:cNvSpPr>
            <a:spLocks noGrp="1"/>
          </p:cNvSpPr>
          <p:nvPr>
            <p:ph type="title"/>
          </p:nvPr>
        </p:nvSpPr>
        <p:spPr>
          <a:xfrm>
            <a:off x="0" y="87088"/>
            <a:ext cx="9036050" cy="551302"/>
          </a:xfrm>
        </p:spPr>
        <p:txBody>
          <a:bodyPr/>
          <a:lstStyle/>
          <a:p>
            <a:r>
              <a:rPr lang="en-US" sz="2800" dirty="0"/>
              <a:t> 3. Software product size metrics</a:t>
            </a:r>
            <a:endParaRPr lang="en-US" sz="2600" dirty="0"/>
          </a:p>
        </p:txBody>
      </p:sp>
      <p:sp>
        <p:nvSpPr>
          <p:cNvPr id="3" name="Content Placeholder 2"/>
          <p:cNvSpPr>
            <a:spLocks noGrp="1"/>
          </p:cNvSpPr>
          <p:nvPr>
            <p:ph idx="1"/>
          </p:nvPr>
        </p:nvSpPr>
        <p:spPr>
          <a:xfrm>
            <a:off x="179388" y="771524"/>
            <a:ext cx="8799512" cy="5857876"/>
          </a:xfrm>
        </p:spPr>
        <p:txBody>
          <a:bodyPr/>
          <a:lstStyle/>
          <a:p>
            <a:pPr marL="0" indent="0" algn="just">
              <a:buNone/>
            </a:pPr>
            <a:r>
              <a:rPr lang="en-US" sz="2400" dirty="0"/>
              <a:t>A measure of software product size is needed mainly: </a:t>
            </a:r>
          </a:p>
          <a:p>
            <a:pPr marL="457200" indent="-457200" algn="just">
              <a:buAutoNum type="alphaLcParenBoth"/>
            </a:pPr>
            <a:r>
              <a:rPr lang="en-US" sz="2400" dirty="0"/>
              <a:t>to estimate the required development resources at the stage of preparing a proposal for a software project or planning and scheduling its process of development and </a:t>
            </a:r>
          </a:p>
          <a:p>
            <a:pPr marL="457200" indent="-457200" algn="just">
              <a:buAutoNum type="alphaLcParenBoth"/>
            </a:pPr>
            <a:r>
              <a:rPr lang="en-US" sz="2400" dirty="0"/>
              <a:t>for use in other metrics when comparing the performance proportionally to the software project size, for example, in metrics of productivity, quality (defects rates), and so on. </a:t>
            </a:r>
          </a:p>
          <a:p>
            <a:pPr marL="0" indent="0" algn="just">
              <a:buNone/>
            </a:pPr>
            <a:r>
              <a:rPr lang="en-US" sz="2400" dirty="0"/>
              <a:t>Two approaches for software size metrics are offered:</a:t>
            </a:r>
          </a:p>
          <a:p>
            <a:pPr marL="342900" indent="-342900" algn="just">
              <a:buFont typeface="+mj-lt"/>
              <a:buAutoNum type="arabicPeriod"/>
            </a:pPr>
            <a:r>
              <a:rPr lang="en-US" sz="2400" dirty="0"/>
              <a:t>Thousands Off Lines of Code (KLOC).</a:t>
            </a:r>
          </a:p>
          <a:p>
            <a:pPr marL="342900" indent="-342900" algn="just">
              <a:buFont typeface="+mj-lt"/>
              <a:buAutoNum type="arabicPeriod"/>
            </a:pPr>
            <a:r>
              <a:rPr lang="en-US" sz="2400" dirty="0"/>
              <a:t>Function points (FPs).</a:t>
            </a:r>
          </a:p>
        </p:txBody>
      </p:sp>
    </p:spTree>
    <p:extLst>
      <p:ext uri="{BB962C8B-B14F-4D97-AF65-F5344CB8AC3E}">
        <p14:creationId xmlns:p14="http://schemas.microsoft.com/office/powerpoint/2010/main" val="1603839689"/>
      </p:ext>
    </p:extLst>
  </p:cSld>
  <p:clrMapOvr>
    <a:overrideClrMapping bg1="lt1" tx1="dk1" bg2="lt2" tx2="dk2" accent1="accent1" accent2="accent2" accent3="accent3" accent4="accent4" accent5="accent5" accent6="accent6" hlink="hlink" folHlink="folHlink"/>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DE92C-2CBC-4B33-A927-7D8FBE5869C5}"/>
              </a:ext>
            </a:extLst>
          </p:cNvPr>
          <p:cNvSpPr>
            <a:spLocks noGrp="1"/>
          </p:cNvSpPr>
          <p:nvPr>
            <p:ph type="title"/>
          </p:nvPr>
        </p:nvSpPr>
        <p:spPr>
          <a:xfrm>
            <a:off x="0" y="87088"/>
            <a:ext cx="9036050" cy="551302"/>
          </a:xfrm>
        </p:spPr>
        <p:txBody>
          <a:bodyPr/>
          <a:lstStyle/>
          <a:p>
            <a:r>
              <a:rPr lang="en-US" sz="2800" dirty="0"/>
              <a:t> 3. Software product size metrics</a:t>
            </a:r>
            <a:endParaRPr lang="en-US" sz="2600" dirty="0"/>
          </a:p>
        </p:txBody>
      </p:sp>
      <p:sp>
        <p:nvSpPr>
          <p:cNvPr id="3" name="Content Placeholder 2"/>
          <p:cNvSpPr>
            <a:spLocks noGrp="1"/>
          </p:cNvSpPr>
          <p:nvPr>
            <p:ph idx="1"/>
          </p:nvPr>
        </p:nvSpPr>
        <p:spPr>
          <a:xfrm>
            <a:off x="179388" y="771524"/>
            <a:ext cx="8799512" cy="5857876"/>
          </a:xfrm>
        </p:spPr>
        <p:txBody>
          <a:bodyPr/>
          <a:lstStyle/>
          <a:p>
            <a:pPr marL="0" indent="0" algn="just">
              <a:buSzPct val="100000"/>
              <a:buNone/>
            </a:pPr>
            <a:r>
              <a:rPr lang="en-US" sz="2400" b="1" dirty="0"/>
              <a:t>Thousands Off Lines of Code (KLOC).</a:t>
            </a:r>
          </a:p>
          <a:p>
            <a:pPr marL="0" indent="0" algn="just">
              <a:buNone/>
            </a:pPr>
            <a:r>
              <a:rPr lang="en-US" sz="2400" dirty="0"/>
              <a:t>This metric represents metrics based on the physical completed size of software, such as the number of lines of code or the number of software statements. While the application of this metric is very simple, once the software project is completed, its application during the early stages of development is very inaccurate. Estimates of the expected KLOC size of a planned project rely only on the personal experience of the evaluators, and the impression they form when examining the project specifications</a:t>
            </a:r>
          </a:p>
        </p:txBody>
      </p:sp>
    </p:spTree>
    <p:extLst>
      <p:ext uri="{BB962C8B-B14F-4D97-AF65-F5344CB8AC3E}">
        <p14:creationId xmlns:p14="http://schemas.microsoft.com/office/powerpoint/2010/main" val="895527048"/>
      </p:ext>
    </p:extLst>
  </p:cSld>
  <p:clrMapOvr>
    <a:overrideClrMapping bg1="lt1" tx1="dk1" bg2="lt2" tx2="dk2" accent1="accent1" accent2="accent2" accent3="accent3" accent4="accent4" accent5="accent5" accent6="accent6" hlink="hlink" folHlink="folHlink"/>
  </p:clrMapOvr>
  <p:transition spd="slow">
    <p:blinds dir="vert"/>
  </p:transition>
</p:sld>
</file>

<file path=ppt/theme/theme1.xml><?xml version="1.0" encoding="utf-8"?>
<a:theme xmlns:a="http://schemas.openxmlformats.org/drawingml/2006/main" name="csu-dj">
  <a:themeElements>
    <a:clrScheme name="">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su-dj">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10000"/>
          </a:lnSpc>
          <a:spcBef>
            <a:spcPct val="20000"/>
          </a:spcBef>
          <a:spcAft>
            <a:spcPct val="0"/>
          </a:spcAft>
          <a:buClr>
            <a:srgbClr val="FF0000"/>
          </a:buClr>
          <a:buSzPct val="60000"/>
          <a:buFont typeface="Marlett" pitchFamily="2" charset="2"/>
          <a:buChar char="n"/>
          <a:tabLst/>
          <a:defRPr kumimoji="1"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10000"/>
          </a:lnSpc>
          <a:spcBef>
            <a:spcPct val="20000"/>
          </a:spcBef>
          <a:spcAft>
            <a:spcPct val="0"/>
          </a:spcAft>
          <a:buClr>
            <a:srgbClr val="FF0000"/>
          </a:buClr>
          <a:buSzPct val="60000"/>
          <a:buFont typeface="Marlett" pitchFamily="2" charset="2"/>
          <a:buChar char="n"/>
          <a:tabLst/>
          <a:defRPr kumimoji="1"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su-dj 1">
        <a:dk1>
          <a:srgbClr val="000000"/>
        </a:dk1>
        <a:lt1>
          <a:srgbClr val="FFFFFF"/>
        </a:lt1>
        <a:dk2>
          <a:srgbClr val="000000"/>
        </a:dk2>
        <a:lt2>
          <a:srgbClr val="393939"/>
        </a:lt2>
        <a:accent1>
          <a:srgbClr val="FF0000"/>
        </a:accent1>
        <a:accent2>
          <a:srgbClr val="00FF00"/>
        </a:accent2>
        <a:accent3>
          <a:srgbClr val="FFFFFF"/>
        </a:accent3>
        <a:accent4>
          <a:srgbClr val="000000"/>
        </a:accent4>
        <a:accent5>
          <a:srgbClr val="FFAAAA"/>
        </a:accent5>
        <a:accent6>
          <a:srgbClr val="00E700"/>
        </a:accent6>
        <a:hlink>
          <a:srgbClr val="0000FF"/>
        </a:hlink>
        <a:folHlink>
          <a:srgbClr val="FFFF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themeOverride>
</file>

<file path=docProps/app.xml><?xml version="1.0" encoding="utf-8"?>
<Properties xmlns="http://schemas.openxmlformats.org/officeDocument/2006/extended-properties" xmlns:vt="http://schemas.openxmlformats.org/officeDocument/2006/docPropsVTypes">
  <Template/>
  <TotalTime>9640576</TotalTime>
  <Words>1570</Words>
  <Application>Microsoft Office PowerPoint</Application>
  <PresentationFormat>On-screen Show (4:3)</PresentationFormat>
  <Paragraphs>280</Paragraphs>
  <Slides>38</Slides>
  <Notes>23</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csu-dj</vt:lpstr>
      <vt:lpstr>PowerPoint Presentation</vt:lpstr>
      <vt:lpstr>PowerPoint Presentation</vt:lpstr>
      <vt:lpstr> Objectives of software quality metrics</vt:lpstr>
      <vt:lpstr>The metrics’ required characteristics</vt:lpstr>
      <vt:lpstr>The metrics’ required characteristics</vt:lpstr>
      <vt:lpstr>Implementation of software quality metrics</vt:lpstr>
      <vt:lpstr> 2. Product metrics and their classification</vt:lpstr>
      <vt:lpstr> 3. Software product size metrics</vt:lpstr>
      <vt:lpstr> 3. Software product size metrics</vt:lpstr>
      <vt:lpstr> 3. Software product size metrics</vt:lpstr>
      <vt:lpstr> 3. Software product size metrics</vt:lpstr>
      <vt:lpstr> 3. Software product size metrics</vt:lpstr>
      <vt:lpstr> 4. Software product attribute metrics</vt:lpstr>
      <vt:lpstr>Entities and Attributes</vt:lpstr>
      <vt:lpstr>Resource Measures (Entities)</vt:lpstr>
      <vt:lpstr>Product Measures (Entities)</vt:lpstr>
      <vt:lpstr>Process Measures (Entities)</vt:lpstr>
      <vt:lpstr>Process Measures (Entities)</vt:lpstr>
      <vt:lpstr>Function-Oriented Metrics</vt:lpstr>
      <vt:lpstr>Function-Oriented Metrics</vt:lpstr>
      <vt:lpstr>Function-Oriented Metrics –Weighting Factors</vt:lpstr>
      <vt:lpstr>Function-Oriented Metrics –Weighting Factors</vt:lpstr>
      <vt:lpstr>Function-Oriented Metrics –Weighting Factors</vt:lpstr>
      <vt:lpstr>  The 14 General characteristics</vt:lpstr>
      <vt:lpstr>Function-Oriented Metrics –Weighting Factors</vt:lpstr>
      <vt:lpstr>Functional Point Example 1</vt:lpstr>
      <vt:lpstr>Functional Point Example 1</vt:lpstr>
      <vt:lpstr>Functional Point Example 1</vt:lpstr>
      <vt:lpstr>Functional Point Example 1</vt:lpstr>
      <vt:lpstr>Functional Point Example 1</vt:lpstr>
      <vt:lpstr>Functional Point Example 2</vt:lpstr>
      <vt:lpstr>Functional Point Example 2 </vt:lpstr>
      <vt:lpstr>Functional Point Example 2 </vt:lpstr>
      <vt:lpstr>Functional Point Example 3</vt:lpstr>
      <vt:lpstr>Functional Point Example 3</vt:lpstr>
      <vt:lpstr>Functional Point Example 3</vt:lpstr>
      <vt:lpstr>Functional Point Example 3</vt:lpstr>
      <vt:lpstr>Functional Point Example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Engineering BSSE-VI</dc:title>
  <dc:creator>Administrator</dc:creator>
  <cp:lastModifiedBy>Maheen Gul</cp:lastModifiedBy>
  <cp:revision>598</cp:revision>
  <cp:lastPrinted>2018-10-09T08:05:31Z</cp:lastPrinted>
  <dcterms:created xsi:type="dcterms:W3CDTF">2006-08-16T00:00:00Z</dcterms:created>
  <dcterms:modified xsi:type="dcterms:W3CDTF">2025-06-19T05:02:22Z</dcterms:modified>
</cp:coreProperties>
</file>