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88"/>
  </p:notesMasterIdLst>
  <p:sldIdLst>
    <p:sldId id="256" r:id="rId2"/>
    <p:sldId id="258"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6" r:id="rId22"/>
    <p:sldId id="314" r:id="rId23"/>
    <p:sldId id="315" r:id="rId24"/>
    <p:sldId id="316" r:id="rId25"/>
    <p:sldId id="317" r:id="rId26"/>
    <p:sldId id="318" r:id="rId27"/>
    <p:sldId id="319" r:id="rId28"/>
    <p:sldId id="320" r:id="rId29"/>
    <p:sldId id="321" r:id="rId30"/>
    <p:sldId id="323" r:id="rId31"/>
    <p:sldId id="324" r:id="rId32"/>
    <p:sldId id="322" r:id="rId33"/>
    <p:sldId id="325" r:id="rId34"/>
    <p:sldId id="326"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4" r:id="rId51"/>
    <p:sldId id="345" r:id="rId52"/>
    <p:sldId id="346" r:id="rId53"/>
    <p:sldId id="347" r:id="rId54"/>
    <p:sldId id="348" r:id="rId55"/>
    <p:sldId id="349" r:id="rId56"/>
    <p:sldId id="350" r:id="rId57"/>
    <p:sldId id="388" r:id="rId58"/>
    <p:sldId id="351" r:id="rId59"/>
    <p:sldId id="352" r:id="rId60"/>
    <p:sldId id="353" r:id="rId61"/>
    <p:sldId id="354" r:id="rId62"/>
    <p:sldId id="355" r:id="rId63"/>
    <p:sldId id="356" r:id="rId64"/>
    <p:sldId id="375" r:id="rId65"/>
    <p:sldId id="377" r:id="rId66"/>
    <p:sldId id="357" r:id="rId67"/>
    <p:sldId id="358" r:id="rId68"/>
    <p:sldId id="379" r:id="rId69"/>
    <p:sldId id="380" r:id="rId70"/>
    <p:sldId id="381" r:id="rId71"/>
    <p:sldId id="374" r:id="rId72"/>
    <p:sldId id="360" r:id="rId73"/>
    <p:sldId id="361" r:id="rId74"/>
    <p:sldId id="362" r:id="rId75"/>
    <p:sldId id="382" r:id="rId76"/>
    <p:sldId id="383" r:id="rId77"/>
    <p:sldId id="384" r:id="rId78"/>
    <p:sldId id="385" r:id="rId79"/>
    <p:sldId id="386" r:id="rId80"/>
    <p:sldId id="387" r:id="rId81"/>
    <p:sldId id="373" r:id="rId82"/>
    <p:sldId id="371" r:id="rId83"/>
    <p:sldId id="372" r:id="rId84"/>
    <p:sldId id="310" r:id="rId85"/>
    <p:sldId id="370" r:id="rId86"/>
    <p:sldId id="28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p:scale>
          <a:sx n="76" d="100"/>
          <a:sy n="76" d="100"/>
        </p:scale>
        <p:origin x="-624"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BF16F-8A7A-4FBF-B6D8-BD93FC86D961}" type="datetimeFigureOut">
              <a:rPr lang="en-US" smtClean="0"/>
              <a:t>10-Apr-25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927E6-9CCD-4695-8BA0-59B196501C3A}" type="slidenum">
              <a:rPr lang="en-US" smtClean="0"/>
              <a:t>‹#›</a:t>
            </a:fld>
            <a:endParaRPr lang="en-US"/>
          </a:p>
        </p:txBody>
      </p:sp>
    </p:spTree>
    <p:extLst>
      <p:ext uri="{BB962C8B-B14F-4D97-AF65-F5344CB8AC3E}">
        <p14:creationId xmlns:p14="http://schemas.microsoft.com/office/powerpoint/2010/main" val="127282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927E6-9CCD-4695-8BA0-59B196501C3A}" type="slidenum">
              <a:rPr lang="en-US" smtClean="0"/>
              <a:t>24</a:t>
            </a:fld>
            <a:endParaRPr lang="en-US"/>
          </a:p>
        </p:txBody>
      </p:sp>
    </p:spTree>
    <p:extLst>
      <p:ext uri="{BB962C8B-B14F-4D97-AF65-F5344CB8AC3E}">
        <p14:creationId xmlns:p14="http://schemas.microsoft.com/office/powerpoint/2010/main" val="75321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Patron= customer here</a:t>
            </a:r>
            <a:endParaRPr lang="en-US" dirty="0"/>
          </a:p>
        </p:txBody>
      </p:sp>
      <p:sp>
        <p:nvSpPr>
          <p:cNvPr id="4" name="Slide Number Placeholder 3"/>
          <p:cNvSpPr>
            <a:spLocks noGrp="1"/>
          </p:cNvSpPr>
          <p:nvPr>
            <p:ph type="sldNum" sz="quarter" idx="10"/>
          </p:nvPr>
        </p:nvSpPr>
        <p:spPr/>
        <p:txBody>
          <a:bodyPr/>
          <a:lstStyle/>
          <a:p>
            <a:fld id="{6B5927E6-9CCD-4695-8BA0-59B196501C3A}" type="slidenum">
              <a:rPr lang="en-US" smtClean="0"/>
              <a:t>74</a:t>
            </a:fld>
            <a:endParaRPr lang="en-US"/>
          </a:p>
        </p:txBody>
      </p:sp>
    </p:spTree>
    <p:extLst>
      <p:ext uri="{BB962C8B-B14F-4D97-AF65-F5344CB8AC3E}">
        <p14:creationId xmlns:p14="http://schemas.microsoft.com/office/powerpoint/2010/main" val="311855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8EED6A-64A8-45FB-B2B5-E9AAD5333D76}" type="datetimeFigureOut">
              <a:rPr lang="en-US" smtClean="0"/>
              <a:t>10-Apr-25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F29FC0C-05C5-4F34-80B6-0498D731F55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767788"/>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EED6A-64A8-45FB-B2B5-E9AAD5333D76}" type="datetimeFigureOut">
              <a:rPr lang="en-US" smtClean="0"/>
              <a:t>10-Apr-25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7418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EED6A-64A8-45FB-B2B5-E9AAD5333D76}" type="datetimeFigureOut">
              <a:rPr lang="en-US" smtClean="0"/>
              <a:t>10-Apr-25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427041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3232" y="464456"/>
            <a:ext cx="9998310" cy="965607"/>
          </a:xfrm>
          <a:solidFill>
            <a:schemeClr val="accent2">
              <a:lumMod val="20000"/>
              <a:lumOff val="80000"/>
            </a:schemeClr>
          </a:solidFill>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13231" y="1625600"/>
            <a:ext cx="9998311" cy="4554537"/>
          </a:xfrm>
        </p:spPr>
        <p:txBody>
          <a:bodyPr>
            <a:normAutofit/>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18EED6A-64A8-45FB-B2B5-E9AAD5333D76}" type="datetimeFigureOut">
              <a:rPr lang="en-US" smtClean="0"/>
              <a:t>10-Apr-25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23297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solidFill>
            <a:schemeClr val="accent3">
              <a:lumMod val="20000"/>
              <a:lumOff val="80000"/>
            </a:schemeClr>
          </a:solidFill>
        </p:spPr>
        <p:txBody>
          <a:bodyPr anchor="b">
            <a:normAutofit/>
          </a:bodyPr>
          <a:lstStyle>
            <a:lvl1pPr>
              <a:lnSpc>
                <a:spcPct val="85000"/>
              </a:lnSpc>
              <a:defRPr sz="7200" b="0"/>
            </a:lvl1pPr>
          </a:lstStyle>
          <a:p>
            <a:r>
              <a:rPr lang="en-US" dirty="0"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18EED6A-64A8-45FB-B2B5-E9AAD5333D76}" type="datetimeFigureOut">
              <a:rPr lang="en-US" smtClean="0"/>
              <a:t>10-Apr-25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FC0C-05C5-4F34-80B6-0498D731F55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147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8EED6A-64A8-45FB-B2B5-E9AAD5333D76}" type="datetimeFigureOut">
              <a:rPr lang="en-US" smtClean="0"/>
              <a:t>10-Apr-25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2290822664"/>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8EED6A-64A8-45FB-B2B5-E9AAD5333D76}" type="datetimeFigureOut">
              <a:rPr lang="en-US" smtClean="0"/>
              <a:t>10-Apr-25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1087778117"/>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8EED6A-64A8-45FB-B2B5-E9AAD5333D76}" type="datetimeFigureOut">
              <a:rPr lang="en-US" smtClean="0"/>
              <a:t>10-Apr-25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5825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EED6A-64A8-45FB-B2B5-E9AAD5333D76}" type="datetimeFigureOut">
              <a:rPr lang="en-US" smtClean="0"/>
              <a:t>10-Apr-25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3970040502"/>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EED6A-64A8-45FB-B2B5-E9AAD5333D76}" type="datetimeFigureOut">
              <a:rPr lang="en-US" smtClean="0"/>
              <a:t>10-Apr-25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3469111918"/>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EED6A-64A8-45FB-B2B5-E9AAD5333D76}" type="datetimeFigureOut">
              <a:rPr lang="en-US" smtClean="0"/>
              <a:t>10-Apr-25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29FC0C-05C5-4F34-80B6-0498D731F557}" type="slidenum">
              <a:rPr lang="en-US" smtClean="0"/>
              <a:t>‹#›</a:t>
            </a:fld>
            <a:endParaRPr lang="en-US"/>
          </a:p>
        </p:txBody>
      </p:sp>
    </p:spTree>
    <p:extLst>
      <p:ext uri="{BB962C8B-B14F-4D97-AF65-F5344CB8AC3E}">
        <p14:creationId xmlns:p14="http://schemas.microsoft.com/office/powerpoint/2010/main" val="6403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40229" y="365760"/>
            <a:ext cx="10214283" cy="99858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40229" y="1611086"/>
            <a:ext cx="10277975" cy="45690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8EED6A-64A8-45FB-B2B5-E9AAD5333D76}" type="datetimeFigureOut">
              <a:rPr lang="en-US" smtClean="0"/>
              <a:t>10-Apr-25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F29FC0C-05C5-4F34-80B6-0498D731F557}" type="slidenum">
              <a:rPr lang="en-US" smtClean="0"/>
              <a:t>‹#›</a:t>
            </a:fld>
            <a:endParaRPr lang="en-US"/>
          </a:p>
        </p:txBody>
      </p:sp>
    </p:spTree>
    <p:extLst>
      <p:ext uri="{BB962C8B-B14F-4D97-AF65-F5344CB8AC3E}">
        <p14:creationId xmlns:p14="http://schemas.microsoft.com/office/powerpoint/2010/main" val="3706556925"/>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4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HP\Downloads\Software%20Requirement%20Specification_Revised_FA21_v2.1.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Software Engineering</a:t>
            </a:r>
            <a:r>
              <a:rPr lang="en-US" sz="9600" dirty="0" smtClean="0"/>
              <a:t> CSC291</a:t>
            </a:r>
            <a:br>
              <a:rPr lang="en-US" sz="9600" dirty="0" smtClean="0"/>
            </a:br>
            <a:r>
              <a:rPr lang="en-US" sz="2800" dirty="0" smtClean="0"/>
              <a:t>[</a:t>
            </a:r>
            <a:r>
              <a:rPr lang="en-US" sz="2800" dirty="0"/>
              <a:t>Requirement Engineering]</a:t>
            </a:r>
          </a:p>
        </p:txBody>
      </p:sp>
      <p:sp>
        <p:nvSpPr>
          <p:cNvPr id="3" name="Subtitle 2"/>
          <p:cNvSpPr>
            <a:spLocks noGrp="1"/>
          </p:cNvSpPr>
          <p:nvPr>
            <p:ph type="subTitle" idx="1"/>
          </p:nvPr>
        </p:nvSpPr>
        <p:spPr/>
        <p:txBody>
          <a:bodyPr/>
          <a:lstStyle/>
          <a:p>
            <a:pPr lvl="8" algn="just"/>
            <a:r>
              <a:rPr lang="en-US" dirty="0" smtClean="0"/>
              <a:t>		</a:t>
            </a:r>
            <a:endParaRPr lang="en-US" dirty="0"/>
          </a:p>
          <a:p>
            <a:pPr lvl="8" algn="just"/>
            <a:endParaRPr lang="en-US" dirty="0" smtClean="0"/>
          </a:p>
          <a:p>
            <a:pPr lvl="8" algn="just"/>
            <a:endParaRPr lang="en-US" dirty="0"/>
          </a:p>
          <a:p>
            <a:pPr lvl="8" algn="just"/>
            <a:r>
              <a:rPr lang="en-US" dirty="0" smtClean="0"/>
              <a:t>			</a:t>
            </a:r>
            <a:endParaRPr lang="en-US" dirty="0"/>
          </a:p>
        </p:txBody>
      </p:sp>
    </p:spTree>
    <p:extLst>
      <p:ext uri="{BB962C8B-B14F-4D97-AF65-F5344CB8AC3E}">
        <p14:creationId xmlns:p14="http://schemas.microsoft.com/office/powerpoint/2010/main" val="2538878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requirements</a:t>
            </a:r>
          </a:p>
        </p:txBody>
      </p:sp>
      <p:sp>
        <p:nvSpPr>
          <p:cNvPr id="5" name="Content Placeholder 4"/>
          <p:cNvSpPr>
            <a:spLocks noGrp="1"/>
          </p:cNvSpPr>
          <p:nvPr>
            <p:ph idx="1"/>
          </p:nvPr>
        </p:nvSpPr>
        <p:spPr/>
        <p:txBody>
          <a:bodyPr>
            <a:noAutofit/>
          </a:bodyPr>
          <a:lstStyle/>
          <a:p>
            <a:pPr algn="just"/>
            <a:r>
              <a:rPr lang="en-US" sz="2000" i="1" dirty="0"/>
              <a:t>User requirements </a:t>
            </a:r>
            <a:r>
              <a:rPr lang="en-US" sz="2000" dirty="0"/>
              <a:t>describe goals or tasks the users must be able to perform with the product that will provide value to someone. </a:t>
            </a:r>
          </a:p>
          <a:p>
            <a:pPr algn="just"/>
            <a:r>
              <a:rPr lang="en-US" sz="2000" dirty="0"/>
              <a:t>Ways to represent user requirements include use cases (Kulak and Guiney 2004), </a:t>
            </a:r>
          </a:p>
          <a:p>
            <a:pPr lvl="1" algn="just"/>
            <a:r>
              <a:rPr lang="en-US" sz="2000" dirty="0"/>
              <a:t>user stories (Cohn 2004), and event-response tables. </a:t>
            </a:r>
          </a:p>
          <a:p>
            <a:pPr lvl="1" algn="just"/>
            <a:r>
              <a:rPr lang="en-US" sz="2000" dirty="0"/>
              <a:t>Ideally, actual user representatives will provide this information. </a:t>
            </a:r>
          </a:p>
          <a:p>
            <a:pPr algn="just"/>
            <a:r>
              <a:rPr lang="en-US" sz="2000" dirty="0"/>
              <a:t>User requirements describe </a:t>
            </a:r>
            <a:r>
              <a:rPr lang="en-US" sz="2000" i="1" dirty="0"/>
              <a:t>what </a:t>
            </a:r>
            <a:r>
              <a:rPr lang="en-US" sz="2000" dirty="0"/>
              <a:t>the user will be able to do with the system. </a:t>
            </a:r>
          </a:p>
          <a:p>
            <a:pPr algn="just"/>
            <a:r>
              <a:rPr lang="en-US" sz="2000" dirty="0"/>
              <a:t>Example</a:t>
            </a:r>
          </a:p>
          <a:p>
            <a:pPr lvl="1" algn="just"/>
            <a:r>
              <a:rPr lang="en-US" sz="2000" dirty="0">
                <a:solidFill>
                  <a:schemeClr val="tx1"/>
                </a:solidFill>
              </a:rPr>
              <a:t>An example of a use case is “Check in for a flight” using an airline’s website or a kiosk at the airport. </a:t>
            </a:r>
          </a:p>
          <a:p>
            <a:pPr lvl="1" algn="just"/>
            <a:r>
              <a:rPr lang="en-US" sz="2000" dirty="0">
                <a:solidFill>
                  <a:schemeClr val="tx1"/>
                </a:solidFill>
              </a:rPr>
              <a:t>Written as a user story, the same user requirement might read:</a:t>
            </a:r>
          </a:p>
          <a:p>
            <a:pPr lvl="1" algn="just"/>
            <a:r>
              <a:rPr lang="en-US" sz="2000" dirty="0">
                <a:solidFill>
                  <a:schemeClr val="tx1"/>
                </a:solidFill>
              </a:rPr>
              <a:t>“As a passenger, I want to check in for a flight so I can board my airplane.” It’s important to remember that most projects have multiple user classes, as well as other stakeholders whose needs also must be elicited. </a:t>
            </a:r>
          </a:p>
        </p:txBody>
      </p:sp>
      <p:sp>
        <p:nvSpPr>
          <p:cNvPr id="3" name="Footer Placeholder 2"/>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173194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noAutofit/>
          </a:bodyPr>
          <a:lstStyle/>
          <a:p>
            <a:pPr marL="0" indent="0" algn="just">
              <a:lnSpc>
                <a:spcPct val="90000"/>
              </a:lnSpc>
              <a:buNone/>
            </a:pPr>
            <a:r>
              <a:rPr lang="en-US" sz="2400" dirty="0"/>
              <a:t>Software system requirements are often classified </a:t>
            </a:r>
            <a:r>
              <a:rPr lang="en-US" sz="2400" dirty="0" smtClean="0"/>
              <a:t>into:</a:t>
            </a:r>
            <a:endParaRPr lang="en-GB" sz="24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6" name="Picture 5"/>
          <p:cNvPicPr>
            <a:picLocks noChangeAspect="1"/>
          </p:cNvPicPr>
          <p:nvPr/>
        </p:nvPicPr>
        <p:blipFill>
          <a:blip r:embed="rId2"/>
          <a:stretch>
            <a:fillRect/>
          </a:stretch>
        </p:blipFill>
        <p:spPr>
          <a:xfrm>
            <a:off x="2304611" y="2047330"/>
            <a:ext cx="6342084" cy="4630111"/>
          </a:xfrm>
          <a:prstGeom prst="rect">
            <a:avLst/>
          </a:prstGeom>
        </p:spPr>
      </p:pic>
    </p:spTree>
    <p:extLst>
      <p:ext uri="{BB962C8B-B14F-4D97-AF65-F5344CB8AC3E}">
        <p14:creationId xmlns:p14="http://schemas.microsoft.com/office/powerpoint/2010/main" val="2063287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Autofit/>
          </a:bodyPr>
          <a:lstStyle/>
          <a:p>
            <a:r>
              <a:rPr lang="en-US" sz="2400" i="1" dirty="0"/>
              <a:t>Functional requirements </a:t>
            </a:r>
            <a:r>
              <a:rPr lang="en-US" sz="2400" dirty="0"/>
              <a:t>specify the behaviors the product will exhibit under specific conditions.</a:t>
            </a:r>
          </a:p>
          <a:p>
            <a:r>
              <a:rPr lang="en-US" sz="2400" dirty="0"/>
              <a:t>They describe </a:t>
            </a:r>
            <a:r>
              <a:rPr lang="en-US" sz="2400" i="1" dirty="0"/>
              <a:t>what </a:t>
            </a:r>
            <a:r>
              <a:rPr lang="en-US" sz="2400" dirty="0"/>
              <a:t>the developers must implement to enable users to accomplish their tasks (user requirements), thereby satisfying the business requirements. </a:t>
            </a:r>
          </a:p>
          <a:p>
            <a:r>
              <a:rPr lang="en-US" sz="2400" dirty="0"/>
              <a:t>This alignment among the three levels of requirements is essential for project success. </a:t>
            </a:r>
            <a:endParaRPr lang="en-US" sz="2400" dirty="0" smtClean="0"/>
          </a:p>
          <a:p>
            <a:r>
              <a:rPr lang="en-US" dirty="0"/>
              <a:t>Example</a:t>
            </a:r>
          </a:p>
          <a:p>
            <a:pPr lvl="1"/>
            <a:r>
              <a:rPr lang="en-US" dirty="0"/>
              <a:t>Functional requirements often are written in the form of the traditional “shall” statements: </a:t>
            </a:r>
          </a:p>
          <a:p>
            <a:pPr lvl="1"/>
            <a:r>
              <a:rPr lang="en-US" dirty="0">
                <a:solidFill>
                  <a:schemeClr val="tx1"/>
                </a:solidFill>
              </a:rPr>
              <a:t>“The Passenger shall be able to print boarding passes for all flight segments for which he has checked in” </a:t>
            </a:r>
          </a:p>
          <a:p>
            <a:pPr lvl="1" indent="0" algn="ctr">
              <a:buNone/>
            </a:pPr>
            <a:r>
              <a:rPr lang="en-US" dirty="0">
                <a:solidFill>
                  <a:schemeClr val="tx1"/>
                </a:solidFill>
              </a:rPr>
              <a:t>or </a:t>
            </a:r>
          </a:p>
          <a:p>
            <a:pPr lvl="1"/>
            <a:r>
              <a:rPr lang="en-US" dirty="0">
                <a:solidFill>
                  <a:schemeClr val="tx1"/>
                </a:solidFill>
              </a:rPr>
              <a:t>“If the Passenger’s profile does not indicate a seating preference, the reservation system shall assign a seat.”</a:t>
            </a:r>
          </a:p>
          <a:p>
            <a:endParaRPr lang="en-US" sz="24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779789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Requirements for MHC-PMS </a:t>
            </a:r>
            <a:endParaRPr lang="en-US" dirty="0"/>
          </a:p>
        </p:txBody>
      </p:sp>
      <p:sp>
        <p:nvSpPr>
          <p:cNvPr id="3" name="Content Placeholder 2"/>
          <p:cNvSpPr>
            <a:spLocks noGrp="1"/>
          </p:cNvSpPr>
          <p:nvPr>
            <p:ph idx="1"/>
          </p:nvPr>
        </p:nvSpPr>
        <p:spPr/>
        <p:txBody>
          <a:bodyPr>
            <a:noAutofit/>
          </a:bodyPr>
          <a:lstStyle/>
          <a:p>
            <a:pPr marL="457200" indent="-457200" algn="just">
              <a:buFont typeface="+mj-lt"/>
              <a:buAutoNum type="arabicPeriod"/>
            </a:pPr>
            <a:r>
              <a:rPr lang="en-US" sz="2400" dirty="0"/>
              <a:t>A user shall be able to search the appointments lists for all clinics.</a:t>
            </a:r>
            <a:endParaRPr lang="en-GB" sz="2400" dirty="0"/>
          </a:p>
          <a:p>
            <a:pPr marL="457200" indent="-457200" algn="just">
              <a:buFont typeface="+mj-lt"/>
              <a:buAutoNum type="arabicPeriod"/>
            </a:pPr>
            <a:r>
              <a:rPr lang="en-US" sz="2400" dirty="0"/>
              <a:t>The system shall generate each day, for each clinic, a list of patients who are expected to attend appointments that day. </a:t>
            </a:r>
            <a:endParaRPr lang="en-GB" sz="2400" dirty="0"/>
          </a:p>
          <a:p>
            <a:pPr marL="457200" indent="-457200" algn="just">
              <a:buFont typeface="+mj-lt"/>
              <a:buAutoNum type="arabicPeriod"/>
            </a:pPr>
            <a:r>
              <a:rPr lang="en-US" sz="2400" dirty="0"/>
              <a:t>Each staff member using the system shall be uniquely identified by his or her 8-digit employee number.</a:t>
            </a:r>
            <a:r>
              <a:rPr lang="en-GB" sz="2400" dirty="0"/>
              <a:t> </a:t>
            </a:r>
            <a:endParaRPr lang="en-US" sz="24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1335659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 characteristics</a:t>
            </a:r>
            <a:endParaRPr lang="en-US" dirty="0"/>
          </a:p>
        </p:txBody>
      </p:sp>
      <p:sp>
        <p:nvSpPr>
          <p:cNvPr id="3" name="Content Placeholder 2"/>
          <p:cNvSpPr>
            <a:spLocks noGrp="1"/>
          </p:cNvSpPr>
          <p:nvPr>
            <p:ph idx="1"/>
          </p:nvPr>
        </p:nvSpPr>
        <p:spPr>
          <a:xfrm>
            <a:off x="713231" y="1625600"/>
            <a:ext cx="9998311" cy="4677546"/>
          </a:xfrm>
        </p:spPr>
        <p:txBody>
          <a:bodyPr>
            <a:noAutofit/>
          </a:bodyPr>
          <a:lstStyle/>
          <a:p>
            <a:pPr marL="0" indent="0" algn="just">
              <a:buNone/>
            </a:pPr>
            <a:r>
              <a:rPr lang="en-US" sz="2000" b="1" dirty="0"/>
              <a:t>Requirements Imprecision</a:t>
            </a:r>
            <a:endParaRPr lang="en-GB" sz="2000" b="1" dirty="0" smtClean="0"/>
          </a:p>
          <a:p>
            <a:pPr algn="just"/>
            <a:r>
              <a:rPr lang="en-GB" sz="2000" dirty="0" smtClean="0"/>
              <a:t>Problems </a:t>
            </a:r>
            <a:r>
              <a:rPr lang="en-GB" sz="2000" dirty="0"/>
              <a:t>arise when requirements are not precisely stated.</a:t>
            </a:r>
          </a:p>
          <a:p>
            <a:pPr algn="just"/>
            <a:r>
              <a:rPr lang="en-GB" sz="2000" dirty="0"/>
              <a:t>Ambiguous requirements may be interpreted in different ways by developers and users.</a:t>
            </a:r>
          </a:p>
          <a:p>
            <a:pPr algn="just"/>
            <a:r>
              <a:rPr lang="en-GB" sz="2000" dirty="0"/>
              <a:t>Consider the term ‘search’ in requirement </a:t>
            </a:r>
            <a:r>
              <a:rPr lang="en-GB" sz="2000" dirty="0" smtClean="0"/>
              <a:t>1:</a:t>
            </a:r>
            <a:endParaRPr lang="en-GB" sz="2000" dirty="0"/>
          </a:p>
          <a:p>
            <a:pPr lvl="1" algn="just"/>
            <a:r>
              <a:rPr lang="en-GB" sz="1800" b="1" dirty="0"/>
              <a:t>User intention </a:t>
            </a:r>
            <a:r>
              <a:rPr lang="en-GB" sz="1800" dirty="0"/>
              <a:t>– search for a patient name across all appointments in all clinics;</a:t>
            </a:r>
          </a:p>
          <a:p>
            <a:pPr lvl="1" algn="just"/>
            <a:r>
              <a:rPr lang="en-GB" sz="1800" b="1" dirty="0"/>
              <a:t>Developer interpretation </a:t>
            </a:r>
            <a:r>
              <a:rPr lang="en-GB" sz="1800" dirty="0"/>
              <a:t>– search for a patient name in an individual clinic. User chooses clinic then search</a:t>
            </a:r>
            <a:r>
              <a:rPr lang="en-GB" sz="1800" dirty="0" smtClean="0"/>
              <a:t>. OR </a:t>
            </a:r>
            <a:r>
              <a:rPr lang="en-GB" sz="1800" b="1" dirty="0"/>
              <a:t> </a:t>
            </a:r>
            <a:r>
              <a:rPr lang="en-GB" sz="1800" dirty="0"/>
              <a:t>– </a:t>
            </a:r>
            <a:r>
              <a:rPr lang="en-GB" sz="1800" dirty="0" smtClean="0"/>
              <a:t>search for all patients appointments in all clinics</a:t>
            </a:r>
          </a:p>
          <a:p>
            <a:pPr marL="0" indent="0" algn="just">
              <a:buNone/>
            </a:pPr>
            <a:r>
              <a:rPr lang="en-US" sz="2000" b="1" dirty="0"/>
              <a:t>Requirements Completeness and Consistency</a:t>
            </a:r>
            <a:endParaRPr lang="en-GB" sz="2000" b="1" dirty="0"/>
          </a:p>
          <a:p>
            <a:pPr algn="just"/>
            <a:r>
              <a:rPr lang="en-GB" sz="2000" dirty="0"/>
              <a:t>In principle, requirements should be both complete and consistent</a:t>
            </a:r>
            <a:r>
              <a:rPr lang="en-GB" sz="2000" dirty="0" smtClean="0"/>
              <a:t>.</a:t>
            </a:r>
          </a:p>
          <a:p>
            <a:pPr lvl="1" algn="just"/>
            <a:r>
              <a:rPr lang="en-GB" sz="1800" dirty="0" smtClean="0"/>
              <a:t>They </a:t>
            </a:r>
            <a:r>
              <a:rPr lang="en-GB" sz="1800" dirty="0"/>
              <a:t>should include descriptions of all facilities required.</a:t>
            </a:r>
          </a:p>
          <a:p>
            <a:pPr lvl="1" algn="just"/>
            <a:r>
              <a:rPr lang="en-GB" sz="1800" dirty="0" smtClean="0"/>
              <a:t>There </a:t>
            </a:r>
            <a:r>
              <a:rPr lang="en-GB" sz="1800" dirty="0"/>
              <a:t>should be no conflicts or contradictions in the descriptions of the system facilities.</a:t>
            </a:r>
          </a:p>
          <a:p>
            <a:pPr algn="just"/>
            <a:endParaRPr lang="en-GB" sz="2000" dirty="0"/>
          </a:p>
          <a:p>
            <a:pPr lvl="1" algn="just"/>
            <a:endParaRPr lang="en-GB" sz="18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12678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Non-Functional Requirements</a:t>
            </a:r>
            <a:endParaRPr lang="en-US" dirty="0"/>
          </a:p>
        </p:txBody>
      </p:sp>
      <p:sp>
        <p:nvSpPr>
          <p:cNvPr id="3" name="Content Placeholder 2"/>
          <p:cNvSpPr>
            <a:spLocks noGrp="1"/>
          </p:cNvSpPr>
          <p:nvPr>
            <p:ph idx="1"/>
          </p:nvPr>
        </p:nvSpPr>
        <p:spPr/>
        <p:txBody>
          <a:bodyPr>
            <a:noAutofit/>
          </a:bodyPr>
          <a:lstStyle/>
          <a:p>
            <a:pPr algn="just">
              <a:lnSpc>
                <a:spcPct val="120000"/>
              </a:lnSpc>
            </a:pPr>
            <a:r>
              <a:rPr lang="en-GB" sz="2400" dirty="0"/>
              <a:t>These define system properties and constraints </a:t>
            </a:r>
          </a:p>
          <a:p>
            <a:pPr lvl="1" algn="just">
              <a:lnSpc>
                <a:spcPct val="120000"/>
              </a:lnSpc>
            </a:pPr>
            <a:r>
              <a:rPr lang="en-GB" sz="2000" dirty="0"/>
              <a:t>e.g. reliability, response time and storage requirements. </a:t>
            </a:r>
            <a:endParaRPr lang="en-GB" sz="2000" dirty="0" smtClean="0"/>
          </a:p>
          <a:p>
            <a:pPr lvl="1" algn="just">
              <a:lnSpc>
                <a:spcPct val="120000"/>
              </a:lnSpc>
            </a:pPr>
            <a:r>
              <a:rPr lang="en-GB" sz="2000" dirty="0" smtClean="0"/>
              <a:t>e.g</a:t>
            </a:r>
            <a:r>
              <a:rPr lang="en-GB" sz="2000" dirty="0"/>
              <a:t>. I/O device capability, data representations, </a:t>
            </a:r>
            <a:r>
              <a:rPr lang="en-GB" sz="2000" dirty="0" smtClean="0"/>
              <a:t>etc.</a:t>
            </a:r>
          </a:p>
          <a:p>
            <a:pPr lvl="1" algn="just">
              <a:lnSpc>
                <a:spcPct val="120000"/>
              </a:lnSpc>
            </a:pPr>
            <a:r>
              <a:rPr lang="en-US" sz="2000" dirty="0" smtClean="0"/>
              <a:t>such </a:t>
            </a:r>
            <a:r>
              <a:rPr lang="en-US" sz="2000" dirty="0"/>
              <a:t>as performance, security, or availability</a:t>
            </a:r>
            <a:endParaRPr lang="en-GB" sz="2000" dirty="0"/>
          </a:p>
          <a:p>
            <a:pPr algn="just">
              <a:lnSpc>
                <a:spcPct val="120000"/>
              </a:lnSpc>
            </a:pPr>
            <a:r>
              <a:rPr lang="en-GB" sz="2400" dirty="0" smtClean="0"/>
              <a:t>More </a:t>
            </a:r>
            <a:r>
              <a:rPr lang="en-GB" sz="2400" dirty="0"/>
              <a:t>critical than functional requirements. If these are not met, the system may be useless.</a:t>
            </a:r>
          </a:p>
          <a:p>
            <a:pPr lvl="1" algn="just">
              <a:lnSpc>
                <a:spcPct val="120000"/>
              </a:lnSpc>
            </a:pPr>
            <a:r>
              <a:rPr lang="en-US" sz="2000" dirty="0"/>
              <a:t>For example, if an aircraft system does not meet its reliability requirements, it will not be certified as safe for </a:t>
            </a:r>
            <a:r>
              <a:rPr lang="en-US" sz="2000" dirty="0" smtClean="0"/>
              <a:t>operation.</a:t>
            </a:r>
            <a:endParaRPr lang="en-US" sz="20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225888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NFR Criticality</a:t>
            </a:r>
            <a:endParaRPr lang="en-US" dirty="0"/>
          </a:p>
        </p:txBody>
      </p:sp>
      <p:sp>
        <p:nvSpPr>
          <p:cNvPr id="3" name="Content Placeholder 2"/>
          <p:cNvSpPr>
            <a:spLocks noGrp="1"/>
          </p:cNvSpPr>
          <p:nvPr>
            <p:ph idx="1"/>
          </p:nvPr>
        </p:nvSpPr>
        <p:spPr/>
        <p:txBody>
          <a:bodyPr>
            <a:noAutofit/>
          </a:bodyPr>
          <a:lstStyle/>
          <a:p>
            <a:pPr algn="just">
              <a:lnSpc>
                <a:spcPct val="120000"/>
              </a:lnSpc>
            </a:pPr>
            <a:r>
              <a:rPr lang="en-US" sz="2400" dirty="0"/>
              <a:t>Non-functional requirements may affect the overall architecture of a system rather than the individual components. </a:t>
            </a:r>
          </a:p>
          <a:p>
            <a:pPr algn="just">
              <a:lnSpc>
                <a:spcPct val="120000"/>
              </a:lnSpc>
            </a:pPr>
            <a:r>
              <a:rPr lang="en-US" sz="2400" dirty="0" smtClean="0"/>
              <a:t>A </a:t>
            </a:r>
            <a:r>
              <a:rPr lang="en-US" sz="2400" dirty="0"/>
              <a:t>single non-functional requirement, such as a security requirement, may generate a number of related functional requirements that define system services that are required. </a:t>
            </a:r>
          </a:p>
          <a:p>
            <a:pPr lvl="1" algn="just">
              <a:lnSpc>
                <a:spcPct val="120000"/>
              </a:lnSpc>
            </a:pPr>
            <a:r>
              <a:rPr lang="en-US" sz="2000" dirty="0"/>
              <a:t>It may also generate requirements that restrict existing requirements. </a:t>
            </a:r>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3004830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NFR Classification</a:t>
            </a:r>
            <a:endParaRPr lang="en-US" dirty="0"/>
          </a:p>
        </p:txBody>
      </p:sp>
      <p:sp>
        <p:nvSpPr>
          <p:cNvPr id="3" name="Footer Placeholder 2"/>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6" name="Content Placeholder 5"/>
          <p:cNvPicPr>
            <a:picLocks noGrp="1" noChangeAspect="1"/>
          </p:cNvPicPr>
          <p:nvPr>
            <p:ph idx="1"/>
          </p:nvPr>
        </p:nvPicPr>
        <p:blipFill>
          <a:blip r:embed="rId2"/>
          <a:stretch>
            <a:fillRect/>
          </a:stretch>
        </p:blipFill>
        <p:spPr>
          <a:xfrm>
            <a:off x="1002340" y="1691322"/>
            <a:ext cx="8884610" cy="5042796"/>
          </a:xfrm>
          <a:prstGeom prst="rect">
            <a:avLst/>
          </a:prstGeom>
        </p:spPr>
      </p:pic>
    </p:spTree>
    <p:extLst>
      <p:ext uri="{BB962C8B-B14F-4D97-AF65-F5344CB8AC3E}">
        <p14:creationId xmlns:p14="http://schemas.microsoft.com/office/powerpoint/2010/main" val="2542999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Non-Functional Classification</a:t>
            </a:r>
            <a:endParaRPr lang="en-US" dirty="0"/>
          </a:p>
        </p:txBody>
      </p:sp>
      <p:sp>
        <p:nvSpPr>
          <p:cNvPr id="3" name="Content Placeholder 2"/>
          <p:cNvSpPr>
            <a:spLocks noGrp="1"/>
          </p:cNvSpPr>
          <p:nvPr>
            <p:ph idx="1"/>
          </p:nvPr>
        </p:nvSpPr>
        <p:spPr/>
        <p:txBody>
          <a:bodyPr>
            <a:noAutofit/>
          </a:bodyPr>
          <a:lstStyle/>
          <a:p>
            <a:pPr algn="just"/>
            <a:r>
              <a:rPr lang="en-GB" sz="2400" dirty="0"/>
              <a:t>Product requirements</a:t>
            </a:r>
          </a:p>
          <a:p>
            <a:pPr lvl="1" algn="just"/>
            <a:r>
              <a:rPr lang="en-GB" sz="2000" dirty="0"/>
              <a:t>Requirements which specify that the delivered product must behave in a particular way e.g. execution speed, reliability, etc.</a:t>
            </a:r>
          </a:p>
          <a:p>
            <a:pPr algn="just"/>
            <a:r>
              <a:rPr lang="en-GB" sz="2400" dirty="0"/>
              <a:t>Organisational requirements</a:t>
            </a:r>
          </a:p>
          <a:p>
            <a:pPr lvl="1" algn="just"/>
            <a:r>
              <a:rPr lang="en-GB" sz="2000" dirty="0"/>
              <a:t>Requirements which are a consequence of organisational policies and procedures e.g. process standards used, implementation requirements, etc.</a:t>
            </a:r>
          </a:p>
          <a:p>
            <a:pPr algn="just"/>
            <a:r>
              <a:rPr lang="en-GB" sz="2400" dirty="0"/>
              <a:t>External requirements</a:t>
            </a:r>
          </a:p>
          <a:p>
            <a:pPr lvl="1" algn="just"/>
            <a:r>
              <a:rPr lang="en-GB" sz="2000" dirty="0"/>
              <a:t>Requirements which arise from factors which are external to the system and its development process e.g. interoperability requirements, legislative requirements, etc.</a:t>
            </a:r>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31346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 in MHC-PMS</a:t>
            </a:r>
            <a:endParaRPr lang="en-US" dirty="0"/>
          </a:p>
        </p:txBody>
      </p:sp>
      <p:pic>
        <p:nvPicPr>
          <p:cNvPr id="6" name="Content Placeholder 5"/>
          <p:cNvPicPr>
            <a:picLocks noGrp="1" noChangeAspect="1"/>
          </p:cNvPicPr>
          <p:nvPr>
            <p:ph idx="1"/>
          </p:nvPr>
        </p:nvPicPr>
        <p:blipFill>
          <a:blip r:embed="rId2"/>
          <a:stretch>
            <a:fillRect/>
          </a:stretch>
        </p:blipFill>
        <p:spPr>
          <a:xfrm>
            <a:off x="765107" y="2438399"/>
            <a:ext cx="9811213" cy="2444916"/>
          </a:xfrm>
          <a:prstGeom prst="rect">
            <a:avLst/>
          </a:prstGeom>
        </p:spPr>
      </p:pic>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1132239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Overview</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025694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Metrics to specify NF requirements</a:t>
            </a:r>
            <a:endParaRPr lang="en-US" dirty="0"/>
          </a:p>
        </p:txBody>
      </p:sp>
      <p:sp>
        <p:nvSpPr>
          <p:cNvPr id="3" name="Footer Placeholder 2"/>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6" name="Picture 5"/>
          <p:cNvPicPr>
            <a:picLocks noChangeAspect="1"/>
          </p:cNvPicPr>
          <p:nvPr/>
        </p:nvPicPr>
        <p:blipFill>
          <a:blip r:embed="rId2"/>
          <a:stretch>
            <a:fillRect/>
          </a:stretch>
        </p:blipFill>
        <p:spPr>
          <a:xfrm>
            <a:off x="1480533" y="1691322"/>
            <a:ext cx="8816406" cy="5056075"/>
          </a:xfrm>
          <a:prstGeom prst="rect">
            <a:avLst/>
          </a:prstGeom>
        </p:spPr>
      </p:pic>
    </p:spTree>
    <p:extLst>
      <p:ext uri="{BB962C8B-B14F-4D97-AF65-F5344CB8AC3E}">
        <p14:creationId xmlns:p14="http://schemas.microsoft.com/office/powerpoint/2010/main" val="3825451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Requirement Elicitation</a:t>
            </a:r>
          </a:p>
        </p:txBody>
      </p:sp>
      <p:sp>
        <p:nvSpPr>
          <p:cNvPr id="4" name="Content Placeholder 3"/>
          <p:cNvSpPr>
            <a:spLocks noGrp="1"/>
          </p:cNvSpPr>
          <p:nvPr>
            <p:ph idx="1"/>
          </p:nvPr>
        </p:nvSpPr>
        <p:spPr/>
        <p:txBody>
          <a:bodyPr>
            <a:normAutofit/>
          </a:bodyPr>
          <a:lstStyle/>
          <a:p>
            <a:pPr algn="just"/>
            <a:r>
              <a:rPr lang="en-US" dirty="0"/>
              <a:t>Elicitation encompasses all of the activities involved with discovering requirements, such as interviews, workshops, document analysis, prototyping, and others. </a:t>
            </a:r>
          </a:p>
          <a:p>
            <a:pPr algn="just"/>
            <a:r>
              <a:rPr lang="en-US" dirty="0"/>
              <a:t>The key actions are</a:t>
            </a:r>
            <a:r>
              <a:rPr lang="en-US" dirty="0" smtClean="0"/>
              <a:t>:</a:t>
            </a:r>
          </a:p>
          <a:p>
            <a:pPr lvl="1" algn="just"/>
            <a:r>
              <a:rPr lang="en-US" b="1" dirty="0" smtClean="0"/>
              <a:t>Identifying </a:t>
            </a:r>
            <a:r>
              <a:rPr lang="en-US" dirty="0" smtClean="0"/>
              <a:t>the product’s expected </a:t>
            </a:r>
            <a:r>
              <a:rPr lang="en-US" b="1" dirty="0" smtClean="0"/>
              <a:t>user classes and other stakeholders</a:t>
            </a:r>
            <a:r>
              <a:rPr lang="en-US" dirty="0" smtClean="0"/>
              <a:t>.</a:t>
            </a:r>
          </a:p>
          <a:p>
            <a:pPr lvl="1" algn="just"/>
            <a:r>
              <a:rPr lang="en-US" b="1" dirty="0" smtClean="0"/>
              <a:t>Understanding</a:t>
            </a:r>
            <a:r>
              <a:rPr lang="en-US" dirty="0" smtClean="0"/>
              <a:t> user </a:t>
            </a:r>
            <a:r>
              <a:rPr lang="en-US" b="1" dirty="0" smtClean="0"/>
              <a:t>tasks and goals</a:t>
            </a:r>
            <a:r>
              <a:rPr lang="en-US" dirty="0" smtClean="0"/>
              <a:t> and the </a:t>
            </a:r>
            <a:r>
              <a:rPr lang="en-US" b="1" dirty="0" smtClean="0"/>
              <a:t>business objectives </a:t>
            </a:r>
            <a:r>
              <a:rPr lang="en-US" dirty="0" smtClean="0"/>
              <a:t>with which those tasks align.</a:t>
            </a:r>
          </a:p>
          <a:p>
            <a:pPr lvl="1" algn="just"/>
            <a:r>
              <a:rPr lang="en-US" b="1" dirty="0" smtClean="0"/>
              <a:t>Learning</a:t>
            </a:r>
            <a:r>
              <a:rPr lang="en-US" dirty="0" smtClean="0"/>
              <a:t> about the </a:t>
            </a:r>
            <a:r>
              <a:rPr lang="en-US" b="1" dirty="0" smtClean="0"/>
              <a:t>environment</a:t>
            </a:r>
            <a:r>
              <a:rPr lang="en-US" dirty="0" smtClean="0"/>
              <a:t> in which the new product will be used.</a:t>
            </a:r>
          </a:p>
          <a:p>
            <a:pPr lvl="1" algn="just"/>
            <a:r>
              <a:rPr lang="en-US" b="1" dirty="0" smtClean="0"/>
              <a:t>Working with individuals </a:t>
            </a:r>
            <a:r>
              <a:rPr lang="en-US" dirty="0" smtClean="0"/>
              <a:t>who represent each user class to understand their </a:t>
            </a:r>
            <a:r>
              <a:rPr lang="en-US" b="1" dirty="0" smtClean="0"/>
              <a:t>functionality needs </a:t>
            </a:r>
            <a:r>
              <a:rPr lang="en-US" dirty="0" smtClean="0"/>
              <a:t>and </a:t>
            </a:r>
            <a:r>
              <a:rPr lang="en-US" b="1" dirty="0" smtClean="0"/>
              <a:t>their quality expectations</a:t>
            </a:r>
            <a:r>
              <a:rPr lang="en-US" dirty="0" smtClean="0"/>
              <a:t>.</a:t>
            </a:r>
          </a:p>
          <a:p>
            <a:pPr lvl="1" algn="just"/>
            <a:r>
              <a:rPr lang="en-US" b="1" dirty="0"/>
              <a:t>Perform feasibility analysis</a:t>
            </a:r>
          </a:p>
          <a:p>
            <a:pPr lvl="1" algn="just"/>
            <a:endParaRPr lang="en-US" dirty="0" smtClean="0"/>
          </a:p>
          <a:p>
            <a:pPr algn="just"/>
            <a:endParaRPr lang="en-US" dirty="0"/>
          </a:p>
        </p:txBody>
      </p:sp>
      <p:sp>
        <p:nvSpPr>
          <p:cNvPr id="2" name="Footer Placeholder 1"/>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159238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9108" y="1561316"/>
            <a:ext cx="9527867" cy="4987483"/>
          </a:xfrm>
          <a:prstGeom prst="rect">
            <a:avLst/>
          </a:prstGeom>
        </p:spPr>
      </p:pic>
    </p:spTree>
    <p:extLst>
      <p:ext uri="{BB962C8B-B14F-4D97-AF65-F5344CB8AC3E}">
        <p14:creationId xmlns:p14="http://schemas.microsoft.com/office/powerpoint/2010/main" val="2556965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Requirement Specification (SRS)</a:t>
            </a:r>
            <a:endParaRPr lang="en-US" dirty="0"/>
          </a:p>
        </p:txBody>
      </p:sp>
      <p:sp>
        <p:nvSpPr>
          <p:cNvPr id="3" name="Content Placeholder 2"/>
          <p:cNvSpPr>
            <a:spLocks noGrp="1"/>
          </p:cNvSpPr>
          <p:nvPr>
            <p:ph idx="1"/>
          </p:nvPr>
        </p:nvSpPr>
        <p:spPr/>
        <p:txBody>
          <a:bodyPr>
            <a:normAutofit fontScale="92500" lnSpcReduction="10000"/>
          </a:bodyPr>
          <a:lstStyle/>
          <a:p>
            <a:pPr lvl="0" algn="just">
              <a:lnSpc>
                <a:spcPct val="110000"/>
              </a:lnSpc>
            </a:pPr>
            <a:r>
              <a:rPr lang="en-US" dirty="0" smtClean="0"/>
              <a:t>A </a:t>
            </a:r>
            <a:r>
              <a:rPr lang="en-US" dirty="0"/>
              <a:t>software requirements specification (SRS) is a complete description of the behavior of the system to be </a:t>
            </a:r>
            <a:r>
              <a:rPr lang="en-US" dirty="0" smtClean="0"/>
              <a:t>developed</a:t>
            </a:r>
            <a:endParaRPr lang="en-US" sz="1100" dirty="0"/>
          </a:p>
          <a:p>
            <a:pPr lvl="1" algn="just">
              <a:lnSpc>
                <a:spcPct val="110000"/>
              </a:lnSpc>
            </a:pPr>
            <a:r>
              <a:rPr lang="en-US" dirty="0"/>
              <a:t>A document that clearly and precisely describes, each of the essential requirements of the software and the external interfaces</a:t>
            </a:r>
            <a:r>
              <a:rPr lang="en-US" dirty="0" smtClean="0"/>
              <a:t>.</a:t>
            </a:r>
            <a:r>
              <a:rPr lang="en-US" sz="700" dirty="0"/>
              <a:t> </a:t>
            </a:r>
            <a:r>
              <a:rPr lang="en-US" dirty="0" smtClean="0"/>
              <a:t>(</a:t>
            </a:r>
            <a:r>
              <a:rPr lang="en-US" dirty="0"/>
              <a:t>functions, performance, design constraint, and quality attributes</a:t>
            </a:r>
            <a:r>
              <a:rPr lang="en-US" dirty="0" smtClean="0"/>
              <a:t>)</a:t>
            </a:r>
          </a:p>
          <a:p>
            <a:pPr lvl="1" algn="just">
              <a:lnSpc>
                <a:spcPct val="110000"/>
              </a:lnSpc>
            </a:pPr>
            <a:r>
              <a:rPr lang="en-US" dirty="0"/>
              <a:t>the official statement of what is required of the system developers.</a:t>
            </a:r>
            <a:endParaRPr lang="en-US" sz="900" dirty="0"/>
          </a:p>
          <a:p>
            <a:pPr lvl="1" algn="just">
              <a:lnSpc>
                <a:spcPct val="110000"/>
              </a:lnSpc>
            </a:pPr>
            <a:r>
              <a:rPr lang="en-US" dirty="0"/>
              <a:t>Should include both a definition of user requirements and a specification of the system requirements.</a:t>
            </a:r>
            <a:endParaRPr lang="en-US" sz="900" dirty="0"/>
          </a:p>
          <a:p>
            <a:pPr lvl="1" algn="just">
              <a:lnSpc>
                <a:spcPct val="110000"/>
              </a:lnSpc>
            </a:pPr>
            <a:r>
              <a:rPr lang="en-US" dirty="0"/>
              <a:t>It is NOT a design document. As far as possible, it should set of WHAT the system should do rather than HOW it should do it</a:t>
            </a:r>
            <a:r>
              <a:rPr lang="en-US" dirty="0" smtClean="0"/>
              <a:t>.</a:t>
            </a:r>
            <a:endParaRPr lang="en-US" sz="1100" dirty="0" smtClean="0"/>
          </a:p>
          <a:p>
            <a:pPr lvl="0" algn="just"/>
            <a:r>
              <a:rPr lang="en-US" dirty="0" smtClean="0"/>
              <a:t>Each </a:t>
            </a:r>
            <a:r>
              <a:rPr lang="en-US" dirty="0"/>
              <a:t>requirement is defined in such a way that its achievement is capable of being </a:t>
            </a:r>
            <a:r>
              <a:rPr lang="en-US" i="1" dirty="0"/>
              <a:t>objectively verified </a:t>
            </a:r>
            <a:r>
              <a:rPr lang="en-US" dirty="0"/>
              <a:t>by a prescribed method; for example inspection, demonstration, analysis, or test.</a:t>
            </a:r>
            <a:endParaRPr lang="en-US" sz="1100" dirty="0"/>
          </a:p>
          <a:p>
            <a:pPr algn="just"/>
            <a:endParaRPr lang="en-US" dirty="0" smtClean="0"/>
          </a:p>
          <a:p>
            <a:pPr algn="just"/>
            <a:endParaRPr lang="en-US" dirty="0"/>
          </a:p>
        </p:txBody>
      </p:sp>
    </p:spTree>
    <p:extLst>
      <p:ext uri="{BB962C8B-B14F-4D97-AF65-F5344CB8AC3E}">
        <p14:creationId xmlns:p14="http://schemas.microsoft.com/office/powerpoint/2010/main" val="383999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normAutofit/>
          </a:bodyPr>
          <a:lstStyle/>
          <a:p>
            <a:pPr lvl="1" algn="just"/>
            <a:r>
              <a:rPr lang="en-US" sz="2400" b="1" dirty="0"/>
              <a:t>Information in requirements document </a:t>
            </a:r>
            <a:r>
              <a:rPr lang="en-US" sz="2400" dirty="0"/>
              <a:t>depends on type of system and the approach to development used</a:t>
            </a:r>
            <a:r>
              <a:rPr lang="en-US" sz="2400" dirty="0" smtClean="0"/>
              <a:t>.</a:t>
            </a:r>
          </a:p>
          <a:p>
            <a:pPr marL="274320" lvl="1" indent="0" algn="just">
              <a:buNone/>
            </a:pPr>
            <a:endParaRPr lang="en-US" sz="1000" dirty="0"/>
          </a:p>
          <a:p>
            <a:pPr lvl="1" algn="just"/>
            <a:r>
              <a:rPr lang="en-US" sz="2400" b="1" dirty="0"/>
              <a:t>Systems developed incrementally will</a:t>
            </a:r>
            <a:r>
              <a:rPr lang="en-US" sz="2400" dirty="0"/>
              <a:t>, typically, have less detail in the requirements document</a:t>
            </a:r>
            <a:r>
              <a:rPr lang="en-US" sz="2400" dirty="0" smtClean="0"/>
              <a:t>.</a:t>
            </a:r>
          </a:p>
          <a:p>
            <a:pPr marL="274320" lvl="1" indent="0" algn="just">
              <a:buNone/>
            </a:pPr>
            <a:endParaRPr lang="en-US" sz="1000" dirty="0"/>
          </a:p>
          <a:p>
            <a:pPr lvl="1" algn="just"/>
            <a:r>
              <a:rPr lang="en-US" sz="2400" b="1" dirty="0"/>
              <a:t>Requirements documents standards have been designed e.g. IEEE standard</a:t>
            </a:r>
            <a:r>
              <a:rPr lang="en-US" sz="2400" dirty="0"/>
              <a:t>. These are mostly applicable to the requirements for large systems engineering projects.</a:t>
            </a:r>
            <a:endParaRPr lang="en-US" sz="1000" dirty="0"/>
          </a:p>
          <a:p>
            <a:pPr algn="just"/>
            <a:r>
              <a:rPr lang="en-US" sz="2800" dirty="0" smtClean="0">
                <a:hlinkClick r:id="rId3" action="ppaction://hlinkfile"/>
              </a:rPr>
              <a:t>Template of SRS followed by CUI.</a:t>
            </a:r>
            <a:endParaRPr lang="en-US" sz="2800" dirty="0" smtClean="0"/>
          </a:p>
          <a:p>
            <a:pPr algn="just"/>
            <a:endParaRPr lang="en-US" sz="2800" dirty="0"/>
          </a:p>
        </p:txBody>
      </p:sp>
    </p:spTree>
    <p:extLst>
      <p:ext uri="{BB962C8B-B14F-4D97-AF65-F5344CB8AC3E}">
        <p14:creationId xmlns:p14="http://schemas.microsoft.com/office/powerpoint/2010/main" val="3035234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Natural </a:t>
            </a:r>
            <a:r>
              <a:rPr lang="en-US" dirty="0"/>
              <a:t>language specification</a:t>
            </a:r>
          </a:p>
        </p:txBody>
      </p:sp>
      <p:sp>
        <p:nvSpPr>
          <p:cNvPr id="3" name="Content Placeholder 2"/>
          <p:cNvSpPr>
            <a:spLocks noGrp="1"/>
          </p:cNvSpPr>
          <p:nvPr>
            <p:ph idx="1"/>
          </p:nvPr>
        </p:nvSpPr>
        <p:spPr/>
        <p:txBody>
          <a:bodyPr>
            <a:normAutofit/>
          </a:bodyPr>
          <a:lstStyle/>
          <a:p>
            <a:pPr lvl="1" algn="just"/>
            <a:r>
              <a:rPr lang="en-US" sz="2800" b="1" dirty="0"/>
              <a:t>Requirements  are  written  as  natural  language  </a:t>
            </a:r>
            <a:r>
              <a:rPr lang="en-US" sz="2800" b="1" dirty="0" smtClean="0"/>
              <a:t>sentences s</a:t>
            </a:r>
            <a:r>
              <a:rPr lang="en-US" sz="2800" dirty="0" smtClean="0"/>
              <a:t>upplemented </a:t>
            </a:r>
            <a:r>
              <a:rPr lang="en-US" sz="2800" dirty="0"/>
              <a:t>by diagrams and tables</a:t>
            </a:r>
            <a:r>
              <a:rPr lang="en-US" sz="2800" dirty="0" smtClean="0"/>
              <a:t>.</a:t>
            </a:r>
          </a:p>
          <a:p>
            <a:pPr marL="274320" lvl="1" indent="0" algn="just">
              <a:buNone/>
            </a:pPr>
            <a:endParaRPr lang="en-US" sz="2800" dirty="0"/>
          </a:p>
          <a:p>
            <a:pPr lvl="1" algn="just"/>
            <a:r>
              <a:rPr lang="en-US" sz="2800" b="1" dirty="0"/>
              <a:t>Used for writing requirements </a:t>
            </a:r>
            <a:r>
              <a:rPr lang="en-US" sz="2800" dirty="0"/>
              <a:t>because it is expressive, intuitive and universal. This means that the requirements can be understood by users and customers.</a:t>
            </a:r>
          </a:p>
          <a:p>
            <a:pPr algn="just"/>
            <a:endParaRPr lang="en-US" dirty="0"/>
          </a:p>
        </p:txBody>
      </p:sp>
    </p:spTree>
    <p:extLst>
      <p:ext uri="{BB962C8B-B14F-4D97-AF65-F5344CB8AC3E}">
        <p14:creationId xmlns:p14="http://schemas.microsoft.com/office/powerpoint/2010/main" val="3381751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p:txBody>
          <a:bodyPr/>
          <a:lstStyle/>
          <a:p>
            <a:pPr lvl="1"/>
            <a:r>
              <a:rPr lang="en-US" sz="2800" b="1" dirty="0"/>
              <a:t>Invent a standard format </a:t>
            </a:r>
            <a:r>
              <a:rPr lang="en-US" sz="2800" dirty="0"/>
              <a:t>and use it for all requirements.</a:t>
            </a:r>
          </a:p>
          <a:p>
            <a:pPr lvl="1"/>
            <a:r>
              <a:rPr lang="en-US" sz="2800" b="1" dirty="0"/>
              <a:t>Use language in a consistent way</a:t>
            </a:r>
            <a:r>
              <a:rPr lang="en-US" sz="2800" dirty="0"/>
              <a:t>. Use </a:t>
            </a:r>
            <a:r>
              <a:rPr lang="en-US" sz="2800" b="1" u="sng" dirty="0" smtClean="0"/>
              <a:t>should</a:t>
            </a:r>
            <a:r>
              <a:rPr lang="en-US" sz="2800" b="1" dirty="0" smtClean="0"/>
              <a:t> </a:t>
            </a:r>
            <a:r>
              <a:rPr lang="en-US" sz="2800" dirty="0"/>
              <a:t>for desirable requirements.</a:t>
            </a:r>
          </a:p>
          <a:p>
            <a:pPr lvl="1"/>
            <a:r>
              <a:rPr lang="en-US" sz="2800" b="1" dirty="0"/>
              <a:t>Use text highlighting </a:t>
            </a:r>
            <a:r>
              <a:rPr lang="en-US" sz="2800" dirty="0"/>
              <a:t>to identify key parts of the requirement.</a:t>
            </a:r>
          </a:p>
          <a:p>
            <a:pPr lvl="1"/>
            <a:r>
              <a:rPr lang="en-US" sz="2800" b="1" dirty="0"/>
              <a:t>Avoid the use of computer jargon.</a:t>
            </a:r>
          </a:p>
          <a:p>
            <a:pPr lvl="1"/>
            <a:r>
              <a:rPr lang="en-US" sz="2800" b="1" dirty="0"/>
              <a:t>Include an explanation </a:t>
            </a:r>
            <a:r>
              <a:rPr lang="en-US" sz="2800" dirty="0"/>
              <a:t>(rationale) of why a requirement is necessary.</a:t>
            </a:r>
          </a:p>
          <a:p>
            <a:endParaRPr lang="en-US" dirty="0"/>
          </a:p>
        </p:txBody>
      </p:sp>
    </p:spTree>
    <p:extLst>
      <p:ext uri="{BB962C8B-B14F-4D97-AF65-F5344CB8AC3E}">
        <p14:creationId xmlns:p14="http://schemas.microsoft.com/office/powerpoint/2010/main" val="3772646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natural language</a:t>
            </a:r>
          </a:p>
        </p:txBody>
      </p:sp>
      <p:sp>
        <p:nvSpPr>
          <p:cNvPr id="3" name="Content Placeholder 2"/>
          <p:cNvSpPr>
            <a:spLocks noGrp="1"/>
          </p:cNvSpPr>
          <p:nvPr>
            <p:ph idx="1"/>
          </p:nvPr>
        </p:nvSpPr>
        <p:spPr/>
        <p:txBody>
          <a:bodyPr/>
          <a:lstStyle/>
          <a:p>
            <a:pPr algn="just"/>
            <a:r>
              <a:rPr lang="en-US" sz="2800" b="1" spc="10" dirty="0">
                <a:solidFill>
                  <a:schemeClr val="tx1"/>
                </a:solidFill>
              </a:rPr>
              <a:t>Lack of clarity</a:t>
            </a:r>
          </a:p>
          <a:p>
            <a:pPr lvl="1" algn="just"/>
            <a:r>
              <a:rPr lang="en-US" dirty="0"/>
              <a:t>Precision is difficult without making the document difficult to read.</a:t>
            </a:r>
            <a:endParaRPr lang="en-US" sz="600" dirty="0"/>
          </a:p>
          <a:p>
            <a:pPr lvl="0" algn="just"/>
            <a:r>
              <a:rPr lang="en-US" b="1" dirty="0"/>
              <a:t>Requirements confusion</a:t>
            </a:r>
          </a:p>
          <a:p>
            <a:pPr lvl="1" algn="just"/>
            <a:r>
              <a:rPr lang="en-US" dirty="0"/>
              <a:t>Functional and non-functional requirements tend to be mixed- up.</a:t>
            </a:r>
            <a:endParaRPr lang="en-US" sz="900" dirty="0"/>
          </a:p>
          <a:p>
            <a:pPr lvl="0" algn="just"/>
            <a:r>
              <a:rPr lang="en-US" b="1" dirty="0"/>
              <a:t>Requirements </a:t>
            </a:r>
            <a:r>
              <a:rPr lang="en-US" b="1" dirty="0" smtClean="0"/>
              <a:t>mixture</a:t>
            </a:r>
            <a:endParaRPr lang="en-US" b="1" dirty="0"/>
          </a:p>
          <a:p>
            <a:pPr lvl="1" algn="just"/>
            <a:r>
              <a:rPr lang="en-US" dirty="0"/>
              <a:t>Several different requirements may be expressed together.</a:t>
            </a:r>
            <a:endParaRPr lang="en-US" sz="900" dirty="0"/>
          </a:p>
          <a:p>
            <a:endParaRPr lang="en-US" dirty="0"/>
          </a:p>
        </p:txBody>
      </p:sp>
    </p:spTree>
    <p:extLst>
      <p:ext uri="{BB962C8B-B14F-4D97-AF65-F5344CB8AC3E}">
        <p14:creationId xmlns:p14="http://schemas.microsoft.com/office/powerpoint/2010/main" val="675274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requirements for the insulin pump</a:t>
            </a:r>
            <a:br>
              <a:rPr lang="en-US" sz="3600" dirty="0"/>
            </a:br>
            <a:r>
              <a:rPr lang="en-US" sz="3600" dirty="0"/>
              <a:t>software </a:t>
            </a:r>
            <a:r>
              <a:rPr lang="en-US" sz="3600" dirty="0" smtClean="0"/>
              <a:t>system</a:t>
            </a:r>
            <a:endParaRPr lang="en-US" dirty="0"/>
          </a:p>
        </p:txBody>
      </p:sp>
      <p:sp>
        <p:nvSpPr>
          <p:cNvPr id="7"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p:cNvGrpSpPr>
            <a:grpSpLocks/>
          </p:cNvGrpSpPr>
          <p:nvPr/>
        </p:nvGrpSpPr>
        <p:grpSpPr>
          <a:xfrm>
            <a:off x="713231" y="2059618"/>
            <a:ext cx="9871969" cy="3440033"/>
            <a:chOff x="0" y="0"/>
            <a:chExt cx="10233660" cy="3761740"/>
          </a:xfrm>
        </p:grpSpPr>
        <p:sp>
          <p:nvSpPr>
            <p:cNvPr id="9" name="Graphic 64"/>
            <p:cNvSpPr/>
            <p:nvPr/>
          </p:nvSpPr>
          <p:spPr>
            <a:xfrm>
              <a:off x="96571" y="6350"/>
              <a:ext cx="10076851" cy="3749040"/>
            </a:xfrm>
            <a:custGeom>
              <a:avLst/>
              <a:gdLst/>
              <a:ahLst/>
              <a:cxnLst/>
              <a:rect l="l" t="t" r="r" b="b"/>
              <a:pathLst>
                <a:path w="10220960" h="3749040">
                  <a:moveTo>
                    <a:pt x="10220579" y="0"/>
                  </a:moveTo>
                  <a:lnTo>
                    <a:pt x="0" y="0"/>
                  </a:lnTo>
                  <a:lnTo>
                    <a:pt x="0" y="3749040"/>
                  </a:lnTo>
                  <a:lnTo>
                    <a:pt x="10220579" y="3749040"/>
                  </a:lnTo>
                  <a:lnTo>
                    <a:pt x="10220579" y="0"/>
                  </a:lnTo>
                  <a:close/>
                </a:path>
              </a:pathLst>
            </a:custGeom>
            <a:solidFill>
              <a:srgbClr val="E9EBF5"/>
            </a:solidFill>
          </p:spPr>
          <p:txBody>
            <a:bodyPr wrap="square" lIns="0" tIns="0" rIns="0" bIns="0" rtlCol="0">
              <a:prstTxWarp prst="textNoShape">
                <a:avLst/>
              </a:prstTxWarp>
              <a:noAutofit/>
            </a:bodyPr>
            <a:lstStyle/>
            <a:p>
              <a:pPr lvl="0" algn="just" eaLnBrk="0" fontAlgn="base" hangingPunct="0">
                <a:spcBef>
                  <a:spcPct val="0"/>
                </a:spcBef>
                <a:spcAft>
                  <a:spcPct val="0"/>
                </a:spcAft>
              </a:pPr>
              <a:r>
                <a:rPr lang="en-US" altLang="en-US" sz="2400" dirty="0" smtClean="0">
                  <a:latin typeface="Arial" panose="020B0604020202020204" pitchFamily="34" charset="0"/>
                  <a:ea typeface="Times New Roman" panose="02020603050405020304" pitchFamily="18" charset="0"/>
                </a:rPr>
                <a:t>3.2 </a:t>
              </a:r>
              <a:r>
                <a:rPr lang="en-US" altLang="en-US" sz="2400" dirty="0">
                  <a:latin typeface="Arial" panose="020B0604020202020204" pitchFamily="34" charset="0"/>
                  <a:ea typeface="Times New Roman" panose="02020603050405020304" pitchFamily="18" charset="0"/>
                </a:rPr>
                <a:t>The system will measure the blood sugar and deliver insulin, if required, every 10 minutes. </a:t>
              </a:r>
              <a:r>
                <a:rPr lang="en-US" altLang="en-US" sz="2400" i="1" dirty="0">
                  <a:latin typeface="Arial" panose="020B0604020202020204" pitchFamily="34" charset="0"/>
                  <a:ea typeface="Times New Roman" panose="02020603050405020304" pitchFamily="18" charset="0"/>
                </a:rPr>
                <a:t>(Changes in blood sugar are relatively slow so more frequent measurement is unnecessary; less frequent measurement could lead to unnecessarily high sugar levels</a:t>
              </a:r>
              <a:r>
                <a:rPr lang="en-US" altLang="en-US" sz="2400" i="1" dirty="0" smtClean="0">
                  <a:latin typeface="Arial" panose="020B0604020202020204" pitchFamily="34" charset="0"/>
                  <a:ea typeface="Times New Roman" panose="02020603050405020304" pitchFamily="18" charset="0"/>
                </a:rPr>
                <a:t>.)</a:t>
              </a:r>
            </a:p>
            <a:p>
              <a:pPr lvl="0" algn="just" eaLnBrk="0" fontAlgn="base" hangingPunct="0">
                <a:spcBef>
                  <a:spcPct val="0"/>
                </a:spcBef>
                <a:spcAft>
                  <a:spcPct val="0"/>
                </a:spcAft>
              </a:pPr>
              <a:endParaRPr lang="en-US" altLang="en-US" sz="2400" i="1" dirty="0">
                <a:latin typeface="Arial" panose="020B0604020202020204" pitchFamily="34" charset="0"/>
              </a:endParaRPr>
            </a:p>
            <a:p>
              <a:pPr lvl="0" algn="just" eaLnBrk="0" fontAlgn="base" hangingPunct="0">
                <a:spcBef>
                  <a:spcPct val="0"/>
                </a:spcBef>
                <a:spcAft>
                  <a:spcPct val="0"/>
                </a:spcAft>
              </a:pPr>
              <a:endParaRPr lang="en-US" altLang="en-US" sz="800" dirty="0">
                <a:latin typeface="Arial" panose="020B0604020202020204" pitchFamily="34" charset="0"/>
              </a:endParaRPr>
            </a:p>
            <a:p>
              <a:pPr lvl="0" algn="just"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3.6 The system will run a self-test routine every minute with the conditions to be tested and the associated actions defined in Table 1. </a:t>
              </a:r>
              <a:r>
                <a:rPr lang="en-US" altLang="en-US" sz="2400" i="1" dirty="0">
                  <a:latin typeface="Arial" panose="020B0604020202020204" pitchFamily="34" charset="0"/>
                  <a:ea typeface="Times New Roman" panose="02020603050405020304" pitchFamily="18" charset="0"/>
                </a:rPr>
                <a:t>(A self-test routine can discover hardware and software problems and alert the user to the fact the normal operation may be impossible.)</a:t>
              </a:r>
              <a:endParaRPr lang="en-US" altLang="en-US" dirty="0">
                <a:latin typeface="Arial" panose="020B0604020202020204" pitchFamily="34" charset="0"/>
              </a:endParaRPr>
            </a:p>
            <a:p>
              <a:endParaRPr lang="en-US" dirty="0"/>
            </a:p>
          </p:txBody>
        </p:sp>
        <p:sp>
          <p:nvSpPr>
            <p:cNvPr id="10" name="Graphic 65"/>
            <p:cNvSpPr/>
            <p:nvPr/>
          </p:nvSpPr>
          <p:spPr>
            <a:xfrm>
              <a:off x="0" y="0"/>
              <a:ext cx="10233660" cy="3761740"/>
            </a:xfrm>
            <a:custGeom>
              <a:avLst/>
              <a:gdLst/>
              <a:ahLst/>
              <a:cxnLst/>
              <a:rect l="l" t="t" r="r" b="b"/>
              <a:pathLst>
                <a:path w="10233660" h="3761740">
                  <a:moveTo>
                    <a:pt x="6350" y="0"/>
                  </a:moveTo>
                  <a:lnTo>
                    <a:pt x="6350" y="3761740"/>
                  </a:lnTo>
                </a:path>
                <a:path w="10233660" h="3761740">
                  <a:moveTo>
                    <a:pt x="10226929" y="0"/>
                  </a:moveTo>
                  <a:lnTo>
                    <a:pt x="10226929" y="3761740"/>
                  </a:lnTo>
                </a:path>
                <a:path w="10233660" h="3761740">
                  <a:moveTo>
                    <a:pt x="0" y="6350"/>
                  </a:moveTo>
                  <a:lnTo>
                    <a:pt x="10233279" y="6350"/>
                  </a:lnTo>
                </a:path>
                <a:path w="10233660" h="3761740">
                  <a:moveTo>
                    <a:pt x="0" y="3755390"/>
                  </a:moveTo>
                  <a:lnTo>
                    <a:pt x="10233279" y="3755390"/>
                  </a:lnTo>
                </a:path>
              </a:pathLst>
            </a:custGeom>
            <a:ln w="12700">
              <a:solidFill>
                <a:srgbClr val="4471C4"/>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4292243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Form-based </a:t>
            </a:r>
            <a:r>
              <a:rPr lang="en-US" dirty="0"/>
              <a:t>specifications</a:t>
            </a:r>
          </a:p>
        </p:txBody>
      </p:sp>
      <p:sp>
        <p:nvSpPr>
          <p:cNvPr id="3" name="Content Placeholder 2"/>
          <p:cNvSpPr>
            <a:spLocks noGrp="1"/>
          </p:cNvSpPr>
          <p:nvPr>
            <p:ph idx="1"/>
          </p:nvPr>
        </p:nvSpPr>
        <p:spPr/>
        <p:txBody>
          <a:bodyPr/>
          <a:lstStyle/>
          <a:p>
            <a:pPr lvl="0"/>
            <a:r>
              <a:rPr lang="en-US" dirty="0"/>
              <a:t>Definition of the function or entity.</a:t>
            </a:r>
          </a:p>
          <a:p>
            <a:pPr lvl="0"/>
            <a:r>
              <a:rPr lang="en-US" dirty="0"/>
              <a:t>Description of inputs and where they come from.</a:t>
            </a:r>
          </a:p>
          <a:p>
            <a:pPr lvl="0"/>
            <a:r>
              <a:rPr lang="en-US" dirty="0"/>
              <a:t>Description of outputs and where they go to.</a:t>
            </a:r>
          </a:p>
          <a:p>
            <a:pPr lvl="0"/>
            <a:r>
              <a:rPr lang="en-US" dirty="0"/>
              <a:t>Information about the information needed for the computation and other entities used.</a:t>
            </a:r>
          </a:p>
          <a:p>
            <a:pPr lvl="0"/>
            <a:r>
              <a:rPr lang="en-US" dirty="0"/>
              <a:t>Description of the action to be taken.</a:t>
            </a:r>
          </a:p>
          <a:p>
            <a:pPr lvl="0"/>
            <a:r>
              <a:rPr lang="en-US" dirty="0"/>
              <a:t>Pre and post conditions (if appropriate).</a:t>
            </a:r>
          </a:p>
          <a:p>
            <a:pPr lvl="0"/>
            <a:r>
              <a:rPr lang="en-US" dirty="0"/>
              <a:t>The side effects (if any) of the function.</a:t>
            </a:r>
          </a:p>
          <a:p>
            <a:endParaRPr lang="en-US" dirty="0"/>
          </a:p>
        </p:txBody>
      </p:sp>
    </p:spTree>
    <p:extLst>
      <p:ext uri="{BB962C8B-B14F-4D97-AF65-F5344CB8AC3E}">
        <p14:creationId xmlns:p14="http://schemas.microsoft.com/office/powerpoint/2010/main" val="222695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a:t>
            </a:r>
          </a:p>
        </p:txBody>
      </p:sp>
      <p:sp>
        <p:nvSpPr>
          <p:cNvPr id="3" name="Content Placeholder 2"/>
          <p:cNvSpPr>
            <a:spLocks noGrp="1"/>
          </p:cNvSpPr>
          <p:nvPr>
            <p:ph idx="1"/>
          </p:nvPr>
        </p:nvSpPr>
        <p:spPr/>
        <p:txBody>
          <a:bodyPr/>
          <a:lstStyle/>
          <a:p>
            <a:pPr algn="just"/>
            <a:r>
              <a:rPr lang="en-US" sz="2400" dirty="0"/>
              <a:t>The requirements for a system are the descriptions of </a:t>
            </a:r>
            <a:r>
              <a:rPr lang="en-US" sz="2400" u="sng" dirty="0"/>
              <a:t>what the system should </a:t>
            </a:r>
            <a:r>
              <a:rPr lang="en-US" sz="2400" u="sng" dirty="0" smtClean="0"/>
              <a:t>do?</a:t>
            </a:r>
            <a:endParaRPr lang="en-GB" sz="2400" u="sng" dirty="0"/>
          </a:p>
          <a:p>
            <a:pPr algn="just"/>
            <a:r>
              <a:rPr lang="en-GB" sz="2400" dirty="0"/>
              <a:t>The process of establishing the </a:t>
            </a:r>
            <a:r>
              <a:rPr lang="en-GB" sz="2400" u="sng" dirty="0"/>
              <a:t>services</a:t>
            </a:r>
            <a:r>
              <a:rPr lang="en-GB" sz="2400" dirty="0"/>
              <a:t> that the customer requires from a system and the </a:t>
            </a:r>
            <a:r>
              <a:rPr lang="en-GB" sz="2400" u="sng" dirty="0"/>
              <a:t>constraints</a:t>
            </a:r>
            <a:r>
              <a:rPr lang="en-GB" sz="2400" dirty="0"/>
              <a:t> under which it operates and is developed.</a:t>
            </a:r>
          </a:p>
          <a:p>
            <a:pPr algn="just"/>
            <a:r>
              <a:rPr lang="en-US" sz="2400" dirty="0"/>
              <a:t>The process of finding out, analyzing, documenting and checking these services and constraints is called requirements engineering (RE</a:t>
            </a:r>
            <a:r>
              <a:rPr lang="en-US" sz="2400" dirty="0" smtClean="0"/>
              <a:t>).</a:t>
            </a:r>
            <a:endParaRPr lang="en-GB" sz="2400" dirty="0"/>
          </a:p>
          <a:p>
            <a:endParaRPr lang="en-US"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4267567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NFR- Goals and Requirements</a:t>
            </a:r>
          </a:p>
        </p:txBody>
      </p:sp>
      <p:sp>
        <p:nvSpPr>
          <p:cNvPr id="3" name="Content Placeholder 2"/>
          <p:cNvSpPr>
            <a:spLocks noGrp="1"/>
          </p:cNvSpPr>
          <p:nvPr>
            <p:ph idx="1"/>
          </p:nvPr>
        </p:nvSpPr>
        <p:spPr/>
        <p:txBody>
          <a:bodyPr>
            <a:normAutofit lnSpcReduction="10000"/>
          </a:bodyPr>
          <a:lstStyle/>
          <a:p>
            <a:pPr lvl="0"/>
            <a:r>
              <a:rPr lang="en-US" b="1" dirty="0"/>
              <a:t>A common problem with non-functional requirements </a:t>
            </a:r>
            <a:r>
              <a:rPr lang="en-US" dirty="0"/>
              <a:t>is that users or customers often propose these requirements as general </a:t>
            </a:r>
            <a:r>
              <a:rPr lang="en-US" u="sng" dirty="0"/>
              <a:t>goals</a:t>
            </a:r>
            <a:endParaRPr lang="en-US" sz="1050" dirty="0"/>
          </a:p>
          <a:p>
            <a:r>
              <a:rPr lang="en-US" b="1" dirty="0"/>
              <a:t>Non-functional	requirements	</a:t>
            </a:r>
            <a:r>
              <a:rPr lang="en-US" dirty="0"/>
              <a:t>may	be	very	</a:t>
            </a:r>
            <a:r>
              <a:rPr lang="en-US" dirty="0" smtClean="0"/>
              <a:t>difficult to</a:t>
            </a:r>
            <a:r>
              <a:rPr lang="en-US" dirty="0"/>
              <a:t>	state precisely and imprecise requirements may be difficult to verify.</a:t>
            </a:r>
            <a:endParaRPr lang="en-US" sz="1050" dirty="0"/>
          </a:p>
          <a:p>
            <a:pPr lvl="0"/>
            <a:r>
              <a:rPr lang="en-US" b="1" dirty="0"/>
              <a:t>Goal</a:t>
            </a:r>
          </a:p>
          <a:p>
            <a:pPr lvl="1"/>
            <a:r>
              <a:rPr lang="en-US" dirty="0"/>
              <a:t>A general intention of the user such as ease of use.</a:t>
            </a:r>
            <a:endParaRPr lang="en-US" sz="1050" dirty="0"/>
          </a:p>
          <a:p>
            <a:pPr lvl="0"/>
            <a:r>
              <a:rPr lang="en-US" b="1" dirty="0"/>
              <a:t>Verifiable non-functional requirement</a:t>
            </a:r>
          </a:p>
          <a:p>
            <a:pPr lvl="1"/>
            <a:r>
              <a:rPr lang="en-US" dirty="0"/>
              <a:t>A statement using some measure that can be objectively tested.</a:t>
            </a:r>
            <a:endParaRPr lang="en-US" sz="1050" dirty="0"/>
          </a:p>
          <a:p>
            <a:pPr lvl="0"/>
            <a:r>
              <a:rPr lang="en-US" dirty="0"/>
              <a:t>Goals are helpful to developers as they convey the intentions of the system users.</a:t>
            </a:r>
            <a:endParaRPr lang="en-US" sz="1050" dirty="0"/>
          </a:p>
          <a:p>
            <a:endParaRPr lang="en-US" dirty="0"/>
          </a:p>
        </p:txBody>
      </p:sp>
    </p:spTree>
    <p:extLst>
      <p:ext uri="{BB962C8B-B14F-4D97-AF65-F5344CB8AC3E}">
        <p14:creationId xmlns:p14="http://schemas.microsoft.com/office/powerpoint/2010/main" val="4189735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to NFR</a:t>
            </a:r>
            <a:endParaRPr lang="en-US" dirty="0"/>
          </a:p>
        </p:txBody>
      </p:sp>
      <p:sp>
        <p:nvSpPr>
          <p:cNvPr id="3" name="Content Placeholder 2"/>
          <p:cNvSpPr>
            <a:spLocks noGrp="1"/>
          </p:cNvSpPr>
          <p:nvPr>
            <p:ph idx="1"/>
          </p:nvPr>
        </p:nvSpPr>
        <p:spPr/>
        <p:txBody>
          <a:bodyPr/>
          <a:lstStyle/>
          <a:p>
            <a:pPr lvl="0" algn="just"/>
            <a:r>
              <a:rPr lang="en-US" b="1" dirty="0"/>
              <a:t>How a manager might express usability requirements as GOAL</a:t>
            </a:r>
          </a:p>
          <a:p>
            <a:pPr lvl="1" algn="just"/>
            <a:r>
              <a:rPr lang="en-US" dirty="0"/>
              <a:t>The system should be easy to use by medical staff and should be organized in such a way that user errors are minimized. (Goal)</a:t>
            </a:r>
            <a:endParaRPr lang="en-US" sz="1000" dirty="0"/>
          </a:p>
          <a:p>
            <a:pPr algn="just"/>
            <a:endParaRPr lang="en-US" sz="1050" dirty="0"/>
          </a:p>
          <a:p>
            <a:pPr lvl="0" algn="just"/>
            <a:r>
              <a:rPr lang="en-US" b="1" dirty="0"/>
              <a:t>How the goal could be expressed as a ‘testable’ nonfunctional requirement</a:t>
            </a:r>
          </a:p>
          <a:p>
            <a:pPr lvl="1" algn="just"/>
            <a:r>
              <a:rPr lang="en-US" dirty="0"/>
              <a:t>Medical staff will be able to use all the system functions after four hours of training.</a:t>
            </a:r>
            <a:endParaRPr lang="en-US" sz="1000" dirty="0"/>
          </a:p>
          <a:p>
            <a:pPr lvl="1" algn="just"/>
            <a:r>
              <a:rPr lang="en-US" dirty="0"/>
              <a:t>After this training, the average number of errors made by experienced users will not exceed two per hour of system use. (Testable non- functional requirement)</a:t>
            </a:r>
            <a:endParaRPr lang="en-US" sz="1000" dirty="0"/>
          </a:p>
          <a:p>
            <a:pPr algn="just"/>
            <a:endParaRPr lang="en-US" dirty="0"/>
          </a:p>
        </p:txBody>
      </p:sp>
    </p:spTree>
    <p:extLst>
      <p:ext uri="{BB962C8B-B14F-4D97-AF65-F5344CB8AC3E}">
        <p14:creationId xmlns:p14="http://schemas.microsoft.com/office/powerpoint/2010/main" val="1162340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Characteristic</a:t>
            </a:r>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a:t>Good requirements should have the following characteristics:</a:t>
            </a:r>
          </a:p>
          <a:p>
            <a:pPr lvl="0"/>
            <a:r>
              <a:rPr lang="en-US" dirty="0"/>
              <a:t>Unambiguous</a:t>
            </a:r>
          </a:p>
          <a:p>
            <a:pPr lvl="0"/>
            <a:r>
              <a:rPr lang="en-US" dirty="0"/>
              <a:t>Testable (verifiable)</a:t>
            </a:r>
          </a:p>
          <a:p>
            <a:pPr lvl="0"/>
            <a:r>
              <a:rPr lang="en-US" dirty="0"/>
              <a:t>Clear (concise, terse, simple, precise)</a:t>
            </a:r>
          </a:p>
          <a:p>
            <a:pPr lvl="0"/>
            <a:r>
              <a:rPr lang="en-US" dirty="0"/>
              <a:t>Correct</a:t>
            </a:r>
          </a:p>
          <a:p>
            <a:pPr lvl="0"/>
            <a:r>
              <a:rPr lang="en-US" dirty="0"/>
              <a:t>Understandable</a:t>
            </a:r>
          </a:p>
          <a:p>
            <a:pPr lvl="0"/>
            <a:r>
              <a:rPr lang="en-US" dirty="0"/>
              <a:t>Feasible (realistic, possible)</a:t>
            </a:r>
          </a:p>
          <a:p>
            <a:pPr lvl="0"/>
            <a:r>
              <a:rPr lang="en-US" dirty="0"/>
              <a:t>Independent</a:t>
            </a:r>
          </a:p>
          <a:p>
            <a:pPr lvl="0"/>
            <a:r>
              <a:rPr lang="en-US" dirty="0"/>
              <a:t>Atomic</a:t>
            </a:r>
          </a:p>
          <a:p>
            <a:pPr lvl="0"/>
            <a:r>
              <a:rPr lang="en-US" dirty="0"/>
              <a:t>Necessary</a:t>
            </a:r>
          </a:p>
          <a:p>
            <a:pPr lvl="0"/>
            <a:r>
              <a:rPr lang="en-US" dirty="0"/>
              <a:t>Implementation-free (abstract)</a:t>
            </a:r>
          </a:p>
          <a:p>
            <a:endParaRPr lang="en-US" dirty="0"/>
          </a:p>
        </p:txBody>
      </p:sp>
    </p:spTree>
    <p:extLst>
      <p:ext uri="{BB962C8B-B14F-4D97-AF65-F5344CB8AC3E}">
        <p14:creationId xmlns:p14="http://schemas.microsoft.com/office/powerpoint/2010/main" val="2426191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VS Non-Functional </a:t>
            </a:r>
            <a:r>
              <a:rPr lang="en-US" dirty="0" err="1" smtClean="0"/>
              <a:t>Req</a:t>
            </a:r>
            <a:endParaRPr lang="en-US" dirty="0"/>
          </a:p>
        </p:txBody>
      </p:sp>
      <p:pic>
        <p:nvPicPr>
          <p:cNvPr id="4" name="Image 96"/>
          <p:cNvPicPr>
            <a:picLocks noGrp="1"/>
          </p:cNvPicPr>
          <p:nvPr>
            <p:ph idx="1"/>
          </p:nvPr>
        </p:nvPicPr>
        <p:blipFill rotWithShape="1">
          <a:blip r:embed="rId2" cstate="print"/>
          <a:srcRect t="12239"/>
          <a:stretch/>
        </p:blipFill>
        <p:spPr>
          <a:xfrm>
            <a:off x="1629577" y="1501085"/>
            <a:ext cx="8165620" cy="5166046"/>
          </a:xfrm>
          <a:prstGeom prst="rect">
            <a:avLst/>
          </a:prstGeom>
        </p:spPr>
      </p:pic>
    </p:spTree>
    <p:extLst>
      <p:ext uri="{BB962C8B-B14F-4D97-AF65-F5344CB8AC3E}">
        <p14:creationId xmlns:p14="http://schemas.microsoft.com/office/powerpoint/2010/main" val="3560937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Requirement</a:t>
            </a:r>
            <a:endParaRPr lang="en-US" dirty="0"/>
          </a:p>
        </p:txBody>
      </p:sp>
      <p:sp>
        <p:nvSpPr>
          <p:cNvPr id="3" name="Content Placeholder 2"/>
          <p:cNvSpPr>
            <a:spLocks noGrp="1"/>
          </p:cNvSpPr>
          <p:nvPr>
            <p:ph idx="1"/>
          </p:nvPr>
        </p:nvSpPr>
        <p:spPr/>
        <p:txBody>
          <a:bodyPr/>
          <a:lstStyle/>
          <a:p>
            <a:pPr lvl="1"/>
            <a:r>
              <a:rPr lang="en-US" b="1" dirty="0"/>
              <a:t>R1: </a:t>
            </a:r>
            <a:r>
              <a:rPr lang="en-US" dirty="0"/>
              <a:t>Only authorized persons are allowed to enter the building.</a:t>
            </a:r>
            <a:endParaRPr lang="en-US" sz="900" dirty="0"/>
          </a:p>
          <a:p>
            <a:pPr lvl="1"/>
            <a:r>
              <a:rPr lang="en-US" b="1" dirty="0"/>
              <a:t>R2</a:t>
            </a:r>
            <a:r>
              <a:rPr lang="en-US" dirty="0"/>
              <a:t>: The doorbell button will be blue, round, and with a diameter of 20 mm.</a:t>
            </a:r>
            <a:endParaRPr lang="en-US" sz="900" dirty="0"/>
          </a:p>
          <a:p>
            <a:pPr lvl="2"/>
            <a:r>
              <a:rPr lang="en-US" dirty="0"/>
              <a:t>R1 is a goal,</a:t>
            </a:r>
            <a:endParaRPr lang="en-US" sz="800" dirty="0"/>
          </a:p>
          <a:p>
            <a:pPr lvl="2"/>
            <a:r>
              <a:rPr lang="en-US" dirty="0"/>
              <a:t>R2 is a detailed specification</a:t>
            </a:r>
            <a:endParaRPr lang="en-US" sz="800" dirty="0"/>
          </a:p>
          <a:p>
            <a:pPr lvl="1"/>
            <a:r>
              <a:rPr lang="en-US" b="1" dirty="0"/>
              <a:t>R2</a:t>
            </a:r>
            <a:r>
              <a:rPr lang="en-US" dirty="0"/>
              <a:t> is in fact three different </a:t>
            </a:r>
            <a:r>
              <a:rPr lang="en-US" dirty="0" smtClean="0"/>
              <a:t>requirements</a:t>
            </a:r>
          </a:p>
          <a:p>
            <a:endParaRPr lang="en-US" dirty="0" smtClean="0"/>
          </a:p>
          <a:p>
            <a:endParaRPr lang="en-US" dirty="0"/>
          </a:p>
          <a:p>
            <a:pPr lvl="1"/>
            <a:r>
              <a:rPr lang="en-US" b="1" dirty="0"/>
              <a:t>R4</a:t>
            </a:r>
            <a:r>
              <a:rPr lang="en-US" dirty="0"/>
              <a:t>: The system will play the sound ’alarm’ when the door is opened.</a:t>
            </a:r>
            <a:endParaRPr lang="en-US" sz="900" dirty="0"/>
          </a:p>
          <a:p>
            <a:endParaRPr lang="en-US" sz="1000" dirty="0"/>
          </a:p>
          <a:p>
            <a:pPr lvl="1"/>
            <a:r>
              <a:rPr lang="en-US" b="1" dirty="0"/>
              <a:t>R4: </a:t>
            </a:r>
            <a:r>
              <a:rPr lang="en-US" dirty="0"/>
              <a:t>The system will play the sound ’C:\alarm.wav’ once, at the highest volume setting in the main speaker for the building when the door opens.</a:t>
            </a:r>
            <a:endParaRPr lang="en-US" sz="900" dirty="0"/>
          </a:p>
          <a:p>
            <a:endParaRPr lang="en-US" dirty="0"/>
          </a:p>
        </p:txBody>
      </p:sp>
    </p:spTree>
    <p:extLst>
      <p:ext uri="{BB962C8B-B14F-4D97-AF65-F5344CB8AC3E}">
        <p14:creationId xmlns:p14="http://schemas.microsoft.com/office/powerpoint/2010/main" val="3945087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Requirement</a:t>
            </a:r>
          </a:p>
        </p:txBody>
      </p:sp>
      <p:sp>
        <p:nvSpPr>
          <p:cNvPr id="3" name="Content Placeholder 2"/>
          <p:cNvSpPr>
            <a:spLocks noGrp="1"/>
          </p:cNvSpPr>
          <p:nvPr>
            <p:ph idx="1"/>
          </p:nvPr>
        </p:nvSpPr>
        <p:spPr/>
        <p:txBody>
          <a:bodyPr/>
          <a:lstStyle/>
          <a:p>
            <a:pPr lvl="1"/>
            <a:r>
              <a:rPr lang="en-US" b="1" dirty="0"/>
              <a:t>R5: </a:t>
            </a:r>
            <a:r>
              <a:rPr lang="en-US" dirty="0"/>
              <a:t>The system will respond quickly to user interaction.</a:t>
            </a:r>
            <a:endParaRPr lang="en-US" sz="900" dirty="0"/>
          </a:p>
          <a:p>
            <a:endParaRPr lang="en-US" sz="1000" dirty="0"/>
          </a:p>
          <a:p>
            <a:pPr lvl="1"/>
            <a:r>
              <a:rPr lang="en-US" b="1" dirty="0"/>
              <a:t>R5: </a:t>
            </a:r>
            <a:r>
              <a:rPr lang="en-US" dirty="0"/>
              <a:t>The system will respond to user interaction within maximum 2 seconds, minimum 0.2 seconds, average 1 </a:t>
            </a:r>
            <a:r>
              <a:rPr lang="en-US" dirty="0" smtClean="0"/>
              <a:t>second.</a:t>
            </a:r>
          </a:p>
          <a:p>
            <a:pPr lvl="1"/>
            <a:endParaRPr lang="en-US" sz="900" dirty="0"/>
          </a:p>
          <a:p>
            <a:pPr lvl="1"/>
            <a:endParaRPr lang="en-US" sz="900" dirty="0" smtClean="0"/>
          </a:p>
          <a:p>
            <a:pPr lvl="1"/>
            <a:endParaRPr lang="en-US" sz="900" dirty="0"/>
          </a:p>
          <a:p>
            <a:pPr lvl="1"/>
            <a:endParaRPr lang="en-US" sz="900" dirty="0" smtClean="0"/>
          </a:p>
          <a:p>
            <a:pPr lvl="1"/>
            <a:endParaRPr lang="en-US" sz="900" dirty="0"/>
          </a:p>
          <a:p>
            <a:pPr lvl="1"/>
            <a:endParaRPr lang="en-US" sz="900" dirty="0"/>
          </a:p>
          <a:p>
            <a:pPr lvl="1"/>
            <a:r>
              <a:rPr lang="en-US" b="1" dirty="0"/>
              <a:t>R11: </a:t>
            </a:r>
            <a:r>
              <a:rPr lang="en-US" dirty="0"/>
              <a:t>When a user enters a correct code, the door will open.</a:t>
            </a:r>
            <a:endParaRPr lang="en-US" sz="900" dirty="0"/>
          </a:p>
          <a:p>
            <a:endParaRPr lang="en-US" sz="1000" dirty="0"/>
          </a:p>
          <a:p>
            <a:pPr lvl="1"/>
            <a:r>
              <a:rPr lang="en-US" b="1" dirty="0"/>
              <a:t>R11: </a:t>
            </a:r>
            <a:r>
              <a:rPr lang="en-US" dirty="0"/>
              <a:t>When a user enters the code associated with him/her on keypad K2 the door D2 will unlock and remain unlocked for 30 seconds.</a:t>
            </a:r>
            <a:endParaRPr lang="en-US" sz="900" dirty="0"/>
          </a:p>
          <a:p>
            <a:endParaRPr lang="en-US" dirty="0"/>
          </a:p>
        </p:txBody>
      </p:sp>
    </p:spTree>
    <p:extLst>
      <p:ext uri="{BB962C8B-B14F-4D97-AF65-F5344CB8AC3E}">
        <p14:creationId xmlns:p14="http://schemas.microsoft.com/office/powerpoint/2010/main" val="904749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 Gathering Techniques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3291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 Discovery - Elicitation</a:t>
            </a:r>
          </a:p>
        </p:txBody>
      </p:sp>
      <p:sp>
        <p:nvSpPr>
          <p:cNvPr id="5" name="Content Placeholder 4"/>
          <p:cNvSpPr>
            <a:spLocks noGrp="1"/>
          </p:cNvSpPr>
          <p:nvPr>
            <p:ph idx="1"/>
          </p:nvPr>
        </p:nvSpPr>
        <p:spPr/>
        <p:txBody>
          <a:bodyPr/>
          <a:lstStyle/>
          <a:p>
            <a:pPr lvl="0" algn="just"/>
            <a:r>
              <a:rPr lang="en-US" b="1" dirty="0"/>
              <a:t>The process of gathering information </a:t>
            </a:r>
            <a:r>
              <a:rPr lang="en-US" dirty="0"/>
              <a:t>about the required and existing systems and distilling the user and system requirements from this information.</a:t>
            </a:r>
            <a:endParaRPr lang="en-US" sz="1000" dirty="0"/>
          </a:p>
          <a:p>
            <a:pPr lvl="0" algn="just"/>
            <a:r>
              <a:rPr lang="en-US" b="1" dirty="0"/>
              <a:t>Interaction is with system stakeholders </a:t>
            </a:r>
            <a:r>
              <a:rPr lang="en-US" dirty="0"/>
              <a:t>from managers to external regulators.</a:t>
            </a:r>
            <a:endParaRPr lang="en-US" sz="1000" dirty="0"/>
          </a:p>
          <a:p>
            <a:pPr lvl="1" algn="just"/>
            <a:r>
              <a:rPr lang="en-US" dirty="0"/>
              <a:t>Sources of information may include documentation, system stakeholders, and specifications of similar systems</a:t>
            </a:r>
            <a:endParaRPr lang="en-US" sz="900" dirty="0"/>
          </a:p>
          <a:p>
            <a:pPr lvl="0" algn="just"/>
            <a:r>
              <a:rPr lang="en-US" b="1" dirty="0"/>
              <a:t>Systems normally have a range of stakeholders.</a:t>
            </a:r>
          </a:p>
          <a:p>
            <a:pPr algn="just"/>
            <a:endParaRPr lang="en-US" dirty="0"/>
          </a:p>
        </p:txBody>
      </p:sp>
    </p:spTree>
    <p:extLst>
      <p:ext uri="{BB962C8B-B14F-4D97-AF65-F5344CB8AC3E}">
        <p14:creationId xmlns:p14="http://schemas.microsoft.com/office/powerpoint/2010/main" val="2836205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pPr lvl="1" algn="just"/>
            <a:r>
              <a:rPr lang="en-US" sz="2800" b="1" dirty="0"/>
              <a:t>Patients </a:t>
            </a:r>
            <a:r>
              <a:rPr lang="en-US" sz="2800" dirty="0"/>
              <a:t>whose information is recorded in the system.</a:t>
            </a:r>
            <a:endParaRPr lang="en-US" sz="1050" dirty="0"/>
          </a:p>
          <a:p>
            <a:pPr lvl="1" algn="just"/>
            <a:r>
              <a:rPr lang="en-US" sz="2800" b="1" dirty="0"/>
              <a:t>Doctors </a:t>
            </a:r>
            <a:r>
              <a:rPr lang="en-US" sz="2800" dirty="0"/>
              <a:t>who are responsible for assessing and treating patients.</a:t>
            </a:r>
            <a:endParaRPr lang="en-US" sz="1050" dirty="0"/>
          </a:p>
          <a:p>
            <a:pPr lvl="1" algn="just"/>
            <a:r>
              <a:rPr lang="en-US" sz="2800" b="1" dirty="0"/>
              <a:t>Nurses </a:t>
            </a:r>
            <a:r>
              <a:rPr lang="en-US" sz="2800" dirty="0"/>
              <a:t>who coordinate the consultations with doctors and administer some treatments.</a:t>
            </a:r>
            <a:endParaRPr lang="en-US" sz="1050" dirty="0"/>
          </a:p>
          <a:p>
            <a:pPr lvl="1" algn="just"/>
            <a:r>
              <a:rPr lang="en-US" sz="2800" b="1" dirty="0"/>
              <a:t>Medical receptionists </a:t>
            </a:r>
            <a:r>
              <a:rPr lang="en-US" sz="2800" dirty="0"/>
              <a:t>who manage patients’ appointments.</a:t>
            </a:r>
            <a:endParaRPr lang="en-US" sz="1050" dirty="0"/>
          </a:p>
          <a:p>
            <a:pPr lvl="1" algn="just"/>
            <a:r>
              <a:rPr lang="en-US" sz="2800" b="1" dirty="0"/>
              <a:t>IT staff </a:t>
            </a:r>
            <a:r>
              <a:rPr lang="en-US" sz="2800" dirty="0"/>
              <a:t>who are responsible for installing and maintaining the system.</a:t>
            </a:r>
            <a:endParaRPr lang="en-US" sz="1050" dirty="0"/>
          </a:p>
          <a:p>
            <a:endParaRPr lang="en-US" dirty="0"/>
          </a:p>
        </p:txBody>
      </p:sp>
    </p:spTree>
    <p:extLst>
      <p:ext uri="{BB962C8B-B14F-4D97-AF65-F5344CB8AC3E}">
        <p14:creationId xmlns:p14="http://schemas.microsoft.com/office/powerpoint/2010/main" val="1492371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Techniques of Eliciting </a:t>
            </a:r>
            <a:r>
              <a:rPr lang="en-US" dirty="0" smtClean="0"/>
              <a:t>Requirements</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Analysts can employ several techniques to elicit the requirements from the customer.</a:t>
            </a:r>
          </a:p>
          <a:p>
            <a:pPr lvl="1"/>
            <a:r>
              <a:rPr lang="en-US" b="1" dirty="0"/>
              <a:t>Survey/Questionnaire</a:t>
            </a:r>
            <a:endParaRPr lang="en-US" dirty="0"/>
          </a:p>
          <a:p>
            <a:pPr lvl="1"/>
            <a:r>
              <a:rPr lang="en-US" b="1" dirty="0"/>
              <a:t>Focus groups </a:t>
            </a:r>
            <a:r>
              <a:rPr lang="en-US" dirty="0"/>
              <a:t>(requirements workshops) and creating requirements lists.</a:t>
            </a:r>
          </a:p>
          <a:p>
            <a:pPr lvl="1"/>
            <a:r>
              <a:rPr lang="en-US" b="1" dirty="0"/>
              <a:t>Naturalistic observation</a:t>
            </a:r>
            <a:endParaRPr lang="en-US" dirty="0"/>
          </a:p>
          <a:p>
            <a:pPr lvl="1"/>
            <a:r>
              <a:rPr lang="en-US" b="1" dirty="0"/>
              <a:t>Document Analysis</a:t>
            </a:r>
            <a:endParaRPr lang="en-US" dirty="0"/>
          </a:p>
          <a:p>
            <a:pPr lvl="1"/>
            <a:r>
              <a:rPr lang="en-US" b="1" dirty="0"/>
              <a:t>Interviews</a:t>
            </a:r>
            <a:endParaRPr lang="en-US" dirty="0"/>
          </a:p>
          <a:p>
            <a:pPr lvl="1"/>
            <a:r>
              <a:rPr lang="en-US" b="1" dirty="0"/>
              <a:t>Ethnography</a:t>
            </a:r>
            <a:endParaRPr lang="en-US" dirty="0"/>
          </a:p>
          <a:p>
            <a:pPr lvl="1"/>
            <a:r>
              <a:rPr lang="en-US" b="1" dirty="0"/>
              <a:t>Prototyping</a:t>
            </a:r>
            <a:endParaRPr lang="en-US" dirty="0"/>
          </a:p>
          <a:p>
            <a:pPr lvl="1"/>
            <a:r>
              <a:rPr lang="en-US" b="1" dirty="0"/>
              <a:t>Brainstorming</a:t>
            </a:r>
            <a:endParaRPr lang="en-US" dirty="0"/>
          </a:p>
          <a:p>
            <a:pPr lvl="1"/>
            <a:r>
              <a:rPr lang="en-US" b="1" dirty="0"/>
              <a:t>Scenarios</a:t>
            </a:r>
            <a:endParaRPr lang="en-US" dirty="0"/>
          </a:p>
          <a:p>
            <a:pPr lvl="1"/>
            <a:r>
              <a:rPr lang="en-US" b="1" dirty="0"/>
              <a:t>Use cases</a:t>
            </a:r>
            <a:endParaRPr lang="en-US" dirty="0"/>
          </a:p>
          <a:p>
            <a:endParaRPr lang="en-US" dirty="0"/>
          </a:p>
        </p:txBody>
      </p:sp>
      <p:sp>
        <p:nvSpPr>
          <p:cNvPr id="4" name="Rectangle 3"/>
          <p:cNvSpPr/>
          <p:nvPr/>
        </p:nvSpPr>
        <p:spPr>
          <a:xfrm>
            <a:off x="400648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416424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Abstraction </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3053972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Contd.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b="1" dirty="0" smtClean="0"/>
              <a:t>Questionnaires</a:t>
            </a:r>
            <a:r>
              <a:rPr lang="en-US" sz="2000" b="1" dirty="0"/>
              <a:t>: </a:t>
            </a:r>
            <a:r>
              <a:rPr lang="en-US" sz="2000" dirty="0"/>
              <a:t>Series of questions designed to elicit specific information from </a:t>
            </a:r>
            <a:r>
              <a:rPr lang="en-US" sz="2000" dirty="0" smtClean="0"/>
              <a:t>user. </a:t>
            </a:r>
            <a:r>
              <a:rPr lang="en-US" sz="2000" dirty="0"/>
              <a:t>The questions may require different kinds of answers: some require a simple Yes/No, others ask us to choose from a set of pre-supplied answers.</a:t>
            </a:r>
            <a:endParaRPr lang="en-US" sz="1000" dirty="0"/>
          </a:p>
          <a:p>
            <a:pPr lvl="2"/>
            <a:r>
              <a:rPr lang="en-US" sz="1600" b="1" dirty="0" err="1" smtClean="0"/>
              <a:t>SurveyMonkey</a:t>
            </a:r>
            <a:endParaRPr lang="en-US" sz="1600" b="1" dirty="0"/>
          </a:p>
          <a:p>
            <a:pPr lvl="2"/>
            <a:r>
              <a:rPr lang="en-US" sz="1600" dirty="0"/>
              <a:t>Popular solution to let you design and distribute questionnaires</a:t>
            </a:r>
            <a:endParaRPr lang="en-US" sz="700" dirty="0"/>
          </a:p>
          <a:p>
            <a:pPr marL="457200" lvl="0" indent="-457200">
              <a:buFont typeface="+mj-lt"/>
              <a:buAutoNum type="arabicPeriod"/>
            </a:pPr>
            <a:r>
              <a:rPr lang="en-US" sz="2000" b="1" dirty="0"/>
              <a:t>Focus groups and workshops: </a:t>
            </a:r>
            <a:r>
              <a:rPr lang="en-US" sz="2000" dirty="0"/>
              <a:t>Interviews tend to be one on one, and elicit only one person’s perspective. It can be very revealing to get a group of stakeholders together to discuss issues and requirements.</a:t>
            </a:r>
          </a:p>
          <a:p>
            <a:pPr marL="457200" lvl="0" indent="-457200">
              <a:buFont typeface="+mj-lt"/>
              <a:buAutoNum type="arabicPeriod"/>
            </a:pPr>
            <a:r>
              <a:rPr lang="en-US" sz="2000" b="1" dirty="0" smtClean="0"/>
              <a:t>Document Analysis: </a:t>
            </a:r>
            <a:r>
              <a:rPr lang="en-US" sz="2000" dirty="0"/>
              <a:t>Procedures and rules are often written down in a manual and these are a good source of data about the steps involved in an activity and any regulations governing a task.</a:t>
            </a:r>
          </a:p>
          <a:p>
            <a:pPr marL="457200" indent="-457200">
              <a:buFont typeface="+mj-lt"/>
              <a:buAutoNum type="arabicPeriod"/>
            </a:pPr>
            <a:endParaRPr lang="en-US" sz="2000" dirty="0"/>
          </a:p>
        </p:txBody>
      </p:sp>
    </p:spTree>
    <p:extLst>
      <p:ext uri="{BB962C8B-B14F-4D97-AF65-F5344CB8AC3E}">
        <p14:creationId xmlns:p14="http://schemas.microsoft.com/office/powerpoint/2010/main" val="41026068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Contd. </a:t>
            </a:r>
          </a:p>
        </p:txBody>
      </p:sp>
      <p:sp>
        <p:nvSpPr>
          <p:cNvPr id="3" name="Content Placeholder 2"/>
          <p:cNvSpPr>
            <a:spLocks noGrp="1"/>
          </p:cNvSpPr>
          <p:nvPr>
            <p:ph idx="1"/>
          </p:nvPr>
        </p:nvSpPr>
        <p:spPr/>
        <p:txBody>
          <a:bodyPr/>
          <a:lstStyle/>
          <a:p>
            <a:pPr marL="457200" indent="-457200" algn="just">
              <a:buFont typeface="+mj-lt"/>
              <a:buAutoNum type="arabicPeriod" startAt="4"/>
            </a:pPr>
            <a:r>
              <a:rPr lang="en-US" b="1" dirty="0" smtClean="0"/>
              <a:t>Interviews: </a:t>
            </a:r>
            <a:r>
              <a:rPr lang="en-US" dirty="0" smtClean="0"/>
              <a:t>Interviews </a:t>
            </a:r>
            <a:r>
              <a:rPr lang="en-US" dirty="0"/>
              <a:t>are good for getting an overall understanding of what stakeholders do, how they might interact with the new system, and the difficulties that they face with </a:t>
            </a:r>
            <a:r>
              <a:rPr lang="en-US" dirty="0" smtClean="0"/>
              <a:t>current system.</a:t>
            </a:r>
          </a:p>
          <a:p>
            <a:pPr marL="274320" lvl="1" indent="0" algn="just">
              <a:buNone/>
            </a:pPr>
            <a:endParaRPr lang="en-US" dirty="0" smtClean="0"/>
          </a:p>
          <a:p>
            <a:pPr marL="274320" lvl="1" indent="0" algn="just" eaLnBrk="0" fontAlgn="base" hangingPunct="0">
              <a:lnSpc>
                <a:spcPct val="100000"/>
              </a:lnSpc>
              <a:spcBef>
                <a:spcPct val="0"/>
              </a:spcBef>
              <a:spcAft>
                <a:spcPct val="0"/>
              </a:spcAft>
              <a:buClrTx/>
              <a:buFontTx/>
              <a:buChar char="•"/>
              <a:tabLst>
                <a:tab pos="1550988" algn="l"/>
              </a:tabLst>
            </a:pPr>
            <a:r>
              <a:rPr lang="en-US" altLang="en-US" sz="1900" b="1" dirty="0" smtClean="0">
                <a:ea typeface="Times New Roman" panose="02020603050405020304" pitchFamily="18" charset="0"/>
              </a:rPr>
              <a:t> Types </a:t>
            </a:r>
            <a:r>
              <a:rPr lang="en-US" altLang="en-US" sz="1900" b="1" dirty="0">
                <a:ea typeface="Times New Roman" panose="02020603050405020304" pitchFamily="18" charset="0"/>
              </a:rPr>
              <a:t>of interview</a:t>
            </a:r>
            <a:endParaRPr lang="en-US" altLang="en-US" sz="400" dirty="0"/>
          </a:p>
          <a:p>
            <a:pPr lvl="2" indent="0" algn="just" eaLnBrk="0" fontAlgn="base" hangingPunct="0">
              <a:lnSpc>
                <a:spcPct val="100000"/>
              </a:lnSpc>
              <a:spcBef>
                <a:spcPct val="0"/>
              </a:spcBef>
              <a:spcAft>
                <a:spcPct val="0"/>
              </a:spcAft>
              <a:buClrTx/>
              <a:buSzPct val="100000"/>
              <a:buFontTx/>
              <a:buChar char="•"/>
              <a:tabLst>
                <a:tab pos="1550988" algn="l"/>
              </a:tabLst>
            </a:pPr>
            <a:r>
              <a:rPr lang="en-US" altLang="en-US" sz="2100" b="1" dirty="0">
                <a:solidFill>
                  <a:srgbClr val="FF0000"/>
                </a:solidFill>
                <a:ea typeface="Times New Roman" panose="02020603050405020304" pitchFamily="18" charset="0"/>
              </a:rPr>
              <a:t>Closed interviews </a:t>
            </a:r>
            <a:r>
              <a:rPr lang="en-US" altLang="en-US" sz="2100" dirty="0">
                <a:solidFill>
                  <a:schemeClr val="tx1"/>
                </a:solidFill>
                <a:ea typeface="Times New Roman" panose="02020603050405020304" pitchFamily="18" charset="0"/>
              </a:rPr>
              <a:t>based on pre-determined list of questions</a:t>
            </a:r>
            <a:endParaRPr lang="en-US" altLang="en-US" sz="600" dirty="0">
              <a:solidFill>
                <a:schemeClr val="tx1"/>
              </a:solidFill>
            </a:endParaRPr>
          </a:p>
          <a:p>
            <a:pPr lvl="2" indent="0" algn="just" eaLnBrk="0" fontAlgn="base" hangingPunct="0">
              <a:lnSpc>
                <a:spcPct val="100000"/>
              </a:lnSpc>
              <a:spcBef>
                <a:spcPct val="0"/>
              </a:spcBef>
              <a:spcAft>
                <a:spcPct val="0"/>
              </a:spcAft>
              <a:buClrTx/>
              <a:buSzPct val="100000"/>
              <a:buFontTx/>
              <a:buChar char="•"/>
              <a:tabLst>
                <a:tab pos="1550988" algn="l"/>
              </a:tabLst>
            </a:pPr>
            <a:r>
              <a:rPr lang="en-US" altLang="en-US" sz="2100" b="1" dirty="0">
                <a:solidFill>
                  <a:srgbClr val="FF0000"/>
                </a:solidFill>
                <a:ea typeface="Times New Roman" panose="02020603050405020304" pitchFamily="18" charset="0"/>
              </a:rPr>
              <a:t>Open interviews </a:t>
            </a:r>
            <a:r>
              <a:rPr lang="en-US" altLang="en-US" sz="2100" dirty="0">
                <a:solidFill>
                  <a:schemeClr val="tx1"/>
                </a:solidFill>
                <a:ea typeface="Times New Roman" panose="02020603050405020304" pitchFamily="18" charset="0"/>
              </a:rPr>
              <a:t>where various issues are explored with stakeholders.</a:t>
            </a:r>
            <a:endParaRPr lang="en-US" altLang="en-US" sz="600" dirty="0">
              <a:solidFill>
                <a:schemeClr val="tx1"/>
              </a:solidFill>
            </a:endParaRPr>
          </a:p>
          <a:p>
            <a:pPr lvl="1" algn="just"/>
            <a:r>
              <a:rPr lang="en-US" dirty="0"/>
              <a:t>Normally a mix of closed and open-ended interviewing.</a:t>
            </a:r>
          </a:p>
          <a:p>
            <a:pPr algn="just"/>
            <a:endParaRPr lang="en-US" dirty="0"/>
          </a:p>
          <a:p>
            <a:pPr algn="just"/>
            <a:endParaRPr lang="en-US" dirty="0"/>
          </a:p>
        </p:txBody>
      </p:sp>
    </p:spTree>
    <p:extLst>
      <p:ext uri="{BB962C8B-B14F-4D97-AF65-F5344CB8AC3E}">
        <p14:creationId xmlns:p14="http://schemas.microsoft.com/office/powerpoint/2010/main" val="1109761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Contd. </a:t>
            </a:r>
          </a:p>
        </p:txBody>
      </p:sp>
      <p:sp>
        <p:nvSpPr>
          <p:cNvPr id="3" name="Content Placeholder 2"/>
          <p:cNvSpPr>
            <a:spLocks noGrp="1"/>
          </p:cNvSpPr>
          <p:nvPr>
            <p:ph idx="1"/>
          </p:nvPr>
        </p:nvSpPr>
        <p:spPr/>
        <p:txBody>
          <a:bodyPr>
            <a:normAutofit/>
          </a:bodyPr>
          <a:lstStyle/>
          <a:p>
            <a:pPr marL="457200" indent="-457200" algn="just">
              <a:buFont typeface="+mj-lt"/>
              <a:buAutoNum type="arabicPeriod" startAt="5"/>
            </a:pPr>
            <a:r>
              <a:rPr lang="en-US" b="1" dirty="0" smtClean="0"/>
              <a:t>Ethnography</a:t>
            </a:r>
            <a:r>
              <a:rPr lang="en-US" dirty="0" smtClean="0"/>
              <a:t>: An </a:t>
            </a:r>
            <a:r>
              <a:rPr lang="en-US" dirty="0"/>
              <a:t>observational technique that can be used to understand operational processes and help derive requirements for these processes. It helps discover the implicit system requirements that reflect the actual way that people work rather than formal processes defined by the organization.</a:t>
            </a:r>
          </a:p>
          <a:p>
            <a:pPr lvl="2" algn="just"/>
            <a:r>
              <a:rPr lang="en-US" b="1" dirty="0"/>
              <a:t>A social scientists spends a </a:t>
            </a:r>
            <a:r>
              <a:rPr lang="en-US" dirty="0"/>
              <a:t>considerable time observing and analyzing how people actually work.</a:t>
            </a:r>
          </a:p>
          <a:p>
            <a:pPr lvl="2" algn="just"/>
            <a:r>
              <a:rPr lang="en-US" b="1" dirty="0"/>
              <a:t>People do not have to explain </a:t>
            </a:r>
            <a:r>
              <a:rPr lang="en-US" dirty="0"/>
              <a:t>or articulate their work.</a:t>
            </a:r>
          </a:p>
          <a:p>
            <a:pPr lvl="2" algn="just"/>
            <a:r>
              <a:rPr lang="en-US" b="1" dirty="0"/>
              <a:t>Social and organizational factors </a:t>
            </a:r>
            <a:r>
              <a:rPr lang="en-US" dirty="0"/>
              <a:t>of importance may be observed.</a:t>
            </a:r>
          </a:p>
          <a:p>
            <a:pPr lvl="2" algn="just"/>
            <a:r>
              <a:rPr lang="en-US" b="1" dirty="0"/>
              <a:t>Ethnographic studies have shown that work </a:t>
            </a:r>
            <a:r>
              <a:rPr lang="en-US" dirty="0"/>
              <a:t>is usually richer and more complex than suggested by simple system models.</a:t>
            </a:r>
          </a:p>
          <a:p>
            <a:pPr algn="just"/>
            <a:endParaRPr lang="en-US" dirty="0"/>
          </a:p>
        </p:txBody>
      </p:sp>
    </p:spTree>
    <p:extLst>
      <p:ext uri="{BB962C8B-B14F-4D97-AF65-F5344CB8AC3E}">
        <p14:creationId xmlns:p14="http://schemas.microsoft.com/office/powerpoint/2010/main" val="22037897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r>
              <a:rPr lang="en-US" dirty="0" smtClean="0"/>
              <a:t>Scope of ethnography</a:t>
            </a:r>
          </a:p>
          <a:p>
            <a:pPr marL="0" indent="0">
              <a:buNone/>
            </a:pPr>
            <a:endParaRPr lang="en-US" dirty="0"/>
          </a:p>
        </p:txBody>
      </p:sp>
      <p:pic>
        <p:nvPicPr>
          <p:cNvPr id="6" name="Picture 5"/>
          <p:cNvPicPr>
            <a:picLocks noChangeAspect="1"/>
          </p:cNvPicPr>
          <p:nvPr/>
        </p:nvPicPr>
        <p:blipFill>
          <a:blip r:embed="rId2"/>
          <a:stretch>
            <a:fillRect/>
          </a:stretch>
        </p:blipFill>
        <p:spPr>
          <a:xfrm>
            <a:off x="1426544" y="2134461"/>
            <a:ext cx="8571684" cy="3306071"/>
          </a:xfrm>
          <a:prstGeom prst="rect">
            <a:avLst/>
          </a:prstGeom>
        </p:spPr>
      </p:pic>
    </p:spTree>
    <p:extLst>
      <p:ext uri="{BB962C8B-B14F-4D97-AF65-F5344CB8AC3E}">
        <p14:creationId xmlns:p14="http://schemas.microsoft.com/office/powerpoint/2010/main" val="1339957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Contd. </a:t>
            </a:r>
          </a:p>
        </p:txBody>
      </p:sp>
      <p:sp>
        <p:nvSpPr>
          <p:cNvPr id="3" name="Content Placeholder 2"/>
          <p:cNvSpPr>
            <a:spLocks noGrp="1"/>
          </p:cNvSpPr>
          <p:nvPr>
            <p:ph idx="1"/>
          </p:nvPr>
        </p:nvSpPr>
        <p:spPr/>
        <p:txBody>
          <a:bodyPr>
            <a:normAutofit fontScale="92500" lnSpcReduction="10000"/>
          </a:bodyPr>
          <a:lstStyle/>
          <a:p>
            <a:pPr marL="457200" lvl="0" indent="-457200" algn="just">
              <a:buFont typeface="+mj-lt"/>
              <a:buAutoNum type="arabicPeriod" startAt="6"/>
            </a:pPr>
            <a:r>
              <a:rPr lang="en-US" b="1" dirty="0" smtClean="0"/>
              <a:t>Prototyping:</a:t>
            </a:r>
          </a:p>
          <a:p>
            <a:pPr lvl="2" algn="just"/>
            <a:r>
              <a:rPr lang="en-US" dirty="0" smtClean="0"/>
              <a:t>Repetitive </a:t>
            </a:r>
            <a:r>
              <a:rPr lang="en-US" dirty="0"/>
              <a:t>process</a:t>
            </a:r>
          </a:p>
          <a:p>
            <a:pPr lvl="2" algn="just"/>
            <a:r>
              <a:rPr lang="en-US" dirty="0"/>
              <a:t>Elementary version of system is built</a:t>
            </a:r>
          </a:p>
          <a:p>
            <a:pPr lvl="2" algn="just"/>
            <a:r>
              <a:rPr lang="en-US" dirty="0"/>
              <a:t>Replaces or augments SDLC</a:t>
            </a:r>
          </a:p>
          <a:p>
            <a:pPr lvl="2" algn="just"/>
            <a:r>
              <a:rPr lang="en-US" b="1" dirty="0"/>
              <a:t>Goal: </a:t>
            </a:r>
            <a:r>
              <a:rPr lang="en-US" dirty="0"/>
              <a:t>to develop concrete specifications for ultimate system</a:t>
            </a:r>
          </a:p>
          <a:p>
            <a:pPr lvl="2" algn="just"/>
            <a:r>
              <a:rPr lang="en-US" dirty="0"/>
              <a:t>Quickly converts requirements to working version of system</a:t>
            </a:r>
          </a:p>
          <a:p>
            <a:pPr lvl="2" algn="just"/>
            <a:r>
              <a:rPr lang="en-US" dirty="0"/>
              <a:t>Once the user sees requirements </a:t>
            </a:r>
            <a:r>
              <a:rPr lang="en-US" dirty="0" smtClean="0"/>
              <a:t>converted </a:t>
            </a:r>
            <a:r>
              <a:rPr lang="en-US" dirty="0"/>
              <a:t>to system, will ask for modifications or will generate additional </a:t>
            </a:r>
            <a:r>
              <a:rPr lang="en-US" dirty="0" smtClean="0"/>
              <a:t>requests</a:t>
            </a:r>
          </a:p>
          <a:p>
            <a:pPr marL="457200" lvl="0" indent="-457200" algn="just">
              <a:buFont typeface="+mj-lt"/>
              <a:buAutoNum type="arabicPeriod" startAt="7"/>
            </a:pPr>
            <a:r>
              <a:rPr lang="en-US" b="1" dirty="0" smtClean="0"/>
              <a:t>Brainstorming: </a:t>
            </a:r>
            <a:r>
              <a:rPr lang="en-US" sz="2200" dirty="0"/>
              <a:t>is a situation where a group of people meet to generate new ideas and solutions around a specific domain of interest by removing inhibitions. People are able to think more freely, and they suggest as many spontaneous new ideas as possible. All the ideas are noted down without criticism and after the brainstorming session the ideas are evaluated</a:t>
            </a:r>
          </a:p>
          <a:p>
            <a:pPr lvl="2" algn="just"/>
            <a:r>
              <a:rPr lang="en-US" b="1" dirty="0"/>
              <a:t>Individual Brainstorming</a:t>
            </a:r>
          </a:p>
          <a:p>
            <a:pPr lvl="2" algn="just"/>
            <a:r>
              <a:rPr lang="en-US" b="1" dirty="0"/>
              <a:t>Group Brainstorming</a:t>
            </a:r>
            <a:endParaRPr lang="en-US" sz="400" dirty="0"/>
          </a:p>
          <a:p>
            <a:pPr marL="274320" lvl="1" indent="0" algn="just">
              <a:buNone/>
            </a:pPr>
            <a:endParaRPr lang="en-US" dirty="0"/>
          </a:p>
          <a:p>
            <a:pPr algn="just"/>
            <a:endParaRPr lang="en-US" dirty="0"/>
          </a:p>
        </p:txBody>
      </p:sp>
    </p:spTree>
    <p:extLst>
      <p:ext uri="{BB962C8B-B14F-4D97-AF65-F5344CB8AC3E}">
        <p14:creationId xmlns:p14="http://schemas.microsoft.com/office/powerpoint/2010/main" val="38835781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Contd. </a:t>
            </a:r>
          </a:p>
        </p:txBody>
      </p:sp>
      <p:sp>
        <p:nvSpPr>
          <p:cNvPr id="3" name="Content Placeholder 2"/>
          <p:cNvSpPr>
            <a:spLocks noGrp="1"/>
          </p:cNvSpPr>
          <p:nvPr>
            <p:ph idx="1"/>
          </p:nvPr>
        </p:nvSpPr>
        <p:spPr/>
        <p:txBody>
          <a:bodyPr/>
          <a:lstStyle/>
          <a:p>
            <a:pPr marL="457200" indent="-457200">
              <a:buFont typeface="+mj-lt"/>
              <a:buAutoNum type="arabicPeriod" startAt="8"/>
            </a:pPr>
            <a:r>
              <a:rPr lang="en-US" b="1" dirty="0"/>
              <a:t>Scenarios And Use </a:t>
            </a:r>
            <a:r>
              <a:rPr lang="en-US" b="1" dirty="0" smtClean="0"/>
              <a:t>Cases</a:t>
            </a:r>
          </a:p>
          <a:p>
            <a:pPr lvl="2" algn="just"/>
            <a:r>
              <a:rPr lang="en-US" sz="2000" b="1" dirty="0"/>
              <a:t>Scenarios</a:t>
            </a:r>
          </a:p>
          <a:p>
            <a:pPr lvl="3" algn="just"/>
            <a:r>
              <a:rPr lang="en-US" sz="2000" dirty="0"/>
              <a:t>An informal narrative story of users</a:t>
            </a:r>
            <a:endParaRPr lang="en-US" sz="600" dirty="0"/>
          </a:p>
          <a:p>
            <a:pPr lvl="3" algn="just"/>
            <a:r>
              <a:rPr lang="en-US" sz="2000" dirty="0"/>
              <a:t>Natural way to explain</a:t>
            </a:r>
            <a:endParaRPr lang="en-US" sz="600" dirty="0"/>
          </a:p>
          <a:p>
            <a:pPr lvl="3" algn="just"/>
            <a:r>
              <a:rPr lang="en-US" sz="2000" dirty="0"/>
              <a:t>Scenarios can be particularly useful for adding detail to an outline requirements description.</a:t>
            </a:r>
            <a:endParaRPr lang="en-US" sz="600" dirty="0"/>
          </a:p>
          <a:p>
            <a:pPr lvl="2" algn="just"/>
            <a:r>
              <a:rPr lang="en-US" sz="2000" b="1" dirty="0"/>
              <a:t>Use cases</a:t>
            </a:r>
          </a:p>
          <a:p>
            <a:pPr lvl="3" algn="just"/>
            <a:r>
              <a:rPr lang="en-US" sz="2000" dirty="0"/>
              <a:t>Show interaction with a system</a:t>
            </a:r>
            <a:endParaRPr lang="en-US" sz="900" dirty="0"/>
          </a:p>
          <a:p>
            <a:pPr lvl="3" algn="just"/>
            <a:r>
              <a:rPr lang="en-US" sz="2000" dirty="0"/>
              <a:t>Show detailed understanding of the interaction</a:t>
            </a:r>
            <a:endParaRPr lang="en-US" sz="900" dirty="0"/>
          </a:p>
          <a:p>
            <a:pPr marL="457200" indent="-457200">
              <a:buFont typeface="+mj-lt"/>
              <a:buAutoNum type="arabicPeriod" startAt="8"/>
            </a:pPr>
            <a:endParaRPr lang="en-US" b="1" dirty="0"/>
          </a:p>
          <a:p>
            <a:endParaRPr lang="en-US" dirty="0"/>
          </a:p>
        </p:txBody>
      </p:sp>
    </p:spTree>
    <p:extLst>
      <p:ext uri="{BB962C8B-B14F-4D97-AF65-F5344CB8AC3E}">
        <p14:creationId xmlns:p14="http://schemas.microsoft.com/office/powerpoint/2010/main" val="1939237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pPr lvl="1"/>
            <a:r>
              <a:rPr lang="en-US" b="1" dirty="0"/>
              <a:t>Scenarios are real-life examples of how a system can be used.</a:t>
            </a:r>
          </a:p>
          <a:p>
            <a:pPr lvl="1"/>
            <a:r>
              <a:rPr lang="en-US" dirty="0"/>
              <a:t>They should include</a:t>
            </a:r>
            <a:endParaRPr lang="en-US" sz="900" dirty="0"/>
          </a:p>
          <a:p>
            <a:pPr lvl="2"/>
            <a:r>
              <a:rPr lang="en-US" dirty="0"/>
              <a:t>A description of the starting situation;</a:t>
            </a:r>
            <a:endParaRPr lang="en-US" sz="800" dirty="0"/>
          </a:p>
          <a:p>
            <a:pPr lvl="2"/>
            <a:r>
              <a:rPr lang="en-US" dirty="0"/>
              <a:t>A description of the normal flow of events;</a:t>
            </a:r>
            <a:endParaRPr lang="en-US" sz="800" dirty="0"/>
          </a:p>
          <a:p>
            <a:pPr lvl="2"/>
            <a:r>
              <a:rPr lang="en-US" dirty="0"/>
              <a:t>A description of what can go wrong;</a:t>
            </a:r>
            <a:endParaRPr lang="en-US" sz="800" dirty="0"/>
          </a:p>
          <a:p>
            <a:pPr lvl="2"/>
            <a:r>
              <a:rPr lang="en-US" dirty="0"/>
              <a:t>Information about other concurrent activities;</a:t>
            </a:r>
            <a:endParaRPr lang="en-US" sz="800" dirty="0"/>
          </a:p>
          <a:p>
            <a:pPr lvl="2"/>
            <a:r>
              <a:rPr lang="en-US" dirty="0"/>
              <a:t>A description of the state when the scenario finishes.</a:t>
            </a:r>
            <a:endParaRPr lang="en-US" sz="800" dirty="0"/>
          </a:p>
          <a:p>
            <a:endParaRPr lang="en-US" dirty="0"/>
          </a:p>
        </p:txBody>
      </p:sp>
    </p:spTree>
    <p:extLst>
      <p:ext uri="{BB962C8B-B14F-4D97-AF65-F5344CB8AC3E}">
        <p14:creationId xmlns:p14="http://schemas.microsoft.com/office/powerpoint/2010/main" val="18382466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Scenario for collecting medical history in MHC-PMS</a:t>
            </a:r>
            <a:endParaRPr lang="en-US" dirty="0"/>
          </a:p>
        </p:txBody>
      </p:sp>
      <p:pic>
        <p:nvPicPr>
          <p:cNvPr id="4" name="Image 136"/>
          <p:cNvPicPr>
            <a:picLocks noGrp="1"/>
          </p:cNvPicPr>
          <p:nvPr>
            <p:ph idx="1"/>
          </p:nvPr>
        </p:nvPicPr>
        <p:blipFill rotWithShape="1">
          <a:blip r:embed="rId2" cstate="print"/>
          <a:srcRect b="17217"/>
          <a:stretch/>
        </p:blipFill>
        <p:spPr>
          <a:xfrm>
            <a:off x="1795978" y="1430063"/>
            <a:ext cx="8031603" cy="5183801"/>
          </a:xfrm>
          <a:prstGeom prst="rect">
            <a:avLst/>
          </a:prstGeom>
        </p:spPr>
      </p:pic>
    </p:spTree>
    <p:extLst>
      <p:ext uri="{BB962C8B-B14F-4D97-AF65-F5344CB8AC3E}">
        <p14:creationId xmlns:p14="http://schemas.microsoft.com/office/powerpoint/2010/main" val="3710728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pPr lvl="0"/>
            <a:r>
              <a:rPr lang="en-US" b="1" dirty="0" smtClean="0"/>
              <a:t>A </a:t>
            </a:r>
            <a:r>
              <a:rPr lang="en-US" b="1" dirty="0"/>
              <a:t>use case identifies the actors involved in an interaction and  names the type of interaction. Use cases are documented  using a high-level use case diagram.</a:t>
            </a:r>
          </a:p>
          <a:p>
            <a:pPr lvl="0"/>
            <a:r>
              <a:rPr lang="en-US" b="1" dirty="0"/>
              <a:t>Use-cases are a scenario based technique in the UML which identify the actors in an interaction and which describe the interaction itself.</a:t>
            </a:r>
            <a:endParaRPr lang="en-US" dirty="0"/>
          </a:p>
          <a:p>
            <a:pPr lvl="0"/>
            <a:r>
              <a:rPr lang="en-US" dirty="0"/>
              <a:t>A set of use cases should describe all possible interactions with the system.</a:t>
            </a:r>
          </a:p>
          <a:p>
            <a:pPr lvl="0"/>
            <a:r>
              <a:rPr lang="en-US" dirty="0"/>
              <a:t>Sequence diagrams may be used to add detail to use-cases by showing the sequence of event processing in the system.</a:t>
            </a:r>
          </a:p>
          <a:p>
            <a:endParaRPr lang="en-US" dirty="0"/>
          </a:p>
        </p:txBody>
      </p:sp>
    </p:spTree>
    <p:extLst>
      <p:ext uri="{BB962C8B-B14F-4D97-AF65-F5344CB8AC3E}">
        <p14:creationId xmlns:p14="http://schemas.microsoft.com/office/powerpoint/2010/main" val="3098072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Use Cases:</a:t>
            </a:r>
          </a:p>
          <a:p>
            <a:pPr lvl="1" algn="just"/>
            <a:r>
              <a:rPr lang="en-US" dirty="0"/>
              <a:t>Hold Functional Requirements in an easy to read, easy to track text format.</a:t>
            </a:r>
          </a:p>
          <a:p>
            <a:pPr lvl="1" algn="just"/>
            <a:r>
              <a:rPr lang="en-US" dirty="0"/>
              <a:t>Represents the goal of an interaction between an actor and the system. The goal represents</a:t>
            </a:r>
          </a:p>
          <a:p>
            <a:pPr lvl="2" algn="just"/>
            <a:r>
              <a:rPr lang="en-US" dirty="0"/>
              <a:t>a meaningful and measurable objective for the actor.</a:t>
            </a:r>
          </a:p>
          <a:p>
            <a:pPr lvl="1" algn="just"/>
            <a:r>
              <a:rPr lang="en-US" dirty="0"/>
              <a:t>Records a set of paths (scenarios) that traverse an actor from a trigger event (start of the use case) to the goal (success scenarios).</a:t>
            </a:r>
          </a:p>
          <a:p>
            <a:pPr lvl="1" algn="just"/>
            <a:r>
              <a:rPr lang="en-US" dirty="0"/>
              <a:t>Records a set of scenarios that traverse an actor from a trigger event toward a goal but fall</a:t>
            </a:r>
          </a:p>
          <a:p>
            <a:pPr lvl="1" algn="just"/>
            <a:r>
              <a:rPr lang="en-US" dirty="0"/>
              <a:t>short of the goal (failure scenarios).</a:t>
            </a:r>
          </a:p>
          <a:p>
            <a:pPr lvl="1" algn="just"/>
            <a:r>
              <a:rPr lang="en-US" dirty="0"/>
              <a:t>Are multi-level: one use case can use/extent the functionality of another. </a:t>
            </a:r>
            <a:endParaRPr lang="en-US" dirty="0" smtClean="0"/>
          </a:p>
          <a:p>
            <a:pPr lvl="0" algn="just"/>
            <a:r>
              <a:rPr lang="en-US" dirty="0" smtClean="0"/>
              <a:t>Use </a:t>
            </a:r>
            <a:r>
              <a:rPr lang="en-US" dirty="0"/>
              <a:t>Cases Do Not…</a:t>
            </a:r>
          </a:p>
          <a:p>
            <a:pPr lvl="1" algn="just"/>
            <a:r>
              <a:rPr lang="en-US" dirty="0"/>
              <a:t>Specify user interface design. They specify the intent, not the action Detail</a:t>
            </a:r>
          </a:p>
          <a:p>
            <a:pPr lvl="1" algn="just"/>
            <a:r>
              <a:rPr lang="en-US" dirty="0"/>
              <a:t>Specify implementation detail (unless it is of particular importance to the actor to </a:t>
            </a:r>
            <a:r>
              <a:rPr lang="en-US" dirty="0" smtClean="0"/>
              <a:t>be assured </a:t>
            </a:r>
            <a:r>
              <a:rPr lang="en-US" dirty="0"/>
              <a:t>that the goal is properly met)</a:t>
            </a:r>
          </a:p>
          <a:p>
            <a:pPr algn="just"/>
            <a:endParaRPr lang="en-US" dirty="0"/>
          </a:p>
        </p:txBody>
      </p:sp>
    </p:spTree>
    <p:extLst>
      <p:ext uri="{BB962C8B-B14F-4D97-AF65-F5344CB8AC3E}">
        <p14:creationId xmlns:p14="http://schemas.microsoft.com/office/powerpoint/2010/main" val="4090457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Broader types of Requirements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dirty="0"/>
              <a:t>User Requirement </a:t>
            </a:r>
          </a:p>
          <a:p>
            <a:pPr lvl="1" algn="just"/>
            <a:r>
              <a:rPr lang="en-US" sz="2000" dirty="0" smtClean="0"/>
              <a:t>High-level </a:t>
            </a:r>
            <a:r>
              <a:rPr lang="en-US" sz="2000" dirty="0"/>
              <a:t>abstract requirements</a:t>
            </a:r>
          </a:p>
          <a:p>
            <a:pPr lvl="1" algn="just"/>
            <a:r>
              <a:rPr lang="en-US" sz="2000" dirty="0"/>
              <a:t>User requirements are statements, in a natural language plus diagrams, of what services the system is expected to provide to system users and the constraints under which it must </a:t>
            </a:r>
            <a:r>
              <a:rPr lang="en-US" sz="2000" dirty="0" smtClean="0"/>
              <a:t>operate.</a:t>
            </a:r>
            <a:endParaRPr lang="en-US" sz="2000" dirty="0"/>
          </a:p>
          <a:p>
            <a:pPr algn="just"/>
            <a:r>
              <a:rPr lang="en-US" sz="2400" dirty="0"/>
              <a:t>System requirements</a:t>
            </a:r>
          </a:p>
          <a:p>
            <a:pPr lvl="1" algn="just"/>
            <a:r>
              <a:rPr lang="en-US" sz="2000" dirty="0"/>
              <a:t>System requirements are </a:t>
            </a:r>
            <a:r>
              <a:rPr lang="en-US" sz="2000" u="sng" dirty="0"/>
              <a:t>more detailed descriptions </a:t>
            </a:r>
            <a:r>
              <a:rPr lang="en-US" sz="2000" dirty="0"/>
              <a:t>of the software </a:t>
            </a:r>
            <a:r>
              <a:rPr lang="en-US" sz="2000" u="sng" dirty="0"/>
              <a:t>system’s functions</a:t>
            </a:r>
            <a:r>
              <a:rPr lang="en-US" sz="2000" dirty="0"/>
              <a:t>, </a:t>
            </a:r>
            <a:r>
              <a:rPr lang="en-US" sz="2000" u="sng" dirty="0"/>
              <a:t>services</a:t>
            </a:r>
            <a:r>
              <a:rPr lang="en-US" sz="2000" dirty="0"/>
              <a:t>, and </a:t>
            </a:r>
            <a:r>
              <a:rPr lang="en-US" sz="2000" u="sng" dirty="0"/>
              <a:t>operational</a:t>
            </a:r>
            <a:r>
              <a:rPr lang="en-US" sz="2000" dirty="0"/>
              <a:t> </a:t>
            </a:r>
            <a:r>
              <a:rPr lang="en-US" sz="2000" u="sng" dirty="0"/>
              <a:t>constraints</a:t>
            </a:r>
            <a:r>
              <a:rPr lang="en-US" sz="2000" dirty="0"/>
              <a:t>. </a:t>
            </a:r>
          </a:p>
          <a:p>
            <a:pPr lvl="1" algn="just"/>
            <a:r>
              <a:rPr lang="en-US" sz="2000" dirty="0"/>
              <a:t>The system requirements </a:t>
            </a:r>
            <a:r>
              <a:rPr lang="en-US" sz="2000" dirty="0" smtClean="0"/>
              <a:t>document should </a:t>
            </a:r>
            <a:r>
              <a:rPr lang="en-US" sz="2000" dirty="0"/>
              <a:t>define exactly what is to be implemented. It may be part of the contract between the system buyer and the software </a:t>
            </a:r>
            <a:r>
              <a:rPr lang="en-US" sz="2000" dirty="0" smtClean="0"/>
              <a:t>developers.</a:t>
            </a:r>
          </a:p>
          <a:p>
            <a:pPr algn="just"/>
            <a:r>
              <a:rPr lang="en-US" sz="2200" dirty="0" smtClean="0"/>
              <a:t>Business requirements</a:t>
            </a:r>
          </a:p>
          <a:p>
            <a:pPr lvl="1" algn="just"/>
            <a:r>
              <a:rPr lang="en-US" sz="2100" dirty="0" smtClean="0"/>
              <a:t>High-level requirement.</a:t>
            </a:r>
            <a:endParaRPr lang="en-US" sz="2100" dirty="0"/>
          </a:p>
          <a:p>
            <a:pPr lvl="1" algn="just"/>
            <a:r>
              <a:rPr lang="en-US" sz="2100" dirty="0"/>
              <a:t>A business requirements document (BRD) outlines measurable project goals for the business, users and other stakeholders. Business analysts, leaders and other project sponsors create the BRD at the start of the project. This document defines the why behind the build. </a:t>
            </a:r>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4195296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388365-9F08-8C76-A0B9-60142DD2054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542D31A-D49B-F7FA-5CC5-C147B48CE14F}"/>
              </a:ext>
            </a:extLst>
          </p:cNvPr>
          <p:cNvSpPr>
            <a:spLocks noGrp="1"/>
          </p:cNvSpPr>
          <p:nvPr>
            <p:ph type="title"/>
          </p:nvPr>
        </p:nvSpPr>
        <p:spPr/>
        <p:txBody>
          <a:bodyPr>
            <a:normAutofit/>
          </a:bodyPr>
          <a:lstStyle/>
          <a:p>
            <a:r>
              <a:rPr lang="en-US" b="1" dirty="0"/>
              <a:t>Elements of Use-Case Diagrams</a:t>
            </a:r>
            <a:endParaRPr lang="en-US" dirty="0"/>
          </a:p>
        </p:txBody>
      </p:sp>
      <p:sp>
        <p:nvSpPr>
          <p:cNvPr id="3" name="Content Placeholder 2">
            <a:extLst>
              <a:ext uri="{FF2B5EF4-FFF2-40B4-BE49-F238E27FC236}">
                <a16:creationId xmlns="" xmlns:a16="http://schemas.microsoft.com/office/drawing/2014/main" id="{2C60427F-A1C0-8937-8EC8-105F5152A83C}"/>
              </a:ext>
            </a:extLst>
          </p:cNvPr>
          <p:cNvSpPr>
            <a:spLocks noGrp="1"/>
          </p:cNvSpPr>
          <p:nvPr>
            <p:ph idx="1"/>
          </p:nvPr>
        </p:nvSpPr>
        <p:spPr/>
        <p:txBody>
          <a:bodyPr/>
          <a:lstStyle/>
          <a:p>
            <a:r>
              <a:rPr lang="en-US" dirty="0"/>
              <a:t>The elements of a use-case diagram include </a:t>
            </a:r>
          </a:p>
          <a:p>
            <a:pPr lvl="1"/>
            <a:r>
              <a:rPr lang="en-US" dirty="0"/>
              <a:t>actors, use cases, subject boundaries, and a set of relationships among actors, actors and use cases, and use cases. </a:t>
            </a:r>
          </a:p>
          <a:p>
            <a:r>
              <a:rPr lang="en-US" dirty="0"/>
              <a:t>These relationships consist of </a:t>
            </a:r>
          </a:p>
          <a:p>
            <a:pPr lvl="1"/>
            <a:r>
              <a:rPr lang="en-US" dirty="0"/>
              <a:t>association, include, extend, and generalization relationships.</a:t>
            </a:r>
          </a:p>
        </p:txBody>
      </p:sp>
      <p:sp>
        <p:nvSpPr>
          <p:cNvPr id="5" name="Footer Placeholder 4">
            <a:extLst>
              <a:ext uri="{FF2B5EF4-FFF2-40B4-BE49-F238E27FC236}">
                <a16:creationId xmlns="" xmlns:a16="http://schemas.microsoft.com/office/drawing/2014/main" id="{368A56D4-1130-F4D0-FC13-6A811C214868}"/>
              </a:ext>
            </a:extLst>
          </p:cNvPr>
          <p:cNvSpPr>
            <a:spLocks noGrp="1"/>
          </p:cNvSpPr>
          <p:nvPr>
            <p:ph type="ftr" sz="quarter" idx="11"/>
          </p:nvPr>
        </p:nvSpPr>
        <p:spPr/>
        <p:txBody>
          <a:bodyPr/>
          <a:lstStyle/>
          <a:p>
            <a:r>
              <a:rPr lang="en-US"/>
              <a:t>Software Requirements Engineering</a:t>
            </a:r>
            <a:endParaRPr lang="en-US" dirty="0"/>
          </a:p>
        </p:txBody>
      </p:sp>
      <p:pic>
        <p:nvPicPr>
          <p:cNvPr id="4" name="Picture 3"/>
          <p:cNvPicPr>
            <a:picLocks noChangeAspect="1"/>
          </p:cNvPicPr>
          <p:nvPr/>
        </p:nvPicPr>
        <p:blipFill>
          <a:blip r:embed="rId2"/>
          <a:stretch>
            <a:fillRect/>
          </a:stretch>
        </p:blipFill>
        <p:spPr>
          <a:xfrm>
            <a:off x="2809782" y="3826091"/>
            <a:ext cx="5693507" cy="2354046"/>
          </a:xfrm>
          <a:prstGeom prst="rect">
            <a:avLst/>
          </a:prstGeom>
        </p:spPr>
      </p:pic>
    </p:spTree>
    <p:extLst>
      <p:ext uri="{BB962C8B-B14F-4D97-AF65-F5344CB8AC3E}">
        <p14:creationId xmlns:p14="http://schemas.microsoft.com/office/powerpoint/2010/main" val="105325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8B32A6D-8BB1-28F9-6A80-B31A5D1385E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7B75E98-AF07-CFFE-5C20-786CAD8BEE84}"/>
              </a:ext>
            </a:extLst>
          </p:cNvPr>
          <p:cNvSpPr>
            <a:spLocks noGrp="1"/>
          </p:cNvSpPr>
          <p:nvPr>
            <p:ph type="title"/>
          </p:nvPr>
        </p:nvSpPr>
        <p:spPr/>
        <p:txBody>
          <a:bodyPr/>
          <a:lstStyle/>
          <a:p>
            <a:r>
              <a:rPr lang="en-US" b="1" dirty="0"/>
              <a:t>Actors</a:t>
            </a:r>
            <a:endParaRPr lang="en-US" dirty="0"/>
          </a:p>
        </p:txBody>
      </p:sp>
      <p:sp>
        <p:nvSpPr>
          <p:cNvPr id="3" name="Content Placeholder 2">
            <a:extLst>
              <a:ext uri="{FF2B5EF4-FFF2-40B4-BE49-F238E27FC236}">
                <a16:creationId xmlns="" xmlns:a16="http://schemas.microsoft.com/office/drawing/2014/main" id="{F76EF3DB-3FB8-1027-9F4C-27122835DD4B}"/>
              </a:ext>
            </a:extLst>
          </p:cNvPr>
          <p:cNvSpPr>
            <a:spLocks noGrp="1"/>
          </p:cNvSpPr>
          <p:nvPr>
            <p:ph idx="1"/>
          </p:nvPr>
        </p:nvSpPr>
        <p:spPr/>
        <p:txBody>
          <a:bodyPr/>
          <a:lstStyle/>
          <a:p>
            <a:pPr algn="just"/>
            <a:r>
              <a:rPr lang="en-US" b="1" dirty="0"/>
              <a:t>An actor: </a:t>
            </a:r>
            <a:r>
              <a:rPr lang="en-US" dirty="0"/>
              <a:t>Is a person or system that derives benefit from and is external to the subject.</a:t>
            </a:r>
          </a:p>
          <a:p>
            <a:pPr algn="just"/>
            <a:r>
              <a:rPr lang="en-US" dirty="0"/>
              <a:t>Is depicted as either a stick figure (default) or, if a nonhuman actor is involved, a rectangle with &lt;&lt;actor&gt;&gt; in it (alternative).</a:t>
            </a:r>
          </a:p>
          <a:p>
            <a:pPr algn="just"/>
            <a:r>
              <a:rPr lang="en-US" dirty="0"/>
              <a:t>Is labeled with its role.</a:t>
            </a:r>
          </a:p>
          <a:p>
            <a:pPr algn="just"/>
            <a:r>
              <a:rPr lang="en-US" dirty="0"/>
              <a:t>Can be associated with other actors using </a:t>
            </a:r>
            <a:r>
              <a:rPr lang="en-US" dirty="0" smtClean="0"/>
              <a:t>a specialization/superclass </a:t>
            </a:r>
            <a:r>
              <a:rPr lang="en-US" dirty="0"/>
              <a:t>association, denoted by an arrow with a hollow arrowhead.</a:t>
            </a:r>
          </a:p>
          <a:p>
            <a:pPr algn="just"/>
            <a:r>
              <a:rPr lang="en-US" dirty="0"/>
              <a:t>Is placed outside the subject boundary.</a:t>
            </a:r>
          </a:p>
        </p:txBody>
      </p:sp>
      <p:sp>
        <p:nvSpPr>
          <p:cNvPr id="6" name="Footer Placeholder 5">
            <a:extLst>
              <a:ext uri="{FF2B5EF4-FFF2-40B4-BE49-F238E27FC236}">
                <a16:creationId xmlns="" xmlns:a16="http://schemas.microsoft.com/office/drawing/2014/main" id="{CF57AEE4-3838-F78C-6C89-95796A93C528}"/>
              </a:ext>
            </a:extLst>
          </p:cNvPr>
          <p:cNvSpPr>
            <a:spLocks noGrp="1"/>
          </p:cNvSpPr>
          <p:nvPr>
            <p:ph type="ftr" sz="quarter" idx="11"/>
          </p:nvPr>
        </p:nvSpPr>
        <p:spPr/>
        <p:txBody>
          <a:bodyPr/>
          <a:lstStyle/>
          <a:p>
            <a:r>
              <a:rPr lang="en-US"/>
              <a:t>Software Requirements Engineering</a:t>
            </a:r>
            <a:endParaRPr lang="en-US" dirty="0"/>
          </a:p>
        </p:txBody>
      </p:sp>
      <p:pic>
        <p:nvPicPr>
          <p:cNvPr id="5" name="Picture 4">
            <a:extLst>
              <a:ext uri="{FF2B5EF4-FFF2-40B4-BE49-F238E27FC236}">
                <a16:creationId xmlns="" xmlns:a16="http://schemas.microsoft.com/office/drawing/2014/main" id="{428F16B7-E8CC-214F-3D2D-53952AC78CD2}"/>
              </a:ext>
            </a:extLst>
          </p:cNvPr>
          <p:cNvPicPr>
            <a:picLocks noChangeAspect="1"/>
          </p:cNvPicPr>
          <p:nvPr/>
        </p:nvPicPr>
        <p:blipFill>
          <a:blip r:embed="rId2"/>
          <a:stretch>
            <a:fillRect/>
          </a:stretch>
        </p:blipFill>
        <p:spPr>
          <a:xfrm>
            <a:off x="8089962" y="4764140"/>
            <a:ext cx="1178326" cy="1611534"/>
          </a:xfrm>
          <a:prstGeom prst="rect">
            <a:avLst/>
          </a:prstGeom>
        </p:spPr>
      </p:pic>
    </p:spTree>
    <p:extLst>
      <p:ext uri="{BB962C8B-B14F-4D97-AF65-F5344CB8AC3E}">
        <p14:creationId xmlns:p14="http://schemas.microsoft.com/office/powerpoint/2010/main" val="10386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FCB00AB-D075-7823-BBC8-9E6BC22607A0}"/>
            </a:ext>
          </a:extLst>
        </p:cNvPr>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94953" y="3635360"/>
            <a:ext cx="6480697" cy="3118434"/>
          </a:xfrm>
          <a:prstGeom prst="rect">
            <a:avLst/>
          </a:prstGeom>
        </p:spPr>
      </p:pic>
      <p:sp>
        <p:nvSpPr>
          <p:cNvPr id="2" name="Title 1">
            <a:extLst>
              <a:ext uri="{FF2B5EF4-FFF2-40B4-BE49-F238E27FC236}">
                <a16:creationId xmlns="" xmlns:a16="http://schemas.microsoft.com/office/drawing/2014/main" id="{438171F1-7B64-38DC-2ED3-6A8DA62D9C4D}"/>
              </a:ext>
            </a:extLst>
          </p:cNvPr>
          <p:cNvSpPr>
            <a:spLocks noGrp="1"/>
          </p:cNvSpPr>
          <p:nvPr>
            <p:ph type="title"/>
          </p:nvPr>
        </p:nvSpPr>
        <p:spPr/>
        <p:txBody>
          <a:bodyPr/>
          <a:lstStyle/>
          <a:p>
            <a:r>
              <a:rPr lang="en-US" b="1" dirty="0"/>
              <a:t>Use Case</a:t>
            </a:r>
            <a:endParaRPr lang="en-US" dirty="0"/>
          </a:p>
        </p:txBody>
      </p:sp>
      <p:sp>
        <p:nvSpPr>
          <p:cNvPr id="3" name="Content Placeholder 2">
            <a:extLst>
              <a:ext uri="{FF2B5EF4-FFF2-40B4-BE49-F238E27FC236}">
                <a16:creationId xmlns="" xmlns:a16="http://schemas.microsoft.com/office/drawing/2014/main" id="{0690E650-16C1-5533-6409-9746222B23B5}"/>
              </a:ext>
            </a:extLst>
          </p:cNvPr>
          <p:cNvSpPr>
            <a:spLocks noGrp="1"/>
          </p:cNvSpPr>
          <p:nvPr>
            <p:ph idx="1"/>
          </p:nvPr>
        </p:nvSpPr>
        <p:spPr/>
        <p:txBody>
          <a:bodyPr>
            <a:normAutofit/>
          </a:bodyPr>
          <a:lstStyle/>
          <a:p>
            <a:r>
              <a:rPr lang="en-US" sz="2000" dirty="0"/>
              <a:t>Represents a major piece of system functionality.</a:t>
            </a:r>
          </a:p>
          <a:p>
            <a:r>
              <a:rPr lang="en-US" sz="2000" dirty="0"/>
              <a:t>Can extend another use case.</a:t>
            </a:r>
          </a:p>
          <a:p>
            <a:r>
              <a:rPr lang="en-US" sz="2000" dirty="0"/>
              <a:t>Can include another use case.</a:t>
            </a:r>
          </a:p>
          <a:p>
            <a:r>
              <a:rPr lang="en-US" sz="2000" dirty="0"/>
              <a:t>Is placed inside the system boundary.</a:t>
            </a:r>
          </a:p>
          <a:p>
            <a:r>
              <a:rPr lang="en-US" sz="2000" dirty="0"/>
              <a:t>Is labeled with a descriptive verb–noun phrase.</a:t>
            </a:r>
          </a:p>
        </p:txBody>
      </p:sp>
      <p:sp>
        <p:nvSpPr>
          <p:cNvPr id="6" name="Footer Placeholder 5">
            <a:extLst>
              <a:ext uri="{FF2B5EF4-FFF2-40B4-BE49-F238E27FC236}">
                <a16:creationId xmlns="" xmlns:a16="http://schemas.microsoft.com/office/drawing/2014/main" id="{AA722760-A7FC-C7C3-9AD5-A9A4BAC6274A}"/>
              </a:ext>
            </a:extLst>
          </p:cNvPr>
          <p:cNvSpPr>
            <a:spLocks noGrp="1"/>
          </p:cNvSpPr>
          <p:nvPr>
            <p:ph type="ftr" sz="quarter" idx="11"/>
          </p:nvPr>
        </p:nvSpPr>
        <p:spPr/>
        <p:txBody>
          <a:bodyPr/>
          <a:lstStyle/>
          <a:p>
            <a:r>
              <a:rPr lang="en-US"/>
              <a:t>Software Requirements Engineering</a:t>
            </a:r>
            <a:endParaRPr lang="en-US" dirty="0"/>
          </a:p>
        </p:txBody>
      </p:sp>
      <p:pic>
        <p:nvPicPr>
          <p:cNvPr id="5" name="Picture 4">
            <a:extLst>
              <a:ext uri="{FF2B5EF4-FFF2-40B4-BE49-F238E27FC236}">
                <a16:creationId xmlns="" xmlns:a16="http://schemas.microsoft.com/office/drawing/2014/main" id="{CAC05777-A3F8-5469-A1EE-121388F657FB}"/>
              </a:ext>
            </a:extLst>
          </p:cNvPr>
          <p:cNvPicPr>
            <a:picLocks noChangeAspect="1"/>
          </p:cNvPicPr>
          <p:nvPr/>
        </p:nvPicPr>
        <p:blipFill>
          <a:blip r:embed="rId3"/>
          <a:stretch>
            <a:fillRect/>
          </a:stretch>
        </p:blipFill>
        <p:spPr>
          <a:xfrm>
            <a:off x="7295226" y="2009498"/>
            <a:ext cx="2057400" cy="1162878"/>
          </a:xfrm>
          <a:prstGeom prst="rect">
            <a:avLst/>
          </a:prstGeom>
        </p:spPr>
      </p:pic>
    </p:spTree>
    <p:extLst>
      <p:ext uri="{BB962C8B-B14F-4D97-AF65-F5344CB8AC3E}">
        <p14:creationId xmlns:p14="http://schemas.microsoft.com/office/powerpoint/2010/main" val="5980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D97645F-FDC3-EF89-F9B5-6B39EE4744C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ECB18C2-CBE9-48B2-8B6C-BA13E1919BD9}"/>
              </a:ext>
            </a:extLst>
          </p:cNvPr>
          <p:cNvSpPr>
            <a:spLocks noGrp="1"/>
          </p:cNvSpPr>
          <p:nvPr>
            <p:ph type="title"/>
          </p:nvPr>
        </p:nvSpPr>
        <p:spPr/>
        <p:txBody>
          <a:bodyPr/>
          <a:lstStyle/>
          <a:p>
            <a:r>
              <a:rPr lang="en-US" b="1" dirty="0"/>
              <a:t>A Subject Boundary</a:t>
            </a:r>
            <a:endParaRPr lang="en-US" dirty="0"/>
          </a:p>
        </p:txBody>
      </p:sp>
      <p:sp>
        <p:nvSpPr>
          <p:cNvPr id="3" name="Content Placeholder 2">
            <a:extLst>
              <a:ext uri="{FF2B5EF4-FFF2-40B4-BE49-F238E27FC236}">
                <a16:creationId xmlns="" xmlns:a16="http://schemas.microsoft.com/office/drawing/2014/main" id="{AB718C34-65AE-74F2-A69A-3EC77A149535}"/>
              </a:ext>
            </a:extLst>
          </p:cNvPr>
          <p:cNvSpPr>
            <a:spLocks noGrp="1"/>
          </p:cNvSpPr>
          <p:nvPr>
            <p:ph idx="1"/>
          </p:nvPr>
        </p:nvSpPr>
        <p:spPr/>
        <p:txBody>
          <a:bodyPr>
            <a:normAutofit/>
          </a:bodyPr>
          <a:lstStyle/>
          <a:p>
            <a:r>
              <a:rPr lang="en-US" sz="2800" dirty="0"/>
              <a:t>Includes the name of the subject inside or on top.</a:t>
            </a:r>
          </a:p>
          <a:p>
            <a:r>
              <a:rPr lang="en-US" sz="2800" dirty="0"/>
              <a:t>Represents the scope of the subject, e.g., a System or an individual business process.</a:t>
            </a:r>
          </a:p>
        </p:txBody>
      </p:sp>
      <p:sp>
        <p:nvSpPr>
          <p:cNvPr id="5" name="Footer Placeholder 4">
            <a:extLst>
              <a:ext uri="{FF2B5EF4-FFF2-40B4-BE49-F238E27FC236}">
                <a16:creationId xmlns="" xmlns:a16="http://schemas.microsoft.com/office/drawing/2014/main" id="{93395C7A-DD3D-7E47-F140-F429D5FB47A7}"/>
              </a:ext>
            </a:extLst>
          </p:cNvPr>
          <p:cNvSpPr>
            <a:spLocks noGrp="1"/>
          </p:cNvSpPr>
          <p:nvPr>
            <p:ph type="ftr" sz="quarter" idx="11"/>
          </p:nvPr>
        </p:nvSpPr>
        <p:spPr/>
        <p:txBody>
          <a:bodyPr/>
          <a:lstStyle/>
          <a:p>
            <a:r>
              <a:rPr lang="en-US"/>
              <a:t>Software Requirements Engineering</a:t>
            </a:r>
            <a:endParaRPr lang="en-US" dirty="0"/>
          </a:p>
        </p:txBody>
      </p:sp>
      <p:pic>
        <p:nvPicPr>
          <p:cNvPr id="6" name="Picture 5">
            <a:extLst>
              <a:ext uri="{FF2B5EF4-FFF2-40B4-BE49-F238E27FC236}">
                <a16:creationId xmlns="" xmlns:a16="http://schemas.microsoft.com/office/drawing/2014/main" id="{ED2348A3-AC85-5A9B-87C6-CE99835CEF08}"/>
              </a:ext>
            </a:extLst>
          </p:cNvPr>
          <p:cNvPicPr>
            <a:picLocks noChangeAspect="1"/>
          </p:cNvPicPr>
          <p:nvPr/>
        </p:nvPicPr>
        <p:blipFill>
          <a:blip r:embed="rId2"/>
          <a:stretch>
            <a:fillRect/>
          </a:stretch>
        </p:blipFill>
        <p:spPr>
          <a:xfrm>
            <a:off x="5439146" y="2983942"/>
            <a:ext cx="4810125" cy="3533775"/>
          </a:xfrm>
          <a:prstGeom prst="rect">
            <a:avLst/>
          </a:prstGeom>
        </p:spPr>
      </p:pic>
    </p:spTree>
    <p:extLst>
      <p:ext uri="{BB962C8B-B14F-4D97-AF65-F5344CB8AC3E}">
        <p14:creationId xmlns:p14="http://schemas.microsoft.com/office/powerpoint/2010/main" val="329122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65D5EE8-3E50-FBAA-3F47-2A93DD074F9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39B3A8D-9906-67A5-23FE-D202C4299881}"/>
              </a:ext>
            </a:extLst>
          </p:cNvPr>
          <p:cNvSpPr>
            <a:spLocks noGrp="1"/>
          </p:cNvSpPr>
          <p:nvPr>
            <p:ph type="title"/>
          </p:nvPr>
        </p:nvSpPr>
        <p:spPr/>
        <p:txBody>
          <a:bodyPr/>
          <a:lstStyle/>
          <a:p>
            <a:r>
              <a:rPr lang="en-US" b="1" dirty="0"/>
              <a:t>Use case Diagram Relationships</a:t>
            </a:r>
            <a:endParaRPr lang="en-US" dirty="0"/>
          </a:p>
        </p:txBody>
      </p:sp>
      <p:sp>
        <p:nvSpPr>
          <p:cNvPr id="7" name="Content Placeholder 6">
            <a:extLst>
              <a:ext uri="{FF2B5EF4-FFF2-40B4-BE49-F238E27FC236}">
                <a16:creationId xmlns="" xmlns:a16="http://schemas.microsoft.com/office/drawing/2014/main" id="{7CE765CD-E9D7-71CD-2F1B-BF60AFE73193}"/>
              </a:ext>
            </a:extLst>
          </p:cNvPr>
          <p:cNvSpPr>
            <a:spLocks noGrp="1"/>
          </p:cNvSpPr>
          <p:nvPr>
            <p:ph idx="1"/>
          </p:nvPr>
        </p:nvSpPr>
        <p:spPr/>
        <p:txBody>
          <a:bodyPr/>
          <a:lstStyle/>
          <a:p>
            <a:r>
              <a:rPr lang="en-US" b="1" dirty="0"/>
              <a:t>An association relationship:</a:t>
            </a:r>
          </a:p>
          <a:p>
            <a:pPr lvl="1"/>
            <a:r>
              <a:rPr lang="en-US" dirty="0"/>
              <a:t>Links an actor with the use case(s) with which it interacts.</a:t>
            </a:r>
          </a:p>
          <a:p>
            <a:r>
              <a:rPr lang="en-US" b="1" dirty="0"/>
              <a:t>An include relationship:</a:t>
            </a:r>
          </a:p>
          <a:p>
            <a:pPr lvl="1"/>
            <a:r>
              <a:rPr lang="en-US" dirty="0"/>
              <a:t>Represents the inclusion of the functionality of one use case within another.</a:t>
            </a:r>
          </a:p>
          <a:p>
            <a:pPr lvl="1"/>
            <a:r>
              <a:rPr lang="en-US" dirty="0"/>
              <a:t>Has an arrow drawn from the base use case to the used use case.</a:t>
            </a:r>
          </a:p>
        </p:txBody>
      </p:sp>
      <p:sp>
        <p:nvSpPr>
          <p:cNvPr id="5" name="Footer Placeholder 4">
            <a:extLst>
              <a:ext uri="{FF2B5EF4-FFF2-40B4-BE49-F238E27FC236}">
                <a16:creationId xmlns="" xmlns:a16="http://schemas.microsoft.com/office/drawing/2014/main" id="{895302B9-14F4-C3E5-EDC0-4226B726FC52}"/>
              </a:ext>
            </a:extLst>
          </p:cNvPr>
          <p:cNvSpPr>
            <a:spLocks noGrp="1"/>
          </p:cNvSpPr>
          <p:nvPr>
            <p:ph type="ftr" sz="quarter" idx="11"/>
          </p:nvPr>
        </p:nvSpPr>
        <p:spPr/>
        <p:txBody>
          <a:bodyPr/>
          <a:lstStyle/>
          <a:p>
            <a:r>
              <a:rPr lang="en-US"/>
              <a:t>Software Requirements Engineering</a:t>
            </a:r>
            <a:endParaRPr lang="en-US" dirty="0"/>
          </a:p>
        </p:txBody>
      </p:sp>
      <p:pic>
        <p:nvPicPr>
          <p:cNvPr id="12" name="Picture 11">
            <a:extLst>
              <a:ext uri="{FF2B5EF4-FFF2-40B4-BE49-F238E27FC236}">
                <a16:creationId xmlns="" xmlns:a16="http://schemas.microsoft.com/office/drawing/2014/main" id="{9AD565A2-6F15-59B9-CB3D-4F13FE3AC249}"/>
              </a:ext>
            </a:extLst>
          </p:cNvPr>
          <p:cNvPicPr>
            <a:picLocks noChangeAspect="1"/>
          </p:cNvPicPr>
          <p:nvPr/>
        </p:nvPicPr>
        <p:blipFill>
          <a:blip r:embed="rId2"/>
          <a:stretch>
            <a:fillRect/>
          </a:stretch>
        </p:blipFill>
        <p:spPr>
          <a:xfrm>
            <a:off x="7506071" y="3745406"/>
            <a:ext cx="2383653" cy="850114"/>
          </a:xfrm>
          <a:prstGeom prst="rect">
            <a:avLst/>
          </a:prstGeom>
        </p:spPr>
      </p:pic>
      <p:pic>
        <p:nvPicPr>
          <p:cNvPr id="3" name="Picture 2">
            <a:extLst>
              <a:ext uri="{FF2B5EF4-FFF2-40B4-BE49-F238E27FC236}">
                <a16:creationId xmlns="" xmlns:a16="http://schemas.microsoft.com/office/drawing/2014/main" id="{C86A9A77-E586-D541-4B36-36EB9727A9CC}"/>
              </a:ext>
            </a:extLst>
          </p:cNvPr>
          <p:cNvPicPr>
            <a:picLocks noChangeAspect="1"/>
          </p:cNvPicPr>
          <p:nvPr/>
        </p:nvPicPr>
        <p:blipFill>
          <a:blip r:embed="rId3"/>
          <a:stretch>
            <a:fillRect/>
          </a:stretch>
        </p:blipFill>
        <p:spPr>
          <a:xfrm>
            <a:off x="7772401" y="1828800"/>
            <a:ext cx="1609725" cy="152400"/>
          </a:xfrm>
          <a:prstGeom prst="rect">
            <a:avLst/>
          </a:prstGeom>
        </p:spPr>
      </p:pic>
    </p:spTree>
    <p:extLst>
      <p:ext uri="{BB962C8B-B14F-4D97-AF65-F5344CB8AC3E}">
        <p14:creationId xmlns:p14="http://schemas.microsoft.com/office/powerpoint/2010/main" val="4262464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752C64-7198-5289-BADF-E4C2A8631D67}"/>
            </a:ext>
          </a:extLst>
        </p:cNvPr>
        <p:cNvGrpSpPr/>
        <p:nvPr/>
      </p:nvGrpSpPr>
      <p:grpSpPr>
        <a:xfrm>
          <a:off x="0" y="0"/>
          <a:ext cx="0" cy="0"/>
          <a:chOff x="0" y="0"/>
          <a:chExt cx="0" cy="0"/>
        </a:xfrm>
      </p:grpSpPr>
      <p:pic>
        <p:nvPicPr>
          <p:cNvPr id="3" name="Picture 2">
            <a:extLst>
              <a:ext uri="{FF2B5EF4-FFF2-40B4-BE49-F238E27FC236}">
                <a16:creationId xmlns="" xmlns:a16="http://schemas.microsoft.com/office/drawing/2014/main" id="{6AD367EF-CEE1-F44D-B37A-95520199169A}"/>
              </a:ext>
            </a:extLst>
          </p:cNvPr>
          <p:cNvPicPr>
            <a:picLocks noChangeAspect="1"/>
          </p:cNvPicPr>
          <p:nvPr/>
        </p:nvPicPr>
        <p:blipFill>
          <a:blip r:embed="rId2"/>
          <a:stretch>
            <a:fillRect/>
          </a:stretch>
        </p:blipFill>
        <p:spPr>
          <a:xfrm>
            <a:off x="6855041" y="1430063"/>
            <a:ext cx="2792584" cy="797881"/>
          </a:xfrm>
          <a:prstGeom prst="rect">
            <a:avLst/>
          </a:prstGeom>
        </p:spPr>
      </p:pic>
      <p:sp>
        <p:nvSpPr>
          <p:cNvPr id="2" name="Title 1">
            <a:extLst>
              <a:ext uri="{FF2B5EF4-FFF2-40B4-BE49-F238E27FC236}">
                <a16:creationId xmlns="" xmlns:a16="http://schemas.microsoft.com/office/drawing/2014/main" id="{AB6FE562-5904-56B9-3199-781432CCCE48}"/>
              </a:ext>
            </a:extLst>
          </p:cNvPr>
          <p:cNvSpPr>
            <a:spLocks noGrp="1"/>
          </p:cNvSpPr>
          <p:nvPr>
            <p:ph type="title"/>
          </p:nvPr>
        </p:nvSpPr>
        <p:spPr/>
        <p:txBody>
          <a:bodyPr/>
          <a:lstStyle/>
          <a:p>
            <a:r>
              <a:rPr lang="en-US" b="1" dirty="0"/>
              <a:t>Use case Diagram Relationships</a:t>
            </a:r>
            <a:endParaRPr lang="en-US" dirty="0"/>
          </a:p>
        </p:txBody>
      </p:sp>
      <p:sp>
        <p:nvSpPr>
          <p:cNvPr id="7" name="Content Placeholder 6">
            <a:extLst>
              <a:ext uri="{FF2B5EF4-FFF2-40B4-BE49-F238E27FC236}">
                <a16:creationId xmlns="" xmlns:a16="http://schemas.microsoft.com/office/drawing/2014/main" id="{FBBAA212-3BDB-D2EB-77CE-9E9A3D03CCDA}"/>
              </a:ext>
            </a:extLst>
          </p:cNvPr>
          <p:cNvSpPr>
            <a:spLocks noGrp="1"/>
          </p:cNvSpPr>
          <p:nvPr>
            <p:ph idx="1"/>
          </p:nvPr>
        </p:nvSpPr>
        <p:spPr/>
        <p:txBody>
          <a:bodyPr>
            <a:normAutofit/>
          </a:bodyPr>
          <a:lstStyle/>
          <a:p>
            <a:r>
              <a:rPr lang="en-US" b="1" dirty="0"/>
              <a:t>An extend relationship:</a:t>
            </a:r>
          </a:p>
          <a:p>
            <a:pPr lvl="1"/>
            <a:r>
              <a:rPr lang="en-US" dirty="0"/>
              <a:t>Represents the extension of the use case to include optional behavior.</a:t>
            </a:r>
          </a:p>
          <a:p>
            <a:pPr lvl="1"/>
            <a:r>
              <a:rPr lang="en-US" dirty="0"/>
              <a:t>Has an arrow drawn from the extension use case to the base use case.</a:t>
            </a:r>
          </a:p>
          <a:p>
            <a:r>
              <a:rPr lang="en-US" b="1" dirty="0"/>
              <a:t>A generalization relationship:</a:t>
            </a:r>
          </a:p>
          <a:p>
            <a:pPr lvl="1"/>
            <a:r>
              <a:rPr lang="en-US" dirty="0"/>
              <a:t>Represents a specialized use case to a more generalized one.</a:t>
            </a:r>
          </a:p>
          <a:p>
            <a:pPr lvl="1"/>
            <a:r>
              <a:rPr lang="en-US" dirty="0"/>
              <a:t>Has an arrow drawn from the specialized use case to the base use case.</a:t>
            </a:r>
          </a:p>
        </p:txBody>
      </p:sp>
      <p:sp>
        <p:nvSpPr>
          <p:cNvPr id="6" name="Footer Placeholder 5">
            <a:extLst>
              <a:ext uri="{FF2B5EF4-FFF2-40B4-BE49-F238E27FC236}">
                <a16:creationId xmlns="" xmlns:a16="http://schemas.microsoft.com/office/drawing/2014/main" id="{5B33866F-0FA2-06EF-6472-3BEDC77EB587}"/>
              </a:ext>
            </a:extLst>
          </p:cNvPr>
          <p:cNvSpPr>
            <a:spLocks noGrp="1"/>
          </p:cNvSpPr>
          <p:nvPr>
            <p:ph type="ftr" sz="quarter" idx="11"/>
          </p:nvPr>
        </p:nvSpPr>
        <p:spPr/>
        <p:txBody>
          <a:bodyPr/>
          <a:lstStyle/>
          <a:p>
            <a:r>
              <a:rPr lang="en-US"/>
              <a:t>Software Requirements Engineering</a:t>
            </a:r>
            <a:endParaRPr lang="en-US" dirty="0"/>
          </a:p>
        </p:txBody>
      </p:sp>
      <p:pic>
        <p:nvPicPr>
          <p:cNvPr id="5" name="Picture 4">
            <a:extLst>
              <a:ext uri="{FF2B5EF4-FFF2-40B4-BE49-F238E27FC236}">
                <a16:creationId xmlns="" xmlns:a16="http://schemas.microsoft.com/office/drawing/2014/main" id="{E9E7AC7B-EC6D-6B97-3D88-C0C24E6385A4}"/>
              </a:ext>
            </a:extLst>
          </p:cNvPr>
          <p:cNvPicPr>
            <a:picLocks noChangeAspect="1"/>
          </p:cNvPicPr>
          <p:nvPr/>
        </p:nvPicPr>
        <p:blipFill>
          <a:blip r:embed="rId3"/>
          <a:stretch>
            <a:fillRect/>
          </a:stretch>
        </p:blipFill>
        <p:spPr>
          <a:xfrm>
            <a:off x="9748758" y="3111624"/>
            <a:ext cx="806792" cy="1732230"/>
          </a:xfrm>
          <a:prstGeom prst="rect">
            <a:avLst/>
          </a:prstGeom>
        </p:spPr>
      </p:pic>
    </p:spTree>
    <p:extLst>
      <p:ext uri="{BB962C8B-B14F-4D97-AF65-F5344CB8AC3E}">
        <p14:creationId xmlns:p14="http://schemas.microsoft.com/office/powerpoint/2010/main" val="38953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C0D39DA-B1F9-4D7D-CDC0-A052025DE4B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AB64B92-E91E-8375-60D3-27E46A8EB2F5}"/>
              </a:ext>
            </a:extLst>
          </p:cNvPr>
          <p:cNvSpPr>
            <a:spLocks noGrp="1"/>
          </p:cNvSpPr>
          <p:nvPr>
            <p:ph type="title"/>
          </p:nvPr>
        </p:nvSpPr>
        <p:spPr/>
        <p:txBody>
          <a:bodyPr/>
          <a:lstStyle/>
          <a:p>
            <a:r>
              <a:rPr lang="en-US" dirty="0"/>
              <a:t>Example</a:t>
            </a:r>
          </a:p>
        </p:txBody>
      </p:sp>
      <p:sp>
        <p:nvSpPr>
          <p:cNvPr id="5" name="Footer Placeholder 4">
            <a:extLst>
              <a:ext uri="{FF2B5EF4-FFF2-40B4-BE49-F238E27FC236}">
                <a16:creationId xmlns="" xmlns:a16="http://schemas.microsoft.com/office/drawing/2014/main" id="{0533DA6D-B78E-B884-7E1B-7CF35DDFF498}"/>
              </a:ext>
            </a:extLst>
          </p:cNvPr>
          <p:cNvSpPr>
            <a:spLocks noGrp="1"/>
          </p:cNvSpPr>
          <p:nvPr>
            <p:ph type="ftr" sz="quarter" idx="11"/>
          </p:nvPr>
        </p:nvSpPr>
        <p:spPr/>
        <p:txBody>
          <a:bodyPr/>
          <a:lstStyle/>
          <a:p>
            <a:r>
              <a:rPr lang="en-US"/>
              <a:t>Software Requirements Engineering</a:t>
            </a:r>
            <a:endParaRPr lang="en-US" dirty="0"/>
          </a:p>
        </p:txBody>
      </p:sp>
      <p:pic>
        <p:nvPicPr>
          <p:cNvPr id="3" name="Picture 2">
            <a:extLst>
              <a:ext uri="{FF2B5EF4-FFF2-40B4-BE49-F238E27FC236}">
                <a16:creationId xmlns="" xmlns:a16="http://schemas.microsoft.com/office/drawing/2014/main" id="{4D9C92C4-CCA8-DA7E-807D-1742CAD1147D}"/>
              </a:ext>
            </a:extLst>
          </p:cNvPr>
          <p:cNvPicPr>
            <a:picLocks noChangeAspect="1"/>
          </p:cNvPicPr>
          <p:nvPr/>
        </p:nvPicPr>
        <p:blipFill>
          <a:blip r:embed="rId2"/>
          <a:stretch>
            <a:fillRect/>
          </a:stretch>
        </p:blipFill>
        <p:spPr>
          <a:xfrm>
            <a:off x="2869569" y="1430063"/>
            <a:ext cx="6407597" cy="5225910"/>
          </a:xfrm>
          <a:prstGeom prst="rect">
            <a:avLst/>
          </a:prstGeom>
        </p:spPr>
      </p:pic>
    </p:spTree>
    <p:extLst>
      <p:ext uri="{BB962C8B-B14F-4D97-AF65-F5344CB8AC3E}">
        <p14:creationId xmlns:p14="http://schemas.microsoft.com/office/powerpoint/2010/main" val="2527429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232111" y="1430063"/>
            <a:ext cx="6734336" cy="5203805"/>
          </a:xfrm>
          <a:prstGeom prst="rect">
            <a:avLst/>
          </a:prstGeom>
        </p:spPr>
      </p:pic>
    </p:spTree>
    <p:extLst>
      <p:ext uri="{BB962C8B-B14F-4D97-AF65-F5344CB8AC3E}">
        <p14:creationId xmlns:p14="http://schemas.microsoft.com/office/powerpoint/2010/main" val="21741584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6547910-3AC4-E206-2858-CF0A90C7733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CDD3A25-81AA-3314-2A2C-81FC78583DB3}"/>
              </a:ext>
            </a:extLst>
          </p:cNvPr>
          <p:cNvSpPr>
            <a:spLocks noGrp="1"/>
          </p:cNvSpPr>
          <p:nvPr>
            <p:ph type="title"/>
          </p:nvPr>
        </p:nvSpPr>
        <p:spPr/>
        <p:txBody>
          <a:bodyPr>
            <a:noAutofit/>
          </a:bodyPr>
          <a:lstStyle/>
          <a:p>
            <a:r>
              <a:rPr lang="en-US" sz="3600" dirty="0"/>
              <a:t>Format and guideline to write use case(s)</a:t>
            </a:r>
          </a:p>
        </p:txBody>
      </p:sp>
      <p:graphicFrame>
        <p:nvGraphicFramePr>
          <p:cNvPr id="7" name="Content Placeholder 6">
            <a:extLst>
              <a:ext uri="{FF2B5EF4-FFF2-40B4-BE49-F238E27FC236}">
                <a16:creationId xmlns="" xmlns:a16="http://schemas.microsoft.com/office/drawing/2014/main" id="{74967C08-29BF-CCD3-1B2F-6EB5A545CE80}"/>
              </a:ext>
            </a:extLst>
          </p:cNvPr>
          <p:cNvGraphicFramePr>
            <a:graphicFrameLocks noGrp="1"/>
          </p:cNvGraphicFramePr>
          <p:nvPr>
            <p:ph idx="1"/>
          </p:nvPr>
        </p:nvGraphicFramePr>
        <p:xfrm>
          <a:off x="712788" y="1625600"/>
          <a:ext cx="9998075" cy="3759200"/>
        </p:xfrm>
        <a:graphic>
          <a:graphicData uri="http://schemas.openxmlformats.org/drawingml/2006/table">
            <a:tbl>
              <a:tblPr firstRow="1" bandRow="1">
                <a:tableStyleId>{5940675A-B579-460E-94D1-54222C63F5DA}</a:tableStyleId>
              </a:tblPr>
              <a:tblGrid>
                <a:gridCol w="2129219">
                  <a:extLst>
                    <a:ext uri="{9D8B030D-6E8A-4147-A177-3AD203B41FA5}">
                      <a16:colId xmlns="" xmlns:a16="http://schemas.microsoft.com/office/drawing/2014/main" val="20000"/>
                    </a:ext>
                  </a:extLst>
                </a:gridCol>
                <a:gridCol w="7868856">
                  <a:extLst>
                    <a:ext uri="{9D8B030D-6E8A-4147-A177-3AD203B41FA5}">
                      <a16:colId xmlns="" xmlns:a16="http://schemas.microsoft.com/office/drawing/2014/main" val="20001"/>
                    </a:ext>
                  </a:extLst>
                </a:gridCol>
              </a:tblGrid>
              <a:tr h="370840">
                <a:tc>
                  <a:txBody>
                    <a:bodyPr/>
                    <a:lstStyle/>
                    <a:p>
                      <a:pPr marL="0" marR="0" algn="r">
                        <a:lnSpc>
                          <a:spcPts val="1200"/>
                        </a:lnSpc>
                        <a:spcBef>
                          <a:spcPts val="0"/>
                        </a:spcBef>
                        <a:spcAft>
                          <a:spcPts val="0"/>
                        </a:spcAft>
                      </a:pPr>
                      <a:endParaRPr lang="en-US" sz="1800" b="1" dirty="0">
                        <a:latin typeface="Times New Roman"/>
                        <a:ea typeface="Times New Roman"/>
                        <a:cs typeface="Times New Roman"/>
                      </a:endParaRPr>
                    </a:p>
                    <a:p>
                      <a:pPr marL="0" marR="0" algn="r">
                        <a:lnSpc>
                          <a:spcPts val="1200"/>
                        </a:lnSpc>
                        <a:spcBef>
                          <a:spcPts val="0"/>
                        </a:spcBef>
                        <a:spcAft>
                          <a:spcPts val="0"/>
                        </a:spcAft>
                      </a:pPr>
                      <a:r>
                        <a:rPr lang="en-US" sz="1800" b="1" dirty="0">
                          <a:latin typeface="Times New Roman"/>
                          <a:ea typeface="Times New Roman"/>
                          <a:cs typeface="Times New Roman"/>
                        </a:rPr>
                        <a:t>Use Case ID:</a:t>
                      </a:r>
                      <a:endParaRPr lang="en-US" sz="1800" dirty="0">
                        <a:latin typeface="Times"/>
                        <a:ea typeface="Times New Roman"/>
                        <a:cs typeface="Times New Roman"/>
                      </a:endParaRPr>
                    </a:p>
                  </a:txBody>
                  <a:tcPr marL="83317" marR="83317" marT="0" marB="0"/>
                </a:tc>
                <a:tc>
                  <a:txBody>
                    <a:bodyPr/>
                    <a:lstStyle/>
                    <a:p>
                      <a:pPr marL="0" marR="0">
                        <a:spcBef>
                          <a:spcPts val="0"/>
                        </a:spcBef>
                        <a:spcAft>
                          <a:spcPts val="0"/>
                        </a:spcAft>
                      </a:pPr>
                      <a:r>
                        <a:rPr lang="en-US" sz="1800" dirty="0">
                          <a:solidFill>
                            <a:schemeClr val="tx1"/>
                          </a:solidFill>
                          <a:latin typeface="Times New Roman"/>
                          <a:ea typeface="Times New Roman"/>
                          <a:cs typeface="Times New Roman"/>
                        </a:rPr>
                        <a:t>Enter a unique numeric identifier for the Use Case. e.g. UC-1.2.1</a:t>
                      </a:r>
                      <a:endParaRPr lang="en-US" sz="1800" dirty="0">
                        <a:solidFill>
                          <a:schemeClr val="tx1"/>
                        </a:solidFill>
                        <a:latin typeface="Arial"/>
                        <a:ea typeface="Times New Roman"/>
                        <a:cs typeface="Times New Roman"/>
                      </a:endParaRPr>
                    </a:p>
                  </a:txBody>
                  <a:tcPr marL="83317" marR="83317" marT="0" marB="0"/>
                </a:tc>
                <a:extLst>
                  <a:ext uri="{0D108BD9-81ED-4DB2-BD59-A6C34878D82A}">
                    <a16:rowId xmlns="" xmlns:a16="http://schemas.microsoft.com/office/drawing/2014/main" val="10000"/>
                  </a:ext>
                </a:extLst>
              </a:tr>
              <a:tr h="370840">
                <a:tc>
                  <a:txBody>
                    <a:bodyPr/>
                    <a:lstStyle/>
                    <a:p>
                      <a:pPr marL="0" marR="0" algn="r">
                        <a:lnSpc>
                          <a:spcPts val="1200"/>
                        </a:lnSpc>
                        <a:spcBef>
                          <a:spcPts val="0"/>
                        </a:spcBef>
                        <a:spcAft>
                          <a:spcPts val="0"/>
                        </a:spcAft>
                      </a:pPr>
                      <a:endParaRPr lang="en-US" sz="1800" b="1" dirty="0">
                        <a:latin typeface="Times New Roman"/>
                        <a:ea typeface="Times New Roman"/>
                        <a:cs typeface="Times New Roman"/>
                      </a:endParaRPr>
                    </a:p>
                    <a:p>
                      <a:pPr marL="0" marR="0" algn="r">
                        <a:lnSpc>
                          <a:spcPts val="1200"/>
                        </a:lnSpc>
                        <a:spcBef>
                          <a:spcPts val="0"/>
                        </a:spcBef>
                        <a:spcAft>
                          <a:spcPts val="0"/>
                        </a:spcAft>
                      </a:pPr>
                      <a:r>
                        <a:rPr lang="en-US" sz="1800" b="1" dirty="0">
                          <a:latin typeface="Times New Roman"/>
                          <a:ea typeface="Times New Roman"/>
                          <a:cs typeface="Times New Roman"/>
                        </a:rPr>
                        <a:t>Use Case Name:</a:t>
                      </a:r>
                      <a:endParaRPr lang="en-US" sz="1800" dirty="0">
                        <a:latin typeface="Times"/>
                        <a:ea typeface="Times New Roman"/>
                        <a:cs typeface="Times New Roman"/>
                      </a:endParaRPr>
                    </a:p>
                  </a:txBody>
                  <a:tcPr marL="83317" marR="83317" marT="0" marB="0"/>
                </a:tc>
                <a:tc>
                  <a:txBody>
                    <a:bodyPr/>
                    <a:lstStyle/>
                    <a:p>
                      <a:pPr marL="0" marR="0">
                        <a:spcBef>
                          <a:spcPts val="0"/>
                        </a:spcBef>
                        <a:spcAft>
                          <a:spcPts val="0"/>
                        </a:spcAft>
                      </a:pPr>
                      <a:r>
                        <a:rPr lang="en-US" sz="1800" dirty="0">
                          <a:solidFill>
                            <a:schemeClr val="tx1"/>
                          </a:solidFill>
                          <a:latin typeface="Times New Roman"/>
                          <a:ea typeface="Times New Roman"/>
                          <a:cs typeface="Times New Roman"/>
                        </a:rPr>
                        <a:t>Enter a short name for the Use Case using an active verb phrase. e.g. Withdraw Cash </a:t>
                      </a:r>
                      <a:endParaRPr lang="en-US" sz="1800" dirty="0">
                        <a:solidFill>
                          <a:schemeClr val="tx1"/>
                        </a:solidFill>
                        <a:latin typeface="Arial"/>
                        <a:ea typeface="Times New Roman"/>
                        <a:cs typeface="Times New Roman"/>
                      </a:endParaRPr>
                    </a:p>
                  </a:txBody>
                  <a:tcPr marL="83317" marR="83317" marT="0" marB="0"/>
                </a:tc>
                <a:extLst>
                  <a:ext uri="{0D108BD9-81ED-4DB2-BD59-A6C34878D82A}">
                    <a16:rowId xmlns="" xmlns:a16="http://schemas.microsoft.com/office/drawing/2014/main" val="10001"/>
                  </a:ext>
                </a:extLst>
              </a:tr>
              <a:tr h="370840">
                <a:tc>
                  <a:txBody>
                    <a:bodyPr/>
                    <a:lstStyle/>
                    <a:p>
                      <a:pPr marL="0" marR="0" algn="r">
                        <a:lnSpc>
                          <a:spcPts val="1200"/>
                        </a:lnSpc>
                        <a:spcBef>
                          <a:spcPts val="0"/>
                        </a:spcBef>
                        <a:spcAft>
                          <a:spcPts val="0"/>
                        </a:spcAft>
                      </a:pPr>
                      <a:endParaRPr lang="en-US" sz="1800" b="1" dirty="0">
                        <a:latin typeface="Times New Roman"/>
                        <a:ea typeface="Times New Roman"/>
                        <a:cs typeface="Times New Roman"/>
                      </a:endParaRPr>
                    </a:p>
                    <a:p>
                      <a:pPr marL="0" marR="0" algn="r">
                        <a:lnSpc>
                          <a:spcPts val="1200"/>
                        </a:lnSpc>
                        <a:spcBef>
                          <a:spcPts val="0"/>
                        </a:spcBef>
                        <a:spcAft>
                          <a:spcPts val="0"/>
                        </a:spcAft>
                      </a:pPr>
                      <a:r>
                        <a:rPr lang="en-US" sz="1800" b="1" dirty="0">
                          <a:latin typeface="Times New Roman"/>
                          <a:ea typeface="Times New Roman"/>
                          <a:cs typeface="Times New Roman"/>
                        </a:rPr>
                        <a:t>Actors:</a:t>
                      </a:r>
                      <a:endParaRPr lang="en-US" sz="1800" dirty="0">
                        <a:latin typeface="Times"/>
                        <a:ea typeface="Times New Roman"/>
                        <a:cs typeface="Times New Roman"/>
                      </a:endParaRPr>
                    </a:p>
                  </a:txBody>
                  <a:tcPr marL="83317" marR="83317" marT="0" marB="0"/>
                </a:tc>
                <a:tc>
                  <a:txBody>
                    <a:bodyPr/>
                    <a:lstStyle/>
                    <a:p>
                      <a:pPr marL="0" marR="0">
                        <a:spcBef>
                          <a:spcPts val="0"/>
                        </a:spcBef>
                        <a:spcAft>
                          <a:spcPts val="0"/>
                        </a:spcAft>
                      </a:pPr>
                      <a:r>
                        <a:rPr lang="en-US" sz="1800" dirty="0">
                          <a:solidFill>
                            <a:schemeClr val="tx1"/>
                          </a:solidFill>
                          <a:latin typeface="Times New Roman"/>
                          <a:ea typeface="Times New Roman"/>
                          <a:cs typeface="Times New Roman"/>
                        </a:rPr>
                        <a:t>[An actor is a person or other entity external to the software system being specified who interacts with the system and performs use cases to accomplish tasks. Different actors often correspond to different user classes, or roles, identified from the customer community that will use the product. Name the actor that will be initiating this use case (primary) and any other actors who will participate in completing the use case (secondary).]</a:t>
                      </a:r>
                      <a:endParaRPr lang="en-US" sz="1800" dirty="0">
                        <a:solidFill>
                          <a:schemeClr val="tx1"/>
                        </a:solidFill>
                        <a:latin typeface="Arial"/>
                        <a:ea typeface="Times New Roman"/>
                        <a:cs typeface="Times New Roman"/>
                      </a:endParaRPr>
                    </a:p>
                  </a:txBody>
                  <a:tcPr marL="83317" marR="83317" marT="0" marB="0"/>
                </a:tc>
                <a:extLst>
                  <a:ext uri="{0D108BD9-81ED-4DB2-BD59-A6C34878D82A}">
                    <a16:rowId xmlns="" xmlns:a16="http://schemas.microsoft.com/office/drawing/2014/main" val="10002"/>
                  </a:ext>
                </a:extLst>
              </a:tr>
              <a:tr h="370840">
                <a:tc>
                  <a:txBody>
                    <a:bodyPr/>
                    <a:lstStyle/>
                    <a:p>
                      <a:pPr marL="0" marR="0" algn="r" rtl="0" eaLnBrk="1" latinLnBrk="0" hangingPunct="1">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rtl="0" eaLnBrk="1" latinLnBrk="0" hangingPunct="1">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Description:</a:t>
                      </a:r>
                    </a:p>
                  </a:txBody>
                  <a:tcPr marL="83317" marR="83317" marT="0" marB="0"/>
                </a:tc>
                <a:tc>
                  <a:txBody>
                    <a:bodyPr/>
                    <a:lstStyle/>
                    <a:p>
                      <a:pPr marL="0" marR="0">
                        <a:spcBef>
                          <a:spcPts val="0"/>
                        </a:spcBef>
                        <a:spcAft>
                          <a:spcPts val="0"/>
                        </a:spcAft>
                      </a:pPr>
                      <a:r>
                        <a:rPr kumimoji="0" lang="en-US" sz="1800" kern="1200" dirty="0">
                          <a:solidFill>
                            <a:schemeClr val="tx1"/>
                          </a:solidFill>
                          <a:latin typeface="Times New Roman"/>
                          <a:ea typeface="Times New Roman"/>
                          <a:cs typeface="Times New Roman"/>
                        </a:rPr>
                        <a:t>[Provide a brief description of the reason for and outcome of this use case.]</a:t>
                      </a:r>
                    </a:p>
                  </a:txBody>
                  <a:tcPr marL="83317" marR="83317" marT="0" marB="0"/>
                </a:tc>
                <a:extLst>
                  <a:ext uri="{0D108BD9-81ED-4DB2-BD59-A6C34878D82A}">
                    <a16:rowId xmlns="" xmlns:a16="http://schemas.microsoft.com/office/drawing/2014/main" val="10003"/>
                  </a:ext>
                </a:extLst>
              </a:tr>
              <a:tr h="370840">
                <a:tc>
                  <a:txBody>
                    <a:bodyPr/>
                    <a:lstStyle/>
                    <a:p>
                      <a:pPr marL="0" marR="0" algn="r" rtl="0" eaLnBrk="1" latinLnBrk="0" hangingPunct="1">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rtl="0" eaLnBrk="1" latinLnBrk="0" hangingPunct="1">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Trigger:</a:t>
                      </a:r>
                    </a:p>
                  </a:txBody>
                  <a:tcPr marL="83317" marR="83317" marT="0" marB="0"/>
                </a:tc>
                <a:tc>
                  <a:txBody>
                    <a:bodyPr/>
                    <a:lstStyle/>
                    <a:p>
                      <a:pPr marL="0" marR="0" algn="l" rtl="0" eaLnBrk="1" latinLnBrk="0" hangingPunct="1">
                        <a:spcBef>
                          <a:spcPts val="0"/>
                        </a:spcBef>
                        <a:spcAft>
                          <a:spcPts val="0"/>
                        </a:spcAft>
                      </a:pPr>
                      <a:r>
                        <a:rPr kumimoji="0" lang="en-US" sz="1800" kern="1200" dirty="0">
                          <a:solidFill>
                            <a:schemeClr val="tx1"/>
                          </a:solidFill>
                          <a:latin typeface="Times New Roman"/>
                          <a:ea typeface="Times New Roman"/>
                          <a:cs typeface="Times New Roman"/>
                        </a:rPr>
                        <a:t>[Identify the event that initiates the use case. This could be an external business event or system event that causes the use case to begin, or it could be the first step in the normal flow.]</a:t>
                      </a:r>
                    </a:p>
                  </a:txBody>
                  <a:tcPr marL="83317" marR="83317" marT="0" marB="0"/>
                </a:tc>
                <a:extLst>
                  <a:ext uri="{0D108BD9-81ED-4DB2-BD59-A6C34878D82A}">
                    <a16:rowId xmlns="" xmlns:a16="http://schemas.microsoft.com/office/drawing/2014/main" val="10004"/>
                  </a:ext>
                </a:extLst>
              </a:tr>
            </a:tbl>
          </a:graphicData>
        </a:graphic>
      </p:graphicFrame>
      <p:sp>
        <p:nvSpPr>
          <p:cNvPr id="3" name="Footer Placeholder 2">
            <a:extLst>
              <a:ext uri="{FF2B5EF4-FFF2-40B4-BE49-F238E27FC236}">
                <a16:creationId xmlns="" xmlns:a16="http://schemas.microsoft.com/office/drawing/2014/main" id="{D6011A0F-703F-3C2C-100A-1ABA59328BB6}"/>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2179370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7F093C4-F1F6-FCF4-8982-115437EACC5D}"/>
            </a:ext>
          </a:extLst>
        </p:cNvPr>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a:extLst>
              <a:ext uri="{FF2B5EF4-FFF2-40B4-BE49-F238E27FC236}">
                <a16:creationId xmlns="" xmlns:a16="http://schemas.microsoft.com/office/drawing/2014/main" id="{95492069-1C68-40CA-F763-16F4FCEB0177}"/>
              </a:ext>
            </a:extLst>
          </p:cNvPr>
          <p:cNvGraphicFramePr>
            <a:graphicFrameLocks noGrp="1"/>
          </p:cNvGraphicFramePr>
          <p:nvPr>
            <p:ph idx="1"/>
          </p:nvPr>
        </p:nvGraphicFramePr>
        <p:xfrm>
          <a:off x="712788" y="1625600"/>
          <a:ext cx="9998075" cy="3017520"/>
        </p:xfrm>
        <a:graphic>
          <a:graphicData uri="http://schemas.openxmlformats.org/drawingml/2006/table">
            <a:tbl>
              <a:tblPr firstRow="1" bandRow="1">
                <a:tableStyleId>{5940675A-B579-460E-94D1-54222C63F5DA}</a:tableStyleId>
              </a:tblPr>
              <a:tblGrid>
                <a:gridCol w="2129220">
                  <a:extLst>
                    <a:ext uri="{9D8B030D-6E8A-4147-A177-3AD203B41FA5}">
                      <a16:colId xmlns="" xmlns:a16="http://schemas.microsoft.com/office/drawing/2014/main" val="20000"/>
                    </a:ext>
                  </a:extLst>
                </a:gridCol>
                <a:gridCol w="7868855">
                  <a:extLst>
                    <a:ext uri="{9D8B030D-6E8A-4147-A177-3AD203B41FA5}">
                      <a16:colId xmlns="" xmlns:a16="http://schemas.microsoft.com/office/drawing/2014/main" val="20001"/>
                    </a:ext>
                  </a:extLst>
                </a:gridCol>
              </a:tblGrid>
              <a:tr h="370840">
                <a:tc>
                  <a:txBody>
                    <a:bodyPr/>
                    <a:lstStyle/>
                    <a:p>
                      <a:pPr marL="0" marR="0" algn="r" rtl="0" eaLnBrk="1" latinLnBrk="0" hangingPunct="1">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rtl="0" eaLnBrk="1" latinLnBrk="0" hangingPunct="1">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Preconditions:</a:t>
                      </a:r>
                    </a:p>
                  </a:txBody>
                  <a:tcPr marL="83317" marR="83317" marT="0" marB="0"/>
                </a:tc>
                <a:tc>
                  <a:txBody>
                    <a:bodyPr/>
                    <a:lstStyle/>
                    <a:p>
                      <a:pPr marL="0" marR="0">
                        <a:spcBef>
                          <a:spcPts val="0"/>
                        </a:spcBef>
                        <a:spcAft>
                          <a:spcPts val="0"/>
                        </a:spcAft>
                      </a:pPr>
                      <a:r>
                        <a:rPr kumimoji="0" lang="en-US" sz="1800" kern="1200" dirty="0">
                          <a:solidFill>
                            <a:schemeClr val="tx1"/>
                          </a:solidFill>
                          <a:latin typeface="Times New Roman"/>
                          <a:ea typeface="Times New Roman"/>
                          <a:cs typeface="Times New Roman"/>
                        </a:rPr>
                        <a:t>[List any activities that must take place, or any conditions that must be true, before the use case can be started. Number each pre-condition. e.g.</a:t>
                      </a:r>
                    </a:p>
                    <a:p>
                      <a:pPr marL="342900" marR="0" lvl="0" indent="-342900">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Customer has active deposit account with ATM privileges</a:t>
                      </a:r>
                    </a:p>
                    <a:p>
                      <a:pPr marL="342900" marR="0" lvl="0" indent="-342900">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Customer has an activated ATM card.]</a:t>
                      </a:r>
                    </a:p>
                  </a:txBody>
                  <a:tcPr marL="83317" marR="83317" marT="0" marB="0"/>
                </a:tc>
                <a:extLst>
                  <a:ext uri="{0D108BD9-81ED-4DB2-BD59-A6C34878D82A}">
                    <a16:rowId xmlns="" xmlns:a16="http://schemas.microsoft.com/office/drawing/2014/main" val="10000"/>
                  </a:ext>
                </a:extLst>
              </a:tr>
              <a:tr h="1524000">
                <a:tc>
                  <a:txBody>
                    <a:bodyPr/>
                    <a:lstStyle/>
                    <a:p>
                      <a:pPr marL="0" marR="0" algn="r" rtl="0" eaLnBrk="1" latinLnBrk="0" hangingPunct="1">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rtl="0" eaLnBrk="1" latinLnBrk="0" hangingPunct="1">
                        <a:lnSpc>
                          <a:spcPts val="1200"/>
                        </a:lnSpc>
                        <a:spcBef>
                          <a:spcPts val="0"/>
                        </a:spcBef>
                        <a:spcAft>
                          <a:spcPts val="0"/>
                        </a:spcAft>
                      </a:pPr>
                      <a:r>
                        <a:rPr kumimoji="0" lang="en-US" sz="1800" b="1" kern="1200" dirty="0" err="1">
                          <a:solidFill>
                            <a:schemeClr val="tx1"/>
                          </a:solidFill>
                          <a:latin typeface="Times New Roman"/>
                          <a:ea typeface="Times New Roman"/>
                          <a:cs typeface="Times New Roman"/>
                        </a:rPr>
                        <a:t>Postconditions</a:t>
                      </a:r>
                      <a:r>
                        <a:rPr kumimoji="0" lang="en-US" sz="1800" b="1" kern="1200" dirty="0">
                          <a:solidFill>
                            <a:schemeClr val="tx1"/>
                          </a:solidFill>
                          <a:latin typeface="Times New Roman"/>
                          <a:ea typeface="Times New Roman"/>
                          <a:cs typeface="Times New Roman"/>
                        </a:rPr>
                        <a:t>:</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[Describe the state of the system at the conclusion of the use case execution. Should include both minimal guarantees (what must happen even if the actor’s goal is not achieved) and the success guarantees (what happens when the actor’s goal is achieved. Number each post-condition. e.g.</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Customer receives cash</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Customer account balance is reduced by the amount of the withdrawal and transaction fees]</a:t>
                      </a:r>
                    </a:p>
                  </a:txBody>
                  <a:tcPr marL="83317" marR="83317" marT="0" marB="0"/>
                </a:tc>
                <a:extLst>
                  <a:ext uri="{0D108BD9-81ED-4DB2-BD59-A6C34878D82A}">
                    <a16:rowId xmlns="" xmlns:a16="http://schemas.microsoft.com/office/drawing/2014/main" val="10001"/>
                  </a:ext>
                </a:extLst>
              </a:tr>
            </a:tbl>
          </a:graphicData>
        </a:graphic>
      </p:graphicFrame>
      <p:sp>
        <p:nvSpPr>
          <p:cNvPr id="2" name="Footer Placeholder 1">
            <a:extLst>
              <a:ext uri="{FF2B5EF4-FFF2-40B4-BE49-F238E27FC236}">
                <a16:creationId xmlns="" xmlns:a16="http://schemas.microsoft.com/office/drawing/2014/main" id="{A677A38C-3A92-5156-61A1-DA231F98761D}"/>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769416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1026" name="Picture 2" descr="Project Management: Different Types of Requi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37" y="609096"/>
            <a:ext cx="10223667" cy="575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8660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8F2FB8-85D4-8A82-1411-D449AE069B37}"/>
            </a:ext>
          </a:extLst>
        </p:cNvPr>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a:extLst>
              <a:ext uri="{FF2B5EF4-FFF2-40B4-BE49-F238E27FC236}">
                <a16:creationId xmlns="" xmlns:a16="http://schemas.microsoft.com/office/drawing/2014/main" id="{FB52B5CF-F04E-5741-9461-8D72CFA9A4C6}"/>
              </a:ext>
            </a:extLst>
          </p:cNvPr>
          <p:cNvGraphicFramePr>
            <a:graphicFrameLocks noGrp="1"/>
          </p:cNvGraphicFramePr>
          <p:nvPr>
            <p:ph idx="1"/>
          </p:nvPr>
        </p:nvGraphicFramePr>
        <p:xfrm>
          <a:off x="712788" y="1625600"/>
          <a:ext cx="9998075" cy="3566160"/>
        </p:xfrm>
        <a:graphic>
          <a:graphicData uri="http://schemas.openxmlformats.org/drawingml/2006/table">
            <a:tbl>
              <a:tblPr firstRow="1" bandRow="1">
                <a:tableStyleId>{5940675A-B579-460E-94D1-54222C63F5DA}</a:tableStyleId>
              </a:tblPr>
              <a:tblGrid>
                <a:gridCol w="1944070">
                  <a:extLst>
                    <a:ext uri="{9D8B030D-6E8A-4147-A177-3AD203B41FA5}">
                      <a16:colId xmlns="" xmlns:a16="http://schemas.microsoft.com/office/drawing/2014/main" val="20000"/>
                    </a:ext>
                  </a:extLst>
                </a:gridCol>
                <a:gridCol w="8054005">
                  <a:extLst>
                    <a:ext uri="{9D8B030D-6E8A-4147-A177-3AD203B41FA5}">
                      <a16:colId xmlns="" xmlns:a16="http://schemas.microsoft.com/office/drawing/2014/main" val="20001"/>
                    </a:ext>
                  </a:extLst>
                </a:gridCol>
              </a:tblGrid>
              <a:tr h="370840">
                <a:tc>
                  <a:txBody>
                    <a:bodyPr/>
                    <a:lstStyle/>
                    <a:p>
                      <a:pPr marL="0" marR="0" algn="r">
                        <a:lnSpc>
                          <a:spcPts val="1200"/>
                        </a:lnSpc>
                        <a:spcBef>
                          <a:spcPts val="0"/>
                        </a:spcBef>
                        <a:spcAft>
                          <a:spcPts val="0"/>
                        </a:spcAft>
                      </a:pPr>
                      <a:endParaRPr lang="en-US" sz="1800" b="1" dirty="0">
                        <a:latin typeface="Times New Roman"/>
                        <a:ea typeface="Times New Roman"/>
                        <a:cs typeface="Times New Roman"/>
                      </a:endParaRPr>
                    </a:p>
                    <a:p>
                      <a:pPr marL="0" marR="0" algn="r">
                        <a:lnSpc>
                          <a:spcPts val="1200"/>
                        </a:lnSpc>
                        <a:spcBef>
                          <a:spcPts val="0"/>
                        </a:spcBef>
                        <a:spcAft>
                          <a:spcPts val="0"/>
                        </a:spcAft>
                      </a:pPr>
                      <a:r>
                        <a:rPr lang="en-US" sz="1800" b="1" dirty="0">
                          <a:latin typeface="Times New Roman"/>
                          <a:ea typeface="Times New Roman"/>
                          <a:cs typeface="Times New Roman"/>
                        </a:rPr>
                        <a:t>Normal Flow:</a:t>
                      </a:r>
                      <a:endParaRPr lang="en-US" sz="1800" dirty="0">
                        <a:latin typeface="Times"/>
                        <a:ea typeface="Times New Roman"/>
                        <a:cs typeface="Times New Roman"/>
                      </a:endParaRP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[Provide a detailed description of the user actions and system responses that will take place during execution of the use case under normal, expected conditions. This dialog sequence will ultimately lead to accomplishing the goal stated in the use case name and description.</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Customer inserts  ATM card</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Customer enters PIN </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System prompts customer to enter language performance English or Spanish</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System validates if customer is in the bank network</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System prompts user to select transaction type</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Customer selects Withdrawal From Checking</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System prompts user to enter withdrawal amount</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a:t>
                      </a:r>
                    </a:p>
                    <a:p>
                      <a:pPr marL="342900" marR="0" lvl="0" indent="-342900" algn="l" rtl="0" eaLnBrk="1" latinLnBrk="0" hangingPunct="1">
                        <a:lnSpc>
                          <a:spcPct val="100000"/>
                        </a:lnSpc>
                        <a:spcBef>
                          <a:spcPts val="0"/>
                        </a:spcBef>
                        <a:spcAft>
                          <a:spcPts val="0"/>
                        </a:spcAft>
                        <a:buFont typeface="+mj-lt"/>
                        <a:buAutoNum type="arabicPeriod"/>
                        <a:tabLst>
                          <a:tab pos="217170" algn="l"/>
                        </a:tabLst>
                      </a:pPr>
                      <a:r>
                        <a:rPr kumimoji="0" lang="en-US" sz="1800" kern="1200" dirty="0">
                          <a:solidFill>
                            <a:schemeClr val="tx1"/>
                          </a:solidFill>
                          <a:latin typeface="Times New Roman"/>
                          <a:ea typeface="Times New Roman"/>
                          <a:cs typeface="Times New Roman"/>
                        </a:rPr>
                        <a:t>System ejects ATM card]</a:t>
                      </a:r>
                    </a:p>
                  </a:txBody>
                  <a:tcPr marL="83317" marR="83317" marT="0" marB="0"/>
                </a:tc>
                <a:extLst>
                  <a:ext uri="{0D108BD9-81ED-4DB2-BD59-A6C34878D82A}">
                    <a16:rowId xmlns="" xmlns:a16="http://schemas.microsoft.com/office/drawing/2014/main" val="10000"/>
                  </a:ext>
                </a:extLst>
              </a:tr>
            </a:tbl>
          </a:graphicData>
        </a:graphic>
      </p:graphicFrame>
      <p:sp>
        <p:nvSpPr>
          <p:cNvPr id="2" name="Footer Placeholder 1">
            <a:extLst>
              <a:ext uri="{FF2B5EF4-FFF2-40B4-BE49-F238E27FC236}">
                <a16:creationId xmlns="" xmlns:a16="http://schemas.microsoft.com/office/drawing/2014/main" id="{1F9D630C-BC91-208A-0B11-7683A20BC1DF}"/>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121833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9922119-C499-EDD4-9978-3FFF9478B8D3}"/>
            </a:ext>
          </a:extLst>
        </p:cNvPr>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a:extLst>
              <a:ext uri="{FF2B5EF4-FFF2-40B4-BE49-F238E27FC236}">
                <a16:creationId xmlns="" xmlns:a16="http://schemas.microsoft.com/office/drawing/2014/main" id="{9D3D76AB-5566-119F-3BD4-714FEE2165C3}"/>
              </a:ext>
            </a:extLst>
          </p:cNvPr>
          <p:cNvGraphicFramePr>
            <a:graphicFrameLocks noGrp="1"/>
          </p:cNvGraphicFramePr>
          <p:nvPr>
            <p:ph idx="1"/>
          </p:nvPr>
        </p:nvGraphicFramePr>
        <p:xfrm>
          <a:off x="712788" y="1625600"/>
          <a:ext cx="9998075" cy="3840480"/>
        </p:xfrm>
        <a:graphic>
          <a:graphicData uri="http://schemas.openxmlformats.org/drawingml/2006/table">
            <a:tbl>
              <a:tblPr firstRow="1" bandRow="1">
                <a:tableStyleId>{5940675A-B579-460E-94D1-54222C63F5DA}</a:tableStyleId>
              </a:tblPr>
              <a:tblGrid>
                <a:gridCol w="1851495">
                  <a:extLst>
                    <a:ext uri="{9D8B030D-6E8A-4147-A177-3AD203B41FA5}">
                      <a16:colId xmlns="" xmlns:a16="http://schemas.microsoft.com/office/drawing/2014/main" val="20000"/>
                    </a:ext>
                  </a:extLst>
                </a:gridCol>
                <a:gridCol w="8146580">
                  <a:extLst>
                    <a:ext uri="{9D8B030D-6E8A-4147-A177-3AD203B41FA5}">
                      <a16:colId xmlns="" xmlns:a16="http://schemas.microsoft.com/office/drawing/2014/main" val="20001"/>
                    </a:ext>
                  </a:extLst>
                </a:gridCol>
              </a:tblGrid>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Alternative Flows</a:t>
                      </a:r>
                      <a:r>
                        <a:rPr kumimoji="0" lang="en-US" sz="1800" kern="1200" dirty="0">
                          <a:solidFill>
                            <a:schemeClr val="tx1"/>
                          </a:solidFill>
                          <a:latin typeface="Times New Roman"/>
                          <a:ea typeface="Times New Roman"/>
                          <a:cs typeface="Times New Roman"/>
                        </a:rPr>
                        <a:t>:</a:t>
                      </a:r>
                    </a:p>
                    <a:p>
                      <a:pPr marL="0" marR="0" algn="r">
                        <a:lnSpc>
                          <a:spcPts val="1200"/>
                        </a:lnSpc>
                        <a:spcBef>
                          <a:spcPts val="0"/>
                        </a:spcBef>
                        <a:spcAft>
                          <a:spcPts val="0"/>
                        </a:spcAft>
                      </a:pPr>
                      <a:r>
                        <a:rPr lang="en-US" sz="1200" b="1" dirty="0">
                          <a:solidFill>
                            <a:srgbClr val="BFBFBF"/>
                          </a:solidFill>
                          <a:latin typeface="Times New Roman"/>
                          <a:ea typeface="Times New Roman"/>
                          <a:cs typeface="Times New Roman"/>
                        </a:rPr>
                        <a:t>[Alternative Flow 1 – Not in Network]</a:t>
                      </a:r>
                      <a:endParaRPr lang="en-US" sz="1200" dirty="0">
                        <a:latin typeface="Times"/>
                        <a:ea typeface="Times New Roman"/>
                        <a:cs typeface="Times New Roman"/>
                      </a:endParaRP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[Document legitimate branches from the main flow to handle special conditions (also known as extensions). For each alternative flow reference the branching step number of the normal flow and the condition which must be true in order for this extension to be executed.  e.g. Alternative flows in the Withdraw Cash transaction: </a:t>
                      </a:r>
                    </a:p>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4a. In step 4 of the normal flow, if the customer is not in the bank network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System will prompt customer to accept network fee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Customer accepts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Use Case resumes on step 5 </a:t>
                      </a:r>
                    </a:p>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4b. In step 4 of the normal flow, if the customer is not in the bank network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System will prompt customer to accept network fee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Customer declines </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Transaction is terminated</a:t>
                      </a:r>
                    </a:p>
                    <a:p>
                      <a:pPr marL="342900" marR="0" lvl="0" indent="-342900" algn="l" rtl="0" eaLnBrk="1" latinLnBrk="0" hangingPunct="1">
                        <a:lnSpc>
                          <a:spcPct val="100000"/>
                        </a:lnSpc>
                        <a:spcBef>
                          <a:spcPts val="0"/>
                        </a:spcBef>
                        <a:spcAft>
                          <a:spcPts val="0"/>
                        </a:spcAft>
                        <a:buFont typeface="+mj-lt"/>
                        <a:buAutoNum type="arabicPeriod"/>
                        <a:tabLst>
                          <a:tab pos="274320" algn="l"/>
                        </a:tabLst>
                      </a:pPr>
                      <a:r>
                        <a:rPr kumimoji="0" lang="en-US" sz="1800" kern="1200" dirty="0">
                          <a:solidFill>
                            <a:schemeClr val="tx1"/>
                          </a:solidFill>
                          <a:latin typeface="Times New Roman"/>
                          <a:ea typeface="Times New Roman"/>
                          <a:cs typeface="Times New Roman"/>
                        </a:rPr>
                        <a:t>Use Case resumes on step 9 of normal flow</a:t>
                      </a:r>
                    </a:p>
                    <a:p>
                      <a:pPr marL="0" marR="0" algn="l" rtl="0" eaLnBrk="1" latinLnBrk="0" hangingPunct="1">
                        <a:lnSpc>
                          <a:spcPct val="100000"/>
                        </a:lnSpc>
                        <a:spcBef>
                          <a:spcPts val="0"/>
                        </a:spcBef>
                        <a:spcAft>
                          <a:spcPts val="0"/>
                        </a:spcAft>
                        <a:tabLst>
                          <a:tab pos="274320" algn="l"/>
                        </a:tabLst>
                      </a:pPr>
                      <a:r>
                        <a:rPr kumimoji="0" lang="en-US" sz="1800" kern="1200" dirty="0">
                          <a:solidFill>
                            <a:schemeClr val="tx1"/>
                          </a:solidFill>
                          <a:latin typeface="Times New Roman"/>
                          <a:ea typeface="Times New Roman"/>
                          <a:cs typeface="Times New Roman"/>
                        </a:rPr>
                        <a:t>Note:  Insert a new row for each distinctive alternative flow.  ]</a:t>
                      </a:r>
                    </a:p>
                  </a:txBody>
                  <a:tcPr marL="83317" marR="83317" marT="0" marB="0"/>
                </a:tc>
                <a:extLst>
                  <a:ext uri="{0D108BD9-81ED-4DB2-BD59-A6C34878D82A}">
                    <a16:rowId xmlns="" xmlns:a16="http://schemas.microsoft.com/office/drawing/2014/main" val="10000"/>
                  </a:ext>
                </a:extLst>
              </a:tr>
            </a:tbl>
          </a:graphicData>
        </a:graphic>
      </p:graphicFrame>
      <p:sp>
        <p:nvSpPr>
          <p:cNvPr id="2" name="Footer Placeholder 1">
            <a:extLst>
              <a:ext uri="{FF2B5EF4-FFF2-40B4-BE49-F238E27FC236}">
                <a16:creationId xmlns="" xmlns:a16="http://schemas.microsoft.com/office/drawing/2014/main" id="{DE4C6F99-D895-F52D-49F1-B2F067FBF710}"/>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45410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861C436-2B19-A586-8409-3D3F3D97C780}"/>
            </a:ext>
          </a:extLst>
        </p:cNvPr>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a:extLst>
              <a:ext uri="{FF2B5EF4-FFF2-40B4-BE49-F238E27FC236}">
                <a16:creationId xmlns="" xmlns:a16="http://schemas.microsoft.com/office/drawing/2014/main" id="{CA3EBF5B-4056-4663-12FC-D3C79A4C1B02}"/>
              </a:ext>
            </a:extLst>
          </p:cNvPr>
          <p:cNvGraphicFramePr>
            <a:graphicFrameLocks noGrp="1"/>
          </p:cNvGraphicFramePr>
          <p:nvPr>
            <p:ph idx="1"/>
          </p:nvPr>
        </p:nvGraphicFramePr>
        <p:xfrm>
          <a:off x="712788" y="1625600"/>
          <a:ext cx="9998075" cy="3840480"/>
        </p:xfrm>
        <a:graphic>
          <a:graphicData uri="http://schemas.openxmlformats.org/drawingml/2006/table">
            <a:tbl>
              <a:tblPr firstRow="1" bandRow="1">
                <a:tableStyleId>{5940675A-B579-460E-94D1-54222C63F5DA}</a:tableStyleId>
              </a:tblPr>
              <a:tblGrid>
                <a:gridCol w="1573771">
                  <a:extLst>
                    <a:ext uri="{9D8B030D-6E8A-4147-A177-3AD203B41FA5}">
                      <a16:colId xmlns="" xmlns:a16="http://schemas.microsoft.com/office/drawing/2014/main" val="20000"/>
                    </a:ext>
                  </a:extLst>
                </a:gridCol>
                <a:gridCol w="8424304">
                  <a:extLst>
                    <a:ext uri="{9D8B030D-6E8A-4147-A177-3AD203B41FA5}">
                      <a16:colId xmlns="" xmlns:a16="http://schemas.microsoft.com/office/drawing/2014/main" val="20001"/>
                    </a:ext>
                  </a:extLst>
                </a:gridCol>
              </a:tblGrid>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Exceptions:</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[Describe any anticipated error conditions that could occur during execution of the use case, and define how the system is to respond to those conditions. </a:t>
                      </a:r>
                    </a:p>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e.g. Exceptions to the Withdraw Case transaction </a:t>
                      </a:r>
                    </a:p>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
                      </a:r>
                      <a:br>
                        <a:rPr kumimoji="0" lang="en-US" sz="1800" kern="1200" dirty="0">
                          <a:solidFill>
                            <a:schemeClr val="tx1"/>
                          </a:solidFill>
                          <a:latin typeface="Times New Roman"/>
                          <a:ea typeface="Times New Roman"/>
                          <a:cs typeface="Times New Roman"/>
                        </a:rPr>
                      </a:br>
                      <a:r>
                        <a:rPr kumimoji="0" lang="en-US" sz="1800" kern="1200" dirty="0">
                          <a:solidFill>
                            <a:schemeClr val="tx1"/>
                          </a:solidFill>
                          <a:latin typeface="Times New Roman"/>
                          <a:ea typeface="Times New Roman"/>
                          <a:cs typeface="Times New Roman"/>
                        </a:rPr>
                        <a:t>2a.   In step 2 of the normal flow, if the customer enters and invalid PIN </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Transaction is disapproved</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Message to customer to re-enter PIN</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Customer enters correct PIN</a:t>
                      </a:r>
                    </a:p>
                    <a:p>
                      <a:pPr marL="342900" marR="0" lvl="0" indent="-342900" algn="l" rtl="0" eaLnBrk="1" latinLnBrk="0" hangingPunct="1">
                        <a:lnSpc>
                          <a:spcPct val="100000"/>
                        </a:lnSpc>
                        <a:spcBef>
                          <a:spcPts val="0"/>
                        </a:spcBef>
                        <a:spcAft>
                          <a:spcPts val="0"/>
                        </a:spcAft>
                        <a:buFont typeface="+mj-lt"/>
                        <a:buAutoNum type="arabicPeriod"/>
                      </a:pPr>
                      <a:r>
                        <a:rPr kumimoji="0" lang="en-US" sz="1800" kern="1200" dirty="0">
                          <a:solidFill>
                            <a:schemeClr val="tx1"/>
                          </a:solidFill>
                          <a:latin typeface="Times New Roman"/>
                          <a:ea typeface="Times New Roman"/>
                          <a:cs typeface="Times New Roman"/>
                        </a:rPr>
                        <a:t>Use Case resumes on step 3 of normal flow] </a:t>
                      </a:r>
                    </a:p>
                  </a:txBody>
                  <a:tcPr marL="83317" marR="83317" marT="0" marB="0"/>
                </a:tc>
                <a:extLst>
                  <a:ext uri="{0D108BD9-81ED-4DB2-BD59-A6C34878D82A}">
                    <a16:rowId xmlns="" xmlns:a16="http://schemas.microsoft.com/office/drawing/2014/main" val="10000"/>
                  </a:ext>
                </a:extLst>
              </a:tr>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Includes:</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[List any other use cases that are included (“called”) by this use case. Common functionality that appears in multiple use cases can be split out into a separate use case that is included by the ones that need that common functionality. e.g. steps 1-4 in the normal flow would be required for all types of ATM transactions- a Use Case could be written for these steps and “included” in all ATM Use Cases.]</a:t>
                      </a:r>
                    </a:p>
                  </a:txBody>
                  <a:tcPr marL="83317" marR="83317" marT="0" marB="0"/>
                </a:tc>
                <a:extLst>
                  <a:ext uri="{0D108BD9-81ED-4DB2-BD59-A6C34878D82A}">
                    <a16:rowId xmlns="" xmlns:a16="http://schemas.microsoft.com/office/drawing/2014/main" val="10001"/>
                  </a:ext>
                </a:extLst>
              </a:tr>
            </a:tbl>
          </a:graphicData>
        </a:graphic>
      </p:graphicFrame>
      <p:sp>
        <p:nvSpPr>
          <p:cNvPr id="2" name="Footer Placeholder 1">
            <a:extLst>
              <a:ext uri="{FF2B5EF4-FFF2-40B4-BE49-F238E27FC236}">
                <a16:creationId xmlns="" xmlns:a16="http://schemas.microsoft.com/office/drawing/2014/main" id="{14ACA7BE-A372-3620-F9FF-FE3B7B180AE8}"/>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695743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D0B11C5-964F-6081-7AB2-F361B3B05A86}"/>
            </a:ext>
          </a:extLst>
        </p:cNvPr>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a:extLst>
              <a:ext uri="{FF2B5EF4-FFF2-40B4-BE49-F238E27FC236}">
                <a16:creationId xmlns="" xmlns:a16="http://schemas.microsoft.com/office/drawing/2014/main" id="{7C3F9C12-B5BF-0E55-B9AE-0AE7BDB0C827}"/>
              </a:ext>
            </a:extLst>
          </p:cNvPr>
          <p:cNvGraphicFramePr>
            <a:graphicFrameLocks noGrp="1"/>
          </p:cNvGraphicFramePr>
          <p:nvPr>
            <p:ph idx="1"/>
          </p:nvPr>
        </p:nvGraphicFramePr>
        <p:xfrm>
          <a:off x="712788" y="1625600"/>
          <a:ext cx="9998075" cy="3718560"/>
        </p:xfrm>
        <a:graphic>
          <a:graphicData uri="http://schemas.openxmlformats.org/drawingml/2006/table">
            <a:tbl>
              <a:tblPr firstRow="1" bandRow="1">
                <a:tableStyleId>{5940675A-B579-460E-94D1-54222C63F5DA}</a:tableStyleId>
              </a:tblPr>
              <a:tblGrid>
                <a:gridCol w="2221794">
                  <a:extLst>
                    <a:ext uri="{9D8B030D-6E8A-4147-A177-3AD203B41FA5}">
                      <a16:colId xmlns="" xmlns:a16="http://schemas.microsoft.com/office/drawing/2014/main" val="20000"/>
                    </a:ext>
                  </a:extLst>
                </a:gridCol>
                <a:gridCol w="7776281">
                  <a:extLst>
                    <a:ext uri="{9D8B030D-6E8A-4147-A177-3AD203B41FA5}">
                      <a16:colId xmlns="" xmlns:a16="http://schemas.microsoft.com/office/drawing/2014/main" val="20001"/>
                    </a:ext>
                  </a:extLst>
                </a:gridCol>
              </a:tblGrid>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ct val="100000"/>
                        </a:lnSpc>
                        <a:spcBef>
                          <a:spcPts val="0"/>
                        </a:spcBef>
                        <a:spcAft>
                          <a:spcPts val="0"/>
                        </a:spcAft>
                      </a:pPr>
                      <a:r>
                        <a:rPr kumimoji="0" lang="en-US" sz="1800" b="1" kern="1200" dirty="0">
                          <a:solidFill>
                            <a:schemeClr val="tx1"/>
                          </a:solidFill>
                          <a:latin typeface="Times New Roman"/>
                          <a:ea typeface="Times New Roman"/>
                          <a:cs typeface="Times New Roman"/>
                        </a:rPr>
                        <a:t>Special/Quality Requirements</a:t>
                      </a:r>
                    </a:p>
                    <a:p>
                      <a:pPr marL="0" marR="0" algn="r">
                        <a:lnSpc>
                          <a:spcPct val="100000"/>
                        </a:lnSpc>
                        <a:spcBef>
                          <a:spcPts val="0"/>
                        </a:spcBef>
                        <a:spcAft>
                          <a:spcPts val="0"/>
                        </a:spcAft>
                      </a:pPr>
                      <a:r>
                        <a:rPr kumimoji="0" lang="en-US" sz="1800" b="1" kern="1200" dirty="0">
                          <a:solidFill>
                            <a:schemeClr val="tx1"/>
                          </a:solidFill>
                          <a:latin typeface="Times New Roman"/>
                          <a:ea typeface="Times New Roman"/>
                          <a:cs typeface="Times New Roman"/>
                        </a:rPr>
                        <a:t>(other information):</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[Identify any additional requirements, such as nonfunctional requirements, for the use case that may need to be addressed during design or implementation. These may include performance requirements or other quality attributes.]</a:t>
                      </a:r>
                    </a:p>
                  </a:txBody>
                  <a:tcPr marL="83317" marR="83317" marT="0" marB="0"/>
                </a:tc>
                <a:extLst>
                  <a:ext uri="{0D108BD9-81ED-4DB2-BD59-A6C34878D82A}">
                    <a16:rowId xmlns="" xmlns:a16="http://schemas.microsoft.com/office/drawing/2014/main" val="10000"/>
                  </a:ext>
                </a:extLst>
              </a:tr>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Assumptions:</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[List any assumptions that were made in the analysis that led to accepting this use case into the product description and writing the use case description.</a:t>
                      </a:r>
                    </a:p>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e.g. For the Withdraw Cash Use Case, an assumption could be: </a:t>
                      </a:r>
                      <a:br>
                        <a:rPr kumimoji="0" lang="en-US" sz="1800" kern="1200" dirty="0">
                          <a:solidFill>
                            <a:schemeClr val="tx1"/>
                          </a:solidFill>
                          <a:latin typeface="Times New Roman"/>
                          <a:ea typeface="Times New Roman"/>
                          <a:cs typeface="Times New Roman"/>
                        </a:rPr>
                      </a:br>
                      <a:r>
                        <a:rPr kumimoji="0" lang="en-US" sz="1800" kern="1200" dirty="0">
                          <a:solidFill>
                            <a:schemeClr val="tx1"/>
                          </a:solidFill>
                          <a:latin typeface="Times New Roman"/>
                          <a:ea typeface="Times New Roman"/>
                          <a:cs typeface="Times New Roman"/>
                        </a:rPr>
                        <a:t>The Bank Customer understands either English or Spanish language.]</a:t>
                      </a:r>
                    </a:p>
                  </a:txBody>
                  <a:tcPr marL="83317" marR="83317" marT="0" marB="0"/>
                </a:tc>
                <a:extLst>
                  <a:ext uri="{0D108BD9-81ED-4DB2-BD59-A6C34878D82A}">
                    <a16:rowId xmlns="" xmlns:a16="http://schemas.microsoft.com/office/drawing/2014/main" val="10001"/>
                  </a:ext>
                </a:extLst>
              </a:tr>
              <a:tr h="370840">
                <a:tc>
                  <a:txBody>
                    <a:bodyPr/>
                    <a:lstStyle/>
                    <a:p>
                      <a:pPr marL="0" marR="0" algn="r">
                        <a:lnSpc>
                          <a:spcPts val="1200"/>
                        </a:lnSpc>
                        <a:spcBef>
                          <a:spcPts val="0"/>
                        </a:spcBef>
                        <a:spcAft>
                          <a:spcPts val="0"/>
                        </a:spcAft>
                      </a:pPr>
                      <a:endParaRPr kumimoji="0" lang="en-US" sz="1800" b="1" kern="1200" dirty="0">
                        <a:solidFill>
                          <a:schemeClr val="tx1"/>
                        </a:solidFill>
                        <a:latin typeface="Times New Roman"/>
                        <a:ea typeface="Times New Roman"/>
                        <a:cs typeface="Times New Roman"/>
                      </a:endParaRPr>
                    </a:p>
                    <a:p>
                      <a:pPr marL="0" marR="0" algn="r">
                        <a:lnSpc>
                          <a:spcPts val="1200"/>
                        </a:lnSpc>
                        <a:spcBef>
                          <a:spcPts val="0"/>
                        </a:spcBef>
                        <a:spcAft>
                          <a:spcPts val="0"/>
                        </a:spcAft>
                      </a:pPr>
                      <a:r>
                        <a:rPr kumimoji="0" lang="en-US" sz="1800" b="1" kern="1200" dirty="0">
                          <a:solidFill>
                            <a:schemeClr val="tx1"/>
                          </a:solidFill>
                          <a:latin typeface="Times New Roman"/>
                          <a:ea typeface="Times New Roman"/>
                          <a:cs typeface="Times New Roman"/>
                        </a:rPr>
                        <a:t>Business Rule:</a:t>
                      </a:r>
                    </a:p>
                  </a:txBody>
                  <a:tcPr marL="83317" marR="83317" marT="0" marB="0"/>
                </a:tc>
                <a:tc>
                  <a:txBody>
                    <a:bodyPr/>
                    <a:lstStyle/>
                    <a:p>
                      <a:pPr marL="0" marR="0" algn="l" rtl="0" eaLnBrk="1" latinLnBrk="0" hangingPunct="1">
                        <a:lnSpc>
                          <a:spcPct val="100000"/>
                        </a:lnSpc>
                        <a:spcBef>
                          <a:spcPts val="0"/>
                        </a:spcBef>
                        <a:spcAft>
                          <a:spcPts val="0"/>
                        </a:spcAft>
                      </a:pPr>
                      <a:r>
                        <a:rPr kumimoji="0" lang="en-US" sz="1800" kern="1200" dirty="0">
                          <a:solidFill>
                            <a:schemeClr val="tx1"/>
                          </a:solidFill>
                          <a:latin typeface="Times New Roman"/>
                          <a:ea typeface="Times New Roman"/>
                          <a:cs typeface="Times New Roman"/>
                        </a:rPr>
                        <a:t>Some business rules constrain which roles can perform all or parts of a use case. Perhaps only users who have certain privilege levels can perform specific alternative flows. That is, the rule might impose preconditions that the system must test before letting the user proceed. Business rules can influence specific steps in the normal flow by defining valid input values or dictating how computations are to be performed. </a:t>
                      </a:r>
                    </a:p>
                  </a:txBody>
                  <a:tcPr marL="83317" marR="83317" marT="0" marB="0"/>
                </a:tc>
                <a:extLst>
                  <a:ext uri="{0D108BD9-81ED-4DB2-BD59-A6C34878D82A}">
                    <a16:rowId xmlns="" xmlns:a16="http://schemas.microsoft.com/office/drawing/2014/main" val="10002"/>
                  </a:ext>
                </a:extLst>
              </a:tr>
            </a:tbl>
          </a:graphicData>
        </a:graphic>
      </p:graphicFrame>
      <p:sp>
        <p:nvSpPr>
          <p:cNvPr id="2" name="Footer Placeholder 1">
            <a:extLst>
              <a:ext uri="{FF2B5EF4-FFF2-40B4-BE49-F238E27FC236}">
                <a16:creationId xmlns="" xmlns:a16="http://schemas.microsoft.com/office/drawing/2014/main" id="{22C7738A-7975-86B6-99BB-FD5BB88A274B}"/>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419511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3" y="464456"/>
            <a:ext cx="2571506" cy="6158286"/>
          </a:xfrm>
        </p:spPr>
        <p:txBody>
          <a:bodyPr>
            <a:normAutofit/>
          </a:bodyPr>
          <a:lstStyle/>
          <a:p>
            <a:r>
              <a:rPr lang="en-US" sz="3600" dirty="0" smtClean="0"/>
              <a:t>Example Use Case Description</a:t>
            </a:r>
            <a:endParaRPr lang="en-US" sz="3600" dirty="0"/>
          </a:p>
        </p:txBody>
      </p:sp>
      <p:pic>
        <p:nvPicPr>
          <p:cNvPr id="4" name="Content Placeholder 3"/>
          <p:cNvPicPr>
            <a:picLocks noGrp="1" noChangeAspect="1"/>
          </p:cNvPicPr>
          <p:nvPr>
            <p:ph idx="1"/>
          </p:nvPr>
        </p:nvPicPr>
        <p:blipFill>
          <a:blip r:embed="rId2"/>
          <a:stretch>
            <a:fillRect/>
          </a:stretch>
        </p:blipFill>
        <p:spPr>
          <a:xfrm>
            <a:off x="3374681" y="0"/>
            <a:ext cx="7180869" cy="6890567"/>
          </a:xfrm>
          <a:prstGeom prst="rect">
            <a:avLst/>
          </a:prstGeom>
        </p:spPr>
      </p:pic>
    </p:spTree>
    <p:extLst>
      <p:ext uri="{BB962C8B-B14F-4D97-AF65-F5344CB8AC3E}">
        <p14:creationId xmlns:p14="http://schemas.microsoft.com/office/powerpoint/2010/main" val="33583079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3" y="464456"/>
            <a:ext cx="2571506" cy="6158286"/>
          </a:xfrm>
        </p:spPr>
        <p:txBody>
          <a:bodyPr>
            <a:normAutofit/>
          </a:bodyPr>
          <a:lstStyle/>
          <a:p>
            <a:r>
              <a:rPr lang="en-US" sz="3600" dirty="0" smtClean="0"/>
              <a:t>Example Use Case Description</a:t>
            </a:r>
            <a:endParaRPr lang="en-US" sz="3600" dirty="0"/>
          </a:p>
        </p:txBody>
      </p:sp>
      <p:pic>
        <p:nvPicPr>
          <p:cNvPr id="5" name="Image 183"/>
          <p:cNvPicPr>
            <a:picLocks/>
          </p:cNvPicPr>
          <p:nvPr/>
        </p:nvPicPr>
        <p:blipFill>
          <a:blip r:embed="rId2" cstate="print"/>
          <a:stretch>
            <a:fillRect/>
          </a:stretch>
        </p:blipFill>
        <p:spPr>
          <a:xfrm>
            <a:off x="3400209" y="471503"/>
            <a:ext cx="7474937" cy="6151239"/>
          </a:xfrm>
          <a:prstGeom prst="rect">
            <a:avLst/>
          </a:prstGeom>
        </p:spPr>
      </p:pic>
    </p:spTree>
    <p:extLst>
      <p:ext uri="{BB962C8B-B14F-4D97-AF65-F5344CB8AC3E}">
        <p14:creationId xmlns:p14="http://schemas.microsoft.com/office/powerpoint/2010/main" val="21508194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Guidelines for writing requirements</a:t>
            </a:r>
          </a:p>
        </p:txBody>
      </p:sp>
      <p:sp>
        <p:nvSpPr>
          <p:cNvPr id="4" name="Content Placeholder 3"/>
          <p:cNvSpPr>
            <a:spLocks noGrp="1"/>
          </p:cNvSpPr>
          <p:nvPr>
            <p:ph idx="1"/>
          </p:nvPr>
        </p:nvSpPr>
        <p:spPr/>
        <p:txBody>
          <a:bodyPr>
            <a:normAutofit/>
          </a:bodyPr>
          <a:lstStyle/>
          <a:p>
            <a:r>
              <a:rPr lang="en-US" dirty="0"/>
              <a:t>Two important goals of writing requirements are that:</a:t>
            </a:r>
          </a:p>
          <a:p>
            <a:pPr lvl="1"/>
            <a:r>
              <a:rPr lang="en-US" dirty="0"/>
              <a:t>Anyone who reads the requirement comes to the same interpretation as any other reader.</a:t>
            </a:r>
          </a:p>
          <a:p>
            <a:pPr lvl="1"/>
            <a:r>
              <a:rPr lang="en-US" dirty="0"/>
              <a:t>Each reader’s interpretation matches what the author intended to communicate.</a:t>
            </a:r>
          </a:p>
          <a:p>
            <a:r>
              <a:rPr lang="en-US" dirty="0"/>
              <a:t>These outcomes are more important than purity of style or conforming strictly to some arbitrary rule or convention.</a:t>
            </a:r>
          </a:p>
        </p:txBody>
      </p:sp>
      <p:sp>
        <p:nvSpPr>
          <p:cNvPr id="3" name="Slide Number Placeholder 2"/>
          <p:cNvSpPr>
            <a:spLocks noGrp="1"/>
          </p:cNvSpPr>
          <p:nvPr>
            <p:ph type="sldNum" sz="quarter" idx="12"/>
          </p:nvPr>
        </p:nvSpPr>
        <p:spPr/>
        <p:txBody>
          <a:bodyPr>
            <a:normAutofit lnSpcReduction="10000"/>
          </a:bodyPr>
          <a:lstStyle/>
          <a:p>
            <a:fld id="{95E664E9-BB0A-4932-9D77-E0DDE5779A37}" type="slidenum">
              <a:rPr lang="en-US" smtClean="0"/>
              <a:pPr/>
              <a:t>66</a:t>
            </a:fld>
            <a:endParaRPr lang="en-US" dirty="0"/>
          </a:p>
        </p:txBody>
      </p:sp>
    </p:spTree>
    <p:extLst>
      <p:ext uri="{BB962C8B-B14F-4D97-AF65-F5344CB8AC3E}">
        <p14:creationId xmlns:p14="http://schemas.microsoft.com/office/powerpoint/2010/main" val="66139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style</a:t>
            </a:r>
          </a:p>
        </p:txBody>
      </p:sp>
      <p:sp>
        <p:nvSpPr>
          <p:cNvPr id="3" name="Slide Number Placeholder 2"/>
          <p:cNvSpPr>
            <a:spLocks noGrp="1"/>
          </p:cNvSpPr>
          <p:nvPr>
            <p:ph type="sldNum" sz="quarter" idx="12"/>
          </p:nvPr>
        </p:nvSpPr>
        <p:spPr/>
        <p:txBody>
          <a:bodyPr>
            <a:normAutofit lnSpcReduction="10000"/>
          </a:bodyPr>
          <a:lstStyle/>
          <a:p>
            <a:fld id="{95E664E9-BB0A-4932-9D77-E0DDE5779A37}" type="slidenum">
              <a:rPr lang="en-US" smtClean="0"/>
              <a:pPr/>
              <a:t>67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84504249"/>
              </p:ext>
            </p:extLst>
          </p:nvPr>
        </p:nvGraphicFramePr>
        <p:xfrm>
          <a:off x="2182033" y="1664010"/>
          <a:ext cx="7060707" cy="4696320"/>
        </p:xfrm>
        <a:graphic>
          <a:graphicData uri="http://schemas.openxmlformats.org/drawingml/2006/table">
            <a:tbl>
              <a:tblPr firstRow="1" firstCol="1" bandRow="1">
                <a:tableStyleId>{5940675A-B579-460E-94D1-54222C63F5DA}</a:tableStyleId>
              </a:tblPr>
              <a:tblGrid>
                <a:gridCol w="1699799">
                  <a:extLst>
                    <a:ext uri="{9D8B030D-6E8A-4147-A177-3AD203B41FA5}">
                      <a16:colId xmlns="" xmlns:a16="http://schemas.microsoft.com/office/drawing/2014/main" val="20000"/>
                    </a:ext>
                  </a:extLst>
                </a:gridCol>
                <a:gridCol w="5360908">
                  <a:extLst>
                    <a:ext uri="{9D8B030D-6E8A-4147-A177-3AD203B41FA5}">
                      <a16:colId xmlns="" xmlns:a16="http://schemas.microsoft.com/office/drawing/2014/main" val="20001"/>
                    </a:ext>
                  </a:extLst>
                </a:gridCol>
              </a:tblGrid>
              <a:tr h="314106">
                <a:tc>
                  <a:txBody>
                    <a:bodyPr/>
                    <a:lstStyle/>
                    <a:p>
                      <a:pPr marL="0" marR="0">
                        <a:spcBef>
                          <a:spcPts val="0"/>
                        </a:spcBef>
                        <a:spcAft>
                          <a:spcPts val="0"/>
                        </a:spcAft>
                      </a:pPr>
                      <a:r>
                        <a:rPr lang="en-US" sz="1600" b="1" dirty="0">
                          <a:effectLst/>
                        </a:rPr>
                        <a:t>Identifier</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Requirement ID</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4106">
                <a:tc>
                  <a:txBody>
                    <a:bodyPr/>
                    <a:lstStyle/>
                    <a:p>
                      <a:pPr marL="0" marR="0">
                        <a:spcBef>
                          <a:spcPts val="0"/>
                        </a:spcBef>
                        <a:spcAft>
                          <a:spcPts val="0"/>
                        </a:spcAft>
                      </a:pPr>
                      <a:r>
                        <a:rPr lang="en-US" sz="1600" b="1">
                          <a:effectLst/>
                        </a:rPr>
                        <a:t>Title</a:t>
                      </a:r>
                      <a:endParaRPr lang="en-US"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Title of requirement</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052423">
                <a:tc>
                  <a:txBody>
                    <a:bodyPr/>
                    <a:lstStyle/>
                    <a:p>
                      <a:pPr marL="0" marR="0">
                        <a:spcBef>
                          <a:spcPts val="0"/>
                        </a:spcBef>
                        <a:spcAft>
                          <a:spcPts val="0"/>
                        </a:spcAft>
                      </a:pPr>
                      <a:r>
                        <a:rPr lang="en-US" sz="1600" b="1" dirty="0">
                          <a:effectLst/>
                        </a:rPr>
                        <a:t>Requirement</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Description of requirement </a:t>
                      </a:r>
                      <a:r>
                        <a:rPr lang="en-US" sz="1600" dirty="0" err="1">
                          <a:effectLst/>
                        </a:rPr>
                        <a:t>e.g</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rPr>
                        <a:t>If written in system perspective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rPr>
                        <a:t>[optional precondition] [optional trigger event] the system shall [expected system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rPr>
                        <a:t>If written in user perspective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rPr>
                        <a:t>The [user class or actor name] shall be able to [do something] [to some object] [qualifying conditions, response time, or quality statement].</a:t>
                      </a:r>
                      <a:endParaRPr lang="en-US" sz="1600" dirty="0">
                        <a:solidFill>
                          <a:srgbClr val="FF0000"/>
                        </a:solidFill>
                      </a:endParaRPr>
                    </a:p>
                    <a:p>
                      <a:pPr marL="0" marR="0">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14106">
                <a:tc>
                  <a:txBody>
                    <a:bodyPr/>
                    <a:lstStyle/>
                    <a:p>
                      <a:pPr marL="0" marR="0">
                        <a:spcBef>
                          <a:spcPts val="0"/>
                        </a:spcBef>
                        <a:spcAft>
                          <a:spcPts val="0"/>
                        </a:spcAft>
                      </a:pPr>
                      <a:r>
                        <a:rPr lang="en-US" sz="1600" b="1">
                          <a:effectLst/>
                        </a:rPr>
                        <a:t>Source</a:t>
                      </a:r>
                      <a:endParaRPr lang="en-US"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Where requirement come from (</a:t>
                      </a:r>
                      <a:r>
                        <a:rPr lang="en-US" sz="1600">
                          <a:effectLst/>
                        </a:rPr>
                        <a:t>who demand </a:t>
                      </a:r>
                      <a:r>
                        <a:rPr lang="en-US" sz="1600" dirty="0">
                          <a:effectLst/>
                        </a:rPr>
                        <a:t>it)</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14106">
                <a:tc>
                  <a:txBody>
                    <a:bodyPr/>
                    <a:lstStyle/>
                    <a:p>
                      <a:pPr marL="0" marR="0">
                        <a:spcBef>
                          <a:spcPts val="0"/>
                        </a:spcBef>
                        <a:spcAft>
                          <a:spcPts val="0"/>
                        </a:spcAft>
                      </a:pPr>
                      <a:r>
                        <a:rPr lang="en-US" sz="1600" b="1">
                          <a:effectLst/>
                        </a:rPr>
                        <a:t>Rationale </a:t>
                      </a:r>
                      <a:endParaRPr lang="en-US"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Motivation behind the requirement</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617124">
                <a:tc>
                  <a:txBody>
                    <a:bodyPr/>
                    <a:lstStyle/>
                    <a:p>
                      <a:pPr marL="0" marR="0">
                        <a:spcBef>
                          <a:spcPts val="0"/>
                        </a:spcBef>
                        <a:spcAft>
                          <a:spcPts val="0"/>
                        </a:spcAft>
                      </a:pPr>
                      <a:r>
                        <a:rPr lang="en-US" sz="1600" b="1">
                          <a:effectLst/>
                        </a:rPr>
                        <a:t>Restrictions and Risk</a:t>
                      </a:r>
                      <a:endParaRPr lang="en-US"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Any restriction and risk that requirement must be fulfilled</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314106">
                <a:tc>
                  <a:txBody>
                    <a:bodyPr/>
                    <a:lstStyle/>
                    <a:p>
                      <a:pPr marL="0" marR="0">
                        <a:spcBef>
                          <a:spcPts val="0"/>
                        </a:spcBef>
                        <a:spcAft>
                          <a:spcPts val="0"/>
                        </a:spcAft>
                      </a:pPr>
                      <a:r>
                        <a:rPr lang="en-US" sz="1600" b="1">
                          <a:effectLst/>
                        </a:rPr>
                        <a:t>Dependencies</a:t>
                      </a:r>
                      <a:endParaRPr lang="en-US"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Requirements ID that are dependent on this requirement</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r h="314106">
                <a:tc>
                  <a:txBody>
                    <a:bodyPr/>
                    <a:lstStyle/>
                    <a:p>
                      <a:pPr marL="0" marR="0">
                        <a:spcBef>
                          <a:spcPts val="0"/>
                        </a:spcBef>
                        <a:spcAft>
                          <a:spcPts val="0"/>
                        </a:spcAft>
                      </a:pPr>
                      <a:r>
                        <a:rPr lang="en-US" sz="1600" b="1" dirty="0">
                          <a:effectLst/>
                        </a:rPr>
                        <a:t>Priority</a:t>
                      </a:r>
                      <a:endParaRPr lang="en-US"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High/Medium/Low</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34426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Functional Requirement </a:t>
            </a:r>
            <a:r>
              <a:rPr lang="en-US" u="sng" dirty="0" smtClean="0"/>
              <a:t>Example 1</a:t>
            </a:r>
            <a:endParaRPr lang="en-US" dirty="0"/>
          </a:p>
        </p:txBody>
      </p:sp>
      <p:pic>
        <p:nvPicPr>
          <p:cNvPr id="4" name="Content Placeholder 3"/>
          <p:cNvPicPr>
            <a:picLocks noGrp="1" noChangeAspect="1"/>
          </p:cNvPicPr>
          <p:nvPr>
            <p:ph idx="1"/>
          </p:nvPr>
        </p:nvPicPr>
        <p:blipFill>
          <a:blip r:embed="rId2"/>
          <a:stretch>
            <a:fillRect/>
          </a:stretch>
        </p:blipFill>
        <p:spPr>
          <a:xfrm>
            <a:off x="760858" y="1625600"/>
            <a:ext cx="9901935" cy="4554538"/>
          </a:xfrm>
          <a:prstGeom prst="rect">
            <a:avLst/>
          </a:prstGeom>
        </p:spPr>
      </p:pic>
    </p:spTree>
    <p:extLst>
      <p:ext uri="{BB962C8B-B14F-4D97-AF65-F5344CB8AC3E}">
        <p14:creationId xmlns:p14="http://schemas.microsoft.com/office/powerpoint/2010/main" val="18932433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Functional Requirement </a:t>
            </a:r>
            <a:r>
              <a:rPr lang="en-US" u="sng" dirty="0" smtClean="0"/>
              <a:t>Example 2</a:t>
            </a:r>
            <a:endParaRPr lang="en-US" dirty="0"/>
          </a:p>
        </p:txBody>
      </p:sp>
      <p:pic>
        <p:nvPicPr>
          <p:cNvPr id="4" name="Content Placeholder 3"/>
          <p:cNvPicPr>
            <a:picLocks noGrp="1" noChangeAspect="1"/>
          </p:cNvPicPr>
          <p:nvPr>
            <p:ph idx="1"/>
          </p:nvPr>
        </p:nvPicPr>
        <p:blipFill>
          <a:blip r:embed="rId2"/>
          <a:stretch>
            <a:fillRect/>
          </a:stretch>
        </p:blipFill>
        <p:spPr>
          <a:xfrm>
            <a:off x="1010582" y="1692760"/>
            <a:ext cx="9402487" cy="4420217"/>
          </a:xfrm>
          <a:prstGeom prst="rect">
            <a:avLst/>
          </a:prstGeom>
        </p:spPr>
      </p:pic>
    </p:spTree>
    <p:extLst>
      <p:ext uri="{BB962C8B-B14F-4D97-AF65-F5344CB8AC3E}">
        <p14:creationId xmlns:p14="http://schemas.microsoft.com/office/powerpoint/2010/main" val="3136851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6" name="Picture 5"/>
          <p:cNvPicPr>
            <a:picLocks noChangeAspect="1"/>
          </p:cNvPicPr>
          <p:nvPr/>
        </p:nvPicPr>
        <p:blipFill>
          <a:blip r:embed="rId2"/>
          <a:stretch>
            <a:fillRect/>
          </a:stretch>
        </p:blipFill>
        <p:spPr>
          <a:xfrm>
            <a:off x="299713" y="609098"/>
            <a:ext cx="10845857" cy="5677402"/>
          </a:xfrm>
          <a:prstGeom prst="rect">
            <a:avLst/>
          </a:prstGeom>
        </p:spPr>
      </p:pic>
    </p:spTree>
    <p:extLst>
      <p:ext uri="{BB962C8B-B14F-4D97-AF65-F5344CB8AC3E}">
        <p14:creationId xmlns:p14="http://schemas.microsoft.com/office/powerpoint/2010/main" val="22633361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Functional Requirement Example </a:t>
            </a:r>
            <a:r>
              <a:rPr lang="en-US" u="sng"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712788" y="1792794"/>
            <a:ext cx="9998075" cy="4220150"/>
          </a:xfrm>
          <a:prstGeom prst="rect">
            <a:avLst/>
          </a:prstGeom>
        </p:spPr>
      </p:pic>
    </p:spTree>
    <p:extLst>
      <p:ext uri="{BB962C8B-B14F-4D97-AF65-F5344CB8AC3E}">
        <p14:creationId xmlns:p14="http://schemas.microsoft.com/office/powerpoint/2010/main" val="3001714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CEDD6776-70D3-4C44-A23E-4B99349FBC51}"/>
              </a:ext>
            </a:extLst>
          </p:cNvPr>
          <p:cNvSpPr txBox="1">
            <a:spLocks/>
          </p:cNvSpPr>
          <p:nvPr/>
        </p:nvSpPr>
        <p:spPr>
          <a:xfrm>
            <a:off x="2209800" y="2667000"/>
            <a:ext cx="8229600" cy="9144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endParaRPr lang="en-US" sz="3400" b="1" dirty="0">
              <a:solidFill>
                <a:schemeClr val="tx1"/>
              </a:solidFill>
            </a:endParaRPr>
          </a:p>
        </p:txBody>
      </p:sp>
      <p:sp>
        <p:nvSpPr>
          <p:cNvPr id="10" name="Title 9"/>
          <p:cNvSpPr>
            <a:spLocks noGrp="1"/>
          </p:cNvSpPr>
          <p:nvPr>
            <p:ph type="title"/>
          </p:nvPr>
        </p:nvSpPr>
        <p:spPr/>
        <p:txBody>
          <a:bodyPr/>
          <a:lstStyle/>
          <a:p>
            <a:r>
              <a:rPr lang="en-US" dirty="0"/>
              <a:t>Deriving Functional Requirements from a Use </a:t>
            </a:r>
            <a:r>
              <a:rPr lang="en-US" dirty="0" smtClean="0"/>
              <a:t>case</a:t>
            </a:r>
            <a:endParaRPr lang="en-US" dirty="0"/>
          </a:p>
        </p:txBody>
      </p:sp>
      <p:sp>
        <p:nvSpPr>
          <p:cNvPr id="11" name="Text Placeholder 10"/>
          <p:cNvSpPr>
            <a:spLocks noGrp="1"/>
          </p:cNvSpPr>
          <p:nvPr>
            <p:ph type="body" idx="1"/>
          </p:nvPr>
        </p:nvSpPr>
        <p:spPr/>
        <p:txBody>
          <a:bodyPr/>
          <a:lstStyle/>
          <a:p>
            <a:endParaRPr lang="en-US"/>
          </a:p>
        </p:txBody>
      </p:sp>
      <p:sp>
        <p:nvSpPr>
          <p:cNvPr id="4" name="Footer Placeholder 3">
            <a:extLst>
              <a:ext uri="{FF2B5EF4-FFF2-40B4-BE49-F238E27FC236}">
                <a16:creationId xmlns="" xmlns:a16="http://schemas.microsoft.com/office/drawing/2014/main" id="{3C474CD6-F94A-429E-994F-0303D9E35E32}"/>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1211092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DBF3E-1094-4487-BA60-E44176ED6445}"/>
              </a:ext>
            </a:extLst>
          </p:cNvPr>
          <p:cNvSpPr>
            <a:spLocks noGrp="1"/>
          </p:cNvSpPr>
          <p:nvPr>
            <p:ph type="title"/>
          </p:nvPr>
        </p:nvSpPr>
        <p:spPr/>
        <p:txBody>
          <a:bodyPr>
            <a:normAutofit/>
          </a:bodyPr>
          <a:lstStyle/>
          <a:p>
            <a:r>
              <a:rPr lang="en-US" b="1" dirty="0"/>
              <a:t>Use cases vs functional requirements</a:t>
            </a:r>
          </a:p>
        </p:txBody>
      </p:sp>
      <p:sp>
        <p:nvSpPr>
          <p:cNvPr id="4" name="Content Placeholder 3">
            <a:extLst>
              <a:ext uri="{FF2B5EF4-FFF2-40B4-BE49-F238E27FC236}">
                <a16:creationId xmlns="" xmlns:a16="http://schemas.microsoft.com/office/drawing/2014/main" id="{D5D4E8A2-6984-4C68-821D-B24BBD06A7EF}"/>
              </a:ext>
            </a:extLst>
          </p:cNvPr>
          <p:cNvSpPr>
            <a:spLocks noGrp="1"/>
          </p:cNvSpPr>
          <p:nvPr>
            <p:ph idx="1"/>
          </p:nvPr>
        </p:nvSpPr>
        <p:spPr/>
        <p:txBody>
          <a:bodyPr>
            <a:normAutofit fontScale="92500" lnSpcReduction="10000"/>
          </a:bodyPr>
          <a:lstStyle/>
          <a:p>
            <a:r>
              <a:rPr lang="en-US" dirty="0"/>
              <a:t>Software developers don’t implement business requirements or user requirements. </a:t>
            </a:r>
          </a:p>
          <a:p>
            <a:r>
              <a:rPr lang="en-US" dirty="0"/>
              <a:t>They implement </a:t>
            </a:r>
            <a:r>
              <a:rPr lang="en-US" dirty="0">
                <a:highlight>
                  <a:srgbClr val="FFFF00"/>
                </a:highlight>
              </a:rPr>
              <a:t>functional requirements</a:t>
            </a:r>
            <a:r>
              <a:rPr lang="en-US" dirty="0">
                <a:solidFill>
                  <a:srgbClr val="FF0000"/>
                </a:solidFill>
              </a:rPr>
              <a:t>,</a:t>
            </a:r>
            <a:r>
              <a:rPr lang="en-US" dirty="0"/>
              <a:t> specific bits of system behavior. </a:t>
            </a:r>
          </a:p>
          <a:p>
            <a:r>
              <a:rPr lang="en-US" dirty="0">
                <a:highlight>
                  <a:srgbClr val="FFFF00"/>
                </a:highlight>
              </a:rPr>
              <a:t>Why we need functional requirements?</a:t>
            </a:r>
          </a:p>
          <a:p>
            <a:r>
              <a:rPr lang="en-US" dirty="0"/>
              <a:t>Use cases describe the user’s perspective, looking at the externally visible behavior of the system. </a:t>
            </a:r>
          </a:p>
          <a:p>
            <a:r>
              <a:rPr lang="en-US" dirty="0"/>
              <a:t>They don’t contain all the information that a developer needs to write the software</a:t>
            </a:r>
          </a:p>
          <a:p>
            <a:r>
              <a:rPr lang="en-US" dirty="0"/>
              <a:t>Example</a:t>
            </a:r>
          </a:p>
          <a:p>
            <a:pPr lvl="1"/>
            <a:r>
              <a:rPr lang="en-US" dirty="0"/>
              <a:t>The user of an ATM doesn’t know about any back-end processing involved, such as communicating with the bank’s computer. </a:t>
            </a:r>
          </a:p>
          <a:p>
            <a:pPr lvl="1"/>
            <a:r>
              <a:rPr lang="en-US" dirty="0"/>
              <a:t>This detail is invisible to the user, yet the developer needs to know about it. </a:t>
            </a:r>
          </a:p>
          <a:p>
            <a:endParaRPr lang="en-US" dirty="0"/>
          </a:p>
        </p:txBody>
      </p:sp>
      <p:sp>
        <p:nvSpPr>
          <p:cNvPr id="3" name="Footer Placeholder 2">
            <a:extLst>
              <a:ext uri="{FF2B5EF4-FFF2-40B4-BE49-F238E27FC236}">
                <a16:creationId xmlns="" xmlns:a16="http://schemas.microsoft.com/office/drawing/2014/main" id="{96BBE4AA-4F7D-4681-983E-37729CE28EC0}"/>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199605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0C3F-0D60-4209-970C-B7ECECED1167}"/>
              </a:ext>
            </a:extLst>
          </p:cNvPr>
          <p:cNvSpPr>
            <a:spLocks noGrp="1"/>
          </p:cNvSpPr>
          <p:nvPr>
            <p:ph type="title"/>
          </p:nvPr>
        </p:nvSpPr>
        <p:spPr/>
        <p:txBody>
          <a:bodyPr>
            <a:normAutofit fontScale="90000"/>
          </a:bodyPr>
          <a:lstStyle/>
          <a:p>
            <a:r>
              <a:rPr lang="en-US" b="1" dirty="0"/>
              <a:t>Deriving functional requirements from the use case</a:t>
            </a:r>
          </a:p>
        </p:txBody>
      </p:sp>
      <p:sp>
        <p:nvSpPr>
          <p:cNvPr id="4" name="Content Placeholder 3">
            <a:extLst>
              <a:ext uri="{FF2B5EF4-FFF2-40B4-BE49-F238E27FC236}">
                <a16:creationId xmlns="" xmlns:a16="http://schemas.microsoft.com/office/drawing/2014/main" id="{53EBB058-B663-4E1E-A836-14A2CD50A525}"/>
              </a:ext>
            </a:extLst>
          </p:cNvPr>
          <p:cNvSpPr>
            <a:spLocks noGrp="1"/>
          </p:cNvSpPr>
          <p:nvPr>
            <p:ph idx="1"/>
          </p:nvPr>
        </p:nvSpPr>
        <p:spPr/>
        <p:txBody>
          <a:bodyPr>
            <a:normAutofit lnSpcReduction="10000"/>
          </a:bodyPr>
          <a:lstStyle/>
          <a:p>
            <a:r>
              <a:rPr lang="en-US" b="1" dirty="0">
                <a:highlight>
                  <a:srgbClr val="FFFF00"/>
                </a:highlight>
              </a:rPr>
              <a:t>Directly derivable </a:t>
            </a:r>
          </a:p>
          <a:p>
            <a:r>
              <a:rPr lang="en-US" dirty="0"/>
              <a:t>Many functional requirements fall right out of the dialog steps between the actor and the system.</a:t>
            </a:r>
            <a:endParaRPr lang="en-US" b="1" dirty="0"/>
          </a:p>
          <a:p>
            <a:r>
              <a:rPr lang="en-US" b="1" dirty="0">
                <a:highlight>
                  <a:srgbClr val="FFFF00"/>
                </a:highlight>
              </a:rPr>
              <a:t>Derive through further analysis</a:t>
            </a:r>
          </a:p>
          <a:p>
            <a:r>
              <a:rPr lang="en-US" dirty="0"/>
              <a:t>Other functional requirements don’t appear in the use case description. </a:t>
            </a:r>
          </a:p>
          <a:p>
            <a:r>
              <a:rPr lang="en-US" dirty="0"/>
              <a:t>Example</a:t>
            </a:r>
          </a:p>
          <a:p>
            <a:pPr lvl="1"/>
            <a:r>
              <a:rPr lang="en-US" dirty="0"/>
              <a:t>For instance, the way use cases are typically documented does not specify what the system should do </a:t>
            </a:r>
            <a:r>
              <a:rPr lang="en-US" dirty="0">
                <a:highlight>
                  <a:srgbClr val="FFFF00"/>
                </a:highlight>
              </a:rPr>
              <a:t>if a precondition is </a:t>
            </a:r>
            <a:r>
              <a:rPr lang="en-US" i="1" dirty="0">
                <a:highlight>
                  <a:srgbClr val="FFFF00"/>
                </a:highlight>
              </a:rPr>
              <a:t>not </a:t>
            </a:r>
            <a:r>
              <a:rPr lang="en-US" dirty="0">
                <a:highlight>
                  <a:srgbClr val="FFFF00"/>
                </a:highlight>
              </a:rPr>
              <a:t>satisfied</a:t>
            </a:r>
            <a:r>
              <a:rPr lang="en-US" dirty="0"/>
              <a:t>. </a:t>
            </a:r>
          </a:p>
          <a:p>
            <a:r>
              <a:rPr lang="en-US" dirty="0"/>
              <a:t>The BA must derive those missing requirements and communicate them to developers and testers (</a:t>
            </a:r>
            <a:r>
              <a:rPr lang="en-US" dirty="0" err="1"/>
              <a:t>Wiegers</a:t>
            </a:r>
            <a:r>
              <a:rPr lang="en-US" dirty="0"/>
              <a:t> 2006). </a:t>
            </a:r>
          </a:p>
          <a:p>
            <a:endParaRPr lang="en-US" dirty="0"/>
          </a:p>
        </p:txBody>
      </p:sp>
      <p:sp>
        <p:nvSpPr>
          <p:cNvPr id="3" name="Footer Placeholder 2">
            <a:extLst>
              <a:ext uri="{FF2B5EF4-FFF2-40B4-BE49-F238E27FC236}">
                <a16:creationId xmlns="" xmlns:a16="http://schemas.microsoft.com/office/drawing/2014/main" id="{443C5C91-E7D9-4D03-AE33-933E797C5966}"/>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247556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DD7917DB-5200-4E3F-857F-8F074F3F6719}"/>
              </a:ext>
            </a:extLst>
          </p:cNvPr>
          <p:cNvSpPr>
            <a:spLocks noGrp="1"/>
          </p:cNvSpPr>
          <p:nvPr>
            <p:ph type="ftr" sz="quarter" idx="11"/>
          </p:nvPr>
        </p:nvSpPr>
        <p:spPr/>
        <p:txBody>
          <a:bodyPr/>
          <a:lstStyle/>
          <a:p>
            <a:r>
              <a:rPr lang="en-US"/>
              <a:t>Software Requirements Engineering</a:t>
            </a:r>
            <a:endParaRPr lang="en-US" dirty="0"/>
          </a:p>
        </p:txBody>
      </p:sp>
      <p:pic>
        <p:nvPicPr>
          <p:cNvPr id="6" name="Picture 5">
            <a:extLst>
              <a:ext uri="{FF2B5EF4-FFF2-40B4-BE49-F238E27FC236}">
                <a16:creationId xmlns="" xmlns:a16="http://schemas.microsoft.com/office/drawing/2014/main" id="{043F39E2-4C19-47BA-93E8-850F4730E31A}"/>
              </a:ext>
            </a:extLst>
          </p:cNvPr>
          <p:cNvPicPr>
            <a:picLocks noChangeAspect="1"/>
          </p:cNvPicPr>
          <p:nvPr/>
        </p:nvPicPr>
        <p:blipFill>
          <a:blip r:embed="rId3"/>
          <a:stretch>
            <a:fillRect/>
          </a:stretch>
        </p:blipFill>
        <p:spPr>
          <a:xfrm>
            <a:off x="3090381" y="0"/>
            <a:ext cx="6011239" cy="6858000"/>
          </a:xfrm>
          <a:prstGeom prst="rect">
            <a:avLst/>
          </a:prstGeom>
        </p:spPr>
      </p:pic>
    </p:spTree>
    <p:extLst>
      <p:ext uri="{BB962C8B-B14F-4D97-AF65-F5344CB8AC3E}">
        <p14:creationId xmlns:p14="http://schemas.microsoft.com/office/powerpoint/2010/main" val="270322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286000" y="0"/>
            <a:ext cx="8077200" cy="1143000"/>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394316" y="1527175"/>
            <a:ext cx="5777883" cy="847725"/>
          </a:xfrm>
        </p:spPr>
        <p:txBody>
          <a:bodyPr>
            <a:no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r>
              <a:rPr lang="en-US" sz="2800" dirty="0">
                <a:solidFill>
                  <a:schemeClr val="tx1"/>
                </a:solidFill>
              </a:rPr>
              <a:t>Precondition</a:t>
            </a:r>
          </a:p>
          <a:p>
            <a:endParaRPr lang="en-US" sz="2800"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388749" y="1737520"/>
            <a:ext cx="5063446" cy="639762"/>
          </a:xfrm>
        </p:spPr>
        <p:txBody>
          <a:bodyPr>
            <a:noAutofit/>
          </a:bodyPr>
          <a:lstStyle/>
          <a:p>
            <a:endParaRPr lang="en-US" sz="2800" dirty="0">
              <a:solidFill>
                <a:schemeClr val="tx1"/>
              </a:solidFill>
            </a:endParaRPr>
          </a:p>
          <a:p>
            <a:r>
              <a:rPr lang="en-US" sz="2800" dirty="0">
                <a:solidFill>
                  <a:schemeClr val="tx1"/>
                </a:solidFill>
              </a:rPr>
              <a:t>Possible </a:t>
            </a:r>
            <a:r>
              <a:rPr lang="en-US" sz="2800" dirty="0" smtClean="0">
                <a:solidFill>
                  <a:schemeClr val="tx1"/>
                </a:solidFill>
              </a:rPr>
              <a:t>FR</a:t>
            </a:r>
            <a:endParaRPr lang="en-US" sz="2800" dirty="0">
              <a:solidFill>
                <a:schemeClr val="tx1"/>
              </a:solidFill>
            </a:endParaRPr>
          </a:p>
          <a:p>
            <a:endParaRPr lang="en-US" sz="2800"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284085" y="2057401"/>
            <a:ext cx="5811915" cy="3854451"/>
          </a:xfrm>
        </p:spPr>
        <p:txBody>
          <a:bodyPr>
            <a:normAutofit lnSpcReduction="10000"/>
          </a:bodyPr>
          <a:lstStyle/>
          <a:p>
            <a:endParaRPr lang="en-US" sz="2800" dirty="0">
              <a:solidFill>
                <a:srgbClr val="92D050"/>
              </a:solidFill>
            </a:endParaRPr>
          </a:p>
          <a:p>
            <a:r>
              <a:rPr lang="en-US" sz="2800" dirty="0">
                <a:solidFill>
                  <a:srgbClr val="92D050"/>
                </a:solidFill>
              </a:rPr>
              <a:t>PRE-1. Patron is logged into COS.</a:t>
            </a:r>
          </a:p>
          <a:p>
            <a:endParaRPr lang="en-US" sz="2800" dirty="0"/>
          </a:p>
          <a:p>
            <a:endParaRPr lang="en-US" sz="2800" dirty="0"/>
          </a:p>
          <a:p>
            <a:r>
              <a:rPr lang="en-US" sz="2800" dirty="0">
                <a:solidFill>
                  <a:srgbClr val="0070C0"/>
                </a:solidFill>
              </a:rPr>
              <a:t>PRE-2. Patron is registered for meal payments by payroll deduction.</a:t>
            </a:r>
            <a:endParaRPr lang="en-US" dirty="0">
              <a:solidFill>
                <a:srgbClr val="0070C0"/>
              </a:solidFill>
            </a:endParaRP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199" y="2209801"/>
            <a:ext cx="4942643" cy="4368552"/>
          </a:xfrm>
        </p:spPr>
        <p:txBody>
          <a:bodyPr>
            <a:normAutofit fontScale="70000" lnSpcReduction="20000"/>
          </a:bodyPr>
          <a:lstStyle/>
          <a:p>
            <a:r>
              <a:rPr lang="en-US" sz="2800" dirty="0" err="1">
                <a:solidFill>
                  <a:srgbClr val="00B050"/>
                </a:solidFill>
              </a:rPr>
              <a:t>Order.Place</a:t>
            </a:r>
            <a:r>
              <a:rPr lang="en-US" sz="2800" dirty="0">
                <a:solidFill>
                  <a:srgbClr val="00B050"/>
                </a:solidFill>
              </a:rPr>
              <a:t>: </a:t>
            </a:r>
          </a:p>
          <a:p>
            <a:pPr marL="274320" lvl="1" indent="0">
              <a:buNone/>
            </a:pPr>
            <a:r>
              <a:rPr lang="en-US" sz="2500" dirty="0">
                <a:solidFill>
                  <a:srgbClr val="00B050"/>
                </a:solidFill>
              </a:rPr>
              <a:t>The system shall let a Patron who is logged in to the Cafeteria Ordering System place an order for one or more meals</a:t>
            </a:r>
            <a:r>
              <a:rPr lang="en-US" sz="2500" dirty="0" smtClean="0">
                <a:solidFill>
                  <a:srgbClr val="00B050"/>
                </a:solidFill>
              </a:rPr>
              <a:t>.</a:t>
            </a:r>
          </a:p>
          <a:p>
            <a:pPr marL="274320" lvl="1" indent="0">
              <a:buNone/>
            </a:pPr>
            <a:endParaRPr lang="en-US" sz="2500" dirty="0">
              <a:solidFill>
                <a:srgbClr val="00B050"/>
              </a:solidFill>
            </a:endParaRPr>
          </a:p>
          <a:p>
            <a:r>
              <a:rPr lang="en-US" sz="2800" dirty="0" err="1">
                <a:solidFill>
                  <a:srgbClr val="0070C0"/>
                </a:solidFill>
              </a:rPr>
              <a:t>Order.Place.Register</a:t>
            </a:r>
            <a:r>
              <a:rPr lang="en-US" sz="2800" dirty="0">
                <a:solidFill>
                  <a:srgbClr val="0070C0"/>
                </a:solidFill>
              </a:rPr>
              <a:t>: </a:t>
            </a:r>
          </a:p>
          <a:p>
            <a:pPr marL="274320" lvl="1" indent="0">
              <a:buNone/>
            </a:pPr>
            <a:r>
              <a:rPr lang="en-US" sz="2500" dirty="0">
                <a:solidFill>
                  <a:srgbClr val="0070C0"/>
                </a:solidFill>
              </a:rPr>
              <a:t>The system shall confirm that the Patron is registered for payroll deduction to place an order.</a:t>
            </a:r>
          </a:p>
          <a:p>
            <a:r>
              <a:rPr lang="en-US" sz="2800" dirty="0" err="1">
                <a:solidFill>
                  <a:srgbClr val="0070C0"/>
                </a:solidFill>
              </a:rPr>
              <a:t>Order.Place.Register.No</a:t>
            </a:r>
            <a:r>
              <a:rPr lang="en-US" sz="2800" dirty="0">
                <a:solidFill>
                  <a:srgbClr val="0070C0"/>
                </a:solidFill>
              </a:rPr>
              <a:t>: </a:t>
            </a:r>
          </a:p>
          <a:p>
            <a:pPr marL="274320" lvl="1" indent="0">
              <a:buNone/>
            </a:pPr>
            <a:r>
              <a:rPr lang="en-US" sz="2500" dirty="0">
                <a:solidFill>
                  <a:srgbClr val="0070C0"/>
                </a:solidFill>
              </a:rPr>
              <a:t>If the Patron is not registered for payroll deduction, the system shall give the Patron options to register now and continue placing an order, to place an order for pickup in the cafeteria </a:t>
            </a:r>
            <a:r>
              <a:rPr lang="en-US" sz="2800" dirty="0">
                <a:solidFill>
                  <a:srgbClr val="0070C0"/>
                </a:solidFill>
              </a:rPr>
              <a:t>(not for delivery), or to exit from the COS.</a:t>
            </a:r>
            <a:endParaRPr lang="en-US" dirty="0">
              <a:solidFill>
                <a:srgbClr val="0070C0"/>
              </a:solidFill>
            </a:endParaRPr>
          </a:p>
          <a:p>
            <a:endParaRPr lang="en-US" dirty="0"/>
          </a:p>
        </p:txBody>
      </p:sp>
    </p:spTree>
    <p:extLst>
      <p:ext uri="{BB962C8B-B14F-4D97-AF65-F5344CB8AC3E}">
        <p14:creationId xmlns:p14="http://schemas.microsoft.com/office/powerpoint/2010/main" val="383826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286000" y="0"/>
            <a:ext cx="8077200" cy="1143000"/>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435006" y="1362076"/>
            <a:ext cx="5965794" cy="847725"/>
          </a:xfrm>
        </p:spPr>
        <p:txBody>
          <a:bodyPr>
            <a:no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pPr>
              <a:lnSpc>
                <a:spcPct val="80000"/>
              </a:lnSpc>
            </a:pPr>
            <a:r>
              <a:rPr lang="en-US" sz="2800" dirty="0">
                <a:solidFill>
                  <a:schemeClr val="tx1"/>
                </a:solidFill>
              </a:rPr>
              <a:t>Normal Flow</a:t>
            </a:r>
          </a:p>
          <a:p>
            <a:endParaRPr lang="en-US" sz="2800"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400800" y="1132681"/>
            <a:ext cx="4041775" cy="639762"/>
          </a:xfrm>
        </p:spPr>
        <p:txBody>
          <a:bodyPr>
            <a:normAutofit fontScale="25000" lnSpcReduction="20000"/>
          </a:bodyPr>
          <a:lstStyle/>
          <a:p>
            <a:endParaRPr lang="en-US" sz="11200" dirty="0">
              <a:solidFill>
                <a:schemeClr val="tx1"/>
              </a:solidFill>
            </a:endParaRPr>
          </a:p>
          <a:p>
            <a:r>
              <a:rPr lang="en-US" sz="11200" dirty="0">
                <a:solidFill>
                  <a:schemeClr val="tx1"/>
                </a:solidFill>
              </a:rPr>
              <a:t>Possible </a:t>
            </a:r>
            <a:r>
              <a:rPr lang="en-US" sz="11200" dirty="0" smtClean="0">
                <a:solidFill>
                  <a:schemeClr val="tx1"/>
                </a:solidFill>
              </a:rPr>
              <a:t>FR</a:t>
            </a:r>
            <a:endParaRPr lang="en-US"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319596" y="1981200"/>
            <a:ext cx="6081204" cy="4191000"/>
          </a:xfrm>
        </p:spPr>
        <p:txBody>
          <a:bodyPr>
            <a:normAutofit fontScale="55000" lnSpcReduction="20000"/>
          </a:bodyPr>
          <a:lstStyle/>
          <a:p>
            <a:pPr algn="just"/>
            <a:r>
              <a:rPr lang="en-US" sz="2800" b="1" dirty="0">
                <a:solidFill>
                  <a:srgbClr val="0070C0"/>
                </a:solidFill>
              </a:rPr>
              <a:t>1.0 Order a Single Meal</a:t>
            </a:r>
            <a:endParaRPr lang="en-US" sz="2800" dirty="0">
              <a:solidFill>
                <a:srgbClr val="0070C0"/>
              </a:solidFill>
            </a:endParaRPr>
          </a:p>
          <a:p>
            <a:pPr algn="just"/>
            <a:r>
              <a:rPr lang="en-US" sz="2800" dirty="0">
                <a:solidFill>
                  <a:srgbClr val="0070C0"/>
                </a:solidFill>
              </a:rPr>
              <a:t>1. Patron asks to view menu for a specific date. </a:t>
            </a:r>
            <a:r>
              <a:rPr lang="en-US" sz="2800" dirty="0">
                <a:solidFill>
                  <a:srgbClr val="00B050"/>
                </a:solidFill>
              </a:rPr>
              <a:t>(see 1.0.E1</a:t>
            </a:r>
            <a:r>
              <a:rPr lang="en-US" sz="2800" dirty="0"/>
              <a:t>, </a:t>
            </a:r>
            <a:r>
              <a:rPr lang="en-US" sz="2800" dirty="0">
                <a:solidFill>
                  <a:srgbClr val="00B050"/>
                </a:solidFill>
              </a:rPr>
              <a:t>1.0.E2</a:t>
            </a:r>
            <a:r>
              <a:rPr lang="en-US" sz="2800" dirty="0"/>
              <a:t>)</a:t>
            </a:r>
          </a:p>
          <a:p>
            <a:pPr algn="just"/>
            <a:endParaRPr lang="en-US" sz="2800" b="1" dirty="0">
              <a:solidFill>
                <a:srgbClr val="00B050"/>
              </a:solidFill>
            </a:endParaRPr>
          </a:p>
          <a:p>
            <a:pPr algn="just"/>
            <a:endParaRPr lang="en-US" sz="2800" b="1" dirty="0">
              <a:solidFill>
                <a:srgbClr val="00B050"/>
              </a:solidFill>
            </a:endParaRPr>
          </a:p>
          <a:p>
            <a:pPr algn="just"/>
            <a:endParaRPr lang="en-US" sz="2800" b="1" dirty="0">
              <a:solidFill>
                <a:srgbClr val="00B050"/>
              </a:solidFill>
            </a:endParaRPr>
          </a:p>
          <a:p>
            <a:pPr algn="just"/>
            <a:r>
              <a:rPr lang="en-US" sz="2800" b="1" dirty="0">
                <a:solidFill>
                  <a:srgbClr val="00B050"/>
                </a:solidFill>
              </a:rPr>
              <a:t>1.0.E1 Requested date is today and current time is after today’s order cutoff time</a:t>
            </a:r>
            <a:endParaRPr lang="en-US" sz="2800" dirty="0">
              <a:solidFill>
                <a:srgbClr val="00B050"/>
              </a:solidFill>
            </a:endParaRPr>
          </a:p>
          <a:p>
            <a:pPr algn="just"/>
            <a:r>
              <a:rPr lang="en-US" sz="2800" dirty="0">
                <a:solidFill>
                  <a:srgbClr val="00B050"/>
                </a:solidFill>
              </a:rPr>
              <a:t>1. COS informs Patron that it’s too late to place an order for today.</a:t>
            </a:r>
          </a:p>
          <a:p>
            <a:pPr algn="just"/>
            <a:r>
              <a:rPr lang="en-US" sz="2800" dirty="0">
                <a:solidFill>
                  <a:srgbClr val="00B050"/>
                </a:solidFill>
              </a:rPr>
              <a:t>2a. If Patron cancels the meal ordering process, then COS terminates use case.</a:t>
            </a:r>
          </a:p>
          <a:p>
            <a:pPr algn="just"/>
            <a:r>
              <a:rPr lang="en-US" sz="2800" dirty="0">
                <a:solidFill>
                  <a:srgbClr val="00B050"/>
                </a:solidFill>
              </a:rPr>
              <a:t>2b. Else if Patron requests another date, then COS restarts use case.</a:t>
            </a:r>
            <a:r>
              <a:rPr lang="en-US" sz="2800" dirty="0"/>
              <a:t>	</a:t>
            </a: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200" y="2001838"/>
            <a:ext cx="4853866" cy="4789486"/>
          </a:xfrm>
        </p:spPr>
        <p:txBody>
          <a:bodyPr>
            <a:normAutofit fontScale="92500" lnSpcReduction="20000"/>
          </a:bodyPr>
          <a:lstStyle/>
          <a:p>
            <a:pPr algn="just"/>
            <a:r>
              <a:rPr lang="en-US" sz="2800" dirty="0" err="1">
                <a:solidFill>
                  <a:srgbClr val="0070C0"/>
                </a:solidFill>
              </a:rPr>
              <a:t>Order.Place.Date</a:t>
            </a:r>
            <a:r>
              <a:rPr lang="en-US" sz="2800" dirty="0">
                <a:solidFill>
                  <a:srgbClr val="0070C0"/>
                </a:solidFill>
              </a:rPr>
              <a:t>: </a:t>
            </a:r>
          </a:p>
          <a:p>
            <a:pPr marL="274320" lvl="1" indent="0" algn="just">
              <a:buNone/>
            </a:pPr>
            <a:r>
              <a:rPr lang="en-US" sz="2500" dirty="0">
                <a:solidFill>
                  <a:srgbClr val="0070C0"/>
                </a:solidFill>
              </a:rPr>
              <a:t>The system shall prompt the Patron for the meal date (see BR-8).</a:t>
            </a:r>
          </a:p>
          <a:p>
            <a:pPr marL="274320" lvl="1" indent="0" algn="just">
              <a:buNone/>
            </a:pPr>
            <a:endParaRPr lang="en-US" i="1" dirty="0">
              <a:solidFill>
                <a:srgbClr val="0070C0"/>
              </a:solidFill>
            </a:endParaRPr>
          </a:p>
          <a:p>
            <a:pPr marL="274320" lvl="1" indent="0" algn="just">
              <a:buNone/>
            </a:pPr>
            <a:r>
              <a:rPr lang="en-US" i="1" dirty="0">
                <a:solidFill>
                  <a:srgbClr val="0070C0"/>
                </a:solidFill>
              </a:rPr>
              <a:t>BR-8: Meals must be ordered within 14 calendar days of the meal date.</a:t>
            </a:r>
            <a:r>
              <a:rPr lang="en-US" i="1" dirty="0"/>
              <a:t>	</a:t>
            </a:r>
          </a:p>
          <a:p>
            <a:pPr marL="274320" lvl="1" indent="0" algn="just">
              <a:buNone/>
            </a:pPr>
            <a:endParaRPr lang="en-US" sz="2500" i="1" dirty="0"/>
          </a:p>
          <a:p>
            <a:pPr algn="just"/>
            <a:r>
              <a:rPr lang="en-US" sz="2800" dirty="0" err="1">
                <a:solidFill>
                  <a:srgbClr val="00B050"/>
                </a:solidFill>
              </a:rPr>
              <a:t>Order.Place.Date.Cutoff</a:t>
            </a:r>
            <a:r>
              <a:rPr lang="en-US" sz="2800" dirty="0">
                <a:solidFill>
                  <a:srgbClr val="00B050"/>
                </a:solidFill>
              </a:rPr>
              <a:t>: </a:t>
            </a:r>
          </a:p>
          <a:p>
            <a:pPr marL="274320" lvl="1" indent="0" algn="just">
              <a:buNone/>
            </a:pPr>
            <a:r>
              <a:rPr lang="en-US" sz="2500" dirty="0">
                <a:solidFill>
                  <a:srgbClr val="00B050"/>
                </a:solidFill>
              </a:rPr>
              <a:t>If the meal date is the current date and the current time is after </a:t>
            </a:r>
            <a:r>
              <a:rPr lang="en-US" sz="2600" dirty="0">
                <a:solidFill>
                  <a:srgbClr val="00B050"/>
                </a:solidFill>
              </a:rPr>
              <a:t>the order cutoff time, the system shall inform the patron that it’s too late to place an order for today. The Patron may either change the meal date or cancel the order.</a:t>
            </a:r>
          </a:p>
          <a:p>
            <a:pPr algn="just"/>
            <a:endParaRPr lang="en-US" dirty="0"/>
          </a:p>
        </p:txBody>
      </p:sp>
    </p:spTree>
    <p:extLst>
      <p:ext uri="{BB962C8B-B14F-4D97-AF65-F5344CB8AC3E}">
        <p14:creationId xmlns:p14="http://schemas.microsoft.com/office/powerpoint/2010/main" val="2836681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494625" y="-237701"/>
            <a:ext cx="9564210" cy="1143000"/>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310718" y="685801"/>
            <a:ext cx="5863070" cy="847725"/>
          </a:xfrm>
        </p:spPr>
        <p:txBody>
          <a:bodyPr>
            <a:normAutofit fontScale="25000" lnSpcReduction="20000"/>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sz="11200" dirty="0">
              <a:solidFill>
                <a:schemeClr val="tx1"/>
              </a:solidFill>
            </a:endParaRPr>
          </a:p>
          <a:p>
            <a:pPr>
              <a:lnSpc>
                <a:spcPct val="80000"/>
              </a:lnSpc>
            </a:pPr>
            <a:r>
              <a:rPr lang="en-US" sz="11200" dirty="0">
                <a:solidFill>
                  <a:schemeClr val="tx1"/>
                </a:solidFill>
              </a:rPr>
              <a:t>Normal Flow</a:t>
            </a:r>
          </a:p>
          <a:p>
            <a:endParaRPr lang="en-US"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172199" y="1167766"/>
            <a:ext cx="4480560" cy="731520"/>
          </a:xfrm>
        </p:spPr>
        <p:txBody>
          <a:bodyPr>
            <a:noAutofit/>
          </a:bodyPr>
          <a:lstStyle/>
          <a:p>
            <a:endParaRPr lang="en-US" sz="2800" dirty="0">
              <a:solidFill>
                <a:schemeClr val="tx1"/>
              </a:solidFill>
            </a:endParaRPr>
          </a:p>
          <a:p>
            <a:r>
              <a:rPr lang="en-US" sz="2800" dirty="0">
                <a:solidFill>
                  <a:schemeClr val="tx1"/>
                </a:solidFill>
              </a:rPr>
              <a:t>Possible </a:t>
            </a:r>
            <a:r>
              <a:rPr lang="en-US" sz="2800" dirty="0" smtClean="0">
                <a:solidFill>
                  <a:schemeClr val="tx1"/>
                </a:solidFill>
              </a:rPr>
              <a:t>FR</a:t>
            </a:r>
            <a:endParaRPr lang="en-US" sz="2800" dirty="0">
              <a:solidFill>
                <a:schemeClr val="tx1"/>
              </a:solidFill>
            </a:endParaRPr>
          </a:p>
          <a:p>
            <a:endParaRPr lang="en-US" sz="2800"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a:xfrm rot="16200000">
            <a:off x="9959342" y="4046537"/>
            <a:ext cx="3581400" cy="365125"/>
          </a:xfrm>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241433" y="1533526"/>
            <a:ext cx="5778367" cy="4822825"/>
          </a:xfrm>
        </p:spPr>
        <p:txBody>
          <a:bodyPr>
            <a:noAutofit/>
          </a:bodyPr>
          <a:lstStyle/>
          <a:p>
            <a:pPr marL="0" indent="0" algn="just">
              <a:buNone/>
            </a:pPr>
            <a:r>
              <a:rPr lang="en-US" sz="1400" dirty="0"/>
              <a:t>3. Patron selects one or more food items from menu. (see </a:t>
            </a:r>
            <a:r>
              <a:rPr lang="en-US" sz="1400" b="1" dirty="0">
                <a:solidFill>
                  <a:srgbClr val="0070C0"/>
                </a:solidFill>
              </a:rPr>
              <a:t>1.1 of Alternative Flow</a:t>
            </a:r>
            <a:r>
              <a:rPr lang="en-US" sz="1400" dirty="0"/>
              <a:t>)</a:t>
            </a:r>
          </a:p>
          <a:p>
            <a:pPr marL="0" indent="0" algn="just">
              <a:buNone/>
            </a:pPr>
            <a:endParaRPr lang="en-US" sz="1400" b="1" dirty="0">
              <a:solidFill>
                <a:srgbClr val="0070C0"/>
              </a:solidFill>
            </a:endParaRPr>
          </a:p>
          <a:p>
            <a:pPr marL="0" indent="0" algn="just">
              <a:buNone/>
            </a:pPr>
            <a:r>
              <a:rPr lang="en-US" sz="1400" b="1" dirty="0">
                <a:solidFill>
                  <a:srgbClr val="0070C0"/>
                </a:solidFill>
              </a:rPr>
              <a:t>1.1 Order multiple identical meals</a:t>
            </a:r>
            <a:endParaRPr lang="en-US" sz="1400" dirty="0">
              <a:solidFill>
                <a:srgbClr val="0070C0"/>
              </a:solidFill>
            </a:endParaRPr>
          </a:p>
          <a:p>
            <a:pPr marL="342900" indent="-342900" algn="just">
              <a:buAutoNum type="arabicPeriod"/>
            </a:pPr>
            <a:r>
              <a:rPr lang="en-US" sz="1400" dirty="0">
                <a:solidFill>
                  <a:srgbClr val="0070C0"/>
                </a:solidFill>
              </a:rPr>
              <a:t>Patron requests a specified number of identical meals. </a:t>
            </a:r>
            <a:r>
              <a:rPr lang="en-US" sz="1400" dirty="0">
                <a:solidFill>
                  <a:srgbClr val="00B050"/>
                </a:solidFill>
              </a:rPr>
              <a:t>(see 1.1.E1</a:t>
            </a:r>
            <a:r>
              <a:rPr lang="en-US" sz="1400" dirty="0" smtClean="0">
                <a:solidFill>
                  <a:srgbClr val="00B050"/>
                </a:solidFill>
              </a:rPr>
              <a:t>)</a:t>
            </a:r>
            <a:endParaRPr lang="en-US" sz="1400" dirty="0">
              <a:solidFill>
                <a:srgbClr val="00B050"/>
              </a:solidFill>
            </a:endParaRPr>
          </a:p>
          <a:p>
            <a:pPr marL="342900" indent="-342900" algn="just">
              <a:buAutoNum type="arabicPeriod"/>
            </a:pPr>
            <a:endParaRPr lang="en-US" sz="1400" dirty="0">
              <a:solidFill>
                <a:srgbClr val="00B050"/>
              </a:solidFill>
            </a:endParaRPr>
          </a:p>
          <a:p>
            <a:pPr algn="just"/>
            <a:r>
              <a:rPr lang="en-US" sz="1400" b="1" dirty="0">
                <a:solidFill>
                  <a:srgbClr val="00B050"/>
                </a:solidFill>
              </a:rPr>
              <a:t>1.1.E1 Insufficient inventory to fulfill multiple meal order</a:t>
            </a:r>
            <a:endParaRPr lang="en-US" sz="1400" dirty="0">
              <a:solidFill>
                <a:srgbClr val="00B050"/>
              </a:solidFill>
            </a:endParaRPr>
          </a:p>
          <a:p>
            <a:pPr algn="just"/>
            <a:r>
              <a:rPr lang="en-US" sz="1400" dirty="0">
                <a:solidFill>
                  <a:srgbClr val="00B050"/>
                </a:solidFill>
              </a:rPr>
              <a:t>1. COS informs Patron of the maximum number of identical meals he can order, based on current available inventory.</a:t>
            </a:r>
          </a:p>
          <a:p>
            <a:pPr algn="just"/>
            <a:r>
              <a:rPr lang="en-US" sz="1400" dirty="0">
                <a:solidFill>
                  <a:srgbClr val="00B050"/>
                </a:solidFill>
              </a:rPr>
              <a:t>2a. If Patron modifies number of meals ordered, then return to step 4 of normal flow.</a:t>
            </a:r>
          </a:p>
          <a:p>
            <a:pPr algn="just"/>
            <a:r>
              <a:rPr lang="en-US" sz="1400" dirty="0">
                <a:solidFill>
                  <a:srgbClr val="00B050"/>
                </a:solidFill>
              </a:rPr>
              <a:t>2b. Else if Patron cancels the meal ordering process, then COS terminates use case..</a:t>
            </a:r>
            <a:r>
              <a:rPr lang="en-US" sz="1400" dirty="0"/>
              <a:t>	</a:t>
            </a: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199" y="1600200"/>
            <a:ext cx="4605291" cy="4756150"/>
          </a:xfrm>
        </p:spPr>
        <p:txBody>
          <a:bodyPr>
            <a:normAutofit fontScale="55000" lnSpcReduction="20000"/>
          </a:bodyPr>
          <a:lstStyle/>
          <a:p>
            <a:pPr algn="just"/>
            <a:r>
              <a:rPr lang="en-US" sz="2800" dirty="0" err="1"/>
              <a:t>Order.Units.Food</a:t>
            </a:r>
            <a:r>
              <a:rPr lang="en-US" sz="2800" dirty="0"/>
              <a:t>: </a:t>
            </a:r>
          </a:p>
          <a:p>
            <a:pPr marL="274320" lvl="1" indent="0" algn="just">
              <a:buNone/>
            </a:pPr>
            <a:r>
              <a:rPr lang="en-US" sz="2500" dirty="0"/>
              <a:t>The system shall allow the Patron to indicate the number of units of each menu item that he wishes to order.</a:t>
            </a:r>
          </a:p>
          <a:p>
            <a:pPr algn="just"/>
            <a:r>
              <a:rPr lang="en-US" sz="2800" dirty="0" err="1">
                <a:solidFill>
                  <a:srgbClr val="0070C0"/>
                </a:solidFill>
              </a:rPr>
              <a:t>Order.Units.Multiple</a:t>
            </a:r>
            <a:r>
              <a:rPr lang="en-US" sz="2800" dirty="0">
                <a:solidFill>
                  <a:srgbClr val="0070C0"/>
                </a:solidFill>
              </a:rPr>
              <a:t>: </a:t>
            </a:r>
          </a:p>
          <a:p>
            <a:pPr marL="274320" lvl="1" indent="0" algn="just">
              <a:buNone/>
            </a:pPr>
            <a:r>
              <a:rPr lang="en-US" sz="2500" dirty="0">
                <a:solidFill>
                  <a:srgbClr val="0070C0"/>
                </a:solidFill>
              </a:rPr>
              <a:t>The system shall permit the user to order multiple identical meals, up to the fewest available units of any menu item in the </a:t>
            </a:r>
            <a:r>
              <a:rPr lang="en-US" sz="2800" dirty="0">
                <a:solidFill>
                  <a:srgbClr val="0070C0"/>
                </a:solidFill>
              </a:rPr>
              <a:t>order.</a:t>
            </a:r>
          </a:p>
          <a:p>
            <a:pPr algn="just"/>
            <a:endParaRPr lang="en-US" sz="2800" dirty="0">
              <a:solidFill>
                <a:srgbClr val="00B050"/>
              </a:solidFill>
            </a:endParaRPr>
          </a:p>
          <a:p>
            <a:pPr algn="just"/>
            <a:r>
              <a:rPr lang="en-US" sz="2800" dirty="0" err="1">
                <a:solidFill>
                  <a:srgbClr val="00B050"/>
                </a:solidFill>
              </a:rPr>
              <a:t>Order.Units.TooMany</a:t>
            </a:r>
            <a:r>
              <a:rPr lang="en-US" sz="2800" dirty="0">
                <a:solidFill>
                  <a:srgbClr val="00B050"/>
                </a:solidFill>
              </a:rPr>
              <a:t>: </a:t>
            </a:r>
          </a:p>
          <a:p>
            <a:pPr marL="274320" lvl="1" indent="0" algn="just">
              <a:buNone/>
            </a:pPr>
            <a:r>
              <a:rPr lang="en-US" sz="2500" dirty="0">
                <a:solidFill>
                  <a:srgbClr val="00B050"/>
                </a:solidFill>
              </a:rPr>
              <a:t>If the Patron orders more units of a menu item than are presently in the cafeteria's inventory, the system shall inform the Patron of the maximum number of units of that food item that he can order.</a:t>
            </a:r>
          </a:p>
          <a:p>
            <a:pPr algn="just"/>
            <a:r>
              <a:rPr lang="en-US" sz="2800" dirty="0" err="1">
                <a:solidFill>
                  <a:srgbClr val="00B050"/>
                </a:solidFill>
              </a:rPr>
              <a:t>Order.Units.Change</a:t>
            </a:r>
            <a:r>
              <a:rPr lang="en-US" sz="2800" dirty="0">
                <a:solidFill>
                  <a:srgbClr val="00B050"/>
                </a:solidFill>
              </a:rPr>
              <a:t>:</a:t>
            </a:r>
          </a:p>
          <a:p>
            <a:pPr marL="274320" lvl="1" indent="0" algn="just">
              <a:buNone/>
            </a:pPr>
            <a:r>
              <a:rPr lang="en-US" sz="2500" dirty="0">
                <a:solidFill>
                  <a:srgbClr val="00B050"/>
                </a:solidFill>
              </a:rPr>
              <a:t>If the available inventory cannot fulfill the number of units ordered, the Patron may change the number of units ordered, change the number of identical meals being ordered, or cancel the meal order.</a:t>
            </a:r>
          </a:p>
          <a:p>
            <a:pPr algn="just"/>
            <a:endParaRPr lang="en-US" dirty="0"/>
          </a:p>
        </p:txBody>
      </p:sp>
    </p:spTree>
    <p:extLst>
      <p:ext uri="{BB962C8B-B14F-4D97-AF65-F5344CB8AC3E}">
        <p14:creationId xmlns:p14="http://schemas.microsoft.com/office/powerpoint/2010/main" val="3268428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133600" y="0"/>
            <a:ext cx="8077200" cy="1143000"/>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585926" y="1285875"/>
            <a:ext cx="5435462" cy="847725"/>
          </a:xfrm>
        </p:spPr>
        <p:txBody>
          <a:bodyPr>
            <a:no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pPr>
              <a:lnSpc>
                <a:spcPct val="80000"/>
              </a:lnSpc>
            </a:pPr>
            <a:r>
              <a:rPr lang="en-US" sz="2800" dirty="0">
                <a:solidFill>
                  <a:schemeClr val="tx1"/>
                </a:solidFill>
              </a:rPr>
              <a:t>Normal Flow</a:t>
            </a:r>
          </a:p>
          <a:p>
            <a:endParaRPr lang="en-US" sz="2800"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347534" y="1402080"/>
            <a:ext cx="6036816" cy="731520"/>
          </a:xfrm>
        </p:spPr>
        <p:txBody>
          <a:bodyPr>
            <a:noAutofit/>
          </a:bodyPr>
          <a:lstStyle/>
          <a:p>
            <a:endParaRPr lang="en-US" sz="2800" dirty="0">
              <a:solidFill>
                <a:schemeClr val="tx1"/>
              </a:solidFill>
            </a:endParaRPr>
          </a:p>
          <a:p>
            <a:r>
              <a:rPr lang="en-US" sz="2800" dirty="0">
                <a:solidFill>
                  <a:schemeClr val="tx1"/>
                </a:solidFill>
              </a:rPr>
              <a:t>Possible </a:t>
            </a:r>
            <a:r>
              <a:rPr lang="en-US" sz="2800" dirty="0" smtClean="0">
                <a:solidFill>
                  <a:schemeClr val="tx1"/>
                </a:solidFill>
              </a:rPr>
              <a:t>FR</a:t>
            </a:r>
            <a:endParaRPr lang="en-US" sz="2800" dirty="0">
              <a:solidFill>
                <a:schemeClr val="tx1"/>
              </a:solidFill>
            </a:endParaRPr>
          </a:p>
          <a:p>
            <a:endParaRPr lang="en-US" sz="2800"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426128" y="1752600"/>
            <a:ext cx="5593672" cy="4419600"/>
          </a:xfrm>
        </p:spPr>
        <p:txBody>
          <a:bodyPr>
            <a:normAutofit fontScale="32500" lnSpcReduction="20000"/>
          </a:bodyPr>
          <a:lstStyle/>
          <a:p>
            <a:pPr algn="just"/>
            <a:r>
              <a:rPr lang="en-US" sz="4900" dirty="0">
                <a:solidFill>
                  <a:srgbClr val="00B050"/>
                </a:solidFill>
              </a:rPr>
              <a:t>5. COS displays ordered menu items, individual prices, and total price, including taxes and delivery charge</a:t>
            </a:r>
            <a:r>
              <a:rPr lang="en-US" sz="4900" dirty="0"/>
              <a:t>.</a:t>
            </a:r>
          </a:p>
          <a:p>
            <a:pPr algn="just"/>
            <a:endParaRPr lang="en-US" sz="4900" dirty="0">
              <a:solidFill>
                <a:srgbClr val="0070C0"/>
              </a:solidFill>
            </a:endParaRPr>
          </a:p>
          <a:p>
            <a:pPr algn="just"/>
            <a:endParaRPr lang="en-US" sz="4900" dirty="0">
              <a:solidFill>
                <a:srgbClr val="0070C0"/>
              </a:solidFill>
            </a:endParaRPr>
          </a:p>
          <a:p>
            <a:pPr algn="just"/>
            <a:endParaRPr lang="en-US" sz="4900" dirty="0">
              <a:solidFill>
                <a:srgbClr val="0070C0"/>
              </a:solidFill>
            </a:endParaRPr>
          </a:p>
          <a:p>
            <a:pPr algn="just"/>
            <a:r>
              <a:rPr lang="en-US" sz="4900" dirty="0">
                <a:solidFill>
                  <a:srgbClr val="0070C0"/>
                </a:solidFill>
              </a:rPr>
              <a:t>6. Patron either confirms meal order (continue normal flow) or requests to modify meal order (return to step 2 of NF).</a:t>
            </a:r>
          </a:p>
          <a:p>
            <a:pPr algn="just"/>
            <a:endParaRPr lang="en-US" sz="4900" dirty="0">
              <a:solidFill>
                <a:srgbClr val="0070C0"/>
              </a:solidFill>
            </a:endParaRPr>
          </a:p>
          <a:p>
            <a:pPr algn="just"/>
            <a:r>
              <a:rPr lang="en-US" sz="4900" dirty="0"/>
              <a:t>7. COS displays available delivery times for the delivery date.</a:t>
            </a:r>
          </a:p>
          <a:p>
            <a:pPr algn="just"/>
            <a:r>
              <a:rPr lang="en-US" sz="4900" dirty="0"/>
              <a:t>8. Patron selects a delivery time and specifies the delivery location.</a:t>
            </a:r>
          </a:p>
          <a:p>
            <a:pPr marL="0" indent="0">
              <a:buNone/>
            </a:pPr>
            <a:r>
              <a:rPr lang="en-US" sz="2800" dirty="0"/>
              <a:t>	</a:t>
            </a: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200" y="1752601"/>
            <a:ext cx="4809478" cy="5105399"/>
          </a:xfrm>
        </p:spPr>
        <p:txBody>
          <a:bodyPr>
            <a:normAutofit fontScale="40000" lnSpcReduction="20000"/>
          </a:bodyPr>
          <a:lstStyle/>
          <a:p>
            <a:pPr algn="just"/>
            <a:r>
              <a:rPr lang="en-US" sz="2800" dirty="0" err="1"/>
              <a:t>Order.Confirm.Display</a:t>
            </a:r>
            <a:r>
              <a:rPr lang="en-US" sz="2800" dirty="0"/>
              <a:t>: </a:t>
            </a:r>
          </a:p>
          <a:p>
            <a:pPr marL="274320" lvl="1" indent="0" algn="just">
              <a:buNone/>
            </a:pPr>
            <a:r>
              <a:rPr lang="en-US" sz="2800" dirty="0">
                <a:solidFill>
                  <a:srgbClr val="00B050"/>
                </a:solidFill>
              </a:rPr>
              <a:t>When the Patron indicates that he does not wish to order any more food items, the system shall display the food items ordered, the individual food item prices, and the payment amount, calculated per BR-12.</a:t>
            </a:r>
          </a:p>
          <a:p>
            <a:pPr marL="274320" lvl="1" indent="0" algn="just">
              <a:buNone/>
            </a:pPr>
            <a:r>
              <a:rPr lang="en-US" sz="2800" i="1" dirty="0">
                <a:solidFill>
                  <a:srgbClr val="00B050"/>
                </a:solidFill>
              </a:rPr>
              <a:t>BR-12: Order price is calculated as the sum of each food item price times the quantity of that food item ordered, plus applicable sales tax, plus a delivery charge if a meal is delivered outside the free delivery zone.</a:t>
            </a:r>
            <a:r>
              <a:rPr lang="en-US" sz="2800" dirty="0"/>
              <a:t>	</a:t>
            </a:r>
          </a:p>
          <a:p>
            <a:pPr marL="0" indent="0" algn="just">
              <a:buNone/>
            </a:pPr>
            <a:endParaRPr lang="en-US" sz="2800" dirty="0">
              <a:solidFill>
                <a:srgbClr val="0070C0"/>
              </a:solidFill>
            </a:endParaRPr>
          </a:p>
          <a:p>
            <a:pPr algn="just"/>
            <a:r>
              <a:rPr lang="en-US" sz="2800" dirty="0" err="1">
                <a:solidFill>
                  <a:srgbClr val="0070C0"/>
                </a:solidFill>
              </a:rPr>
              <a:t>Order.Confirm.Prompt</a:t>
            </a:r>
            <a:r>
              <a:rPr lang="en-US" sz="2800" dirty="0">
                <a:solidFill>
                  <a:srgbClr val="0070C0"/>
                </a:solidFill>
              </a:rPr>
              <a:t>: </a:t>
            </a:r>
          </a:p>
          <a:p>
            <a:pPr marL="274320" lvl="1" indent="0" algn="just">
              <a:buNone/>
            </a:pPr>
            <a:r>
              <a:rPr lang="en-US" sz="2800" dirty="0">
                <a:solidFill>
                  <a:srgbClr val="0070C0"/>
                </a:solidFill>
              </a:rPr>
              <a:t>The system shall prompt the Patron to confirm the meal order.</a:t>
            </a:r>
          </a:p>
          <a:p>
            <a:pPr algn="just"/>
            <a:r>
              <a:rPr lang="en-US" sz="2800" dirty="0" err="1">
                <a:solidFill>
                  <a:srgbClr val="0070C0"/>
                </a:solidFill>
              </a:rPr>
              <a:t>Order.Confirm.Not</a:t>
            </a:r>
            <a:r>
              <a:rPr lang="en-US" sz="2800" dirty="0">
                <a:solidFill>
                  <a:srgbClr val="0070C0"/>
                </a:solidFill>
              </a:rPr>
              <a:t>: </a:t>
            </a:r>
          </a:p>
          <a:p>
            <a:pPr marL="274320" lvl="1" indent="0" algn="just">
              <a:buNone/>
            </a:pPr>
            <a:r>
              <a:rPr lang="en-US" sz="2800" dirty="0">
                <a:solidFill>
                  <a:srgbClr val="0070C0"/>
                </a:solidFill>
              </a:rPr>
              <a:t>If the Patron does not confirm the meal order, the Patron may either edit or cancel the order</a:t>
            </a:r>
            <a:r>
              <a:rPr lang="en-US" sz="2800" dirty="0" smtClean="0">
                <a:solidFill>
                  <a:srgbClr val="0070C0"/>
                </a:solidFill>
              </a:rPr>
              <a:t>.</a:t>
            </a:r>
            <a:endParaRPr lang="en-US" sz="2800" dirty="0">
              <a:highlight>
                <a:srgbClr val="FFFF00"/>
              </a:highlight>
            </a:endParaRPr>
          </a:p>
          <a:p>
            <a:pPr algn="just"/>
            <a:endParaRPr lang="en-US" sz="2800" dirty="0">
              <a:highlight>
                <a:srgbClr val="FFFF00"/>
              </a:highlight>
            </a:endParaRPr>
          </a:p>
          <a:p>
            <a:pPr algn="just"/>
            <a:r>
              <a:rPr lang="en-US" sz="2800" dirty="0" err="1">
                <a:highlight>
                  <a:srgbClr val="FFFF00"/>
                </a:highlight>
              </a:rPr>
              <a:t>Order.Deliver.Select</a:t>
            </a:r>
            <a:r>
              <a:rPr lang="en-US" sz="2800" dirty="0">
                <a:highlight>
                  <a:srgbClr val="FFFF00"/>
                </a:highlight>
              </a:rPr>
              <a:t>: </a:t>
            </a:r>
          </a:p>
          <a:p>
            <a:pPr marL="274320" lvl="1" indent="0" algn="just">
              <a:buNone/>
            </a:pPr>
            <a:r>
              <a:rPr lang="en-US" sz="2800" dirty="0">
                <a:highlight>
                  <a:srgbClr val="FFFF00"/>
                </a:highlight>
              </a:rPr>
              <a:t>The Patron shall specify whether the order is to be picked up or delivered.</a:t>
            </a:r>
          </a:p>
          <a:p>
            <a:pPr algn="just"/>
            <a:r>
              <a:rPr lang="en-US" sz="2800" dirty="0" err="1"/>
              <a:t>Order.Deliver.Location</a:t>
            </a:r>
            <a:r>
              <a:rPr lang="en-US" sz="2800" dirty="0"/>
              <a:t>: </a:t>
            </a:r>
          </a:p>
          <a:p>
            <a:pPr marL="274320" lvl="1" indent="0" algn="just">
              <a:buNone/>
            </a:pPr>
            <a:r>
              <a:rPr lang="en-US" sz="2800" dirty="0"/>
              <a:t>If the order is to be delivered and there are still available delivery times for the meal date, the Patron shall provide a valid delivery location</a:t>
            </a:r>
            <a:r>
              <a:rPr lang="en-US" sz="2800" dirty="0" smtClean="0"/>
              <a:t>.</a:t>
            </a:r>
            <a:endParaRPr lang="en-US" sz="2800" dirty="0"/>
          </a:p>
        </p:txBody>
      </p:sp>
    </p:spTree>
    <p:extLst>
      <p:ext uri="{BB962C8B-B14F-4D97-AF65-F5344CB8AC3E}">
        <p14:creationId xmlns:p14="http://schemas.microsoft.com/office/powerpoint/2010/main" val="317674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282825" y="86544"/>
            <a:ext cx="8077200" cy="847725"/>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601354" y="1054100"/>
            <a:ext cx="4040188" cy="847725"/>
          </a:xfrm>
        </p:spPr>
        <p:txBody>
          <a:bodyPr>
            <a:no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pPr>
              <a:lnSpc>
                <a:spcPct val="80000"/>
              </a:lnSpc>
            </a:pPr>
            <a:r>
              <a:rPr lang="en-US" sz="2800" dirty="0">
                <a:solidFill>
                  <a:schemeClr val="tx1"/>
                </a:solidFill>
              </a:rPr>
              <a:t>Normal Flow</a:t>
            </a:r>
          </a:p>
          <a:p>
            <a:endParaRPr lang="en-US" sz="2800"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321425" y="838201"/>
            <a:ext cx="4041775" cy="639762"/>
          </a:xfrm>
        </p:spPr>
        <p:txBody>
          <a:bodyPr>
            <a:noAutofit/>
          </a:bodyPr>
          <a:lstStyle/>
          <a:p>
            <a:endParaRPr lang="en-US" sz="2800" dirty="0">
              <a:solidFill>
                <a:schemeClr val="tx1"/>
              </a:solidFill>
            </a:endParaRPr>
          </a:p>
          <a:p>
            <a:r>
              <a:rPr lang="en-US" sz="2800" dirty="0">
                <a:solidFill>
                  <a:schemeClr val="tx1"/>
                </a:solidFill>
              </a:rPr>
              <a:t>Possible </a:t>
            </a:r>
            <a:r>
              <a:rPr lang="en-US" sz="2800" dirty="0" smtClean="0">
                <a:solidFill>
                  <a:schemeClr val="tx1"/>
                </a:solidFill>
              </a:rPr>
              <a:t>FR</a:t>
            </a:r>
            <a:endParaRPr lang="en-US" sz="2800"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461639" y="1752600"/>
            <a:ext cx="5558161" cy="4419600"/>
          </a:xfrm>
        </p:spPr>
        <p:txBody>
          <a:bodyPr>
            <a:noAutofit/>
          </a:bodyPr>
          <a:lstStyle/>
          <a:p>
            <a:r>
              <a:rPr lang="en-US" sz="1600" dirty="0">
                <a:solidFill>
                  <a:srgbClr val="00B050"/>
                </a:solidFill>
              </a:rPr>
              <a:t>9. Patron specifies payment method</a:t>
            </a:r>
            <a:r>
              <a:rPr lang="en-US" sz="1600" dirty="0" smtClean="0">
                <a:solidFill>
                  <a:srgbClr val="00B050"/>
                </a:solidFill>
              </a:rPr>
              <a:t>.</a:t>
            </a:r>
            <a:endParaRPr lang="en-US" sz="1600" dirty="0">
              <a:solidFill>
                <a:srgbClr val="0070C0"/>
              </a:solidFill>
            </a:endParaRPr>
          </a:p>
          <a:p>
            <a:endParaRPr lang="en-US" sz="1600" dirty="0">
              <a:solidFill>
                <a:srgbClr val="0070C0"/>
              </a:solidFill>
            </a:endParaRPr>
          </a:p>
          <a:p>
            <a:pPr marL="0" indent="0">
              <a:buNone/>
            </a:pPr>
            <a:endParaRPr lang="en-US" sz="1600" dirty="0">
              <a:solidFill>
                <a:srgbClr val="0070C0"/>
              </a:solidFill>
            </a:endParaRPr>
          </a:p>
          <a:p>
            <a:endParaRPr lang="en-US" sz="1600" dirty="0" smtClean="0">
              <a:solidFill>
                <a:srgbClr val="0070C0"/>
              </a:solidFill>
            </a:endParaRPr>
          </a:p>
          <a:p>
            <a:endParaRPr lang="en-US" sz="1600" dirty="0">
              <a:solidFill>
                <a:srgbClr val="0070C0"/>
              </a:solidFill>
            </a:endParaRPr>
          </a:p>
          <a:p>
            <a:r>
              <a:rPr lang="en-US" sz="1600" dirty="0">
                <a:solidFill>
                  <a:srgbClr val="0070C0"/>
                </a:solidFill>
              </a:rPr>
              <a:t>10. COS confirms acceptance of the order.	</a:t>
            </a: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200" y="1752600"/>
            <a:ext cx="4747334" cy="4419600"/>
          </a:xfrm>
        </p:spPr>
        <p:txBody>
          <a:bodyPr>
            <a:noAutofit/>
          </a:bodyPr>
          <a:lstStyle/>
          <a:p>
            <a:pPr algn="just"/>
            <a:r>
              <a:rPr lang="en-US" dirty="0" err="1">
                <a:solidFill>
                  <a:srgbClr val="00B050"/>
                </a:solidFill>
              </a:rPr>
              <a:t>Order.Pay.Method</a:t>
            </a:r>
            <a:r>
              <a:rPr lang="en-US" dirty="0">
                <a:solidFill>
                  <a:srgbClr val="00B050"/>
                </a:solidFill>
              </a:rPr>
              <a:t>: </a:t>
            </a:r>
          </a:p>
          <a:p>
            <a:pPr marL="274320" lvl="1" indent="0" algn="just">
              <a:buNone/>
            </a:pPr>
            <a:r>
              <a:rPr lang="en-US" dirty="0">
                <a:solidFill>
                  <a:srgbClr val="00B050"/>
                </a:solidFill>
              </a:rPr>
              <a:t>When the Patron indicates that he is done placing orders, the system shall ask the user to select a payment method</a:t>
            </a:r>
            <a:r>
              <a:rPr lang="en-US" dirty="0" smtClean="0">
                <a:solidFill>
                  <a:srgbClr val="00B050"/>
                </a:solidFill>
              </a:rPr>
              <a:t>.</a:t>
            </a:r>
            <a:endParaRPr lang="en-US" sz="1800" dirty="0">
              <a:solidFill>
                <a:srgbClr val="0070C0"/>
              </a:solidFill>
            </a:endParaRPr>
          </a:p>
          <a:p>
            <a:pPr algn="just"/>
            <a:endParaRPr lang="en-US" dirty="0" smtClean="0">
              <a:solidFill>
                <a:srgbClr val="0070C0"/>
              </a:solidFill>
            </a:endParaRPr>
          </a:p>
          <a:p>
            <a:pPr algn="just"/>
            <a:r>
              <a:rPr lang="en-US" dirty="0" err="1" smtClean="0">
                <a:solidFill>
                  <a:srgbClr val="0070C0"/>
                </a:solidFill>
              </a:rPr>
              <a:t>Order.Pay.Confirm</a:t>
            </a:r>
            <a:r>
              <a:rPr lang="en-US" dirty="0">
                <a:solidFill>
                  <a:srgbClr val="0070C0"/>
                </a:solidFill>
              </a:rPr>
              <a:t>: </a:t>
            </a:r>
          </a:p>
          <a:p>
            <a:pPr marL="274320" lvl="1" indent="0" algn="just">
              <a:buNone/>
            </a:pPr>
            <a:r>
              <a:rPr lang="en-US" dirty="0">
                <a:solidFill>
                  <a:srgbClr val="0070C0"/>
                </a:solidFill>
              </a:rPr>
              <a:t>The Patron shall either confirm the order, request to edit the order, or request to cancel the order.</a:t>
            </a:r>
          </a:p>
          <a:p>
            <a:pPr algn="just"/>
            <a:r>
              <a:rPr lang="en-US" dirty="0" err="1">
                <a:solidFill>
                  <a:srgbClr val="0070C0"/>
                </a:solidFill>
              </a:rPr>
              <a:t>Order.Pay.Confirm.Deduct</a:t>
            </a:r>
            <a:r>
              <a:rPr lang="en-US" dirty="0">
                <a:solidFill>
                  <a:srgbClr val="0070C0"/>
                </a:solidFill>
              </a:rPr>
              <a:t>:</a:t>
            </a:r>
          </a:p>
          <a:p>
            <a:pPr marL="274320" lvl="1" indent="0" algn="just">
              <a:buNone/>
            </a:pPr>
            <a:r>
              <a:rPr lang="en-US" dirty="0">
                <a:solidFill>
                  <a:srgbClr val="0070C0"/>
                </a:solidFill>
              </a:rPr>
              <a:t>If the Patron confirmed the order and selected payment by payroll deduction, the system shall issue a payment request to the Payroll System.</a:t>
            </a:r>
          </a:p>
          <a:p>
            <a:pPr algn="just"/>
            <a:endParaRPr lang="en-US" sz="1100" dirty="0"/>
          </a:p>
        </p:txBody>
      </p:sp>
    </p:spTree>
    <p:extLst>
      <p:ext uri="{BB962C8B-B14F-4D97-AF65-F5344CB8AC3E}">
        <p14:creationId xmlns:p14="http://schemas.microsoft.com/office/powerpoint/2010/main" val="210133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CSE-291         Introduction to Software Engineering   COMSATS University, Ialamabad</a:t>
            </a:r>
            <a:endParaRPr lang="en-US"/>
          </a:p>
        </p:txBody>
      </p:sp>
      <p:pic>
        <p:nvPicPr>
          <p:cNvPr id="6" name="Picture 5"/>
          <p:cNvPicPr>
            <a:picLocks noChangeAspect="1"/>
          </p:cNvPicPr>
          <p:nvPr/>
        </p:nvPicPr>
        <p:blipFill>
          <a:blip r:embed="rId2"/>
          <a:stretch>
            <a:fillRect/>
          </a:stretch>
        </p:blipFill>
        <p:spPr>
          <a:xfrm>
            <a:off x="286732" y="1303363"/>
            <a:ext cx="10897485" cy="3958448"/>
          </a:xfrm>
          <a:prstGeom prst="rect">
            <a:avLst/>
          </a:prstGeom>
        </p:spPr>
      </p:pic>
    </p:spTree>
    <p:extLst>
      <p:ext uri="{BB962C8B-B14F-4D97-AF65-F5344CB8AC3E}">
        <p14:creationId xmlns:p14="http://schemas.microsoft.com/office/powerpoint/2010/main" val="36856166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7A99F-5E15-4307-9B26-3481D3BE7918}"/>
              </a:ext>
            </a:extLst>
          </p:cNvPr>
          <p:cNvSpPr>
            <a:spLocks noGrp="1"/>
          </p:cNvSpPr>
          <p:nvPr>
            <p:ph type="title"/>
          </p:nvPr>
        </p:nvSpPr>
        <p:spPr>
          <a:xfrm>
            <a:off x="2286000" y="0"/>
            <a:ext cx="8077200" cy="1143000"/>
          </a:xfrm>
        </p:spPr>
        <p:txBody>
          <a:bodyPr/>
          <a:lstStyle/>
          <a:p>
            <a:r>
              <a:rPr lang="en-US" b="1" dirty="0"/>
              <a:t>Order a Meal</a:t>
            </a:r>
          </a:p>
        </p:txBody>
      </p:sp>
      <p:sp>
        <p:nvSpPr>
          <p:cNvPr id="3" name="Text Placeholder 2">
            <a:extLst>
              <a:ext uri="{FF2B5EF4-FFF2-40B4-BE49-F238E27FC236}">
                <a16:creationId xmlns="" xmlns:a16="http://schemas.microsoft.com/office/drawing/2014/main" id="{24FA09ED-D894-47DA-9D0F-2E8830DF8698}"/>
              </a:ext>
            </a:extLst>
          </p:cNvPr>
          <p:cNvSpPr>
            <a:spLocks noGrp="1"/>
          </p:cNvSpPr>
          <p:nvPr>
            <p:ph type="body" idx="1"/>
          </p:nvPr>
        </p:nvSpPr>
        <p:spPr>
          <a:xfrm>
            <a:off x="452761" y="1066801"/>
            <a:ext cx="5797227" cy="847725"/>
          </a:xfrm>
        </p:spPr>
        <p:txBody>
          <a:bodyPr>
            <a:no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pPr>
              <a:lnSpc>
                <a:spcPct val="80000"/>
              </a:lnSpc>
            </a:pPr>
            <a:r>
              <a:rPr lang="en-US" sz="2800" dirty="0">
                <a:solidFill>
                  <a:schemeClr val="tx1"/>
                </a:solidFill>
              </a:rPr>
              <a:t>Normal Flow</a:t>
            </a:r>
          </a:p>
          <a:p>
            <a:endParaRPr lang="en-US" sz="2800" dirty="0"/>
          </a:p>
        </p:txBody>
      </p:sp>
      <p:sp>
        <p:nvSpPr>
          <p:cNvPr id="4" name="Text Placeholder 3">
            <a:extLst>
              <a:ext uri="{FF2B5EF4-FFF2-40B4-BE49-F238E27FC236}">
                <a16:creationId xmlns="" xmlns:a16="http://schemas.microsoft.com/office/drawing/2014/main" id="{1DF51580-E183-4DD1-ABDF-8678EA1E5D09}"/>
              </a:ext>
            </a:extLst>
          </p:cNvPr>
          <p:cNvSpPr>
            <a:spLocks noGrp="1"/>
          </p:cNvSpPr>
          <p:nvPr>
            <p:ph type="body" sz="half" idx="3"/>
          </p:nvPr>
        </p:nvSpPr>
        <p:spPr>
          <a:xfrm>
            <a:off x="6324600" y="850901"/>
            <a:ext cx="4041775" cy="639762"/>
          </a:xfrm>
        </p:spPr>
        <p:txBody>
          <a:bodyPr>
            <a:noAutofit/>
          </a:bodyPr>
          <a:lstStyle/>
          <a:p>
            <a:endParaRPr lang="en-US" sz="2800" dirty="0">
              <a:solidFill>
                <a:schemeClr val="tx1"/>
              </a:solidFill>
            </a:endParaRPr>
          </a:p>
          <a:p>
            <a:r>
              <a:rPr lang="en-US" sz="2800" dirty="0">
                <a:solidFill>
                  <a:schemeClr val="tx1"/>
                </a:solidFill>
              </a:rPr>
              <a:t>Possible </a:t>
            </a:r>
            <a:r>
              <a:rPr lang="en-US" sz="2800" dirty="0" smtClean="0">
                <a:solidFill>
                  <a:schemeClr val="tx1"/>
                </a:solidFill>
              </a:rPr>
              <a:t>FR</a:t>
            </a:r>
            <a:endParaRPr lang="en-US" sz="2800" dirty="0">
              <a:solidFill>
                <a:schemeClr val="tx1"/>
              </a:solidFill>
            </a:endParaRPr>
          </a:p>
        </p:txBody>
      </p:sp>
      <p:sp>
        <p:nvSpPr>
          <p:cNvPr id="5" name="Footer Placeholder 4">
            <a:extLst>
              <a:ext uri="{FF2B5EF4-FFF2-40B4-BE49-F238E27FC236}">
                <a16:creationId xmlns="" xmlns:a16="http://schemas.microsoft.com/office/drawing/2014/main" id="{24220C6B-BE5C-4A21-977B-EF676FEB6565}"/>
              </a:ext>
            </a:extLst>
          </p:cNvPr>
          <p:cNvSpPr>
            <a:spLocks noGrp="1"/>
          </p:cNvSpPr>
          <p:nvPr>
            <p:ph type="ftr" sz="quarter" idx="11"/>
          </p:nvPr>
        </p:nvSpPr>
        <p:spPr/>
        <p:txBody>
          <a:bodyPr/>
          <a:lstStyle/>
          <a:p>
            <a:r>
              <a:rPr lang="en-US"/>
              <a:t>Software Requirements Engineering</a:t>
            </a:r>
            <a:endParaRPr lang="en-US" dirty="0"/>
          </a:p>
        </p:txBody>
      </p:sp>
      <p:sp>
        <p:nvSpPr>
          <p:cNvPr id="6" name="Content Placeholder 5">
            <a:extLst>
              <a:ext uri="{FF2B5EF4-FFF2-40B4-BE49-F238E27FC236}">
                <a16:creationId xmlns="" xmlns:a16="http://schemas.microsoft.com/office/drawing/2014/main" id="{4EE4FB00-C2A6-4765-BBCD-75166AD74347}"/>
              </a:ext>
            </a:extLst>
          </p:cNvPr>
          <p:cNvSpPr>
            <a:spLocks noGrp="1"/>
          </p:cNvSpPr>
          <p:nvPr>
            <p:ph sz="quarter" idx="2"/>
          </p:nvPr>
        </p:nvSpPr>
        <p:spPr>
          <a:xfrm>
            <a:off x="275208" y="1752600"/>
            <a:ext cx="5744592" cy="4419600"/>
          </a:xfrm>
        </p:spPr>
        <p:txBody>
          <a:bodyPr>
            <a:normAutofit fontScale="62500" lnSpcReduction="20000"/>
          </a:bodyPr>
          <a:lstStyle/>
          <a:p>
            <a:pPr algn="just"/>
            <a:r>
              <a:rPr lang="en-US" sz="3500" dirty="0">
                <a:solidFill>
                  <a:srgbClr val="00B050"/>
                </a:solidFill>
              </a:rPr>
              <a:t>11. COS sends Patron an email message confirming order details, price, and delivery instructions.</a:t>
            </a:r>
          </a:p>
          <a:p>
            <a:pPr algn="just"/>
            <a:endParaRPr lang="en-US" sz="2800" dirty="0">
              <a:solidFill>
                <a:srgbClr val="00B050"/>
              </a:solidFill>
            </a:endParaRPr>
          </a:p>
          <a:p>
            <a:pPr algn="just"/>
            <a:endParaRPr lang="en-US" sz="2800" dirty="0">
              <a:solidFill>
                <a:srgbClr val="00B050"/>
              </a:solidFill>
            </a:endParaRPr>
          </a:p>
          <a:p>
            <a:pPr algn="just"/>
            <a:endParaRPr lang="en-US" sz="2800" dirty="0">
              <a:solidFill>
                <a:srgbClr val="00B050"/>
              </a:solidFill>
            </a:endParaRPr>
          </a:p>
          <a:p>
            <a:pPr algn="just"/>
            <a:endParaRPr lang="en-US" sz="2800" dirty="0">
              <a:solidFill>
                <a:srgbClr val="00B050"/>
              </a:solidFill>
            </a:endParaRPr>
          </a:p>
          <a:p>
            <a:pPr algn="just"/>
            <a:endParaRPr lang="en-US" sz="2800" dirty="0">
              <a:solidFill>
                <a:srgbClr val="00B050"/>
              </a:solidFill>
            </a:endParaRPr>
          </a:p>
          <a:p>
            <a:pPr algn="just"/>
            <a:r>
              <a:rPr lang="en-US" sz="3500" dirty="0">
                <a:solidFill>
                  <a:srgbClr val="0070C0"/>
                </a:solidFill>
              </a:rPr>
              <a:t>12. COS stores order, sends food item information to Cafeteria Inventory System, and updates available delivery times.</a:t>
            </a:r>
          </a:p>
        </p:txBody>
      </p:sp>
      <p:sp>
        <p:nvSpPr>
          <p:cNvPr id="7" name="Content Placeholder 6">
            <a:extLst>
              <a:ext uri="{FF2B5EF4-FFF2-40B4-BE49-F238E27FC236}">
                <a16:creationId xmlns="" xmlns:a16="http://schemas.microsoft.com/office/drawing/2014/main" id="{90938263-F185-4C5F-836E-80698947F016}"/>
              </a:ext>
            </a:extLst>
          </p:cNvPr>
          <p:cNvSpPr>
            <a:spLocks noGrp="1"/>
          </p:cNvSpPr>
          <p:nvPr>
            <p:ph sz="quarter" idx="4"/>
          </p:nvPr>
        </p:nvSpPr>
        <p:spPr>
          <a:xfrm>
            <a:off x="6172200" y="1752600"/>
            <a:ext cx="4951520" cy="4419600"/>
          </a:xfrm>
        </p:spPr>
        <p:txBody>
          <a:bodyPr>
            <a:noAutofit/>
          </a:bodyPr>
          <a:lstStyle/>
          <a:p>
            <a:pPr algn="just"/>
            <a:r>
              <a:rPr lang="en-US" sz="1100" dirty="0" err="1">
                <a:solidFill>
                  <a:srgbClr val="00B050"/>
                </a:solidFill>
              </a:rPr>
              <a:t>Order.Done.Patron</a:t>
            </a:r>
            <a:r>
              <a:rPr lang="en-US" sz="1100" dirty="0">
                <a:solidFill>
                  <a:srgbClr val="00B050"/>
                </a:solidFill>
              </a:rPr>
              <a:t>:</a:t>
            </a:r>
          </a:p>
          <a:p>
            <a:pPr marL="274320" lvl="1" indent="0" algn="just">
              <a:buNone/>
            </a:pPr>
            <a:r>
              <a:rPr lang="en-US" sz="1100" dirty="0">
                <a:solidFill>
                  <a:srgbClr val="00B050"/>
                </a:solidFill>
              </a:rPr>
              <a:t> Send an e-mail message to the Patron with the meal order and meal payment information.</a:t>
            </a:r>
          </a:p>
          <a:p>
            <a:pPr algn="just"/>
            <a:r>
              <a:rPr lang="en-US" sz="1100" dirty="0" err="1">
                <a:solidFill>
                  <a:srgbClr val="00B050"/>
                </a:solidFill>
              </a:rPr>
              <a:t>Order.Done.Cafeteria</a:t>
            </a:r>
            <a:r>
              <a:rPr lang="en-US" sz="1100" dirty="0">
                <a:solidFill>
                  <a:srgbClr val="00B050"/>
                </a:solidFill>
              </a:rPr>
              <a:t>: </a:t>
            </a:r>
          </a:p>
          <a:p>
            <a:pPr marL="274320" lvl="1" indent="0" algn="just">
              <a:buNone/>
            </a:pPr>
            <a:r>
              <a:rPr lang="en-US" sz="1100" dirty="0">
                <a:solidFill>
                  <a:srgbClr val="00B050"/>
                </a:solidFill>
              </a:rPr>
              <a:t>Send an e-mail message to the Cafeteria Staff with the meal order information</a:t>
            </a:r>
            <a:r>
              <a:rPr lang="en-US" sz="1100" dirty="0" smtClean="0">
                <a:solidFill>
                  <a:srgbClr val="00B050"/>
                </a:solidFill>
              </a:rPr>
              <a:t>.</a:t>
            </a:r>
            <a:endParaRPr lang="en-US" sz="1100" dirty="0">
              <a:solidFill>
                <a:srgbClr val="0070C0"/>
              </a:solidFill>
            </a:endParaRPr>
          </a:p>
          <a:p>
            <a:pPr algn="just"/>
            <a:r>
              <a:rPr lang="en-US" sz="1100" dirty="0" err="1">
                <a:solidFill>
                  <a:srgbClr val="0070C0"/>
                </a:solidFill>
              </a:rPr>
              <a:t>Order.Done</a:t>
            </a:r>
            <a:r>
              <a:rPr lang="en-US" sz="1100" dirty="0">
                <a:solidFill>
                  <a:srgbClr val="0070C0"/>
                </a:solidFill>
              </a:rPr>
              <a:t>: </a:t>
            </a:r>
          </a:p>
          <a:p>
            <a:pPr marL="274320" lvl="1" indent="0" algn="just">
              <a:buNone/>
            </a:pPr>
            <a:r>
              <a:rPr lang="en-US" sz="1100" dirty="0">
                <a:solidFill>
                  <a:srgbClr val="0070C0"/>
                </a:solidFill>
              </a:rPr>
              <a:t>When the Patron has confirmed the order, the system shall do the following as a single transaction:</a:t>
            </a:r>
          </a:p>
          <a:p>
            <a:pPr algn="just"/>
            <a:r>
              <a:rPr lang="en-US" sz="1100" dirty="0" err="1">
                <a:solidFill>
                  <a:srgbClr val="0070C0"/>
                </a:solidFill>
              </a:rPr>
              <a:t>Order.Done.Store</a:t>
            </a:r>
            <a:r>
              <a:rPr lang="en-US" sz="1100" dirty="0">
                <a:solidFill>
                  <a:srgbClr val="0070C0"/>
                </a:solidFill>
              </a:rPr>
              <a:t>: </a:t>
            </a:r>
          </a:p>
          <a:p>
            <a:pPr marL="274320" lvl="1" indent="0" algn="just">
              <a:buNone/>
            </a:pPr>
            <a:r>
              <a:rPr lang="en-US" sz="1100" dirty="0">
                <a:solidFill>
                  <a:srgbClr val="0070C0"/>
                </a:solidFill>
              </a:rPr>
              <a:t>Assign the next available meal order number to the meal and store the meal order with an initial status of "Accepted."</a:t>
            </a:r>
          </a:p>
          <a:p>
            <a:pPr algn="just"/>
            <a:r>
              <a:rPr lang="en-US" sz="1100" dirty="0" err="1">
                <a:solidFill>
                  <a:srgbClr val="0070C0"/>
                </a:solidFill>
              </a:rPr>
              <a:t>Order.Done.Inventory</a:t>
            </a:r>
            <a:r>
              <a:rPr lang="en-US" sz="1100" dirty="0">
                <a:solidFill>
                  <a:srgbClr val="0070C0"/>
                </a:solidFill>
              </a:rPr>
              <a:t>:</a:t>
            </a:r>
          </a:p>
          <a:p>
            <a:pPr marL="274320" lvl="1" indent="0" algn="just">
              <a:buNone/>
            </a:pPr>
            <a:r>
              <a:rPr lang="en-US" sz="1100" dirty="0">
                <a:solidFill>
                  <a:srgbClr val="0070C0"/>
                </a:solidFill>
              </a:rPr>
              <a:t>Send a message to the Cafeteria Inventory System with the number of units of each food item in the order.</a:t>
            </a:r>
          </a:p>
          <a:p>
            <a:pPr algn="just"/>
            <a:r>
              <a:rPr lang="en-US" sz="1100" dirty="0" err="1">
                <a:solidFill>
                  <a:srgbClr val="0070C0"/>
                </a:solidFill>
              </a:rPr>
              <a:t>Order.Done.Menu</a:t>
            </a:r>
            <a:r>
              <a:rPr lang="en-US" sz="1100" dirty="0">
                <a:solidFill>
                  <a:srgbClr val="0070C0"/>
                </a:solidFill>
              </a:rPr>
              <a:t>: </a:t>
            </a:r>
          </a:p>
          <a:p>
            <a:pPr marL="274320" lvl="1" indent="0" algn="just">
              <a:buNone/>
            </a:pPr>
            <a:r>
              <a:rPr lang="en-US" sz="1100" dirty="0">
                <a:solidFill>
                  <a:srgbClr val="0070C0"/>
                </a:solidFill>
              </a:rPr>
              <a:t>Update the menu for the current order's order date to reflect any items that are now out of stock in the cafeteria inventory.</a:t>
            </a:r>
          </a:p>
          <a:p>
            <a:pPr algn="just"/>
            <a:r>
              <a:rPr lang="en-US" sz="1100" dirty="0" err="1">
                <a:solidFill>
                  <a:srgbClr val="0070C0"/>
                </a:solidFill>
              </a:rPr>
              <a:t>Order.Done.Times</a:t>
            </a:r>
            <a:r>
              <a:rPr lang="en-US" sz="1100" dirty="0">
                <a:solidFill>
                  <a:srgbClr val="0070C0"/>
                </a:solidFill>
              </a:rPr>
              <a:t>: </a:t>
            </a:r>
          </a:p>
          <a:p>
            <a:pPr marL="274320" lvl="1" indent="0" algn="just">
              <a:buNone/>
            </a:pPr>
            <a:r>
              <a:rPr lang="en-US" sz="1100" dirty="0">
                <a:solidFill>
                  <a:srgbClr val="0070C0"/>
                </a:solidFill>
              </a:rPr>
              <a:t>Update the remaining available delivery times for the date of this order.</a:t>
            </a:r>
          </a:p>
          <a:p>
            <a:pPr algn="just"/>
            <a:endParaRPr lang="en-US" sz="700" dirty="0"/>
          </a:p>
        </p:txBody>
      </p:sp>
    </p:spTree>
    <p:extLst>
      <p:ext uri="{BB962C8B-B14F-4D97-AF65-F5344CB8AC3E}">
        <p14:creationId xmlns:p14="http://schemas.microsoft.com/office/powerpoint/2010/main" val="160756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CEDD6776-70D3-4C44-A23E-4B99349FBC51}"/>
              </a:ext>
            </a:extLst>
          </p:cNvPr>
          <p:cNvSpPr txBox="1">
            <a:spLocks/>
          </p:cNvSpPr>
          <p:nvPr/>
        </p:nvSpPr>
        <p:spPr>
          <a:xfrm>
            <a:off x="2209800" y="2667000"/>
            <a:ext cx="8229600" cy="9144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endParaRPr lang="en-US" sz="3400" b="1" dirty="0">
              <a:solidFill>
                <a:schemeClr val="tx1"/>
              </a:solidFill>
            </a:endParaRPr>
          </a:p>
        </p:txBody>
      </p:sp>
      <p:sp>
        <p:nvSpPr>
          <p:cNvPr id="10" name="Title 9"/>
          <p:cNvSpPr>
            <a:spLocks noGrp="1"/>
          </p:cNvSpPr>
          <p:nvPr>
            <p:ph type="title"/>
          </p:nvPr>
        </p:nvSpPr>
        <p:spPr/>
        <p:txBody>
          <a:bodyPr/>
          <a:lstStyle/>
          <a:p>
            <a:r>
              <a:rPr lang="en-US" dirty="0" smtClean="0"/>
              <a:t>Quality attributes for Non-Functional Requirements</a:t>
            </a:r>
            <a:endParaRPr lang="en-US" dirty="0"/>
          </a:p>
        </p:txBody>
      </p:sp>
      <p:sp>
        <p:nvSpPr>
          <p:cNvPr id="11" name="Text Placeholder 10"/>
          <p:cNvSpPr>
            <a:spLocks noGrp="1"/>
          </p:cNvSpPr>
          <p:nvPr>
            <p:ph type="body" idx="1"/>
          </p:nvPr>
        </p:nvSpPr>
        <p:spPr/>
        <p:txBody>
          <a:bodyPr/>
          <a:lstStyle/>
          <a:p>
            <a:endParaRPr lang="en-US"/>
          </a:p>
        </p:txBody>
      </p:sp>
      <p:sp>
        <p:nvSpPr>
          <p:cNvPr id="4" name="Footer Placeholder 3">
            <a:extLst>
              <a:ext uri="{FF2B5EF4-FFF2-40B4-BE49-F238E27FC236}">
                <a16:creationId xmlns="" xmlns:a16="http://schemas.microsoft.com/office/drawing/2014/main" id="{3C474CD6-F94A-429E-994F-0303D9E35E32}"/>
              </a:ext>
            </a:extLst>
          </p:cNvPr>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30602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attributes</a:t>
            </a:r>
          </a:p>
        </p:txBody>
      </p:sp>
      <p:sp>
        <p:nvSpPr>
          <p:cNvPr id="5" name="Content Placeholder 4"/>
          <p:cNvSpPr>
            <a:spLocks noGrp="1"/>
          </p:cNvSpPr>
          <p:nvPr>
            <p:ph idx="1"/>
          </p:nvPr>
        </p:nvSpPr>
        <p:spPr/>
        <p:txBody>
          <a:bodyPr>
            <a:normAutofit/>
          </a:bodyPr>
          <a:lstStyle/>
          <a:p>
            <a:r>
              <a:rPr lang="en-US" i="1" dirty="0"/>
              <a:t>Quality attributes </a:t>
            </a:r>
            <a:r>
              <a:rPr lang="en-US" dirty="0"/>
              <a:t>are also known as quality factors, quality of service requirements, constraints, and the “–</a:t>
            </a:r>
            <a:r>
              <a:rPr lang="en-US" dirty="0" err="1"/>
              <a:t>ilities</a:t>
            </a:r>
            <a:r>
              <a:rPr lang="en-US" dirty="0"/>
              <a:t>.” </a:t>
            </a:r>
          </a:p>
          <a:p>
            <a:pPr lvl="1"/>
            <a:r>
              <a:rPr lang="en-US" dirty="0"/>
              <a:t>They describe the product’s characteristics in various dimensions that are important either to users or to developers and maintainers, such as performance, safety, availability, and portability. </a:t>
            </a:r>
          </a:p>
          <a:p>
            <a:r>
              <a:rPr lang="en-US" dirty="0"/>
              <a:t>Other classes of nonfunctional requirements describe </a:t>
            </a:r>
            <a:r>
              <a:rPr lang="en-US" i="1" dirty="0"/>
              <a:t>external interfaces </a:t>
            </a:r>
            <a:r>
              <a:rPr lang="en-US" dirty="0"/>
              <a:t>between the system and the outside world. </a:t>
            </a:r>
          </a:p>
          <a:p>
            <a:pPr lvl="1"/>
            <a:r>
              <a:rPr lang="en-US" dirty="0"/>
              <a:t>These include connections to other software systems, hardware components, and users, as well as communication interfaces. </a:t>
            </a:r>
          </a:p>
          <a:p>
            <a:r>
              <a:rPr lang="en-US" dirty="0"/>
              <a:t>Design and implementation </a:t>
            </a:r>
            <a:r>
              <a:rPr lang="en-US" i="1" dirty="0"/>
              <a:t>constraints </a:t>
            </a:r>
            <a:r>
              <a:rPr lang="en-US" dirty="0"/>
              <a:t>impose restrictions on the options available to the developer during construction of the product.</a:t>
            </a:r>
          </a:p>
          <a:p>
            <a:endParaRPr lang="en-US" dirty="0"/>
          </a:p>
        </p:txBody>
      </p:sp>
      <p:sp>
        <p:nvSpPr>
          <p:cNvPr id="3" name="Footer Placeholder 2"/>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401777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Some Software Quality Attribute</a:t>
            </a:r>
          </a:p>
        </p:txBody>
      </p:sp>
      <p:sp>
        <p:nvSpPr>
          <p:cNvPr id="4" name="Footer Placeholder 3">
            <a:extLst>
              <a:ext uri="{FF2B5EF4-FFF2-40B4-BE49-F238E27FC236}">
                <a16:creationId xmlns="" xmlns:a16="http://schemas.microsoft.com/office/drawing/2014/main" id="{D0C9DD93-498D-5360-55F6-0C80C285BC1F}"/>
              </a:ext>
            </a:extLst>
          </p:cNvPr>
          <p:cNvSpPr>
            <a:spLocks noGrp="1"/>
          </p:cNvSpPr>
          <p:nvPr>
            <p:ph type="ftr" sz="quarter" idx="11"/>
          </p:nvPr>
        </p:nvSpPr>
        <p:spPr/>
        <p:txBody>
          <a:bodyPr/>
          <a:lstStyle/>
          <a:p>
            <a:r>
              <a:rPr lang="en-US"/>
              <a:t>Software Requirements Engineering</a:t>
            </a:r>
            <a:endParaRPr lang="en-US" dirty="0"/>
          </a:p>
        </p:txBody>
      </p:sp>
      <p:pic>
        <p:nvPicPr>
          <p:cNvPr id="66562" name="Picture 2"/>
          <p:cNvPicPr>
            <a:picLocks noChangeAspect="1" noChangeArrowheads="1"/>
          </p:cNvPicPr>
          <p:nvPr/>
        </p:nvPicPr>
        <p:blipFill>
          <a:blip r:embed="rId2"/>
          <a:srcRect/>
          <a:stretch>
            <a:fillRect/>
          </a:stretch>
        </p:blipFill>
        <p:spPr bwMode="auto">
          <a:xfrm>
            <a:off x="1758287" y="1625600"/>
            <a:ext cx="7385712" cy="4547912"/>
          </a:xfrm>
          <a:prstGeom prst="rect">
            <a:avLst/>
          </a:prstGeom>
          <a:noFill/>
          <a:ln w="9525">
            <a:noFill/>
            <a:miter lim="800000"/>
            <a:headEnd/>
            <a:tailEnd/>
          </a:ln>
          <a:effectLst/>
        </p:spPr>
      </p:pic>
    </p:spTree>
    <p:extLst>
      <p:ext uri="{BB962C8B-B14F-4D97-AF65-F5344CB8AC3E}">
        <p14:creationId xmlns:p14="http://schemas.microsoft.com/office/powerpoint/2010/main" val="425547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Validation</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GB" sz="2400" dirty="0"/>
              <a:t>Requirements reviews</a:t>
            </a:r>
          </a:p>
          <a:p>
            <a:pPr lvl="1" algn="just"/>
            <a:r>
              <a:rPr lang="en-GB" sz="2000" dirty="0"/>
              <a:t>Systematic manual analysis of the requirements</a:t>
            </a:r>
            <a:r>
              <a:rPr lang="en-GB" sz="2000" dirty="0" smtClean="0"/>
              <a:t>.</a:t>
            </a:r>
          </a:p>
          <a:p>
            <a:pPr lvl="1" algn="just"/>
            <a:r>
              <a:rPr lang="en-US" sz="2000" dirty="0"/>
              <a:t>Reviewing the documented requirements to correct any problems before the development group accepts them</a:t>
            </a:r>
            <a:r>
              <a:rPr lang="en-US" sz="2000" dirty="0" smtClean="0"/>
              <a:t>.</a:t>
            </a:r>
            <a:endParaRPr lang="en-GB" sz="2000" dirty="0"/>
          </a:p>
          <a:p>
            <a:pPr algn="just">
              <a:lnSpc>
                <a:spcPct val="90000"/>
              </a:lnSpc>
            </a:pPr>
            <a:r>
              <a:rPr lang="en-GB" sz="2400" dirty="0" smtClean="0"/>
              <a:t>Test-case </a:t>
            </a:r>
            <a:r>
              <a:rPr lang="en-GB" sz="2400" dirty="0"/>
              <a:t>generation</a:t>
            </a:r>
          </a:p>
          <a:p>
            <a:pPr lvl="1" algn="just"/>
            <a:r>
              <a:rPr lang="en-GB" sz="2000" dirty="0"/>
              <a:t>Developing tests for requirements to check testability</a:t>
            </a:r>
            <a:r>
              <a:rPr lang="en-GB" sz="2000" dirty="0" smtClean="0"/>
              <a:t>.</a:t>
            </a:r>
          </a:p>
          <a:p>
            <a:pPr algn="just"/>
            <a:r>
              <a:rPr lang="en-US" sz="2200" dirty="0" smtClean="0"/>
              <a:t>Iterative refinement</a:t>
            </a:r>
          </a:p>
          <a:p>
            <a:pPr lvl="1" algn="just"/>
            <a:r>
              <a:rPr lang="en-US" sz="1800" dirty="0"/>
              <a:t>Plan for multiple cycles of exploring requirements, progressively refining high-level requirements into more precision and detail, and confirming correctness with users. </a:t>
            </a:r>
          </a:p>
          <a:p>
            <a:pPr algn="just"/>
            <a:endParaRPr lang="en-GB" sz="2000" dirty="0" smtClean="0"/>
          </a:p>
          <a:p>
            <a:pPr lvl="1" algn="just"/>
            <a:endParaRPr lang="en-GB" sz="2000" dirty="0" smtClean="0"/>
          </a:p>
          <a:p>
            <a:pPr lvl="1" algn="just"/>
            <a:endParaRPr lang="en-GB" sz="2000" dirty="0"/>
          </a:p>
          <a:p>
            <a:pPr lvl="1" algn="just"/>
            <a:endParaRPr lang="en-GB" sz="2000" dirty="0"/>
          </a:p>
        </p:txBody>
      </p:sp>
      <p:sp>
        <p:nvSpPr>
          <p:cNvPr id="4" name="Footer Placeholder 3"/>
          <p:cNvSpPr>
            <a:spLocks noGrp="1"/>
          </p:cNvSpPr>
          <p:nvPr>
            <p:ph type="ftr" sz="quarter" idx="11"/>
          </p:nvPr>
        </p:nvSpPr>
        <p:spPr/>
        <p:txBody>
          <a:bodyPr/>
          <a:lstStyle/>
          <a:p>
            <a:r>
              <a:rPr lang="en-US" smtClean="0"/>
              <a:t>CSE-291         Introduction to Software Engineering   COMSATS University, Ialamabad</a:t>
            </a:r>
            <a:endParaRPr lang="en-US"/>
          </a:p>
        </p:txBody>
      </p:sp>
    </p:spTree>
    <p:extLst>
      <p:ext uri="{BB962C8B-B14F-4D97-AF65-F5344CB8AC3E}">
        <p14:creationId xmlns:p14="http://schemas.microsoft.com/office/powerpoint/2010/main" val="17935823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management</a:t>
            </a:r>
          </a:p>
        </p:txBody>
      </p:sp>
      <p:sp>
        <p:nvSpPr>
          <p:cNvPr id="5" name="Content Placeholder 4"/>
          <p:cNvSpPr>
            <a:spLocks noGrp="1"/>
          </p:cNvSpPr>
          <p:nvPr>
            <p:ph idx="1"/>
          </p:nvPr>
        </p:nvSpPr>
        <p:spPr/>
        <p:txBody>
          <a:bodyPr>
            <a:normAutofit lnSpcReduction="10000"/>
          </a:bodyPr>
          <a:lstStyle/>
          <a:p>
            <a:r>
              <a:rPr lang="en-US" dirty="0"/>
              <a:t>Requirements management activities include the following:</a:t>
            </a:r>
          </a:p>
          <a:p>
            <a:pPr lvl="2" algn="just"/>
            <a:r>
              <a:rPr lang="en-US" sz="2200" dirty="0"/>
              <a:t>Defining the requirements baseline, a snapshot in time that represents an agreed-upon, reviewed, and approved set of functional and nonfunctional requirements, often for a specific product release or development iteration</a:t>
            </a:r>
          </a:p>
          <a:p>
            <a:pPr lvl="2" algn="just"/>
            <a:r>
              <a:rPr lang="en-US" sz="2200" dirty="0"/>
              <a:t>Evaluating the impact of proposed requirements changes and incorporating approved changes into the project in a controlled way</a:t>
            </a:r>
          </a:p>
          <a:p>
            <a:pPr lvl="2" algn="just"/>
            <a:r>
              <a:rPr lang="en-US" sz="2200" dirty="0"/>
              <a:t>Negotiating new commitments based on the estimated impact of requirements changes</a:t>
            </a:r>
          </a:p>
          <a:p>
            <a:pPr lvl="2" algn="just"/>
            <a:r>
              <a:rPr lang="en-US" sz="2200" dirty="0"/>
              <a:t>Defining the relationships and dependencies that exist between requirements</a:t>
            </a:r>
          </a:p>
          <a:p>
            <a:pPr lvl="2" algn="just"/>
            <a:r>
              <a:rPr lang="en-US" sz="2200" dirty="0"/>
              <a:t>Tracing individual requirements to their corresponding designs, source code, and tests.</a:t>
            </a:r>
          </a:p>
          <a:p>
            <a:pPr lvl="2" algn="just"/>
            <a:r>
              <a:rPr lang="en-US" sz="2200" dirty="0"/>
              <a:t>Tracking requirements status and change activity throughout the project</a:t>
            </a:r>
          </a:p>
          <a:p>
            <a:pPr lvl="1"/>
            <a:endParaRPr lang="en-US" dirty="0"/>
          </a:p>
          <a:p>
            <a:endParaRPr lang="en-US" dirty="0"/>
          </a:p>
        </p:txBody>
      </p:sp>
      <p:sp>
        <p:nvSpPr>
          <p:cNvPr id="3" name="Footer Placeholder 2"/>
          <p:cNvSpPr>
            <a:spLocks noGrp="1"/>
          </p:cNvSpPr>
          <p:nvPr>
            <p:ph type="ftr" sz="quarter" idx="11"/>
          </p:nvPr>
        </p:nvSpPr>
        <p:spPr/>
        <p:txBody>
          <a:bodyPr/>
          <a:lstStyle/>
          <a:p>
            <a:r>
              <a:rPr lang="en-US"/>
              <a:t>Software Requirements Engineering</a:t>
            </a:r>
            <a:endParaRPr lang="en-US" dirty="0"/>
          </a:p>
        </p:txBody>
      </p:sp>
      <p:sp>
        <p:nvSpPr>
          <p:cNvPr id="4" name="Slide Number Placeholder 3"/>
          <p:cNvSpPr>
            <a:spLocks noGrp="1"/>
          </p:cNvSpPr>
          <p:nvPr>
            <p:ph type="sldNum" sz="quarter" idx="12"/>
          </p:nvPr>
        </p:nvSpPr>
        <p:spPr/>
        <p:txBody>
          <a:bodyPr>
            <a:normAutofit lnSpcReduction="10000"/>
          </a:bodyPr>
          <a:lstStyle/>
          <a:p>
            <a:fld id="{95E664E9-BB0A-4932-9D77-E0DDE5779A37}" type="slidenum">
              <a:rPr lang="en-US" smtClean="0"/>
              <a:pPr/>
              <a:t>85</a:t>
            </a:fld>
            <a:endParaRPr lang="en-US" dirty="0"/>
          </a:p>
        </p:txBody>
      </p:sp>
    </p:spTree>
    <p:extLst>
      <p:ext uri="{BB962C8B-B14F-4D97-AF65-F5344CB8AC3E}">
        <p14:creationId xmlns:p14="http://schemas.microsoft.com/office/powerpoint/2010/main" val="372290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indent="0" algn="ctr"/>
            <a:r>
              <a:rPr lang="en-US" dirty="0"/>
              <a:t>Thank you!</a:t>
            </a:r>
          </a:p>
        </p:txBody>
      </p:sp>
      <p:sp>
        <p:nvSpPr>
          <p:cNvPr id="3" name="Content Placeholder 2"/>
          <p:cNvSpPr>
            <a:spLocks noGrp="1"/>
          </p:cNvSpPr>
          <p:nvPr>
            <p:ph type="body" idx="1"/>
          </p:nvPr>
        </p:nvSpPr>
        <p:spPr/>
        <p:txBody>
          <a:bodyPr>
            <a:normAutofit/>
          </a:bodyPr>
          <a:lstStyle/>
          <a:p>
            <a:pPr marL="0" indent="0" algn="ctr">
              <a:buNone/>
            </a:pPr>
            <a:endParaRPr lang="en-US" sz="3600" dirty="0"/>
          </a:p>
        </p:txBody>
      </p:sp>
    </p:spTree>
    <p:extLst>
      <p:ext uri="{BB962C8B-B14F-4D97-AF65-F5344CB8AC3E}">
        <p14:creationId xmlns:p14="http://schemas.microsoft.com/office/powerpoint/2010/main" val="1789237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requirements</a:t>
            </a:r>
          </a:p>
        </p:txBody>
      </p:sp>
      <p:sp>
        <p:nvSpPr>
          <p:cNvPr id="5" name="Content Placeholder 4"/>
          <p:cNvSpPr>
            <a:spLocks noGrp="1"/>
          </p:cNvSpPr>
          <p:nvPr>
            <p:ph idx="1"/>
          </p:nvPr>
        </p:nvSpPr>
        <p:spPr/>
        <p:txBody>
          <a:bodyPr>
            <a:noAutofit/>
          </a:bodyPr>
          <a:lstStyle/>
          <a:p>
            <a:pPr algn="just"/>
            <a:r>
              <a:rPr lang="en-US" sz="2000" dirty="0"/>
              <a:t>Describe </a:t>
            </a:r>
            <a:r>
              <a:rPr lang="en-US" sz="2000" i="1" dirty="0"/>
              <a:t>why </a:t>
            </a:r>
            <a:r>
              <a:rPr lang="en-US" sz="2000" dirty="0"/>
              <a:t>the organization is implementing the system—the business benefits the organization hopes to achieve. </a:t>
            </a:r>
          </a:p>
          <a:p>
            <a:pPr algn="just"/>
            <a:r>
              <a:rPr lang="en-US" sz="2000" dirty="0"/>
              <a:t>The focus is on the business objectives of the organization or the customer who requests the system. </a:t>
            </a:r>
          </a:p>
          <a:p>
            <a:pPr marL="0" indent="0" algn="just">
              <a:buNone/>
            </a:pPr>
            <a:r>
              <a:rPr lang="en-US" sz="2000" dirty="0"/>
              <a:t>Example</a:t>
            </a:r>
          </a:p>
          <a:p>
            <a:pPr lvl="1" algn="just"/>
            <a:r>
              <a:rPr lang="en-US" dirty="0">
                <a:solidFill>
                  <a:schemeClr val="tx1"/>
                </a:solidFill>
              </a:rPr>
              <a:t>Suppose an airline wants to reduce airport counter staff costs by 25 percent. This goal might lead to the idea of building a kiosk that passengers can use to check in for their flights at the airport. </a:t>
            </a:r>
          </a:p>
          <a:p>
            <a:pPr algn="just"/>
            <a:r>
              <a:rPr lang="en-US" sz="2000" dirty="0"/>
              <a:t>Business requirements typically come from the funding sponsor for a project, the acquiring customer, the manager of the actual users, the marketing department, or a product visionary. </a:t>
            </a:r>
          </a:p>
          <a:p>
            <a:pPr algn="just"/>
            <a:r>
              <a:rPr lang="en-US" sz="2000" dirty="0"/>
              <a:t>Business requirements used to record in a </a:t>
            </a:r>
            <a:r>
              <a:rPr lang="en-US" sz="2000" i="1" dirty="0"/>
              <a:t>vision and scope document. </a:t>
            </a:r>
          </a:p>
        </p:txBody>
      </p:sp>
      <p:sp>
        <p:nvSpPr>
          <p:cNvPr id="3" name="Footer Placeholder 2"/>
          <p:cNvSpPr>
            <a:spLocks noGrp="1"/>
          </p:cNvSpPr>
          <p:nvPr>
            <p:ph type="ftr" sz="quarter" idx="11"/>
          </p:nvPr>
        </p:nvSpPr>
        <p:spPr/>
        <p:txBody>
          <a:bodyPr/>
          <a:lstStyle/>
          <a:p>
            <a:r>
              <a:rPr lang="en-US"/>
              <a:t>Software Requirements Engineering</a:t>
            </a:r>
            <a:endParaRPr lang="en-US" dirty="0"/>
          </a:p>
        </p:txBody>
      </p:sp>
    </p:spTree>
    <p:extLst>
      <p:ext uri="{BB962C8B-B14F-4D97-AF65-F5344CB8AC3E}">
        <p14:creationId xmlns:p14="http://schemas.microsoft.com/office/powerpoint/2010/main" val="3093467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View">
  <a:themeElements>
    <a:clrScheme name="Custom 3">
      <a:dk1>
        <a:sysClr val="windowText" lastClr="000000"/>
      </a:dk1>
      <a:lt1>
        <a:sysClr val="window" lastClr="FFFFFF"/>
      </a:lt1>
      <a:dk2>
        <a:srgbClr val="4A2249"/>
      </a:dk2>
      <a:lt2>
        <a:srgbClr val="EAE5EB"/>
      </a:lt2>
      <a:accent1>
        <a:srgbClr val="B5A3B8"/>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4A2249"/>
    </a:dk2>
    <a:lt2>
      <a:srgbClr val="EAE5EB"/>
    </a:lt2>
    <a:accent1>
      <a:srgbClr val="B5A3B8"/>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3817</TotalTime>
  <Words>6038</Words>
  <Application>Microsoft Office PowerPoint</Application>
  <PresentationFormat>Custom</PresentationFormat>
  <Paragraphs>729</Paragraphs>
  <Slides>86</Slides>
  <Notes>2</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View</vt:lpstr>
      <vt:lpstr>   Software Engineering CSC291 [Requirement Engineering]</vt:lpstr>
      <vt:lpstr>Today’s Overview</vt:lpstr>
      <vt:lpstr>Requirement Engineering</vt:lpstr>
      <vt:lpstr>Requirement Abstraction </vt:lpstr>
      <vt:lpstr>Broader types of Requirements</vt:lpstr>
      <vt:lpstr>PowerPoint Presentation</vt:lpstr>
      <vt:lpstr>PowerPoint Presentation</vt:lpstr>
      <vt:lpstr>PowerPoint Presentation</vt:lpstr>
      <vt:lpstr>Business requirements</vt:lpstr>
      <vt:lpstr>User requirements</vt:lpstr>
      <vt:lpstr>System Requirements</vt:lpstr>
      <vt:lpstr>Functional Requirements</vt:lpstr>
      <vt:lpstr>Functional Requirements for MHC-PMS </vt:lpstr>
      <vt:lpstr>FR characteristics</vt:lpstr>
      <vt:lpstr> Non-Functional Requirements</vt:lpstr>
      <vt:lpstr> NFR Criticality</vt:lpstr>
      <vt:lpstr>NFR Classification</vt:lpstr>
      <vt:lpstr> Non-Functional Classification</vt:lpstr>
      <vt:lpstr>Non-functional Requirements in MHC-PMS</vt:lpstr>
      <vt:lpstr> Metrics to specify NF requirements</vt:lpstr>
      <vt:lpstr>Requirement Elicitation</vt:lpstr>
      <vt:lpstr>Requirement Specification</vt:lpstr>
      <vt:lpstr>Software Requirement Specification (SRS)</vt:lpstr>
      <vt:lpstr>Requirements Document Variability</vt:lpstr>
      <vt:lpstr>1. Natural language specification</vt:lpstr>
      <vt:lpstr>Guidelines for writing requirements</vt:lpstr>
      <vt:lpstr>Problems with natural language</vt:lpstr>
      <vt:lpstr>Example requirements for the insulin pump software system</vt:lpstr>
      <vt:lpstr>2. Form-based specifications</vt:lpstr>
      <vt:lpstr>NFR- Goals and Requirements</vt:lpstr>
      <vt:lpstr>Goal to NFR</vt:lpstr>
      <vt:lpstr>Requirements Characteristic</vt:lpstr>
      <vt:lpstr>Functional VS Non-Functional Req</vt:lpstr>
      <vt:lpstr>Good and Bad Requirement</vt:lpstr>
      <vt:lpstr>Good and Bad Requirement</vt:lpstr>
      <vt:lpstr>Requirements Gathering Techniques</vt:lpstr>
      <vt:lpstr>Requirements Discovery - Elicitation</vt:lpstr>
      <vt:lpstr>Stakeholders in the MHC-PMS</vt:lpstr>
      <vt:lpstr>Techniques of Eliciting Requirements</vt:lpstr>
      <vt:lpstr>Techniques Contd. </vt:lpstr>
      <vt:lpstr>Techniques Contd. </vt:lpstr>
      <vt:lpstr>Techniques Contd. </vt:lpstr>
      <vt:lpstr>PowerPoint Presentation</vt:lpstr>
      <vt:lpstr>Techniques Contd. </vt:lpstr>
      <vt:lpstr>Techniques Contd. </vt:lpstr>
      <vt:lpstr>Scenarios</vt:lpstr>
      <vt:lpstr>Scenario for collecting medical history in MHC-PMS</vt:lpstr>
      <vt:lpstr>Use Cases</vt:lpstr>
      <vt:lpstr>Use Cases Contd.</vt:lpstr>
      <vt:lpstr>Elements of Use-Case Diagrams</vt:lpstr>
      <vt:lpstr>Actors</vt:lpstr>
      <vt:lpstr>Use Case</vt:lpstr>
      <vt:lpstr>A Subject Boundary</vt:lpstr>
      <vt:lpstr>Use case Diagram Relationships</vt:lpstr>
      <vt:lpstr>Use case Diagram Relationships</vt:lpstr>
      <vt:lpstr>Example</vt:lpstr>
      <vt:lpstr>PowerPoint Presentation</vt:lpstr>
      <vt:lpstr>Format and guideline to write use case(s)</vt:lpstr>
      <vt:lpstr>PowerPoint Presentation</vt:lpstr>
      <vt:lpstr>PowerPoint Presentation</vt:lpstr>
      <vt:lpstr>PowerPoint Presentation</vt:lpstr>
      <vt:lpstr>PowerPoint Presentation</vt:lpstr>
      <vt:lpstr>PowerPoint Presentation</vt:lpstr>
      <vt:lpstr>Example Use Case Description</vt:lpstr>
      <vt:lpstr>Example Use Case Description</vt:lpstr>
      <vt:lpstr>Guidelines for writing requirements</vt:lpstr>
      <vt:lpstr>Writing style</vt:lpstr>
      <vt:lpstr>Functional Requirement Example 1</vt:lpstr>
      <vt:lpstr>Functional Requirement Example 2</vt:lpstr>
      <vt:lpstr>Functional Requirement Example 3</vt:lpstr>
      <vt:lpstr>Deriving Functional Requirements from a Use case</vt:lpstr>
      <vt:lpstr>Use cases vs functional requirements</vt:lpstr>
      <vt:lpstr>Deriving functional requirements from the use case</vt:lpstr>
      <vt:lpstr>PowerPoint Presentation</vt:lpstr>
      <vt:lpstr>Order a Meal</vt:lpstr>
      <vt:lpstr>Order a Meal</vt:lpstr>
      <vt:lpstr>Order a Meal</vt:lpstr>
      <vt:lpstr>Order a Meal</vt:lpstr>
      <vt:lpstr>Order a Meal</vt:lpstr>
      <vt:lpstr>Order a Meal</vt:lpstr>
      <vt:lpstr>Quality attributes for Non-Functional Requirements</vt:lpstr>
      <vt:lpstr>Quality attributes</vt:lpstr>
      <vt:lpstr>Some Software Quality Attribute</vt:lpstr>
      <vt:lpstr>Requirement Validation</vt:lpstr>
      <vt:lpstr>Requirements management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Elitebook</dc:creator>
  <cp:lastModifiedBy>Maheen Gul</cp:lastModifiedBy>
  <cp:revision>106</cp:revision>
  <dcterms:created xsi:type="dcterms:W3CDTF">2019-02-11T08:49:56Z</dcterms:created>
  <dcterms:modified xsi:type="dcterms:W3CDTF">2025-04-10T05:15:04Z</dcterms:modified>
</cp:coreProperties>
</file>