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3" r:id="rId3"/>
    <p:sldId id="273" r:id="rId4"/>
    <p:sldId id="274" r:id="rId5"/>
    <p:sldId id="267" r:id="rId6"/>
    <p:sldId id="269"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008C78CA-9C9B-4EF2-ABCE-D1F55F6C5FD7}" type="datetimeFigureOut">
              <a:rPr lang="en-US" smtClean="0"/>
              <a:t>2/28/2022</a:t>
            </a:fld>
            <a:endParaRPr lang="en-US"/>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090E88B1-30D0-423B-BA56-CDA31BAC5F8E}" type="slidenum">
              <a:rPr lang="en-US" smtClean="0"/>
              <a:t>‹#›</a:t>
            </a:fld>
            <a:endParaRPr lang="en-US"/>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45338166"/>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C78CA-9C9B-4EF2-ABCE-D1F55F6C5FD7}"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E88B1-30D0-423B-BA56-CDA31BAC5F8E}" type="slidenum">
              <a:rPr lang="en-US" smtClean="0"/>
              <a:t>‹#›</a:t>
            </a:fld>
            <a:endParaRPr lang="en-US"/>
          </a:p>
        </p:txBody>
      </p:sp>
    </p:spTree>
    <p:extLst>
      <p:ext uri="{BB962C8B-B14F-4D97-AF65-F5344CB8AC3E}">
        <p14:creationId xmlns:p14="http://schemas.microsoft.com/office/powerpoint/2010/main" val="275945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008C78CA-9C9B-4EF2-ABCE-D1F55F6C5FD7}" type="datetimeFigureOut">
              <a:rPr lang="en-US" smtClean="0"/>
              <a:t>2/28/2022</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090E88B1-30D0-423B-BA56-CDA31BAC5F8E}" type="slidenum">
              <a:rPr lang="en-US" smtClean="0"/>
              <a:t>‹#›</a:t>
            </a:fld>
            <a:endParaRPr lang="en-US"/>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2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C78CA-9C9B-4EF2-ABCE-D1F55F6C5FD7}"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0E88B1-30D0-423B-BA56-CDA31BAC5F8E}" type="slidenum">
              <a:rPr lang="en-US" smtClean="0"/>
              <a:t>‹#›</a:t>
            </a:fld>
            <a:endParaRPr lang="en-US"/>
          </a:p>
        </p:txBody>
      </p:sp>
    </p:spTree>
    <p:extLst>
      <p:ext uri="{BB962C8B-B14F-4D97-AF65-F5344CB8AC3E}">
        <p14:creationId xmlns:p14="http://schemas.microsoft.com/office/powerpoint/2010/main" val="335487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008C78CA-9C9B-4EF2-ABCE-D1F55F6C5FD7}" type="datetimeFigureOut">
              <a:rPr lang="en-US" smtClean="0"/>
              <a:t>2/28/2022</a:t>
            </a:fld>
            <a:endParaRPr lang="en-US"/>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090E88B1-30D0-423B-BA56-CDA31BAC5F8E}" type="slidenum">
              <a:rPr lang="en-US" smtClean="0"/>
              <a:t>‹#›</a:t>
            </a:fld>
            <a:endParaRPr lang="en-US"/>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50796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C78CA-9C9B-4EF2-ABCE-D1F55F6C5FD7}"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0E88B1-30D0-423B-BA56-CDA31BAC5F8E}" type="slidenum">
              <a:rPr lang="en-US" smtClean="0"/>
              <a:t>‹#›</a:t>
            </a:fld>
            <a:endParaRPr lang="en-US"/>
          </a:p>
        </p:txBody>
      </p:sp>
    </p:spTree>
    <p:extLst>
      <p:ext uri="{BB962C8B-B14F-4D97-AF65-F5344CB8AC3E}">
        <p14:creationId xmlns:p14="http://schemas.microsoft.com/office/powerpoint/2010/main" val="286033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8C78CA-9C9B-4EF2-ABCE-D1F55F6C5FD7}"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0E88B1-30D0-423B-BA56-CDA31BAC5F8E}" type="slidenum">
              <a:rPr lang="en-US" smtClean="0"/>
              <a:t>‹#›</a:t>
            </a:fld>
            <a:endParaRPr lang="en-US"/>
          </a:p>
        </p:txBody>
      </p:sp>
    </p:spTree>
    <p:extLst>
      <p:ext uri="{BB962C8B-B14F-4D97-AF65-F5344CB8AC3E}">
        <p14:creationId xmlns:p14="http://schemas.microsoft.com/office/powerpoint/2010/main" val="118566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8C78CA-9C9B-4EF2-ABCE-D1F55F6C5FD7}"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0E88B1-30D0-423B-BA56-CDA31BAC5F8E}" type="slidenum">
              <a:rPr lang="en-US" smtClean="0"/>
              <a:t>‹#›</a:t>
            </a:fld>
            <a:endParaRPr lang="en-US"/>
          </a:p>
        </p:txBody>
      </p:sp>
    </p:spTree>
    <p:extLst>
      <p:ext uri="{BB962C8B-B14F-4D97-AF65-F5344CB8AC3E}">
        <p14:creationId xmlns:p14="http://schemas.microsoft.com/office/powerpoint/2010/main" val="817519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008C78CA-9C9B-4EF2-ABCE-D1F55F6C5FD7}"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0E88B1-30D0-423B-BA56-CDA31BAC5F8E}" type="slidenum">
              <a:rPr lang="en-US" smtClean="0"/>
              <a:t>‹#›</a:t>
            </a:fld>
            <a:endParaRPr lang="en-US"/>
          </a:p>
        </p:txBody>
      </p:sp>
    </p:spTree>
    <p:extLst>
      <p:ext uri="{BB962C8B-B14F-4D97-AF65-F5344CB8AC3E}">
        <p14:creationId xmlns:p14="http://schemas.microsoft.com/office/powerpoint/2010/main" val="151538206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008C78CA-9C9B-4EF2-ABCE-D1F55F6C5FD7}" type="datetimeFigureOut">
              <a:rPr lang="en-US" smtClean="0"/>
              <a:t>2/28/2022</a:t>
            </a:fld>
            <a:endParaRPr lang="en-US"/>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090E88B1-30D0-423B-BA56-CDA31BAC5F8E}" type="slidenum">
              <a:rPr lang="en-US" smtClean="0"/>
              <a:t>‹#›</a:t>
            </a:fld>
            <a:endParaRPr lang="en-US"/>
          </a:p>
        </p:txBody>
      </p:sp>
    </p:spTree>
    <p:extLst>
      <p:ext uri="{BB962C8B-B14F-4D97-AF65-F5344CB8AC3E}">
        <p14:creationId xmlns:p14="http://schemas.microsoft.com/office/powerpoint/2010/main" val="3333642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008C78CA-9C9B-4EF2-ABCE-D1F55F6C5FD7}" type="datetimeFigureOut">
              <a:rPr lang="en-US" smtClean="0"/>
              <a:t>2/28/2022</a:t>
            </a:fld>
            <a:endParaRPr lang="en-US"/>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090E88B1-30D0-423B-BA56-CDA31BAC5F8E}" type="slidenum">
              <a:rPr lang="en-US" smtClean="0"/>
              <a:t>‹#›</a:t>
            </a:fld>
            <a:endParaRPr lang="en-US"/>
          </a:p>
        </p:txBody>
      </p:sp>
    </p:spTree>
    <p:extLst>
      <p:ext uri="{BB962C8B-B14F-4D97-AF65-F5344CB8AC3E}">
        <p14:creationId xmlns:p14="http://schemas.microsoft.com/office/powerpoint/2010/main" val="357364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008C78CA-9C9B-4EF2-ABCE-D1F55F6C5FD7}" type="datetimeFigureOut">
              <a:rPr lang="en-US" smtClean="0"/>
              <a:t>2/28/2022</a:t>
            </a:fld>
            <a:endParaRPr lang="en-US"/>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090E88B1-30D0-423B-BA56-CDA31BAC5F8E}" type="slidenum">
              <a:rPr lang="en-US" smtClean="0"/>
              <a:t>‹#›</a:t>
            </a:fld>
            <a:endParaRPr lang="en-US"/>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1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cstate="print">
            <a:extLst>
              <a:ext uri="{28A0092B-C50C-407E-A947-70E740481C1C}">
                <a14:useLocalDpi xmlns:a14="http://schemas.microsoft.com/office/drawing/2010/main" val="0"/>
              </a:ext>
            </a:extLst>
          </a:blip>
          <a:srcRect l="5862" t="13483" r="2241" b="8136"/>
          <a:stretch/>
        </p:blipFill>
        <p:spPr>
          <a:xfrm>
            <a:off x="27709" y="41564"/>
            <a:ext cx="12164291" cy="681643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65" y="0"/>
            <a:ext cx="12312473" cy="6857999"/>
          </a:xfrm>
          <a:prstGeom prst="rect">
            <a:avLst/>
          </a:prstGeom>
        </p:spPr>
      </p:pic>
      <p:sp>
        <p:nvSpPr>
          <p:cNvPr id="5" name="TextBox 4"/>
          <p:cNvSpPr txBox="1"/>
          <p:nvPr/>
        </p:nvSpPr>
        <p:spPr>
          <a:xfrm>
            <a:off x="119062" y="1344304"/>
            <a:ext cx="12072937" cy="3430298"/>
          </a:xfrm>
          <a:prstGeom prst="rect">
            <a:avLst/>
          </a:prstGeom>
          <a:noFill/>
        </p:spPr>
        <p:txBody>
          <a:bodyPr wrap="square" rtlCol="0">
            <a:spAutoFit/>
          </a:bodyPr>
          <a:lstStyle/>
          <a:p>
            <a:pPr algn="ctr"/>
            <a:r>
              <a:rPr lang="en-US" sz="4400" b="1" dirty="0">
                <a:effectLst>
                  <a:outerShdw blurRad="38100" dist="38100" dir="2700000" algn="tl">
                    <a:srgbClr val="000000">
                      <a:alpha val="43137"/>
                    </a:srgbClr>
                  </a:outerShdw>
                </a:effectLst>
                <a:latin typeface="Agency FB" panose="020B0503020202020204" pitchFamily="34" charset="0"/>
                <a:cs typeface="Times New Roman"/>
              </a:rPr>
              <a:t>Project Structure</a:t>
            </a:r>
          </a:p>
          <a:p>
            <a:pPr algn="ctr"/>
            <a:endParaRPr lang="en-US" sz="4400" b="1" dirty="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endParaRPr>
          </a:p>
          <a:p>
            <a:pPr marL="0" marR="0">
              <a:lnSpc>
                <a:spcPct val="107000"/>
              </a:lnSpc>
              <a:spcBef>
                <a:spcPts val="0"/>
              </a:spcBef>
              <a:spcAft>
                <a:spcPts val="800"/>
              </a:spcAft>
            </a:pPr>
            <a:r>
              <a:rPr lang="en-US" sz="3200" b="1" dirty="0">
                <a:solidFill>
                  <a:srgbClr val="000000"/>
                </a:solidFill>
                <a:effectLst/>
                <a:latin typeface="Agency FB" panose="020B0503020202020204" pitchFamily="34" charset="0"/>
                <a:ea typeface="Calibri" panose="020F0502020204030204" pitchFamily="34" charset="0"/>
                <a:cs typeface="Arial" panose="020B0604020202020204" pitchFamily="34" charset="0"/>
              </a:rPr>
              <a:t>	</a:t>
            </a:r>
            <a:r>
              <a:rPr lang="en-US" sz="3200" b="1" dirty="0">
                <a:solidFill>
                  <a:srgbClr val="000000"/>
                </a:solidFill>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rPr>
              <a:t>Phone: +92 300 9440596</a:t>
            </a:r>
            <a:endParaRPr lang="en-US" sz="3200" b="1" dirty="0">
              <a:effectLst>
                <a:outerShdw blurRad="38100" dist="38100" dir="2700000" algn="tl">
                  <a:srgbClr val="000000">
                    <a:alpha val="43137"/>
                  </a:srgbClr>
                </a:outerShdw>
              </a:effectLst>
              <a:latin typeface="Agency FB" panose="020B0503020202020204" pitchFamily="34" charset="0"/>
              <a:ea typeface="Calibri" panose="020F0502020204030204" pitchFamily="34" charset="0"/>
              <a:cs typeface="Arial" panose="020B0604020202020204" pitchFamily="34" charset="0"/>
            </a:endParaRPr>
          </a:p>
          <a:p>
            <a:r>
              <a:rPr lang="en-US" sz="4400" b="1" dirty="0">
                <a:ln w="1905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a:ln w="1905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info@</a:t>
            </a:r>
            <a:r>
              <a:rPr lang="en-US" sz="3200" b="1">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rPr>
              <a:t>maxcoretechnologies</a:t>
            </a:r>
            <a:r>
              <a:rPr lang="en-US" sz="3200" b="1">
                <a:ln w="1905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3200" b="1" dirty="0">
                <a:ln w="19050">
                  <a:noFill/>
                </a:ln>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a:t>
            </a:r>
          </a:p>
          <a:p>
            <a:endParaRPr lang="en-US" sz="4400" dirty="0">
              <a:ln w="19050">
                <a:noFill/>
              </a:ln>
              <a:latin typeface="Times New Roman" panose="02020603050405020304" pitchFamily="18" charset="0"/>
              <a:cs typeface="Times New Roman" panose="02020603050405020304" pitchFamily="18" charset="0"/>
            </a:endParaRPr>
          </a:p>
        </p:txBody>
      </p:sp>
      <p:sp>
        <p:nvSpPr>
          <p:cNvPr id="6" name="TextBox 5"/>
          <p:cNvSpPr txBox="1"/>
          <p:nvPr/>
        </p:nvSpPr>
        <p:spPr>
          <a:xfrm>
            <a:off x="5486400" y="2598002"/>
            <a:ext cx="6586538" cy="1569660"/>
          </a:xfrm>
          <a:prstGeom prst="rect">
            <a:avLst/>
          </a:prstGeom>
          <a:noFill/>
        </p:spPr>
        <p:txBody>
          <a:bodyPr wrap="square" lIns="91440" tIns="45720" rIns="91440" bIns="45720" rtlCol="0" anchor="t">
            <a:spAutoFit/>
          </a:bodyPr>
          <a:lstStyle/>
          <a:p>
            <a:pPr algn="ctr"/>
            <a:r>
              <a:rPr lang="en-US" sz="4800" b="1" dirty="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rPr>
              <a:t>	</a:t>
            </a:r>
            <a:r>
              <a:rPr lang="en-US" sz="4000" b="1" dirty="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rPr>
              <a:t>Machinery Rent System</a:t>
            </a:r>
            <a:r>
              <a:rPr lang="en-US" sz="4800" b="1" dirty="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rPr>
              <a:t>		</a:t>
            </a:r>
            <a:r>
              <a:rPr lang="en-US" sz="3200" b="1" dirty="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rPr>
              <a:t>https://maxcoretechnologies.com/ </a:t>
            </a:r>
            <a:endParaRPr lang="en-US" sz="4800" b="1" dirty="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5A46E5F-472C-471F-A2E8-AEF84C3591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07780" y="-96983"/>
            <a:ext cx="1884219" cy="1884219"/>
          </a:xfrm>
          <a:prstGeom prst="rect">
            <a:avLst/>
          </a:prstGeom>
        </p:spPr>
      </p:pic>
    </p:spTree>
    <p:extLst>
      <p:ext uri="{BB962C8B-B14F-4D97-AF65-F5344CB8AC3E}">
        <p14:creationId xmlns:p14="http://schemas.microsoft.com/office/powerpoint/2010/main" val="318577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05D-782D-40BC-9ECF-294E39CCA3D0}"/>
              </a:ext>
            </a:extLst>
          </p:cNvPr>
          <p:cNvSpPr>
            <a:spLocks noGrp="1"/>
          </p:cNvSpPr>
          <p:nvPr>
            <p:ph type="title"/>
          </p:nvPr>
        </p:nvSpPr>
        <p:spPr>
          <a:xfrm>
            <a:off x="0" y="608102"/>
            <a:ext cx="12191999" cy="1560716"/>
          </a:xfrm>
        </p:spPr>
        <p:txBody>
          <a:bodyPr/>
          <a:lstStyle/>
          <a:p>
            <a:pPr algn="ctr"/>
            <a:r>
              <a:rPr lang="en-US" dirty="0">
                <a:latin typeface="Calibri"/>
                <a:cs typeface="Calibri"/>
              </a:rPr>
              <a:t>Milestone 1</a:t>
            </a:r>
            <a:endParaRPr lang="en-US" dirty="0"/>
          </a:p>
        </p:txBody>
      </p:sp>
      <p:sp>
        <p:nvSpPr>
          <p:cNvPr id="3" name="Content Placeholder 2">
            <a:extLst>
              <a:ext uri="{FF2B5EF4-FFF2-40B4-BE49-F238E27FC236}">
                <a16:creationId xmlns:a16="http://schemas.microsoft.com/office/drawing/2014/main" id="{E4408A62-D251-4798-9419-A7DB517AD996}"/>
              </a:ext>
            </a:extLst>
          </p:cNvPr>
          <p:cNvSpPr>
            <a:spLocks noGrp="1"/>
          </p:cNvSpPr>
          <p:nvPr>
            <p:ph idx="1"/>
          </p:nvPr>
        </p:nvSpPr>
        <p:spPr>
          <a:xfrm>
            <a:off x="2734918" y="2398644"/>
            <a:ext cx="8770571" cy="3651504"/>
          </a:xfrm>
        </p:spPr>
        <p:txBody>
          <a:bodyPr vert="horz" lIns="91440" tIns="45720" rIns="91440" bIns="45720" rtlCol="0" anchor="t">
            <a:normAutofit/>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Frond End Design of Admin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Dashbaord</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Admin Login (Admin can add new users)</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All transactions will be made against two companies (Al </a:t>
            </a:r>
            <a:r>
              <a:rPr lang="en-US" sz="1800" dirty="0" err="1">
                <a:latin typeface="Calibri" panose="020F0502020204030204" pitchFamily="34" charset="0"/>
                <a:ea typeface="Calibri" panose="020F0502020204030204" pitchFamily="34" charset="0"/>
                <a:cs typeface="Times New Roman" panose="02020603050405020304" pitchFamily="18" charset="0"/>
              </a:rPr>
              <a:t>asfar</a:t>
            </a:r>
            <a:r>
              <a:rPr lang="en-US" sz="1800" dirty="0">
                <a:latin typeface="Calibri" panose="020F0502020204030204" pitchFamily="34" charset="0"/>
                <a:ea typeface="Calibri" panose="020F0502020204030204" pitchFamily="34" charset="0"/>
                <a:cs typeface="Times New Roman" panose="02020603050405020304" pitchFamily="18" charset="0"/>
              </a:rPr>
              <a:t> Technical Service LLC, International Capital Tower).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View, Add Machines</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View, Add Companies</a:t>
            </a:r>
          </a:p>
          <a:p>
            <a:pPr marL="0" marR="0">
              <a:lnSpc>
                <a:spcPct val="107000"/>
              </a:lnSpc>
              <a:spcBef>
                <a:spcPts val="0"/>
              </a:spcBef>
              <a:spcAft>
                <a:spcPts val="800"/>
              </a:spcAft>
            </a:pPr>
            <a:r>
              <a:rPr lang="en-US" sz="1800" dirty="0">
                <a:latin typeface="Calibri" panose="020F0502020204030204" pitchFamily="34" charset="0"/>
                <a:ea typeface="Calibri" panose="020F0502020204030204" pitchFamily="34" charset="0"/>
                <a:cs typeface="Times New Roman" panose="02020603050405020304" pitchFamily="18" charset="0"/>
              </a:rPr>
              <a:t>View, Add Employees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ea typeface="+mn-lt"/>
              <a:cs typeface="+mn-lt"/>
            </a:endParaRPr>
          </a:p>
          <a:p>
            <a:pPr marL="0" indent="0" algn="ctr">
              <a:buNone/>
            </a:pPr>
            <a:r>
              <a:rPr lang="en-GB" sz="2400" b="1" dirty="0">
                <a:ea typeface="+mn-lt"/>
                <a:cs typeface="+mn-lt"/>
              </a:rPr>
              <a:t>5 Business Days</a:t>
            </a:r>
            <a:endParaRPr lang="en-GB" sz="1400" b="1" dirty="0">
              <a:ea typeface="+mn-lt"/>
              <a:cs typeface="+mn-lt"/>
            </a:endParaRPr>
          </a:p>
        </p:txBody>
      </p:sp>
    </p:spTree>
    <p:extLst>
      <p:ext uri="{BB962C8B-B14F-4D97-AF65-F5344CB8AC3E}">
        <p14:creationId xmlns:p14="http://schemas.microsoft.com/office/powerpoint/2010/main" val="401475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05D-782D-40BC-9ECF-294E39CCA3D0}"/>
              </a:ext>
            </a:extLst>
          </p:cNvPr>
          <p:cNvSpPr>
            <a:spLocks noGrp="1"/>
          </p:cNvSpPr>
          <p:nvPr>
            <p:ph type="title"/>
          </p:nvPr>
        </p:nvSpPr>
        <p:spPr>
          <a:xfrm>
            <a:off x="0" y="608102"/>
            <a:ext cx="12191999" cy="1560716"/>
          </a:xfrm>
        </p:spPr>
        <p:txBody>
          <a:bodyPr/>
          <a:lstStyle/>
          <a:p>
            <a:pPr algn="ctr"/>
            <a:r>
              <a:rPr lang="en-US" dirty="0">
                <a:latin typeface="Calibri"/>
                <a:cs typeface="Calibri"/>
              </a:rPr>
              <a:t>Milestone 2</a:t>
            </a:r>
            <a:endParaRPr lang="en-US" dirty="0"/>
          </a:p>
        </p:txBody>
      </p:sp>
      <p:sp>
        <p:nvSpPr>
          <p:cNvPr id="3" name="Content Placeholder 2">
            <a:extLst>
              <a:ext uri="{FF2B5EF4-FFF2-40B4-BE49-F238E27FC236}">
                <a16:creationId xmlns:a16="http://schemas.microsoft.com/office/drawing/2014/main" id="{E4408A62-D251-4798-9419-A7DB517AD996}"/>
              </a:ext>
            </a:extLst>
          </p:cNvPr>
          <p:cNvSpPr>
            <a:spLocks noGrp="1"/>
          </p:cNvSpPr>
          <p:nvPr>
            <p:ph idx="1"/>
          </p:nvPr>
        </p:nvSpPr>
        <p:spPr>
          <a:xfrm>
            <a:off x="2734918" y="2398644"/>
            <a:ext cx="8770571" cy="3651504"/>
          </a:xfrm>
        </p:spPr>
        <p:txBody>
          <a:bodyPr vert="horz" lIns="91440" tIns="45720" rIns="91440" bIns="45720" rtlCol="0" anchor="t">
            <a:normAutofit fontScale="85000" lnSpcReduction="10000"/>
          </a:bodyPr>
          <a:lstStyle/>
          <a:p>
            <a:pPr marL="0" indent="0">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Back End Functionalities for Admin Dashboard</a:t>
            </a:r>
            <a:endParaRPr lang="en-US" sz="2600" b="1" i="0" dirty="0">
              <a:solidFill>
                <a:schemeClr val="tx1">
                  <a:lumMod val="65000"/>
                  <a:lumOff val="35000"/>
                </a:schemeClr>
              </a:solidFill>
              <a:effectLst/>
            </a:endParaRPr>
          </a:p>
          <a:p>
            <a:pPr marL="0" indent="0">
              <a:buNone/>
            </a:pPr>
            <a:endParaRPr lang="en-US" sz="1600" dirty="0">
              <a:solidFill>
                <a:schemeClr val="tx1">
                  <a:lumMod val="65000"/>
                  <a:lumOff val="35000"/>
                </a:schemeClr>
              </a:solidFill>
              <a:effectLst/>
              <a:ea typeface="Calibri" panose="020F0502020204030204" pitchFamily="34" charset="0"/>
              <a:cs typeface="Times New Roman" panose="02020603050405020304" pitchFamily="18" charset="0"/>
            </a:endParaRPr>
          </a:p>
          <a:p>
            <a:r>
              <a:rPr lang="en-GB" dirty="0">
                <a:solidFill>
                  <a:schemeClr val="tx1">
                    <a:lumMod val="65000"/>
                    <a:lumOff val="35000"/>
                  </a:schemeClr>
                </a:solidFill>
                <a:ea typeface="+mn-lt"/>
                <a:cs typeface="+mn-lt"/>
              </a:rPr>
              <a:t>Complete functionalities for Machines (Add, View, Update, Delete, reminder for expiry date, upload documents with expiry and reg date)</a:t>
            </a:r>
          </a:p>
          <a:p>
            <a:r>
              <a:rPr lang="en-GB" dirty="0">
                <a:solidFill>
                  <a:schemeClr val="tx1">
                    <a:lumMod val="65000"/>
                    <a:lumOff val="35000"/>
                  </a:schemeClr>
                </a:solidFill>
                <a:ea typeface="+mn-lt"/>
                <a:cs typeface="+mn-lt"/>
              </a:rPr>
              <a:t>Complete functionalities for Employees (Add, View, Update, Delete, reminder for expiry date, upload documents with reg and expiry date)</a:t>
            </a:r>
            <a:endParaRPr lang="en-GB" sz="1600" dirty="0">
              <a:solidFill>
                <a:schemeClr val="tx1">
                  <a:lumMod val="65000"/>
                  <a:lumOff val="35000"/>
                </a:schemeClr>
              </a:solidFill>
              <a:ea typeface="+mn-lt"/>
              <a:cs typeface="+mn-lt"/>
            </a:endParaRPr>
          </a:p>
          <a:p>
            <a:r>
              <a:rPr lang="en-GB" dirty="0">
                <a:solidFill>
                  <a:schemeClr val="tx1">
                    <a:lumMod val="65000"/>
                    <a:lumOff val="35000"/>
                  </a:schemeClr>
                </a:solidFill>
                <a:ea typeface="+mn-lt"/>
                <a:cs typeface="+mn-lt"/>
              </a:rPr>
              <a:t>Complete functionalities for Companies (Add, View, Update, Delete, upload documents)</a:t>
            </a:r>
          </a:p>
          <a:p>
            <a:r>
              <a:rPr lang="en-GB" dirty="0">
                <a:solidFill>
                  <a:schemeClr val="tx1">
                    <a:lumMod val="65000"/>
                    <a:lumOff val="35000"/>
                  </a:schemeClr>
                </a:solidFill>
                <a:ea typeface="+mn-lt"/>
                <a:cs typeface="+mn-lt"/>
              </a:rPr>
              <a:t>Oil Records ( Add oil, use oil for </a:t>
            </a:r>
            <a:r>
              <a:rPr lang="en-GB" dirty="0" err="1">
                <a:solidFill>
                  <a:schemeClr val="tx1">
                    <a:lumMod val="65000"/>
                    <a:lumOff val="35000"/>
                  </a:schemeClr>
                </a:solidFill>
                <a:ea typeface="+mn-lt"/>
                <a:cs typeface="+mn-lt"/>
              </a:rPr>
              <a:t>equipments</a:t>
            </a:r>
            <a:r>
              <a:rPr lang="en-GB" dirty="0">
                <a:solidFill>
                  <a:schemeClr val="tx1">
                    <a:lumMod val="65000"/>
                    <a:lumOff val="35000"/>
                  </a:schemeClr>
                </a:solidFill>
                <a:ea typeface="+mn-lt"/>
                <a:cs typeface="+mn-lt"/>
              </a:rPr>
              <a:t> )</a:t>
            </a:r>
          </a:p>
          <a:p>
            <a:pPr marL="0" indent="0">
              <a:buNone/>
            </a:pPr>
            <a:endParaRPr lang="en-GB" sz="1600" dirty="0">
              <a:solidFill>
                <a:schemeClr val="tx1">
                  <a:lumMod val="65000"/>
                  <a:lumOff val="35000"/>
                </a:schemeClr>
              </a:solidFill>
              <a:ea typeface="+mn-lt"/>
              <a:cs typeface="+mn-lt"/>
            </a:endParaRPr>
          </a:p>
          <a:p>
            <a:pPr marL="0" indent="0" algn="ctr">
              <a:buNone/>
            </a:pPr>
            <a:r>
              <a:rPr lang="en-GB" sz="2400" b="1" dirty="0">
                <a:solidFill>
                  <a:schemeClr val="tx1">
                    <a:lumMod val="65000"/>
                    <a:lumOff val="35000"/>
                  </a:schemeClr>
                </a:solidFill>
                <a:ea typeface="+mn-lt"/>
                <a:cs typeface="+mn-lt"/>
              </a:rPr>
              <a:t>10 Business Days</a:t>
            </a:r>
          </a:p>
        </p:txBody>
      </p:sp>
    </p:spTree>
    <p:extLst>
      <p:ext uri="{BB962C8B-B14F-4D97-AF65-F5344CB8AC3E}">
        <p14:creationId xmlns:p14="http://schemas.microsoft.com/office/powerpoint/2010/main" val="33755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05D-782D-40BC-9ECF-294E39CCA3D0}"/>
              </a:ext>
            </a:extLst>
          </p:cNvPr>
          <p:cNvSpPr>
            <a:spLocks noGrp="1"/>
          </p:cNvSpPr>
          <p:nvPr>
            <p:ph type="title"/>
          </p:nvPr>
        </p:nvSpPr>
        <p:spPr>
          <a:xfrm>
            <a:off x="0" y="608102"/>
            <a:ext cx="12191999" cy="1560716"/>
          </a:xfrm>
        </p:spPr>
        <p:txBody>
          <a:bodyPr/>
          <a:lstStyle/>
          <a:p>
            <a:pPr algn="ctr"/>
            <a:r>
              <a:rPr lang="en-US" dirty="0">
                <a:latin typeface="Calibri"/>
                <a:cs typeface="Calibri"/>
              </a:rPr>
              <a:t>Milestone 3</a:t>
            </a:r>
            <a:endParaRPr lang="en-US" dirty="0"/>
          </a:p>
        </p:txBody>
      </p:sp>
      <p:sp>
        <p:nvSpPr>
          <p:cNvPr id="3" name="Content Placeholder 2">
            <a:extLst>
              <a:ext uri="{FF2B5EF4-FFF2-40B4-BE49-F238E27FC236}">
                <a16:creationId xmlns:a16="http://schemas.microsoft.com/office/drawing/2014/main" id="{E4408A62-D251-4798-9419-A7DB517AD996}"/>
              </a:ext>
            </a:extLst>
          </p:cNvPr>
          <p:cNvSpPr>
            <a:spLocks noGrp="1"/>
          </p:cNvSpPr>
          <p:nvPr>
            <p:ph idx="1"/>
          </p:nvPr>
        </p:nvSpPr>
        <p:spPr>
          <a:xfrm>
            <a:off x="2734918" y="2398644"/>
            <a:ext cx="8770571" cy="3651504"/>
          </a:xfrm>
        </p:spPr>
        <p:txBody>
          <a:bodyPr vert="horz" lIns="91440" tIns="45720" rIns="91440" bIns="45720" rtlCol="0" anchor="t">
            <a:normAutofit/>
          </a:bodyPr>
          <a:lstStyle/>
          <a:p>
            <a:pPr marL="0" indent="0">
              <a:buNone/>
            </a:pPr>
            <a:r>
              <a:rPr lang="en-US" sz="2800" b="1" dirty="0">
                <a:effectLst/>
                <a:latin typeface="Calibri" panose="020F0502020204030204" pitchFamily="34" charset="0"/>
                <a:ea typeface="Calibri" panose="020F0502020204030204" pitchFamily="34" charset="0"/>
                <a:cs typeface="Times New Roman" panose="02020603050405020304" pitchFamily="18" charset="0"/>
              </a:rPr>
              <a:t>Back End Functionalities Rent </a:t>
            </a:r>
            <a:r>
              <a:rPr lang="en-US" sz="2800" b="1" dirty="0" err="1">
                <a:effectLst/>
                <a:latin typeface="Calibri" panose="020F0502020204030204" pitchFamily="34" charset="0"/>
                <a:ea typeface="Calibri" panose="020F0502020204030204" pitchFamily="34" charset="0"/>
                <a:cs typeface="Times New Roman" panose="02020603050405020304" pitchFamily="18" charset="0"/>
              </a:rPr>
              <a:t>Wordflow</a:t>
            </a:r>
            <a:endParaRPr lang="en-US" sz="2600" b="1" i="0" dirty="0">
              <a:solidFill>
                <a:schemeClr val="tx1">
                  <a:lumMod val="65000"/>
                  <a:lumOff val="35000"/>
                </a:schemeClr>
              </a:solidFill>
              <a:effectLst/>
            </a:endParaRPr>
          </a:p>
          <a:p>
            <a:pPr marL="0" indent="0">
              <a:buNone/>
            </a:pPr>
            <a:endParaRPr lang="en-US" sz="1600" dirty="0">
              <a:solidFill>
                <a:schemeClr val="tx1">
                  <a:lumMod val="65000"/>
                  <a:lumOff val="35000"/>
                </a:schemeClr>
              </a:solidFill>
              <a:ea typeface="+mn-lt"/>
              <a:cs typeface="Times New Roman" panose="02020603050405020304" pitchFamily="18" charset="0"/>
            </a:endParaRPr>
          </a:p>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When any company will send mail for rent. Then admin will create quotation and will send to company (quotation can be update). At the end of discussion one entry will be created when machine will send to company and after receiving machine, rent will be calculated according to agreed amount per hour. After that invoice will be created.</a:t>
            </a:r>
            <a:endParaRPr lang="en-US" sz="1600" dirty="0">
              <a:solidFill>
                <a:schemeClr val="tx1">
                  <a:lumMod val="65000"/>
                  <a:lumOff val="35000"/>
                </a:schemeClr>
              </a:solidFill>
              <a:effectLst/>
              <a:latin typeface="Calibri" panose="020F0502020204030204" pitchFamily="34" charset="0"/>
              <a:ea typeface="+mn-lt"/>
              <a:cs typeface="Times New Roman" panose="02020603050405020304" pitchFamily="18" charset="0"/>
            </a:endParaRPr>
          </a:p>
          <a:p>
            <a:pPr marL="0" indent="0">
              <a:buNone/>
            </a:pPr>
            <a:endParaRPr lang="en-GB" sz="1600" dirty="0">
              <a:solidFill>
                <a:schemeClr val="tx1">
                  <a:lumMod val="65000"/>
                  <a:lumOff val="35000"/>
                </a:schemeClr>
              </a:solidFill>
              <a:ea typeface="+mn-lt"/>
              <a:cs typeface="+mn-lt"/>
            </a:endParaRPr>
          </a:p>
          <a:p>
            <a:pPr marL="0" indent="0" algn="ctr">
              <a:buNone/>
            </a:pPr>
            <a:r>
              <a:rPr lang="en-GB" sz="2400" b="1" dirty="0">
                <a:solidFill>
                  <a:schemeClr val="tx1">
                    <a:lumMod val="65000"/>
                    <a:lumOff val="35000"/>
                  </a:schemeClr>
                </a:solidFill>
                <a:ea typeface="+mn-lt"/>
                <a:cs typeface="+mn-lt"/>
              </a:rPr>
              <a:t>7 Business Days</a:t>
            </a:r>
          </a:p>
        </p:txBody>
      </p:sp>
    </p:spTree>
    <p:extLst>
      <p:ext uri="{BB962C8B-B14F-4D97-AF65-F5344CB8AC3E}">
        <p14:creationId xmlns:p14="http://schemas.microsoft.com/office/powerpoint/2010/main" val="325793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C705D-782D-40BC-9ECF-294E39CCA3D0}"/>
              </a:ext>
            </a:extLst>
          </p:cNvPr>
          <p:cNvSpPr>
            <a:spLocks noGrp="1"/>
          </p:cNvSpPr>
          <p:nvPr>
            <p:ph type="title"/>
          </p:nvPr>
        </p:nvSpPr>
        <p:spPr>
          <a:xfrm>
            <a:off x="543340" y="568345"/>
            <a:ext cx="11160932" cy="1279706"/>
          </a:xfrm>
        </p:spPr>
        <p:txBody>
          <a:bodyPr/>
          <a:lstStyle/>
          <a:p>
            <a:pPr algn="ctr"/>
            <a:r>
              <a:rPr lang="en-US" dirty="0">
                <a:latin typeface="Calibri"/>
                <a:cs typeface="Calibri"/>
              </a:rPr>
              <a:t>Milestone 4</a:t>
            </a:r>
            <a:endParaRPr lang="en-US" dirty="0"/>
          </a:p>
        </p:txBody>
      </p:sp>
      <p:sp>
        <p:nvSpPr>
          <p:cNvPr id="3" name="Content Placeholder 2">
            <a:extLst>
              <a:ext uri="{FF2B5EF4-FFF2-40B4-BE49-F238E27FC236}">
                <a16:creationId xmlns:a16="http://schemas.microsoft.com/office/drawing/2014/main" id="{E4408A62-D251-4798-9419-A7DB517AD996}"/>
              </a:ext>
            </a:extLst>
          </p:cNvPr>
          <p:cNvSpPr>
            <a:spLocks noGrp="1"/>
          </p:cNvSpPr>
          <p:nvPr>
            <p:ph idx="1"/>
          </p:nvPr>
        </p:nvSpPr>
        <p:spPr>
          <a:xfrm>
            <a:off x="2858702" y="2345635"/>
            <a:ext cx="8845569" cy="4257296"/>
          </a:xfrm>
        </p:spPr>
        <p:txBody>
          <a:bodyPr vert="horz" lIns="91440" tIns="45720" rIns="91440" bIns="45720" rtlCol="0" anchor="t">
            <a:normAutofit fontScale="77500" lnSpcReduction="20000"/>
          </a:bodyPr>
          <a:lstStyle/>
          <a:p>
            <a:pPr marL="0" indent="0">
              <a:buNone/>
            </a:pPr>
            <a:r>
              <a:rPr lang="en-US" sz="2800" b="1" dirty="0">
                <a:ea typeface="+mn-lt"/>
                <a:cs typeface="+mn-lt"/>
              </a:rPr>
              <a:t>Reporting (Frontend &amp; Backend)</a:t>
            </a:r>
          </a:p>
          <a:p>
            <a:pPr marL="0" indent="0">
              <a:buNone/>
            </a:pPr>
            <a:endParaRPr lang="en-US" dirty="0">
              <a:ea typeface="+mn-lt"/>
              <a:cs typeface="+mn-lt"/>
            </a:endParaRPr>
          </a:p>
          <a:p>
            <a:pPr marL="0" marR="0">
              <a:lnSpc>
                <a:spcPct val="107000"/>
              </a:lnSpc>
              <a:spcBef>
                <a:spcPts val="0"/>
              </a:spcBef>
              <a:spcAft>
                <a:spcPts val="800"/>
              </a:spcAft>
            </a:pPr>
            <a:r>
              <a:rPr lang="en-US" sz="2100" dirty="0">
                <a:latin typeface="Calibri" panose="020F0502020204030204" pitchFamily="34" charset="0"/>
                <a:ea typeface="Calibri" panose="020F0502020204030204" pitchFamily="34" charset="0"/>
                <a:cs typeface="Times New Roman" panose="02020603050405020304" pitchFamily="18" charset="0"/>
              </a:rPr>
              <a:t>Machine Report</a:t>
            </a:r>
          </a:p>
          <a:p>
            <a:pPr marL="0" marR="0">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Income Re</a:t>
            </a:r>
            <a:r>
              <a:rPr lang="en-US" sz="2100" dirty="0">
                <a:latin typeface="Calibri" panose="020F0502020204030204" pitchFamily="34" charset="0"/>
                <a:ea typeface="Calibri" panose="020F0502020204030204" pitchFamily="34" charset="0"/>
                <a:cs typeface="Times New Roman" panose="02020603050405020304" pitchFamily="18" charset="0"/>
              </a:rPr>
              <a:t>port with filters (for specific month, between starting and ending date, for specific machine, for specific company, for specific employee)</a:t>
            </a:r>
            <a:r>
              <a:rPr lang="en-US" sz="2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100" dirty="0">
                <a:latin typeface="Calibri" panose="020F0502020204030204" pitchFamily="34" charset="0"/>
                <a:ea typeface="Calibri" panose="020F0502020204030204" pitchFamily="34" charset="0"/>
                <a:cs typeface="Times New Roman" panose="02020603050405020304" pitchFamily="18" charset="0"/>
              </a:rPr>
              <a:t>Quotation</a:t>
            </a:r>
          </a:p>
          <a:p>
            <a:pPr marL="0" marR="0">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LPO (Consumable &amp; Hire)</a:t>
            </a:r>
          </a:p>
          <a:p>
            <a:pPr marL="0" marR="0">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Machinery Invoice</a:t>
            </a:r>
          </a:p>
          <a:p>
            <a:pPr marL="0" marR="0">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Service Vehicle List</a:t>
            </a:r>
          </a:p>
          <a:p>
            <a:pPr marL="0" marR="0">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Vehicle Renewal Detail</a:t>
            </a:r>
          </a:p>
          <a:p>
            <a:pPr marL="0" marR="0">
              <a:lnSpc>
                <a:spcPct val="107000"/>
              </a:lnSpc>
              <a:spcBef>
                <a:spcPts val="0"/>
              </a:spcBef>
              <a:spcAft>
                <a:spcPts val="800"/>
              </a:spcAft>
            </a:pPr>
            <a:r>
              <a:rPr lang="en-US" sz="2100" dirty="0">
                <a:effectLst/>
                <a:latin typeface="Calibri" panose="020F0502020204030204" pitchFamily="34" charset="0"/>
                <a:ea typeface="Calibri" panose="020F0502020204030204" pitchFamily="34" charset="0"/>
                <a:cs typeface="Times New Roman" panose="02020603050405020304" pitchFamily="18" charset="0"/>
              </a:rPr>
              <a:t>Vehicle Status</a:t>
            </a:r>
          </a:p>
          <a:p>
            <a:pPr marL="0" marR="0">
              <a:lnSpc>
                <a:spcPct val="107000"/>
              </a:lnSpc>
              <a:spcBef>
                <a:spcPts val="0"/>
              </a:spcBef>
              <a:spcAft>
                <a:spcPts val="800"/>
              </a:spcAft>
            </a:pPr>
            <a:r>
              <a:rPr lang="en-US" sz="2100" dirty="0">
                <a:latin typeface="Calibri" panose="020F0502020204030204" pitchFamily="34" charset="0"/>
                <a:ea typeface="Calibri" panose="020F0502020204030204" pitchFamily="34" charset="0"/>
                <a:cs typeface="Times New Roman" panose="02020603050405020304" pitchFamily="18" charset="0"/>
              </a:rPr>
              <a:t>Backup Feature</a:t>
            </a:r>
            <a:endParaRPr lang="en-US" sz="2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GB" sz="3800" b="1" dirty="0">
                <a:ea typeface="+mn-lt"/>
                <a:cs typeface="+mn-lt"/>
              </a:rPr>
              <a:t>		</a:t>
            </a:r>
            <a:r>
              <a:rPr lang="en-GB" sz="2400" b="1" dirty="0">
                <a:ea typeface="+mn-lt"/>
                <a:cs typeface="+mn-lt"/>
              </a:rPr>
              <a:t>	15 Business Days</a:t>
            </a:r>
          </a:p>
        </p:txBody>
      </p:sp>
    </p:spTree>
    <p:extLst>
      <p:ext uri="{BB962C8B-B14F-4D97-AF65-F5344CB8AC3E}">
        <p14:creationId xmlns:p14="http://schemas.microsoft.com/office/powerpoint/2010/main" val="719302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5590" y="863416"/>
            <a:ext cx="4450814" cy="523220"/>
          </a:xfrm>
          <a:prstGeom prst="rect">
            <a:avLst/>
          </a:prstGeom>
          <a:noFill/>
        </p:spPr>
        <p:txBody>
          <a:bodyPr wrap="square" lIns="91440" tIns="45720" rIns="91440" bIns="45720" rtlCol="0" anchor="t">
            <a:spAutoFit/>
          </a:bodyPr>
          <a:lstStyle/>
          <a:p>
            <a:r>
              <a:rPr lang="en-US" sz="2800" dirty="0">
                <a:latin typeface="Times New Roman"/>
                <a:cs typeface="Times New Roman"/>
              </a:rPr>
              <a:t>Payment &amp; Estimated Time:</a:t>
            </a:r>
          </a:p>
        </p:txBody>
      </p:sp>
      <p:sp>
        <p:nvSpPr>
          <p:cNvPr id="8" name="TextBox 7"/>
          <p:cNvSpPr txBox="1"/>
          <p:nvPr/>
        </p:nvSpPr>
        <p:spPr>
          <a:xfrm>
            <a:off x="2393160" y="2412589"/>
            <a:ext cx="8156967" cy="369332"/>
          </a:xfrm>
          <a:prstGeom prst="rect">
            <a:avLst/>
          </a:prstGeom>
          <a:noFill/>
        </p:spPr>
        <p:txBody>
          <a:bodyPr wrap="square" lIns="91440" tIns="45720" rIns="91440" bIns="45720" rtlCol="0" anchor="b">
            <a:spAutoFit/>
          </a:bodyPr>
          <a:lstStyle/>
          <a:p>
            <a:r>
              <a:rPr lang="en-US" dirty="0">
                <a:latin typeface="Times New Roman" panose="02020603050405020304" pitchFamily="18" charset="0"/>
                <a:cs typeface="Times New Roman" panose="02020603050405020304" pitchFamily="18" charset="0"/>
              </a:rPr>
              <a:t>Your project will include following steps:</a:t>
            </a:r>
          </a:p>
        </p:txBody>
      </p:sp>
      <p:sp>
        <p:nvSpPr>
          <p:cNvPr id="2" name="TextBox 1"/>
          <p:cNvSpPr txBox="1"/>
          <p:nvPr/>
        </p:nvSpPr>
        <p:spPr>
          <a:xfrm>
            <a:off x="2490951" y="3005959"/>
            <a:ext cx="8156028" cy="2400657"/>
          </a:xfrm>
          <a:prstGeom prst="rect">
            <a:avLst/>
          </a:prstGeom>
          <a:noFill/>
        </p:spPr>
        <p:txBody>
          <a:bodyPr wrap="square" lIns="91440" tIns="45720" rIns="91440" bIns="45720" rtlCol="0" anchor="t">
            <a:spAutoFit/>
          </a:bodyPr>
          <a:lstStyle/>
          <a:p>
            <a:r>
              <a:rPr lang="en-US" dirty="0"/>
              <a:t>1st</a:t>
            </a:r>
            <a:r>
              <a:rPr lang="en-US" dirty="0">
                <a:sym typeface="Wingdings" panose="05000000000000000000" pitchFamily="2" charset="2"/>
              </a:rPr>
              <a:t> Milestone:  15% Payment</a:t>
            </a:r>
          </a:p>
          <a:p>
            <a:r>
              <a:rPr lang="en-US" dirty="0">
                <a:sym typeface="Wingdings" panose="05000000000000000000" pitchFamily="2" charset="2"/>
              </a:rPr>
              <a:t>2nd Milestone: 35% Payment</a:t>
            </a:r>
            <a:endParaRPr lang="en-US" dirty="0">
              <a:ea typeface="+mn-lt"/>
              <a:cs typeface="+mn-lt"/>
              <a:sym typeface="Wingdings" panose="05000000000000000000" pitchFamily="2" charset="2"/>
            </a:endParaRPr>
          </a:p>
          <a:p>
            <a:r>
              <a:rPr lang="en-US" dirty="0">
                <a:sym typeface="Wingdings" panose="05000000000000000000" pitchFamily="2" charset="2"/>
              </a:rPr>
              <a:t>3rd Milestone: 20% Payment</a:t>
            </a:r>
          </a:p>
          <a:p>
            <a:r>
              <a:rPr lang="en-US" dirty="0">
                <a:sym typeface="Wingdings" panose="05000000000000000000" pitchFamily="2" charset="2"/>
              </a:rPr>
              <a:t>4rd Milestone: 30% Payment</a:t>
            </a:r>
            <a:endParaRPr lang="en-US" dirty="0">
              <a:cs typeface="Calibri" panose="020F0502020204030204"/>
            </a:endParaRPr>
          </a:p>
          <a:p>
            <a:endParaRPr lang="en-US" dirty="0">
              <a:cs typeface="Calibri" panose="020F0502020204030204"/>
            </a:endParaRPr>
          </a:p>
          <a:p>
            <a:endParaRPr lang="en-US" dirty="0">
              <a:sym typeface="Wingdings" panose="05000000000000000000" pitchFamily="2" charset="2"/>
            </a:endParaRPr>
          </a:p>
          <a:p>
            <a:endParaRPr lang="en-US" sz="2400" dirty="0">
              <a:sym typeface="Wingdings" panose="05000000000000000000" pitchFamily="2" charset="2"/>
            </a:endParaRPr>
          </a:p>
          <a:p>
            <a:endParaRPr lang="en-US" b="1" dirty="0">
              <a:sym typeface="Wingdings" panose="05000000000000000000" pitchFamily="2" charset="2"/>
            </a:endParaRPr>
          </a:p>
        </p:txBody>
      </p:sp>
    </p:spTree>
    <p:extLst>
      <p:ext uri="{BB962C8B-B14F-4D97-AF65-F5344CB8AC3E}">
        <p14:creationId xmlns:p14="http://schemas.microsoft.com/office/powerpoint/2010/main" val="1065695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2540" y="594911"/>
            <a:ext cx="784400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Our Development process:</a:t>
            </a:r>
            <a:endParaRPr lang="en-US"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86772" y="995021"/>
            <a:ext cx="10168569"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take a structured approach to web design. Our development process was created to ensure every project is delivered on-time and on budget. We use Laravel framework of php language for admin dashboard.</a:t>
            </a:r>
          </a:p>
        </p:txBody>
      </p:sp>
      <p:sp>
        <p:nvSpPr>
          <p:cNvPr id="7" name="TextBox 6"/>
          <p:cNvSpPr txBox="1"/>
          <p:nvPr/>
        </p:nvSpPr>
        <p:spPr>
          <a:xfrm>
            <a:off x="352540" y="2610998"/>
            <a:ext cx="11490593" cy="347787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000" b="1" dirty="0">
                <a:latin typeface="Times New Roman"/>
                <a:cs typeface="Times New Roman"/>
              </a:rPr>
              <a:t>Initial Planning:</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Firstly, our team sit with your team and create detailed set of technical specification . These specifications serve as a roadmap for the rest of software development.</a:t>
            </a:r>
          </a:p>
          <a:p>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Development:</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this time, we will start the technical side of web.</a:t>
            </a:r>
          </a:p>
          <a:p>
            <a:endParaRPr lang="en-US"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Testing:</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Once our developer have finished their work, our team will get to work testing your software performance and reliability. We will use different tools to benchmark your site for loading, responsiveness and speed, while also ensuring that it works reliably on the web browsers.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001979"/>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TM10001104[[fn=Feathered]]</Template>
  <TotalTime>6052</TotalTime>
  <Words>481</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Agency FB</vt:lpstr>
      <vt:lpstr>Arial</vt:lpstr>
      <vt:lpstr>Calibri</vt:lpstr>
      <vt:lpstr>Century Schoolbook</vt:lpstr>
      <vt:lpstr>Corbel</vt:lpstr>
      <vt:lpstr>Times New Roman</vt:lpstr>
      <vt:lpstr>Feathered</vt:lpstr>
      <vt:lpstr>PowerPoint Presentation</vt:lpstr>
      <vt:lpstr>Milestone 1</vt:lpstr>
      <vt:lpstr>Milestone 2</vt:lpstr>
      <vt:lpstr>Milestone 3</vt:lpstr>
      <vt:lpstr>Milestone 4</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suleman john</dc:creator>
  <cp:lastModifiedBy>HP ELITEOOK</cp:lastModifiedBy>
  <cp:revision>300</cp:revision>
  <dcterms:created xsi:type="dcterms:W3CDTF">2021-04-13T09:29:45Z</dcterms:created>
  <dcterms:modified xsi:type="dcterms:W3CDTF">2022-02-28T12:23:15Z</dcterms:modified>
</cp:coreProperties>
</file>