
<file path=[Content_Types].xml><?xml version="1.0" encoding="utf-8"?>
<Types xmlns="http://schemas.openxmlformats.org/package/2006/content-types">
  <Default Extension="emf" ContentType="image/x-emf"/>
  <Default Extension="jpg" ContentType="image/jpeg"/>
  <Default Extension="m4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8" r:id="rId7"/>
    <p:sldId id="758" r:id="rId8"/>
    <p:sldId id="270" r:id="rId9"/>
    <p:sldId id="748" r:id="rId10"/>
    <p:sldId id="759" r:id="rId11"/>
    <p:sldId id="749" r:id="rId12"/>
    <p:sldId id="760" r:id="rId13"/>
    <p:sldId id="761" r:id="rId14"/>
    <p:sldId id="263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74D"/>
    <a:srgbClr val="004669"/>
    <a:srgbClr val="86DBF2"/>
    <a:srgbClr val="049FD9"/>
    <a:srgbClr val="1FAED4"/>
    <a:srgbClr val="72C059"/>
    <a:srgbClr val="B2D171"/>
    <a:srgbClr val="B8E1D0"/>
    <a:srgbClr val="26194B"/>
    <a:srgbClr val="989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0" autoAdjust="0"/>
    <p:restoredTop sz="96259" autoAdjust="0"/>
  </p:normalViewPr>
  <p:slideViewPr>
    <p:cSldViewPr snapToGrid="0" snapToObjects="1" showGuides="1">
      <p:cViewPr varScale="1">
        <p:scale>
          <a:sx n="121" d="100"/>
          <a:sy n="121" d="100"/>
        </p:scale>
        <p:origin x="176" y="872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6/29/22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6/29/22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optics: Beam splitter, phase shifter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0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million photons per second -&gt; \tau= 10-100 </a:t>
            </a:r>
            <a:r>
              <a:rPr lang="en-US" dirty="0" err="1"/>
              <a:t>nsec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3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1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05446-DC9A-B841-876B-02055A184C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292" y="383813"/>
            <a:ext cx="2741735" cy="4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lvl="0" defTabSz="610744" fontAlgn="auto">
              <a:spcBef>
                <a:spcPts val="0"/>
              </a:spcBef>
              <a:spcAft>
                <a:spcPts val="0"/>
              </a:spcAft>
            </a:pPr>
            <a:r>
              <a:rPr lang="en-US" sz="6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E1F48-D030-C749-A56D-43CD008AB9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8544" y="2208976"/>
            <a:ext cx="4706912" cy="7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video" Target="../media/media1.m4v"/><Relationship Id="rId1" Type="http://schemas.microsoft.com/office/2007/relationships/media" Target="../media/media1.m4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Yuxuan</a:t>
            </a:r>
            <a:r>
              <a:rPr lang="en-US" dirty="0"/>
              <a:t> Zhang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PhD Intern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1928D-47A7-44D7-8982-31B0D9335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Jun. 29 2022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Photonic MBQC in the NISQ Era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459167" y="440758"/>
            <a:ext cx="2305472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200" b="1" dirty="0">
              <a:solidFill>
                <a:schemeClr val="bg1"/>
              </a:solidFill>
              <a:latin typeface="CiscoSansT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3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6C4C47-62DA-2C38-DA2E-B297B8269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944" y="1852444"/>
            <a:ext cx="3087256" cy="3083094"/>
          </a:xfrm>
        </p:spPr>
        <p:txBody>
          <a:bodyPr/>
          <a:lstStyle/>
          <a:p>
            <a:r>
              <a:rPr lang="en-US" sz="1400" dirty="0"/>
              <a:t>A metric that measures the capabilities and error rates of a quantum computer</a:t>
            </a:r>
          </a:p>
          <a:p>
            <a:r>
              <a:rPr lang="en-US" sz="1400" dirty="0"/>
              <a:t>Introduced by IBM, widely accepted by companies like </a:t>
            </a:r>
            <a:r>
              <a:rPr lang="en-US" sz="1400" dirty="0" err="1"/>
              <a:t>Quantinuum</a:t>
            </a:r>
            <a:endParaRPr lang="en-US" sz="1400" dirty="0"/>
          </a:p>
          <a:p>
            <a:r>
              <a:rPr lang="en-US" sz="1400" dirty="0"/>
              <a:t>Other benchmarking tools include randomized benchmarking, cross-entropy, etc.</a:t>
            </a:r>
          </a:p>
          <a:p>
            <a:endParaRPr lang="en-US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0EFDBB-DEF0-F865-47E5-F33A6646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estimating quantum volume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29E89-E2E7-AD0E-5BCA-E822C2A82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911" y="1274618"/>
            <a:ext cx="4765343" cy="2859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2533DC-6FDB-22E1-76EF-956E4C4D972A}"/>
              </a:ext>
            </a:extLst>
          </p:cNvPr>
          <p:cNvSpPr txBox="1"/>
          <p:nvPr/>
        </p:nvSpPr>
        <p:spPr>
          <a:xfrm>
            <a:off x="4091484" y="4335292"/>
            <a:ext cx="4765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 = 0.01%, comparable QV to cutting edge trapped-ion designs </a:t>
            </a:r>
          </a:p>
        </p:txBody>
      </p:sp>
    </p:spTree>
    <p:extLst>
      <p:ext uri="{BB962C8B-B14F-4D97-AF65-F5344CB8AC3E}">
        <p14:creationId xmlns:p14="http://schemas.microsoft.com/office/powerpoint/2010/main" val="30657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7266-1638-A4F0-B4EA-678B376C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4" y="1564987"/>
            <a:ext cx="3827463" cy="1828800"/>
          </a:xfrm>
        </p:spPr>
        <p:txBody>
          <a:bodyPr/>
          <a:lstStyle/>
          <a:p>
            <a:r>
              <a:rPr lang="en-US" dirty="0"/>
              <a:t>What’s next: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54B50-B9CB-06FF-579A-36EB6884B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7463" y="688830"/>
            <a:ext cx="3551237" cy="4059237"/>
          </a:xfrm>
        </p:spPr>
        <p:txBody>
          <a:bodyPr/>
          <a:lstStyle/>
          <a:p>
            <a:r>
              <a:rPr lang="en-US" sz="1400" dirty="0"/>
              <a:t>Consider error channel in preparing cluster states</a:t>
            </a:r>
          </a:p>
          <a:p>
            <a:r>
              <a:rPr lang="en-US" sz="1400" dirty="0"/>
              <a:t>Introduce a package to convert a CBQC circuit to a MBQC circuit</a:t>
            </a:r>
          </a:p>
          <a:p>
            <a:r>
              <a:rPr lang="en-US" sz="1400" dirty="0"/>
              <a:t>Come up with more efficient compilers</a:t>
            </a:r>
          </a:p>
          <a:p>
            <a:r>
              <a:rPr lang="en-US" sz="1400" dirty="0"/>
              <a:t>Consider physically-oriented scenarios and provide guidance for near term experimentalists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5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Metrics for quantum computers: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15888" indent="-115888"/>
            <a:r>
              <a:rPr lang="en-US" sz="1400" dirty="0"/>
              <a:t>Scale: the number of qubits available</a:t>
            </a:r>
          </a:p>
          <a:p>
            <a:pPr marL="115888" indent="-115888"/>
            <a:r>
              <a:rPr lang="en-US" sz="1400" dirty="0"/>
              <a:t>Speed: time cost per elementary gate action</a:t>
            </a:r>
          </a:p>
          <a:p>
            <a:pPr marL="115888" indent="-115888"/>
            <a:r>
              <a:rPr lang="en-US" sz="1400" dirty="0"/>
              <a:t>Reliability: the ability to faithfully perform arbitrarily assigned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A2D7-76A0-F7C8-0EFB-2EFA84DF0EE1}"/>
              </a:ext>
            </a:extLst>
          </p:cNvPr>
          <p:cNvSpPr txBox="1"/>
          <p:nvPr/>
        </p:nvSpPr>
        <p:spPr>
          <a:xfrm>
            <a:off x="2992689" y="4100946"/>
            <a:ext cx="315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Need to improve on all aspects!</a:t>
            </a:r>
          </a:p>
        </p:txBody>
      </p:sp>
    </p:spTree>
    <p:extLst>
      <p:ext uri="{BB962C8B-B14F-4D97-AF65-F5344CB8AC3E}">
        <p14:creationId xmlns:p14="http://schemas.microsoft.com/office/powerpoint/2010/main" val="55986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510" y="125399"/>
            <a:ext cx="3808797" cy="1824038"/>
          </a:xfrm>
        </p:spPr>
        <p:txBody>
          <a:bodyPr/>
          <a:lstStyle/>
          <a:p>
            <a:r>
              <a:rPr lang="en-US" sz="2400" dirty="0"/>
              <a:t>Imagine a QC with photons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E58C9E8-4442-4E2D-99C7-8D26BFC0D8C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4580093" y="0"/>
            <a:ext cx="4563907" cy="5143499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49CAAD4-82EA-4AA5-7BD7-76EBC690B7E6}"/>
              </a:ext>
            </a:extLst>
          </p:cNvPr>
          <p:cNvSpPr txBox="1">
            <a:spLocks/>
          </p:cNvSpPr>
          <p:nvPr/>
        </p:nvSpPr>
        <p:spPr>
          <a:xfrm>
            <a:off x="615027" y="958864"/>
            <a:ext cx="3551237" cy="4059237"/>
          </a:xfrm>
          <a:prstGeom prst="rect">
            <a:avLst/>
          </a:prstGeom>
        </p:spPr>
        <p:txBody>
          <a:bodyPr anchor="ctr" anchorCtr="0"/>
          <a:lstStyle>
            <a:lvl1pPr marL="0" indent="0" algn="ctr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500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Cheap to prepare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High clock rate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No </a:t>
            </a:r>
            <a:r>
              <a:rPr lang="en-US" sz="1400" dirty="0" err="1">
                <a:solidFill>
                  <a:schemeClr val="bg2"/>
                </a:solidFill>
              </a:rPr>
              <a:t>cryogenesis</a:t>
            </a:r>
            <a:r>
              <a:rPr lang="en-US" sz="1400" dirty="0">
                <a:solidFill>
                  <a:schemeClr val="bg2"/>
                </a:solidFill>
              </a:rPr>
              <a:t> required for cooling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Communication-ready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However, hard to store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Photons get lost!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30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649" y="747712"/>
            <a:ext cx="4205256" cy="1824038"/>
          </a:xfrm>
        </p:spPr>
        <p:txBody>
          <a:bodyPr/>
          <a:lstStyle/>
          <a:p>
            <a:r>
              <a:rPr lang="en-US" sz="2400" dirty="0"/>
              <a:t>To overcome:</a:t>
            </a:r>
          </a:p>
        </p:txBody>
      </p:sp>
      <p:pic>
        <p:nvPicPr>
          <p:cNvPr id="3" name="2dcluster-meas-rev" descr="2dcluster-meas-rev">
            <a:hlinkClick r:id="" action="ppaction://media"/>
            <a:extLst>
              <a:ext uri="{FF2B5EF4-FFF2-40B4-BE49-F238E27FC236}">
                <a16:creationId xmlns:a16="http://schemas.microsoft.com/office/drawing/2014/main" id="{BD3A8DE7-EA66-CEDA-2F5E-C7F622C592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17422" t="26815" r="26302" b="23855"/>
          <a:stretch/>
        </p:blipFill>
        <p:spPr>
          <a:xfrm>
            <a:off x="4636572" y="1656522"/>
            <a:ext cx="4170779" cy="2056496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7B79AE7-144C-2E7E-FFA8-A4A3531701F0}"/>
              </a:ext>
            </a:extLst>
          </p:cNvPr>
          <p:cNvSpPr txBox="1">
            <a:spLocks/>
          </p:cNvSpPr>
          <p:nvPr/>
        </p:nvSpPr>
        <p:spPr>
          <a:xfrm>
            <a:off x="509837" y="968100"/>
            <a:ext cx="3551237" cy="4059237"/>
          </a:xfrm>
          <a:prstGeom prst="rect">
            <a:avLst/>
          </a:prstGeom>
        </p:spPr>
        <p:txBody>
          <a:bodyPr anchor="ctr" anchorCtr="0"/>
          <a:lstStyle>
            <a:lvl1pPr marL="0" indent="0" algn="ctr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500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MBQC – generate photons and measure quickly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Error correcting codes that takes care of noise and/or erasure 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806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57659D3-C560-4605-A537-4356CCB7A5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274916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12D5FC8A-9D3E-2953-7072-B80B9052E2D2}"/>
              </a:ext>
            </a:extLst>
          </p:cNvPr>
          <p:cNvSpPr/>
          <p:nvPr/>
        </p:nvSpPr>
        <p:spPr>
          <a:xfrm>
            <a:off x="3193393" y="1575617"/>
            <a:ext cx="2355574" cy="199226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MBQC in the next 3-5 years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215D828-543B-7B38-F53F-1054394E7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54" y="3479922"/>
            <a:ext cx="489327" cy="2743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26A49D9-2D25-93FD-712D-D5606E357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269" y="3479922"/>
            <a:ext cx="1727477" cy="27432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F1D08A7-330C-CB25-A6AA-BEFADCE6E8AD}"/>
              </a:ext>
            </a:extLst>
          </p:cNvPr>
          <p:cNvGrpSpPr>
            <a:grpSpLocks noChangeAspect="1"/>
          </p:cNvGrpSpPr>
          <p:nvPr/>
        </p:nvGrpSpPr>
        <p:grpSpPr>
          <a:xfrm>
            <a:off x="2907409" y="1716256"/>
            <a:ext cx="2869072" cy="1730788"/>
            <a:chOff x="7055780" y="1850412"/>
            <a:chExt cx="1153623" cy="69593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41DF9A-4C3A-D569-14EC-7A52B72F1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5987" y="1850412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2AE03D-A6D4-AAFE-EB8D-726510FD5B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0859" y="1850412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6262B2-3242-2107-F510-318D4A512B87}"/>
                </a:ext>
              </a:extLst>
            </p:cNvPr>
            <p:cNvCxnSpPr>
              <a:cxnSpLocks/>
              <a:stCxn id="62" idx="6"/>
              <a:endCxn id="70" idx="2"/>
            </p:cNvCxnSpPr>
            <p:nvPr/>
          </p:nvCxnSpPr>
          <p:spPr>
            <a:xfrm>
              <a:off x="7055781" y="1886988"/>
              <a:ext cx="1153622" cy="1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05D3C1-E4A9-DE7C-8AB3-7EA0ECC7A1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5731" y="1850412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4D40A2-8600-53FE-1653-D88FEFD29E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2899" y="1850412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EBD5621-71AB-EE5F-0ACF-009B80D23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5987" y="2061145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D199842-9717-5A48-4002-1CC518309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0859" y="2061145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A7AD46C-B79F-A446-3549-5361CE9DBBFB}"/>
                </a:ext>
              </a:extLst>
            </p:cNvPr>
            <p:cNvCxnSpPr>
              <a:cxnSpLocks/>
              <a:stCxn id="63" idx="6"/>
              <a:endCxn id="71" idx="2"/>
            </p:cNvCxnSpPr>
            <p:nvPr/>
          </p:nvCxnSpPr>
          <p:spPr>
            <a:xfrm>
              <a:off x="7055780" y="2097721"/>
              <a:ext cx="1153622" cy="1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9813C98-61B4-E951-1786-0C5CDA74C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5731" y="2061145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0E790C7-0306-B0EA-15E1-C442B2B5A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2899" y="2061145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697D28-A1DB-F004-544B-BC3E4E663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5987" y="2279106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38CA4BC-2564-95F5-3645-0970A1B10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0859" y="2279106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02FA0DC-ECAA-883A-9FAD-78D4C9A8F20B}"/>
                </a:ext>
              </a:extLst>
            </p:cNvPr>
            <p:cNvCxnSpPr>
              <a:cxnSpLocks/>
              <a:stCxn id="64" idx="6"/>
              <a:endCxn id="72" idx="2"/>
            </p:cNvCxnSpPr>
            <p:nvPr/>
          </p:nvCxnSpPr>
          <p:spPr>
            <a:xfrm>
              <a:off x="7055781" y="2315682"/>
              <a:ext cx="1153622" cy="1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A2AABBB-DF31-C79C-C949-6507D11E58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5731" y="2279106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0661991-E2AF-EF58-7117-50D0D8B42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2899" y="2279106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45D517E-0AB6-350E-052C-EB6C47A3B76F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271580" y="1915603"/>
              <a:ext cx="983" cy="557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4BC66DE-AB57-3E1D-D53A-20E803677FC8}"/>
                </a:ext>
              </a:extLst>
            </p:cNvPr>
            <p:cNvCxnSpPr>
              <a:cxnSpLocks/>
              <a:stCxn id="39" idx="4"/>
              <a:endCxn id="58" idx="0"/>
            </p:cNvCxnSpPr>
            <p:nvPr/>
          </p:nvCxnSpPr>
          <p:spPr>
            <a:xfrm>
              <a:off x="7517435" y="1923564"/>
              <a:ext cx="0" cy="549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43B2F13-4397-F654-7CCE-CC094C7FFFE8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7760041" y="1915603"/>
              <a:ext cx="2266" cy="557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0249577-CAAA-A8D6-52BE-6FBE357B6529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8006226" y="1919511"/>
              <a:ext cx="3249" cy="55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7E87370-AB83-AD76-CC69-5772E0745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5987" y="2473191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61053C1-DB7A-9009-31DE-6DCF8670D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0859" y="2473191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28CBF5-E882-C6E0-BBE7-C82F06806C41}"/>
                </a:ext>
              </a:extLst>
            </p:cNvPr>
            <p:cNvCxnSpPr>
              <a:cxnSpLocks/>
              <a:stCxn id="65" idx="6"/>
              <a:endCxn id="73" idx="2"/>
            </p:cNvCxnSpPr>
            <p:nvPr/>
          </p:nvCxnSpPr>
          <p:spPr>
            <a:xfrm>
              <a:off x="7055781" y="2509767"/>
              <a:ext cx="1153622" cy="1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221265A-459D-8F90-5381-022F14ABC2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5731" y="2473191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4FDE6E2-B0F5-8FDB-2F6B-1D4D58C9C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2899" y="2473191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613603-F84E-EF3C-35BD-14473183448F}"/>
              </a:ext>
            </a:extLst>
          </p:cNvPr>
          <p:cNvCxnSpPr>
            <a:cxnSpLocks/>
          </p:cNvCxnSpPr>
          <p:nvPr/>
        </p:nvCxnSpPr>
        <p:spPr>
          <a:xfrm>
            <a:off x="5867446" y="1894251"/>
            <a:ext cx="8080" cy="137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5613738B-C136-5006-6407-EC856A6EFC05}"/>
              </a:ext>
            </a:extLst>
          </p:cNvPr>
          <p:cNvSpPr>
            <a:spLocks noChangeAspect="1"/>
          </p:cNvSpPr>
          <p:nvPr/>
        </p:nvSpPr>
        <p:spPr>
          <a:xfrm>
            <a:off x="5776481" y="1719954"/>
            <a:ext cx="181930" cy="1819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CF3841A-C688-8EDA-D441-25D305AF7D48}"/>
              </a:ext>
            </a:extLst>
          </p:cNvPr>
          <p:cNvSpPr>
            <a:spLocks noChangeAspect="1"/>
          </p:cNvSpPr>
          <p:nvPr/>
        </p:nvSpPr>
        <p:spPr>
          <a:xfrm>
            <a:off x="5776481" y="2244049"/>
            <a:ext cx="181930" cy="1819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9A1C826-7AF5-0912-BAB1-5D66571BA9BB}"/>
              </a:ext>
            </a:extLst>
          </p:cNvPr>
          <p:cNvSpPr>
            <a:spLocks noChangeAspect="1"/>
          </p:cNvSpPr>
          <p:nvPr/>
        </p:nvSpPr>
        <p:spPr>
          <a:xfrm>
            <a:off x="5776481" y="2786121"/>
            <a:ext cx="181930" cy="1819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7492E1A-1837-DD91-466C-5ACDF5949949}"/>
              </a:ext>
            </a:extLst>
          </p:cNvPr>
          <p:cNvSpPr>
            <a:spLocks noChangeAspect="1"/>
          </p:cNvSpPr>
          <p:nvPr/>
        </p:nvSpPr>
        <p:spPr>
          <a:xfrm>
            <a:off x="5776481" y="3268812"/>
            <a:ext cx="181930" cy="1819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11CE36-F04E-499C-61BE-A0EFE372FC63}"/>
              </a:ext>
            </a:extLst>
          </p:cNvPr>
          <p:cNvCxnSpPr>
            <a:cxnSpLocks/>
          </p:cNvCxnSpPr>
          <p:nvPr/>
        </p:nvCxnSpPr>
        <p:spPr>
          <a:xfrm>
            <a:off x="2815223" y="1898186"/>
            <a:ext cx="2445" cy="138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4D8F25D-B7F9-909B-42EB-87A4AE9C5D78}"/>
              </a:ext>
            </a:extLst>
          </p:cNvPr>
          <p:cNvSpPr>
            <a:spLocks noChangeAspect="1"/>
          </p:cNvSpPr>
          <p:nvPr/>
        </p:nvSpPr>
        <p:spPr>
          <a:xfrm>
            <a:off x="2725481" y="1716256"/>
            <a:ext cx="181930" cy="18193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A929FA1-CDAE-D092-3995-47D866EA6559}"/>
              </a:ext>
            </a:extLst>
          </p:cNvPr>
          <p:cNvSpPr>
            <a:spLocks noChangeAspect="1"/>
          </p:cNvSpPr>
          <p:nvPr/>
        </p:nvSpPr>
        <p:spPr>
          <a:xfrm>
            <a:off x="2725481" y="2240351"/>
            <a:ext cx="181930" cy="18193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58446F6-9869-C1B7-2995-1C790342A3E5}"/>
              </a:ext>
            </a:extLst>
          </p:cNvPr>
          <p:cNvSpPr>
            <a:spLocks noChangeAspect="1"/>
          </p:cNvSpPr>
          <p:nvPr/>
        </p:nvSpPr>
        <p:spPr>
          <a:xfrm>
            <a:off x="2725481" y="2782423"/>
            <a:ext cx="181930" cy="18193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1A57EB7-73C5-7974-790D-40485AA0A797}"/>
              </a:ext>
            </a:extLst>
          </p:cNvPr>
          <p:cNvSpPr>
            <a:spLocks noChangeAspect="1"/>
          </p:cNvSpPr>
          <p:nvPr/>
        </p:nvSpPr>
        <p:spPr>
          <a:xfrm>
            <a:off x="2725481" y="3265114"/>
            <a:ext cx="181930" cy="18193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89FAD-BEC4-19A9-17A9-68D92C680C3B}"/>
              </a:ext>
            </a:extLst>
          </p:cNvPr>
          <p:cNvSpPr txBox="1"/>
          <p:nvPr/>
        </p:nvSpPr>
        <p:spPr>
          <a:xfrm>
            <a:off x="2236154" y="4152110"/>
            <a:ext cx="483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Assume there exists a technique that deals with erasure, and we’d like to know the effect of measurement noise</a:t>
            </a:r>
          </a:p>
        </p:txBody>
      </p:sp>
    </p:spTree>
    <p:extLst>
      <p:ext uri="{BB962C8B-B14F-4D97-AF65-F5344CB8AC3E}">
        <p14:creationId xmlns:p14="http://schemas.microsoft.com/office/powerpoint/2010/main" val="50070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59593-A4CB-72AA-3E56-681C2FFBE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689" y="3032199"/>
            <a:ext cx="5608784" cy="982374"/>
          </a:xfrm>
        </p:spPr>
        <p:txBody>
          <a:bodyPr/>
          <a:lstStyle/>
          <a:p>
            <a:r>
              <a:rPr lang="en-US" sz="1400" dirty="0"/>
              <a:t>A general, hardware agnostic error model</a:t>
            </a:r>
          </a:p>
          <a:p>
            <a:r>
              <a:rPr lang="en-US" sz="1400" dirty="0"/>
              <a:t>Widely studied in quantum information community</a:t>
            </a:r>
          </a:p>
          <a:p>
            <a:r>
              <a:rPr lang="en-US" sz="1400" dirty="0"/>
              <a:t>Can be modified to accommodate biased noise 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972A2-758D-A2CD-9ECE-1A8AFEB2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A973CE6-BA54-EE9E-9069-3F7FAA29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14" y="1611998"/>
            <a:ext cx="4081896" cy="770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CB4E7F-F35C-14BB-8CE0-B69B06D7C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511" y="3032199"/>
            <a:ext cx="421896" cy="23651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0DD29C-A41A-0FCF-DFBC-6A4D7FDDEAA1}"/>
              </a:ext>
            </a:extLst>
          </p:cNvPr>
          <p:cNvGrpSpPr>
            <a:grpSpLocks noChangeAspect="1"/>
          </p:cNvGrpSpPr>
          <p:nvPr/>
        </p:nvGrpSpPr>
        <p:grpSpPr>
          <a:xfrm>
            <a:off x="5281767" y="1268533"/>
            <a:ext cx="2869069" cy="1730788"/>
            <a:chOff x="7055782" y="1850412"/>
            <a:chExt cx="1153622" cy="69593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9FD19C-558D-59B8-CC8F-45F1643AF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5987" y="1850412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6F5B08-9205-7238-842A-6C004459E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0859" y="1850412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7D5FA8-531C-553C-1160-CC6848DDB753}"/>
                </a:ext>
              </a:extLst>
            </p:cNvPr>
            <p:cNvCxnSpPr>
              <a:cxnSpLocks/>
              <a:stCxn id="38" idx="6"/>
              <a:endCxn id="33" idx="2"/>
            </p:cNvCxnSpPr>
            <p:nvPr/>
          </p:nvCxnSpPr>
          <p:spPr>
            <a:xfrm>
              <a:off x="7055782" y="1886988"/>
              <a:ext cx="1153622" cy="1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31FDD6-6541-1286-4753-985E8C19FE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5731" y="1850412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58F5AC-7804-58B3-33C1-A439FF423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2899" y="1850412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02A456-8604-4C50-1B8E-002D128A6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5987" y="2061145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07751A-86ED-4A14-5242-BEB71CAAB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0859" y="2061145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F659E-09C3-E2D7-8976-804AFEC4B687}"/>
                </a:ext>
              </a:extLst>
            </p:cNvPr>
            <p:cNvCxnSpPr>
              <a:cxnSpLocks/>
              <a:stCxn id="39" idx="6"/>
              <a:endCxn id="34" idx="2"/>
            </p:cNvCxnSpPr>
            <p:nvPr/>
          </p:nvCxnSpPr>
          <p:spPr>
            <a:xfrm>
              <a:off x="7055782" y="2097721"/>
              <a:ext cx="1153622" cy="1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9D71C6-1C53-1467-3B01-3EA5DB137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5731" y="2061145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2BAC6C-688C-2664-C327-B7C7C100F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2899" y="2061145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860EB4-BC99-65C9-7832-534B33C4D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5987" y="2279106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06234-BB1F-7C59-DE86-BE3414E3B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0859" y="2279106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533B57-9813-978C-0C18-5702F0B471BA}"/>
                </a:ext>
              </a:extLst>
            </p:cNvPr>
            <p:cNvCxnSpPr>
              <a:cxnSpLocks/>
              <a:stCxn id="40" idx="6"/>
              <a:endCxn id="35" idx="2"/>
            </p:cNvCxnSpPr>
            <p:nvPr/>
          </p:nvCxnSpPr>
          <p:spPr>
            <a:xfrm>
              <a:off x="7055782" y="2315683"/>
              <a:ext cx="1153622" cy="1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80A1D5-7370-C184-C370-866CC20077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5731" y="2279106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56005B9-DEFF-14A8-ABCD-A0116B93C5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2899" y="2279106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F23B45-A737-D6A9-B1ED-A131B6635280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7271580" y="1915603"/>
              <a:ext cx="983" cy="557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B93A33-BFCE-CFDA-E453-A9A2973D795B}"/>
                </a:ext>
              </a:extLst>
            </p:cNvPr>
            <p:cNvCxnSpPr>
              <a:cxnSpLocks/>
              <a:stCxn id="9" idx="4"/>
              <a:endCxn id="28" idx="0"/>
            </p:cNvCxnSpPr>
            <p:nvPr/>
          </p:nvCxnSpPr>
          <p:spPr>
            <a:xfrm>
              <a:off x="7517435" y="1923564"/>
              <a:ext cx="0" cy="549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FC7562-1F1D-4F52-5830-E6343A0D943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7760041" y="1915603"/>
              <a:ext cx="2266" cy="557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E2F3C4-6CFA-7E4A-258E-FF30667C0B41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8006226" y="1919511"/>
              <a:ext cx="3249" cy="553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70036DF-1074-4E32-61A5-F42D86FD9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5987" y="2473191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1586E2-1C9B-0ACF-A209-99C6C36C5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0859" y="2473191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F6B342-4A8C-77CA-98D0-7D5E11361794}"/>
                </a:ext>
              </a:extLst>
            </p:cNvPr>
            <p:cNvCxnSpPr>
              <a:cxnSpLocks/>
              <a:stCxn id="41" idx="6"/>
              <a:endCxn id="36" idx="2"/>
            </p:cNvCxnSpPr>
            <p:nvPr/>
          </p:nvCxnSpPr>
          <p:spPr>
            <a:xfrm>
              <a:off x="7055782" y="2509767"/>
              <a:ext cx="1153622" cy="1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AC0A65B-1B9D-E2BD-4E10-78A8E054B0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5731" y="2473191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1960934-53C6-DF07-C51C-C2EDBBE5E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2899" y="2473191"/>
              <a:ext cx="73152" cy="73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D3A2A0-E3EF-ABBE-24AB-CF0403B09CA6}"/>
              </a:ext>
            </a:extLst>
          </p:cNvPr>
          <p:cNvCxnSpPr>
            <a:cxnSpLocks/>
          </p:cNvCxnSpPr>
          <p:nvPr/>
        </p:nvCxnSpPr>
        <p:spPr>
          <a:xfrm>
            <a:off x="8241802" y="1446528"/>
            <a:ext cx="8080" cy="137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0B965FE-A1A3-3740-320D-0374CD7CFCF9}"/>
              </a:ext>
            </a:extLst>
          </p:cNvPr>
          <p:cNvSpPr>
            <a:spLocks noChangeAspect="1"/>
          </p:cNvSpPr>
          <p:nvPr/>
        </p:nvSpPr>
        <p:spPr>
          <a:xfrm>
            <a:off x="8150837" y="1272231"/>
            <a:ext cx="181930" cy="1819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BE4F57-3CA6-83E7-7CAE-07C8DC497A47}"/>
              </a:ext>
            </a:extLst>
          </p:cNvPr>
          <p:cNvSpPr>
            <a:spLocks noChangeAspect="1"/>
          </p:cNvSpPr>
          <p:nvPr/>
        </p:nvSpPr>
        <p:spPr>
          <a:xfrm>
            <a:off x="8150837" y="1796326"/>
            <a:ext cx="181930" cy="1819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37CE0E-961A-5A27-94A6-521CCF77801E}"/>
              </a:ext>
            </a:extLst>
          </p:cNvPr>
          <p:cNvSpPr>
            <a:spLocks noChangeAspect="1"/>
          </p:cNvSpPr>
          <p:nvPr/>
        </p:nvSpPr>
        <p:spPr>
          <a:xfrm>
            <a:off x="8150837" y="2338398"/>
            <a:ext cx="181930" cy="1819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B1806EC-9D8E-2C99-3DA7-56E6038D7DBC}"/>
              </a:ext>
            </a:extLst>
          </p:cNvPr>
          <p:cNvSpPr>
            <a:spLocks noChangeAspect="1"/>
          </p:cNvSpPr>
          <p:nvPr/>
        </p:nvSpPr>
        <p:spPr>
          <a:xfrm>
            <a:off x="8150837" y="2821089"/>
            <a:ext cx="181930" cy="1819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E9461B-8BD6-77A7-D804-2602505AFB08}"/>
              </a:ext>
            </a:extLst>
          </p:cNvPr>
          <p:cNvCxnSpPr>
            <a:cxnSpLocks/>
          </p:cNvCxnSpPr>
          <p:nvPr/>
        </p:nvCxnSpPr>
        <p:spPr>
          <a:xfrm>
            <a:off x="5189579" y="1450463"/>
            <a:ext cx="2445" cy="138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E9528A3-C3BB-57A9-0EFE-AC5B6759AA27}"/>
              </a:ext>
            </a:extLst>
          </p:cNvPr>
          <p:cNvSpPr>
            <a:spLocks noChangeAspect="1"/>
          </p:cNvSpPr>
          <p:nvPr/>
        </p:nvSpPr>
        <p:spPr>
          <a:xfrm>
            <a:off x="5099837" y="1268533"/>
            <a:ext cx="181930" cy="18193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CC00EA-3FA6-915F-93E2-C987284E931A}"/>
              </a:ext>
            </a:extLst>
          </p:cNvPr>
          <p:cNvSpPr>
            <a:spLocks noChangeAspect="1"/>
          </p:cNvSpPr>
          <p:nvPr/>
        </p:nvSpPr>
        <p:spPr>
          <a:xfrm>
            <a:off x="5099837" y="1792628"/>
            <a:ext cx="181930" cy="18193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766F603-7917-99FD-1F8A-15200B86C911}"/>
              </a:ext>
            </a:extLst>
          </p:cNvPr>
          <p:cNvSpPr>
            <a:spLocks noChangeAspect="1"/>
          </p:cNvSpPr>
          <p:nvPr/>
        </p:nvSpPr>
        <p:spPr>
          <a:xfrm>
            <a:off x="5099837" y="2334700"/>
            <a:ext cx="181930" cy="18193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33FEC9D-29EF-C4CF-D82E-ECD7D13F838E}"/>
              </a:ext>
            </a:extLst>
          </p:cNvPr>
          <p:cNvSpPr>
            <a:spLocks noChangeAspect="1"/>
          </p:cNvSpPr>
          <p:nvPr/>
        </p:nvSpPr>
        <p:spPr>
          <a:xfrm>
            <a:off x="5099837" y="2817391"/>
            <a:ext cx="181930" cy="18193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Multiply 45">
            <a:extLst>
              <a:ext uri="{FF2B5EF4-FFF2-40B4-BE49-F238E27FC236}">
                <a16:creationId xmlns:a16="http://schemas.microsoft.com/office/drawing/2014/main" id="{9DD845D5-E5D2-FEAB-D968-AB08894D7550}"/>
              </a:ext>
            </a:extLst>
          </p:cNvPr>
          <p:cNvSpPr/>
          <p:nvPr/>
        </p:nvSpPr>
        <p:spPr>
          <a:xfrm>
            <a:off x="6173619" y="2132530"/>
            <a:ext cx="501148" cy="567559"/>
          </a:xfrm>
          <a:prstGeom prst="mathMultipl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AA78C4DA-CA09-FE2A-5430-5C0C6C13854D}"/>
              </a:ext>
            </a:extLst>
          </p:cNvPr>
          <p:cNvSpPr/>
          <p:nvPr/>
        </p:nvSpPr>
        <p:spPr>
          <a:xfrm>
            <a:off x="6791240" y="1587384"/>
            <a:ext cx="501148" cy="567559"/>
          </a:xfrm>
          <a:prstGeom prst="mathMultipl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50" descr="A picture containing text, watch, clock, gauge&#10;&#10;Description automatically generated">
            <a:extLst>
              <a:ext uri="{FF2B5EF4-FFF2-40B4-BE49-F238E27FC236}">
                <a16:creationId xmlns:a16="http://schemas.microsoft.com/office/drawing/2014/main" id="{EE55781A-52E1-5E8B-C427-393F1065E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303" y="3067714"/>
            <a:ext cx="1599856" cy="3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3AAB7-1C9F-D97F-6F11-C72AE644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8080" y="1467233"/>
            <a:ext cx="1839042" cy="498201"/>
          </a:xfrm>
        </p:spPr>
        <p:txBody>
          <a:bodyPr/>
          <a:lstStyle/>
          <a:p>
            <a:pPr marL="57150" indent="0">
              <a:buNone/>
            </a:pPr>
            <a:r>
              <a:rPr lang="en-US" sz="1400" dirty="0"/>
              <a:t>Measurement pattern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5034D4-5BDA-3ECF-A012-8C49EF94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Hadamard Gate</a:t>
            </a:r>
          </a:p>
        </p:txBody>
      </p:sp>
      <p:pic>
        <p:nvPicPr>
          <p:cNvPr id="6" name="Picture 5" descr="Diagram, icon&#10;&#10;Description automatically generated">
            <a:extLst>
              <a:ext uri="{FF2B5EF4-FFF2-40B4-BE49-F238E27FC236}">
                <a16:creationId xmlns:a16="http://schemas.microsoft.com/office/drawing/2014/main" id="{0003E6DB-BD77-F481-83CF-47B3B7EF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80" y="1949199"/>
            <a:ext cx="1839042" cy="727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D77881-30E8-4241-5117-6B580884B48F}"/>
              </a:ext>
            </a:extLst>
          </p:cNvPr>
          <p:cNvSpPr txBox="1"/>
          <p:nvPr/>
        </p:nvSpPr>
        <p:spPr>
          <a:xfrm>
            <a:off x="874326" y="3158957"/>
            <a:ext cx="315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Physical: an isotropic error model</a:t>
            </a:r>
          </a:p>
          <a:p>
            <a:r>
              <a:rPr lang="en-US" sz="1400" dirty="0">
                <a:latin typeface="+mn-lt"/>
              </a:rPr>
              <a:t>Logical: a biased error model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27118CB-32FA-F120-C159-EF0903631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12" y="2663951"/>
            <a:ext cx="2914928" cy="1555750"/>
          </a:xfrm>
          <a:prstGeom prst="rect">
            <a:avLst/>
          </a:prstGeom>
        </p:spPr>
      </p:pic>
      <p:pic>
        <p:nvPicPr>
          <p:cNvPr id="8" name="Picture 7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276AAEBC-F095-BEB9-5A09-33AD6AC6C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662" y="930397"/>
            <a:ext cx="2583916" cy="15621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6E3013-1347-9A70-C2D8-5106A56A03AC}"/>
              </a:ext>
            </a:extLst>
          </p:cNvPr>
          <p:cNvSpPr txBox="1"/>
          <p:nvPr/>
        </p:nvSpPr>
        <p:spPr>
          <a:xfrm>
            <a:off x="4752261" y="4391084"/>
            <a:ext cx="3794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Physical (top) and logical (bot) error rates (%)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875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9A937-8297-A5CF-CC1D-AD967186C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3465" y="1455281"/>
            <a:ext cx="2126674" cy="632138"/>
          </a:xfrm>
        </p:spPr>
        <p:txBody>
          <a:bodyPr/>
          <a:lstStyle/>
          <a:p>
            <a:pPr marL="57150" indent="0">
              <a:buNone/>
            </a:pPr>
            <a:r>
              <a:rPr lang="en-US" sz="1400" dirty="0"/>
              <a:t>Measurement pattern</a:t>
            </a:r>
          </a:p>
          <a:p>
            <a:endParaRPr lang="en-US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726DB-75AC-5D20-DB4F-01EC32A2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CNOT Gate</a:t>
            </a:r>
          </a:p>
        </p:txBody>
      </p:sp>
      <p:pic>
        <p:nvPicPr>
          <p:cNvPr id="12" name="Picture 11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343834E5-B585-EAF7-C9BA-5D89ACBC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9" y="1904286"/>
            <a:ext cx="3083799" cy="15600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09EFD4-EF27-BF07-D2C7-D890FFA5B123}"/>
              </a:ext>
            </a:extLst>
          </p:cNvPr>
          <p:cNvSpPr txBox="1"/>
          <p:nvPr/>
        </p:nvSpPr>
        <p:spPr>
          <a:xfrm>
            <a:off x="801508" y="3801999"/>
            <a:ext cx="2866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The effective logical error channel becomes even more non-uniform for CNOT!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548A0-7129-96CB-230E-5EEB90422242}"/>
              </a:ext>
            </a:extLst>
          </p:cNvPr>
          <p:cNvSpPr txBox="1"/>
          <p:nvPr/>
        </p:nvSpPr>
        <p:spPr>
          <a:xfrm>
            <a:off x="4898158" y="4278768"/>
            <a:ext cx="2347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Measurement error rate = 1%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091A-24E6-C635-083F-2E51FB2C4678}"/>
              </a:ext>
            </a:extLst>
          </p:cNvPr>
          <p:cNvSpPr txBox="1"/>
          <p:nvPr/>
        </p:nvSpPr>
        <p:spPr>
          <a:xfrm>
            <a:off x="4752285" y="952381"/>
            <a:ext cx="2891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Effective CNOT error rate (in percent)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0591E50-AF1C-DEAA-5245-E8BF29C4A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235" y="1407381"/>
            <a:ext cx="4647543" cy="272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97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2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rder0 xmlns="b8c1402d-e0a5-40f2-a953-9492f62ff45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F9D7078ADC784BB5437877A7EC4A9F" ma:contentTypeVersion="14" ma:contentTypeDescription="Create a new document." ma:contentTypeScope="" ma:versionID="fb39bd1017407a3d18f4af02b031251c">
  <xsd:schema xmlns:xsd="http://www.w3.org/2001/XMLSchema" xmlns:xs="http://www.w3.org/2001/XMLSchema" xmlns:p="http://schemas.microsoft.com/office/2006/metadata/properties" xmlns:ns2="b8c1402d-e0a5-40f2-a953-9492f62ff45a" xmlns:ns3="7a194e34-3c4c-4a3f-95bb-99a3432da829" targetNamespace="http://schemas.microsoft.com/office/2006/metadata/properties" ma:root="true" ma:fieldsID="d2147e019c3a99631bb776e66b582634" ns2:_="" ns3:_="">
    <xsd:import namespace="b8c1402d-e0a5-40f2-a953-9492f62ff45a"/>
    <xsd:import namespace="7a194e34-3c4c-4a3f-95bb-99a3432da8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c1402d-e0a5-40f2-a953-9492f62ff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Order0" ma:index="21" nillable="true" ma:displayName="Order" ma:format="Dropdown" ma:internalName="Order0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94e34-3c4c-4a3f-95bb-99a3432da82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AE886D-7B04-4F9F-A673-3B84061C6A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FDD6CE-1E4C-444D-BEEC-FB8E1B8DDDB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b8c1402d-e0a5-40f2-a953-9492f62ff45a"/>
    <ds:schemaRef ds:uri="7a194e34-3c4c-4a3f-95bb-99a3432da82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2A4F66-CF6B-422F-ABD5-166FAEA3F7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c1402d-e0a5-40f2-a953-9492f62ff45a"/>
    <ds:schemaRef ds:uri="7a194e34-3c4c-4a3f-95bb-99a3432da8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6207</TotalTime>
  <Words>323</Words>
  <Application>Microsoft Macintosh PowerPoint</Application>
  <PresentationFormat>On-screen Show (16:9)</PresentationFormat>
  <Paragraphs>52</Paragraphs>
  <Slides>11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CiscoSansTT</vt:lpstr>
      <vt:lpstr>CiscoSansTT ExtraLight</vt:lpstr>
      <vt:lpstr>Arial</vt:lpstr>
      <vt:lpstr>Calibri</vt:lpstr>
      <vt:lpstr>Blue theme 2015 16x9</vt:lpstr>
      <vt:lpstr>Photonic MBQC in the NISQ Era </vt:lpstr>
      <vt:lpstr>Metrics for quantum computers:</vt:lpstr>
      <vt:lpstr>Imagine a QC with photons</vt:lpstr>
      <vt:lpstr>To overcome:</vt:lpstr>
      <vt:lpstr>PowerPoint Presentation</vt:lpstr>
      <vt:lpstr>MBQC in the next 3-5 years</vt:lpstr>
      <vt:lpstr>Measurement error</vt:lpstr>
      <vt:lpstr>Case study: Hadamard Gate</vt:lpstr>
      <vt:lpstr>Case study: CNOT Gate</vt:lpstr>
      <vt:lpstr>Application: estimating quantum volume </vt:lpstr>
      <vt:lpstr>What’s next: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Yuxuan Zhang (yuxuzhan)</cp:lastModifiedBy>
  <cp:revision>938</cp:revision>
  <cp:lastPrinted>2016-04-29T20:31:14Z</cp:lastPrinted>
  <dcterms:created xsi:type="dcterms:W3CDTF">2014-07-09T19:55:36Z</dcterms:created>
  <dcterms:modified xsi:type="dcterms:W3CDTF">2022-06-29T18:40:46Z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0x0101000EF9D7078ADC784BB5437877A7EC4A9F</vt:lpwstr>
  </property>
</Properties>
</file>