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9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9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85" r:id="rId23"/>
    <p:sldId id="279" r:id="rId24"/>
    <p:sldId id="280" r:id="rId25"/>
    <p:sldId id="286" r:id="rId26"/>
    <p:sldId id="287" r:id="rId27"/>
    <p:sldId id="288" r:id="rId28"/>
    <p:sldId id="289" r:id="rId29"/>
    <p:sldId id="290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17T17:32:09.279" idx="2">
    <p:pos x="1130" y="198"/>
    <p:text>Table 11.1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pPr/>
              <a:t>28/07/2018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F7D5C-5A52-1342-9815-7C0E8532FFD4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55EE5-A0E6-584F-AD79-05AE9DCC70F8}" type="slidenum">
              <a:rPr lang="en-GB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3A5B4-9929-C04F-ACFC-E857EE2B1CB2}" type="slidenum">
              <a:rPr lang="en-GB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7544E-4619-EA46-92EC-04DC7E0B9749}" type="slidenum">
              <a:rPr lang="en-GB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90F08-F3DB-2A4F-8DAC-F1A7E37FEBB2}" type="slidenum">
              <a:rPr lang="en-GB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C8254-051F-F942-9F89-1D8E579A61D1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BDD2F-BFCE-4F4D-BB46-2794B19143F9}" type="slidenum">
              <a:rPr lang="en-GB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D4AAF-AA7E-C447-A79C-597FD7B121BA}" type="slidenum">
              <a:rPr lang="en-GB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8F5D4-AC30-704A-8C16-C129465EBE09}" type="slidenum">
              <a:rPr lang="en-GB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A4C14-AFE7-5F4A-98AB-BE2A6E362C54}" type="slidenum">
              <a:rPr lang="en-GB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3FE34-E7CA-4D40-B5DC-9F386AEE12B3}" type="slidenum">
              <a:rPr lang="en-GB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56B7-6436-714F-9F94-7F3036021D4C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75319-6F9B-7446-AD1F-693D0AB4557A}" type="slidenum">
              <a:rPr lang="en-GB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9965C-2C5B-8641-867C-7D1FFAC7D65E}" type="slidenum">
              <a:rPr lang="en-GB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B74D7-F0AA-5041-8CC8-FAD0F779960D}" type="slidenum">
              <a:rPr lang="en-GB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E74F2-18B1-4E4A-AC6B-A1A9A3C4D1B1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E74F2-18B1-4E4A-AC6B-A1A9A3C4D1B1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129A7-11F6-E848-A017-B3ADE823FDAA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45EF2-425F-354C-99CB-6988621212AB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EA437-7DCF-334C-BF14-9EAB279ACEB6}" type="slidenum">
              <a:rPr lang="en-GB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BCA90-1E83-ED44-BB62-B06A9D314D30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68987-B4BB-BA42-84B4-DF90E0785510}" type="slidenum">
              <a:rPr lang="en-GB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438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9046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987675" y="63817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7938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8048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153" y="4594864"/>
            <a:ext cx="83248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11</a:t>
            </a:r>
            <a:b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DESIGN, PROTOTYPING and CONSTRUCTION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23928" y="6408714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title"/>
          </p:nvPr>
        </p:nvSpPr>
        <p:spPr>
          <a:xfrm>
            <a:off x="2102496" y="351574"/>
            <a:ext cx="4954884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>
                <a:latin typeface="Liberation Sans"/>
              </a:rPr>
              <a:t>What to prototype?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773113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Technical issues</a:t>
            </a: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endParaRPr lang="en-GB" sz="3200" dirty="0">
              <a:solidFill>
                <a:srgbClr val="7030A0"/>
              </a:solidFill>
              <a:latin typeface="Liberation Sans"/>
            </a:endParaRP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Work flow, task design</a:t>
            </a: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endParaRPr lang="en-GB" sz="3200" dirty="0">
              <a:solidFill>
                <a:srgbClr val="7030A0"/>
              </a:solidFill>
              <a:latin typeface="Liberation Sans"/>
            </a:endParaRP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Screen layouts and information display</a:t>
            </a: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endParaRPr lang="en-GB" sz="3200" dirty="0">
              <a:solidFill>
                <a:srgbClr val="7030A0"/>
              </a:solidFill>
              <a:latin typeface="Liberation Sans"/>
            </a:endParaRPr>
          </a:p>
          <a:p>
            <a:pPr marL="534988" lvl="1" indent="-34925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Difficult, controversial, critical areas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8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10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781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1562361" y="462699"/>
            <a:ext cx="6019278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Low-fidelity Prototyping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solidFill>
                  <a:srgbClr val="7030A0"/>
                </a:solidFill>
                <a:latin typeface="Liberation Sans"/>
              </a:rPr>
              <a:t>Uses a medium which is unlike the final medium, e.g. paper, cardboard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solidFill>
                  <a:srgbClr val="7030A0"/>
                </a:solidFill>
                <a:latin typeface="Liberation Sans"/>
              </a:rPr>
              <a:t>Is quick, cheap and easily changed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2800" dirty="0" smtClean="0">
                <a:solidFill>
                  <a:srgbClr val="7030A0"/>
                </a:solidFill>
                <a:latin typeface="Liberation Sans"/>
              </a:rPr>
              <a:t>Examples:</a:t>
            </a:r>
          </a:p>
          <a:p>
            <a:pPr lvl="1" indent="-342900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sketches 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of screens, task sequences, </a:t>
            </a:r>
            <a:r>
              <a:rPr lang="en-GB" sz="2400" dirty="0" err="1" smtClean="0">
                <a:solidFill>
                  <a:schemeClr val="accent1"/>
                </a:solidFill>
                <a:latin typeface="Liberation Sans"/>
              </a:rPr>
              <a:t>etc</a:t>
            </a:r>
            <a:endParaRPr lang="en-GB" sz="2400" dirty="0" smtClean="0">
              <a:solidFill>
                <a:schemeClr val="accent1"/>
              </a:solidFill>
              <a:latin typeface="Liberation Sans"/>
            </a:endParaRPr>
          </a:p>
          <a:p>
            <a:pPr lvl="1" indent="-342900" eaLnBrk="0" hangingPunct="0">
              <a:spcBef>
                <a:spcPts val="600"/>
              </a:spcBef>
            </a:pPr>
            <a:r>
              <a:rPr lang="ja-JP" altLang="en-GB" sz="2400" dirty="0" smtClean="0">
                <a:solidFill>
                  <a:schemeClr val="accent1"/>
                </a:solidFill>
                <a:latin typeface="Liberation Sans"/>
              </a:rPr>
              <a:t>‘</a:t>
            </a:r>
            <a:r>
              <a:rPr lang="en-GB" altLang="ja-JP" sz="2400" dirty="0" smtClean="0">
                <a:solidFill>
                  <a:schemeClr val="accent1"/>
                </a:solidFill>
                <a:latin typeface="Liberation Sans"/>
              </a:rPr>
              <a:t>p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ost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-it</a:t>
            </a:r>
            <a:r>
              <a:rPr lang="ja-JP" altLang="en-GB" sz="2400" dirty="0">
                <a:solidFill>
                  <a:schemeClr val="accent1"/>
                </a:solidFill>
                <a:latin typeface="Liberation Sans"/>
              </a:rPr>
              <a:t>’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notes</a:t>
            </a:r>
          </a:p>
          <a:p>
            <a:pPr lvl="1" indent="-342900" eaLnBrk="0" hangingPunct="0">
              <a:spcBef>
                <a:spcPts val="600"/>
              </a:spcBef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s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toryboards</a:t>
            </a:r>
          </a:p>
          <a:p>
            <a:pPr lvl="1" indent="-342900" eaLnBrk="0" hangingPunct="0">
              <a:spcBef>
                <a:spcPts val="600"/>
              </a:spcBef>
              <a:buNone/>
            </a:pPr>
            <a:endParaRPr lang="en-US" sz="2400" dirty="0">
              <a:solidFill>
                <a:schemeClr val="accent1"/>
              </a:solidFill>
              <a:latin typeface="Liberation Sans"/>
            </a:endParaRPr>
          </a:p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11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2919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39952" y="6361946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2961752" y="351574"/>
            <a:ext cx="3226845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>
                <a:latin typeface="Liberation Sans"/>
              </a:rPr>
              <a:t>Storyboards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33413" y="1524000"/>
            <a:ext cx="7772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Often used with scenarios, bringing more detail, and a chance to role play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32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It is a series of sketches showing how a user might progress through a task using the device 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32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3200" dirty="0">
                <a:solidFill>
                  <a:srgbClr val="7030A0"/>
                </a:solidFill>
                <a:latin typeface="Liberation Sans"/>
              </a:rPr>
              <a:t>Used early in design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2800" dirty="0"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</a:pPr>
            <a:r>
              <a:rPr lang="en-GB" sz="2800" dirty="0">
                <a:latin typeface="Liberation Sans"/>
              </a:rPr>
              <a:t> 		</a:t>
            </a:r>
            <a:endParaRPr lang="en-US" sz="28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12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09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8" y="188640"/>
            <a:ext cx="8229600" cy="1143000"/>
          </a:xfrm>
        </p:spPr>
        <p:txBody>
          <a:bodyPr/>
          <a:lstStyle/>
          <a:p>
            <a:r>
              <a:rPr lang="en-US" dirty="0" smtClean="0"/>
              <a:t>Example storyboard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pPr/>
              <a:t>13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83057"/>
            <a:ext cx="6922144" cy="506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58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3240706" y="188640"/>
            <a:ext cx="2662588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Sketching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z="2800">
              <a:solidFill>
                <a:srgbClr val="000000"/>
              </a:solidFill>
              <a:latin typeface="Liberation Sans"/>
            </a:endParaRPr>
          </a:p>
          <a:p>
            <a:endParaRPr lang="en-US" sz="2800">
              <a:latin typeface="Liberation Sans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05072" y="1384203"/>
            <a:ext cx="3240360" cy="481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Sketching is important to low-fidelity </a:t>
            </a:r>
            <a:r>
              <a:rPr lang="en-GB" sz="3000" dirty="0" smtClean="0">
                <a:solidFill>
                  <a:srgbClr val="7030A0"/>
                </a:solidFill>
                <a:latin typeface="Liberation Sans"/>
              </a:rPr>
              <a:t>prototyping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30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Don</a:t>
            </a:r>
            <a:r>
              <a:rPr lang="ja-JP" altLang="en-GB" sz="3000" dirty="0">
                <a:solidFill>
                  <a:srgbClr val="7030A0"/>
                </a:solidFill>
                <a:latin typeface="Liberation Sans"/>
              </a:rPr>
              <a:t>’</a:t>
            </a:r>
            <a:r>
              <a:rPr lang="en-GB" sz="3000" dirty="0">
                <a:solidFill>
                  <a:srgbClr val="7030A0"/>
                </a:solidFill>
                <a:latin typeface="Liberation Sans"/>
              </a:rPr>
              <a:t>t be inhibited about drawing ability. Practice simple symbols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2800" dirty="0"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</a:pPr>
            <a:r>
              <a:rPr lang="en-GB" sz="2800" dirty="0">
                <a:latin typeface="Liberation Sans"/>
              </a:rPr>
              <a:t> 		</a:t>
            </a:r>
            <a:endParaRPr lang="en-US" sz="2800" dirty="0">
              <a:latin typeface="Liberation Sans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33413" y="43434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endParaRPr lang="en-GB" sz="240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>
              <a:latin typeface="Liberation Sans"/>
            </a:endParaRPr>
          </a:p>
          <a:p>
            <a:pPr eaLnBrk="0" hangingPunct="0">
              <a:spcBef>
                <a:spcPts val="600"/>
              </a:spcBef>
            </a:pPr>
            <a:r>
              <a:rPr lang="en-GB" sz="2400">
                <a:latin typeface="Liberation Sans"/>
              </a:rPr>
              <a:t> 		</a:t>
            </a:r>
            <a:endParaRPr lang="en-US" sz="2400">
              <a:latin typeface="Liberatio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84832" y="647700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14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21377" y="1406302"/>
            <a:ext cx="4943475" cy="438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2894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Liberation Sans"/>
              </a:rPr>
              <a:t>Card-based prototypes</a:t>
            </a:r>
            <a:endParaRPr lang="en-GB" sz="4400">
              <a:latin typeface="Liberation San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z="2800">
              <a:solidFill>
                <a:srgbClr val="000000"/>
              </a:solidFill>
              <a:latin typeface="Liberation Sans"/>
            </a:endParaRPr>
          </a:p>
          <a:p>
            <a:endParaRPr lang="en-US" sz="2800">
              <a:latin typeface="Liberation Sans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204028" y="1609017"/>
            <a:ext cx="460851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Index cards (3 X 5 inches) </a:t>
            </a:r>
            <a:endParaRPr lang="en-GB" sz="3000" dirty="0" smtClean="0">
              <a:solidFill>
                <a:srgbClr val="7030A0"/>
              </a:solidFill>
              <a:latin typeface="Liberation Sans"/>
            </a:endParaRPr>
          </a:p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endParaRPr lang="en-GB" sz="3000" dirty="0">
              <a:solidFill>
                <a:srgbClr val="7030A0"/>
              </a:solidFill>
              <a:latin typeface="Liberation Sans"/>
            </a:endParaRPr>
          </a:p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Each card represents </a:t>
            </a:r>
            <a:br>
              <a:rPr lang="en-GB" sz="3000" dirty="0">
                <a:solidFill>
                  <a:srgbClr val="7030A0"/>
                </a:solidFill>
                <a:latin typeface="Liberation Sans"/>
              </a:rPr>
            </a:br>
            <a:r>
              <a:rPr lang="en-GB" sz="3000" dirty="0">
                <a:solidFill>
                  <a:srgbClr val="7030A0"/>
                </a:solidFill>
                <a:latin typeface="Liberation Sans"/>
              </a:rPr>
              <a:t>one screen or part of </a:t>
            </a:r>
            <a:r>
              <a:rPr lang="en-GB" sz="3000" dirty="0" smtClean="0">
                <a:solidFill>
                  <a:srgbClr val="7030A0"/>
                </a:solidFill>
                <a:latin typeface="Liberation Sans"/>
              </a:rPr>
              <a:t>screen</a:t>
            </a:r>
          </a:p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endParaRPr lang="en-GB" sz="3000" dirty="0">
              <a:solidFill>
                <a:srgbClr val="7030A0"/>
              </a:solidFill>
              <a:latin typeface="Liberation Sans"/>
            </a:endParaRPr>
          </a:p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Often used in website </a:t>
            </a:r>
            <a:br>
              <a:rPr lang="en-GB" sz="3000" dirty="0">
                <a:solidFill>
                  <a:srgbClr val="7030A0"/>
                </a:solidFill>
                <a:latin typeface="Liberation Sans"/>
              </a:rPr>
            </a:br>
            <a:r>
              <a:rPr lang="en-GB" sz="3000" dirty="0">
                <a:solidFill>
                  <a:srgbClr val="7030A0"/>
                </a:solidFill>
                <a:latin typeface="Liberation Sans"/>
              </a:rPr>
              <a:t>development</a:t>
            </a:r>
            <a:endParaRPr lang="en-US" sz="3000" dirty="0">
              <a:solidFill>
                <a:srgbClr val="7030A0"/>
              </a:solidFill>
              <a:latin typeface="Liberation Sans"/>
            </a:endParaRPr>
          </a:p>
        </p:txBody>
      </p:sp>
      <p:pic>
        <p:nvPicPr>
          <p:cNvPr id="18441" name="Picture 9" descr="fig_09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89929"/>
            <a:ext cx="3390404" cy="48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16416" y="645937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xmlns="" val="2005807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1531103" y="462699"/>
            <a:ext cx="6081794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>
                <a:latin typeface="Liberation Sans"/>
              </a:rPr>
              <a:t>High-fidelity prototyping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29600" cy="4525963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5000" lnSpcReduction="20000"/>
          </a:bodyPr>
          <a:lstStyle/>
          <a:p>
            <a:pPr indent="-271463" eaLnBrk="0" hangingPunct="0">
              <a:lnSpc>
                <a:spcPct val="130000"/>
              </a:lnSpc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Uses materials that you would expect to be in the final product </a:t>
            </a:r>
          </a:p>
          <a:p>
            <a:pPr indent="-271463" eaLnBrk="0" hangingPunct="0">
              <a:lnSpc>
                <a:spcPct val="130000"/>
              </a:lnSpc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Prototype looks more like the final system than a low-fidelity version </a:t>
            </a:r>
          </a:p>
          <a:p>
            <a:pPr indent="-271463" eaLnBrk="0" hangingPunct="0">
              <a:lnSpc>
                <a:spcPct val="130000"/>
              </a:lnSpc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High-fidelity prototypes can be developed by integrating existing hardware and software components </a:t>
            </a:r>
          </a:p>
          <a:p>
            <a:pPr indent="-271463" eaLnBrk="0" hangingPunct="0">
              <a:lnSpc>
                <a:spcPct val="130000"/>
              </a:lnSpc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Danger that users think they have a complete system…….see compromises  </a:t>
            </a:r>
            <a:r>
              <a:rPr lang="en-US" dirty="0">
                <a:solidFill>
                  <a:srgbClr val="7030A0"/>
                </a:solidFill>
                <a:latin typeface="Liberation Sans"/>
              </a:rPr>
              <a:t>	</a:t>
            </a:r>
          </a:p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267744" y="2133600"/>
            <a:ext cx="83693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 eaLnBrk="0" hangingPunct="0"/>
            <a:endParaRPr lang="en-US" sz="2800" dirty="0">
              <a:latin typeface="Liberation Sans"/>
            </a:endParaRPr>
          </a:p>
          <a:p>
            <a:pPr algn="ctr" eaLnBrk="0" hangingPunct="0"/>
            <a:endParaRPr lang="en-US" sz="28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16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811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23928" y="6416675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>
          <a:xfrm>
            <a:off x="978752" y="351574"/>
            <a:ext cx="7210308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Compromises in prototyping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33413" y="1447800"/>
            <a:ext cx="80883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All prototypes involve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compromises</a:t>
            </a:r>
          </a:p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For software-based prototyping maybe there is a slow response? sketchy icons? limited functionality? </a:t>
            </a:r>
            <a:endParaRPr lang="en-GB" sz="2400" dirty="0" smtClean="0">
              <a:solidFill>
                <a:srgbClr val="7030A0"/>
              </a:solidFill>
              <a:latin typeface="Liberation Sans"/>
            </a:endParaRPr>
          </a:p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Two common types of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compromise</a:t>
            </a:r>
          </a:p>
          <a:p>
            <a:pPr marL="800100" lvl="1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horizontal: 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provide a wide range of functions, but with little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detail</a:t>
            </a:r>
          </a:p>
          <a:p>
            <a:pPr marL="800100" lvl="1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vertical: 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provide a lot of detail for only a few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functions</a:t>
            </a:r>
          </a:p>
          <a:p>
            <a:pPr marL="800100" lvl="1" indent="-342900" eaLnBrk="0" hangingPunct="0">
              <a:spcBef>
                <a:spcPts val="600"/>
              </a:spcBef>
              <a:buFont typeface="Arial"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342900" indent="-342900" eaLnBrk="0" hangingPunct="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Compromises in prototypes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mustn't </a:t>
            </a:r>
            <a:r>
              <a:rPr lang="en-GB" sz="2400" dirty="0">
                <a:solidFill>
                  <a:srgbClr val="7030A0"/>
                </a:solidFill>
                <a:latin typeface="Liberation Sans"/>
              </a:rPr>
              <a:t>be ignored. Product needs engineering</a:t>
            </a:r>
          </a:p>
          <a:p>
            <a:pPr marL="185738" indent="-185738" algn="ctr" eaLnBrk="0" hangingPunct="0"/>
            <a:endParaRPr lang="en-US" sz="24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17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949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62699"/>
            <a:ext cx="8229600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latin typeface="Liberation Sans"/>
              </a:rPr>
              <a:t>Conceptual </a:t>
            </a:r>
            <a:r>
              <a:rPr lang="en-US" dirty="0" smtClean="0">
                <a:latin typeface="Liberation Sans"/>
              </a:rPr>
              <a:t>design</a:t>
            </a:r>
            <a:endParaRPr lang="en-US" dirty="0">
              <a:latin typeface="Liberation San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9700"/>
            <a:ext cx="8229600" cy="4741987"/>
          </a:xfrm>
        </p:spPr>
        <p:txBody>
          <a:bodyPr>
            <a:normAutofit fontScale="55000" lnSpcReduction="20000"/>
          </a:bodyPr>
          <a:lstStyle/>
          <a:p>
            <a:pPr eaLnBrk="0" hangingPunct="0">
              <a:spcBef>
                <a:spcPts val="600"/>
              </a:spcBef>
            </a:pPr>
            <a:r>
              <a:rPr lang="en-GB" sz="5100" dirty="0">
                <a:solidFill>
                  <a:srgbClr val="7030A0"/>
                </a:solidFill>
                <a:latin typeface="Liberation Sans"/>
              </a:rPr>
              <a:t>Transform user requirements/needs into a conceptual model </a:t>
            </a:r>
            <a:endParaRPr lang="en-GB" sz="5100" dirty="0" smtClean="0">
              <a:solidFill>
                <a:srgbClr val="7030A0"/>
              </a:solidFill>
              <a:latin typeface="Liberation Sans"/>
            </a:endParaRPr>
          </a:p>
          <a:p>
            <a:pPr eaLnBrk="0" hangingPunct="0">
              <a:spcBef>
                <a:spcPts val="600"/>
              </a:spcBef>
            </a:pPr>
            <a:endParaRPr lang="en-GB" sz="5100" dirty="0">
              <a:solidFill>
                <a:srgbClr val="7030A0"/>
              </a:solidFill>
              <a:latin typeface="Liberation Sans"/>
              <a:cs typeface="Verdana"/>
            </a:endParaRPr>
          </a:p>
          <a:p>
            <a:pPr eaLnBrk="0" hangingPunct="0">
              <a:spcBef>
                <a:spcPts val="600"/>
              </a:spcBef>
            </a:pPr>
            <a:r>
              <a:rPr lang="en-GB" altLang="ja-JP" sz="5100" dirty="0">
                <a:solidFill>
                  <a:srgbClr val="7030A0"/>
                </a:solidFill>
                <a:latin typeface="Liberation Sans"/>
                <a:cs typeface="Verdana"/>
              </a:rPr>
              <a:t>A conceptual model is an outline of what people can do with a product and what concepts are needed to understand and interact with </a:t>
            </a:r>
            <a:r>
              <a:rPr lang="en-GB" altLang="ja-JP" sz="5100" dirty="0" smtClean="0">
                <a:solidFill>
                  <a:srgbClr val="7030A0"/>
                </a:solidFill>
                <a:latin typeface="Liberation Sans"/>
                <a:cs typeface="Verdana"/>
              </a:rPr>
              <a:t>it</a:t>
            </a:r>
          </a:p>
          <a:p>
            <a:pPr eaLnBrk="0" hangingPunct="0">
              <a:spcBef>
                <a:spcPts val="600"/>
              </a:spcBef>
            </a:pPr>
            <a:endParaRPr lang="en-GB" sz="5100" dirty="0">
              <a:solidFill>
                <a:srgbClr val="7030A0"/>
              </a:solidFill>
              <a:latin typeface="Liberation Sans"/>
              <a:cs typeface="Verdana"/>
            </a:endParaRPr>
          </a:p>
          <a:p>
            <a:pPr eaLnBrk="0" hangingPunct="0">
              <a:spcBef>
                <a:spcPts val="600"/>
              </a:spcBef>
            </a:pPr>
            <a:r>
              <a:rPr lang="en-GB" sz="5100" dirty="0" smtClean="0">
                <a:solidFill>
                  <a:srgbClr val="7030A0"/>
                </a:solidFill>
                <a:latin typeface="Liberation Sans"/>
              </a:rPr>
              <a:t>Mood board may be used to capture feel</a:t>
            </a:r>
          </a:p>
          <a:p>
            <a:pPr eaLnBrk="0" hangingPunct="0">
              <a:spcBef>
                <a:spcPts val="600"/>
              </a:spcBef>
            </a:pPr>
            <a:endParaRPr lang="en-GB" sz="5100" dirty="0">
              <a:solidFill>
                <a:srgbClr val="7030A0"/>
              </a:solidFill>
              <a:latin typeface="Liberation Sans"/>
            </a:endParaRPr>
          </a:p>
          <a:p>
            <a:pPr eaLnBrk="0" hangingPunct="0">
              <a:spcBef>
                <a:spcPts val="600"/>
              </a:spcBef>
            </a:pPr>
            <a:r>
              <a:rPr lang="en-GB" sz="5100" dirty="0">
                <a:solidFill>
                  <a:srgbClr val="7030A0"/>
                </a:solidFill>
                <a:latin typeface="Liberation Sans"/>
              </a:rPr>
              <a:t>Consider alternatives: prototyping helps</a:t>
            </a:r>
            <a:endParaRPr lang="en-US" sz="5100" dirty="0">
              <a:solidFill>
                <a:srgbClr val="7030A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18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636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>
          <a:xfrm>
            <a:off x="823377" y="141843"/>
            <a:ext cx="7497246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sz="4400" dirty="0">
                <a:latin typeface="Liberation Sans"/>
              </a:rPr>
              <a:t>Is there a suitable metaphor?</a:t>
            </a:r>
            <a:endParaRPr lang="en-US" sz="4400" dirty="0">
              <a:latin typeface="Liberation Sans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29523" y="908720"/>
            <a:ext cx="784383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Interface metaphors combine familiar knowledge with new knowledge in a way that will help the user understand the product. </a:t>
            </a: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Three steps: understand functionality, identify potential problem areas, generate metaphors</a:t>
            </a: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Evaluate metaphors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3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How much structure does it provide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lvl="2" eaLnBrk="0" hangingPunct="0">
              <a:spcBef>
                <a:spcPts val="300"/>
              </a:spcBef>
            </a:pPr>
            <a:endParaRPr lang="en-GB" sz="6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3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How much is relevant to the problem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lvl="2" eaLnBrk="0" hangingPunct="0">
              <a:spcBef>
                <a:spcPts val="300"/>
              </a:spcBef>
            </a:pPr>
            <a:endParaRPr lang="en-GB" sz="6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3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Is it easy to represent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lvl="2" eaLnBrk="0" hangingPunct="0">
              <a:spcBef>
                <a:spcPts val="300"/>
              </a:spcBef>
            </a:pPr>
            <a:endParaRPr lang="en-GB" sz="6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3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Will the audience understand it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lvl="2" eaLnBrk="0" hangingPunct="0">
              <a:spcBef>
                <a:spcPts val="300"/>
              </a:spcBef>
            </a:pPr>
            <a:endParaRPr lang="en-GB" sz="6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3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How extensible is it?</a:t>
            </a:r>
          </a:p>
          <a:p>
            <a:pPr lvl="1" eaLnBrk="0" hangingPunct="0">
              <a:spcBef>
                <a:spcPts val="3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  <a:p>
            <a:pPr marL="271463" indent="-271463" algn="ctr" eaLnBrk="0" hangingPunct="0"/>
            <a:endParaRPr lang="en-US" sz="24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19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47231" y="6348436"/>
            <a:ext cx="2895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2671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62699"/>
            <a:ext cx="8229600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Overview</a:t>
            </a:r>
            <a:r>
              <a:rPr lang="en-GB" sz="4400" dirty="0">
                <a:latin typeface="Liberation Sans"/>
              </a:rPr>
              <a:t> </a:t>
            </a:r>
            <a:endParaRPr lang="en-US" sz="4400" dirty="0">
              <a:latin typeface="Liberation San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141288" indent="-355600" eaLnBrk="0" hangingPunct="0">
              <a:buFontTx/>
              <a:buChar char="•"/>
            </a:pP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Prototyping</a:t>
            </a:r>
          </a:p>
          <a:p>
            <a:pPr marL="141288" indent="-355600" eaLnBrk="0" hangingPunct="0">
              <a:buFontTx/>
              <a:buChar char="•"/>
            </a:pPr>
            <a:endParaRPr lang="en-GB" sz="1000" dirty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Conceptual design </a:t>
            </a:r>
            <a:endParaRPr lang="en-GB" dirty="0" smtClean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endParaRPr lang="en-GB" sz="1000" dirty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Concrete design</a:t>
            </a:r>
          </a:p>
          <a:p>
            <a:pPr marL="141288" indent="-355600" eaLnBrk="0" hangingPunct="0">
              <a:buFontTx/>
              <a:buChar char="•"/>
            </a:pPr>
            <a:endParaRPr lang="en-GB" sz="1000" dirty="0" smtClean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Using scenarios</a:t>
            </a:r>
          </a:p>
          <a:p>
            <a:pPr marL="141288" indent="-355600" eaLnBrk="0" hangingPunct="0">
              <a:buFontTx/>
              <a:buChar char="•"/>
            </a:pPr>
            <a:endParaRPr lang="en-GB" sz="1000" dirty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Generating </a:t>
            </a: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prototypes</a:t>
            </a:r>
          </a:p>
          <a:p>
            <a:pPr marL="141288" indent="-355600" eaLnBrk="0" hangingPunct="0">
              <a:buFontTx/>
              <a:buChar char="•"/>
            </a:pPr>
            <a:endParaRPr lang="en-GB" sz="1000" dirty="0">
              <a:solidFill>
                <a:srgbClr val="7030A0"/>
              </a:solidFill>
              <a:latin typeface="Liberation Sans"/>
            </a:endParaRPr>
          </a:p>
          <a:p>
            <a:pPr marL="141288" indent="-355600" eaLnBrk="0" hangingPunct="0">
              <a:buFontTx/>
              <a:buChar char="•"/>
            </a:pP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Construction</a:t>
            </a:r>
            <a:endParaRPr lang="en-GB" dirty="0">
              <a:solidFill>
                <a:srgbClr val="7030A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9562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462088" y="135572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endParaRPr lang="en-US" sz="1600" b="1">
              <a:latin typeface="Liberation Sans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23528" y="764704"/>
            <a:ext cx="766603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buFontTx/>
              <a:buChar char="•"/>
            </a:pPr>
            <a:endParaRPr lang="en-GB" sz="2800" dirty="0">
              <a:latin typeface="Liberation Sans"/>
            </a:endParaRPr>
          </a:p>
          <a:p>
            <a:pPr eaLnBrk="0" hangingPunct="0">
              <a:buFontTx/>
              <a:buChar char="•"/>
            </a:pPr>
            <a:endParaRPr lang="en-GB" sz="2800" dirty="0">
              <a:latin typeface="Liberation Sans"/>
            </a:endParaRPr>
          </a:p>
          <a:p>
            <a:pPr eaLnBrk="0" hangingPunct="0">
              <a:buFontTx/>
              <a:buChar char="•"/>
            </a:pPr>
            <a:endParaRPr lang="en-US" sz="2800" dirty="0">
              <a:latin typeface="Liberation Sans"/>
            </a:endParaRPr>
          </a:p>
          <a:p>
            <a:pPr eaLnBrk="0" hangingPunct="0"/>
            <a:endParaRPr lang="en-US" sz="2800" dirty="0">
              <a:latin typeface="Liberation Sans"/>
            </a:endParaRPr>
          </a:p>
          <a:p>
            <a:pPr eaLnBrk="0" hangingPunct="0"/>
            <a:endParaRPr lang="en-US" sz="2800" dirty="0">
              <a:latin typeface="Liberation Sans"/>
            </a:endParaRPr>
          </a:p>
          <a:p>
            <a:pPr eaLnBrk="0" hangingPunct="0"/>
            <a:endParaRPr lang="en-US" sz="2800" dirty="0">
              <a:latin typeface="Liberation Sans"/>
            </a:endParaRP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3794025"/>
              </p:ext>
            </p:extLst>
          </p:nvPr>
        </p:nvGraphicFramePr>
        <p:xfrm>
          <a:off x="7035800" y="1897063"/>
          <a:ext cx="1314450" cy="3063875"/>
        </p:xfrm>
        <a:graphic>
          <a:graphicData uri="http://schemas.openxmlformats.org/presentationml/2006/ole">
            <p:oleObj spid="_x0000_s1048" name="Clip" r:id="rId4" imgW="1854740" imgH="3988340" progId="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2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3858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375732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449583"/>
            <a:ext cx="8872538" cy="144398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sz="4400" dirty="0">
                <a:latin typeface="Liberation Sans"/>
              </a:rPr>
              <a:t>Considering interaction </a:t>
            </a:r>
            <a:r>
              <a:rPr lang="en-GB" sz="4400" dirty="0" smtClean="0">
                <a:latin typeface="Liberation Sans"/>
              </a:rPr>
              <a:t>and interface types</a:t>
            </a:r>
            <a:endParaRPr lang="en-US" sz="4400" dirty="0">
              <a:latin typeface="Liberation Sans"/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7920880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Which interaction type</a:t>
            </a:r>
            <a:r>
              <a:rPr lang="en-GB" sz="30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1000" dirty="0">
              <a:solidFill>
                <a:srgbClr val="7030A0"/>
              </a:solidFill>
              <a:latin typeface="Liberation Sans"/>
            </a:endParaRPr>
          </a:p>
          <a:p>
            <a:pPr lvl="1" eaLnBrk="0" hangingPunct="0">
              <a:spcBef>
                <a:spcPts val="300"/>
              </a:spcBef>
            </a:pPr>
            <a:r>
              <a:rPr lang="en-GB" sz="2500" dirty="0">
                <a:solidFill>
                  <a:schemeClr val="accent1"/>
                </a:solidFill>
                <a:latin typeface="Liberation Sans"/>
              </a:rPr>
              <a:t>How the user invokes </a:t>
            </a:r>
            <a:r>
              <a:rPr lang="en-GB" sz="2500" dirty="0" smtClean="0">
                <a:solidFill>
                  <a:schemeClr val="accent1"/>
                </a:solidFill>
                <a:latin typeface="Liberation Sans"/>
              </a:rPr>
              <a:t>actions</a:t>
            </a:r>
          </a:p>
          <a:p>
            <a:pPr lvl="1" eaLnBrk="0" hangingPunct="0">
              <a:spcBef>
                <a:spcPts val="300"/>
              </a:spcBef>
            </a:pPr>
            <a:endParaRPr lang="en-GB" sz="2500" dirty="0">
              <a:solidFill>
                <a:schemeClr val="accent1"/>
              </a:solidFill>
              <a:latin typeface="Liberation Sans"/>
            </a:endParaRPr>
          </a:p>
          <a:p>
            <a:pPr lvl="1" eaLnBrk="0" hangingPunct="0">
              <a:spcBef>
                <a:spcPts val="300"/>
              </a:spcBef>
            </a:pPr>
            <a:r>
              <a:rPr lang="en-GB" sz="2500" dirty="0">
                <a:solidFill>
                  <a:schemeClr val="accent1"/>
                </a:solidFill>
                <a:latin typeface="Liberation Sans"/>
              </a:rPr>
              <a:t>Instructing, conversing, manipulating or exploring </a:t>
            </a:r>
          </a:p>
          <a:p>
            <a:pPr lvl="2" eaLnBrk="0" hangingPunct="0">
              <a:spcBef>
                <a:spcPts val="300"/>
              </a:spcBef>
            </a:pPr>
            <a:endParaRPr lang="en-GB" dirty="0">
              <a:latin typeface="Liberation Sans"/>
            </a:endParaRP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Do different interface types provide insight</a:t>
            </a:r>
            <a:r>
              <a:rPr lang="en-GB" sz="3000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1000" dirty="0" smtClean="0">
              <a:solidFill>
                <a:srgbClr val="7030A0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300"/>
              </a:spcBef>
              <a:buFontTx/>
              <a:buChar char="•"/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lvl="1" eaLnBrk="0" hangingPunct="0">
              <a:spcBef>
                <a:spcPts val="300"/>
              </a:spcBef>
            </a:pPr>
            <a:r>
              <a:rPr lang="en-GB" sz="2500" dirty="0">
                <a:solidFill>
                  <a:schemeClr val="accent1"/>
                </a:solidFill>
                <a:latin typeface="Liberation Sans"/>
              </a:rPr>
              <a:t>shareable, tangible, augmented reality, </a:t>
            </a:r>
            <a:r>
              <a:rPr lang="en-GB" sz="2500" dirty="0" smtClean="0">
                <a:solidFill>
                  <a:schemeClr val="accent1"/>
                </a:solidFill>
                <a:latin typeface="Liberation Sans"/>
              </a:rPr>
              <a:t>etc.</a:t>
            </a:r>
          </a:p>
          <a:p>
            <a:pPr lvl="1" eaLnBrk="0" hangingPunct="0">
              <a:spcBef>
                <a:spcPts val="300"/>
              </a:spcBef>
            </a:pPr>
            <a:endParaRPr lang="en-GB" sz="2500" dirty="0">
              <a:solidFill>
                <a:schemeClr val="accent1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20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3740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44925" y="6392839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435679" y="413130"/>
            <a:ext cx="8318684" cy="643766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GB" sz="3600" dirty="0">
                <a:latin typeface="Liberation Sans"/>
              </a:rPr>
              <a:t>Expanding the </a:t>
            </a:r>
            <a:r>
              <a:rPr lang="en-GB" sz="3600" dirty="0" smtClean="0">
                <a:latin typeface="Liberation Sans"/>
              </a:rPr>
              <a:t>initial conceptual </a:t>
            </a:r>
            <a:r>
              <a:rPr lang="en-GB" sz="3600" dirty="0">
                <a:latin typeface="Liberation Sans"/>
              </a:rPr>
              <a:t>model</a:t>
            </a:r>
            <a:endParaRPr lang="en-US" sz="3600" dirty="0">
              <a:latin typeface="Liberation San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80988" y="1447800"/>
            <a:ext cx="83359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71463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600" dirty="0">
                <a:solidFill>
                  <a:srgbClr val="7030A0"/>
                </a:solidFill>
                <a:latin typeface="Liberation Sans"/>
              </a:rPr>
              <a:t>What functions will the product perform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?</a:t>
            </a:r>
            <a:r>
              <a:rPr lang="en-GB" sz="2600" b="1" dirty="0" smtClean="0">
                <a:solidFill>
                  <a:srgbClr val="7030A0"/>
                </a:solidFill>
                <a:latin typeface="Liberation Sans"/>
              </a:rPr>
              <a:t> </a:t>
            </a:r>
            <a:endParaRPr lang="en-GB" sz="2600" b="1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- What 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will the product do and what will the human do (task allocation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)?</a:t>
            </a:r>
          </a:p>
          <a:p>
            <a:pPr lvl="2" eaLnBrk="0" hangingPunct="0">
              <a:spcBef>
                <a:spcPts val="600"/>
              </a:spcBef>
            </a:pPr>
            <a:endParaRPr lang="en-GB" sz="1000" dirty="0" smtClean="0">
              <a:solidFill>
                <a:schemeClr val="accent1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How </a:t>
            </a:r>
            <a:r>
              <a:rPr lang="en-GB" sz="2600" dirty="0">
                <a:solidFill>
                  <a:srgbClr val="7030A0"/>
                </a:solidFill>
                <a:latin typeface="Liberation Sans"/>
              </a:rPr>
              <a:t>are the functions related to each other?</a:t>
            </a:r>
            <a:r>
              <a:rPr lang="en-GB" sz="2600" b="1" dirty="0">
                <a:solidFill>
                  <a:srgbClr val="7030A0"/>
                </a:solidFill>
                <a:latin typeface="Liberation Sans"/>
              </a:rPr>
              <a:t> </a:t>
            </a:r>
          </a:p>
          <a:p>
            <a:pPr lvl="2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- Sequential 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or parallel?</a:t>
            </a:r>
          </a:p>
          <a:p>
            <a:pPr lvl="2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- Categorisations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, e.g. all actions related to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privacy on a smartphone</a:t>
            </a:r>
          </a:p>
          <a:p>
            <a:pPr lvl="2" eaLnBrk="0" hangingPunct="0">
              <a:spcBef>
                <a:spcPts val="600"/>
              </a:spcBef>
            </a:pPr>
            <a:endParaRPr lang="en-GB" sz="1000" dirty="0">
              <a:solidFill>
                <a:schemeClr val="accent1"/>
              </a:solidFill>
              <a:latin typeface="Liberation Sans"/>
            </a:endParaRPr>
          </a:p>
          <a:p>
            <a:pPr marL="271463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600" dirty="0">
                <a:solidFill>
                  <a:srgbClr val="7030A0"/>
                </a:solidFill>
                <a:latin typeface="Liberation Sans"/>
              </a:rPr>
              <a:t>What information </a:t>
            </a:r>
            <a:r>
              <a:rPr lang="en-GB" sz="2600" dirty="0" smtClean="0">
                <a:solidFill>
                  <a:srgbClr val="7030A0"/>
                </a:solidFill>
                <a:latin typeface="Liberation Sans"/>
              </a:rPr>
              <a:t>is needed?</a:t>
            </a:r>
            <a:endParaRPr lang="en-GB" sz="2600" dirty="0">
              <a:solidFill>
                <a:srgbClr val="7030A0"/>
              </a:solidFill>
              <a:latin typeface="Liberation Sans"/>
            </a:endParaRPr>
          </a:p>
          <a:p>
            <a:pPr lvl="2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- What 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data is required to perform the task? </a:t>
            </a:r>
          </a:p>
          <a:p>
            <a:pPr lvl="2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- How 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is this data to be transformed by the system? </a:t>
            </a:r>
            <a:endParaRPr lang="en-US" sz="24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21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0057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Many aspects to concrete design</a:t>
            </a: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pPr lvl="1"/>
            <a:r>
              <a:rPr lang="en-US" sz="3200" dirty="0" smtClean="0">
                <a:solidFill>
                  <a:schemeClr val="accent1"/>
                </a:solidFill>
              </a:rPr>
              <a:t>Color, icons, buttons, interaction devices etc.</a:t>
            </a:r>
          </a:p>
          <a:p>
            <a:pPr lvl="1"/>
            <a:endParaRPr lang="en-US" sz="3200" dirty="0" smtClean="0"/>
          </a:p>
          <a:p>
            <a:r>
              <a:rPr lang="en-US" sz="4800" dirty="0" smtClean="0">
                <a:solidFill>
                  <a:srgbClr val="7030A0"/>
                </a:solidFill>
              </a:rPr>
              <a:t>User characteristics and context</a:t>
            </a:r>
          </a:p>
          <a:p>
            <a:endParaRPr lang="en-US" dirty="0" smtClean="0"/>
          </a:p>
          <a:p>
            <a:pPr lvl="1"/>
            <a:r>
              <a:rPr lang="en-US" sz="3200" dirty="0" smtClean="0">
                <a:solidFill>
                  <a:schemeClr val="accent1"/>
                </a:solidFill>
              </a:rPr>
              <a:t>Accessibility, cross-cultural design</a:t>
            </a:r>
          </a:p>
          <a:p>
            <a:pPr lvl="1"/>
            <a:endParaRPr lang="en-US" dirty="0" smtClean="0"/>
          </a:p>
          <a:p>
            <a:r>
              <a:rPr lang="en-US" sz="4800" dirty="0" smtClean="0">
                <a:solidFill>
                  <a:srgbClr val="7030A0"/>
                </a:solidFill>
              </a:rPr>
              <a:t>Cultural website guidelines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successful </a:t>
            </a:r>
            <a:r>
              <a:rPr lang="en-US" sz="3200" dirty="0">
                <a:solidFill>
                  <a:schemeClr val="accent1"/>
                </a:solidFill>
              </a:rPr>
              <a:t>products </a:t>
            </a:r>
            <a:r>
              <a:rPr lang="en-US" sz="3200" dirty="0" smtClean="0">
                <a:solidFill>
                  <a:schemeClr val="accent1"/>
                </a:solidFill>
              </a:rPr>
              <a:t>“are … bundles </a:t>
            </a:r>
            <a:r>
              <a:rPr lang="en-US" sz="3200" dirty="0">
                <a:solidFill>
                  <a:schemeClr val="accent1"/>
                </a:solidFill>
              </a:rPr>
              <a:t>of social solutions. Inventors succeed in a particular culture because they understand the values, institutional arrangements, and </a:t>
            </a:r>
            <a:r>
              <a:rPr lang="en-US" sz="3200" dirty="0" smtClean="0">
                <a:solidFill>
                  <a:schemeClr val="accent1"/>
                </a:solidFill>
              </a:rPr>
              <a:t>economic </a:t>
            </a:r>
            <a:r>
              <a:rPr lang="en-US" sz="3200" dirty="0">
                <a:solidFill>
                  <a:schemeClr val="accent1"/>
                </a:solidFill>
              </a:rPr>
              <a:t>notions of that culture.” 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pPr/>
              <a:t>22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0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24255"/>
            <a:ext cx="8229600" cy="643766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sz="3600" dirty="0">
                <a:latin typeface="Liberation Sans"/>
              </a:rPr>
              <a:t>Using </a:t>
            </a:r>
            <a:r>
              <a:rPr lang="en-GB" sz="3600" dirty="0" smtClean="0">
                <a:latin typeface="Liberation Sans"/>
              </a:rPr>
              <a:t>scenarios</a:t>
            </a:r>
            <a:endParaRPr lang="en-US" sz="3600" dirty="0">
              <a:latin typeface="Liberation Sans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4907632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Express proposed or imagined situations </a:t>
            </a:r>
            <a:endParaRPr lang="en-GB" sz="3000" dirty="0" smtClean="0">
              <a:solidFill>
                <a:srgbClr val="7030A0"/>
              </a:solidFill>
              <a:latin typeface="Liberation Sans"/>
            </a:endParaRPr>
          </a:p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endParaRPr lang="en-GB" sz="1100" dirty="0">
              <a:solidFill>
                <a:srgbClr val="7030A0"/>
              </a:solidFill>
              <a:latin typeface="Liberation Sans"/>
            </a:endParaRPr>
          </a:p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Used throughout design in various ways</a:t>
            </a: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as a basis for overall design</a:t>
            </a: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scripts </a:t>
            </a:r>
            <a:r>
              <a:rPr lang="en-GB" sz="2600" dirty="0">
                <a:solidFill>
                  <a:schemeClr val="accent1"/>
                </a:solidFill>
                <a:latin typeface="Liberation Sans"/>
              </a:rPr>
              <a:t>for user evaluation of prototypes</a:t>
            </a: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concrete </a:t>
            </a:r>
            <a:r>
              <a:rPr lang="en-GB" sz="2600" dirty="0">
                <a:solidFill>
                  <a:schemeClr val="accent1"/>
                </a:solidFill>
                <a:latin typeface="Liberation Sans"/>
              </a:rPr>
              <a:t>examples of tasks</a:t>
            </a: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as </a:t>
            </a:r>
            <a:r>
              <a:rPr lang="en-GB" sz="2600" dirty="0">
                <a:solidFill>
                  <a:schemeClr val="accent1"/>
                </a:solidFill>
                <a:latin typeface="Liberation Sans"/>
              </a:rPr>
              <a:t>a means of co-operation across  </a:t>
            </a:r>
            <a:br>
              <a:rPr lang="en-GB" sz="2600" dirty="0">
                <a:solidFill>
                  <a:schemeClr val="accent1"/>
                </a:solidFill>
                <a:latin typeface="Liberation Sans"/>
              </a:rPr>
            </a:br>
            <a:r>
              <a:rPr lang="en-GB" sz="2600" dirty="0" smtClean="0">
                <a:solidFill>
                  <a:schemeClr val="accent1"/>
                </a:solidFill>
                <a:latin typeface="Liberation Sans"/>
              </a:rPr>
              <a:t>professional boundaries</a:t>
            </a:r>
          </a:p>
          <a:p>
            <a:pPr marL="914400" lvl="1" indent="-457200" eaLnBrk="0" hangingPunct="0">
              <a:lnSpc>
                <a:spcPct val="120000"/>
              </a:lnSpc>
              <a:spcBef>
                <a:spcPts val="600"/>
              </a:spcBef>
            </a:pPr>
            <a:endParaRPr lang="en-GB" sz="1200" dirty="0">
              <a:solidFill>
                <a:schemeClr val="accent1"/>
              </a:solidFill>
              <a:latin typeface="Liberation Sans"/>
            </a:endParaRPr>
          </a:p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n-GB" sz="3000" dirty="0">
                <a:solidFill>
                  <a:srgbClr val="7030A0"/>
                </a:solidFill>
                <a:latin typeface="Liberation Sans"/>
              </a:rPr>
              <a:t>Plus and minus scenarios to explore extreme cases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23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129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3426" y="6328442"/>
            <a:ext cx="2895600" cy="476250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144822" y="320677"/>
            <a:ext cx="8747658" cy="6985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GB" sz="4000" dirty="0"/>
              <a:t>Generate storyboard from scenario</a:t>
            </a:r>
            <a:endParaRPr lang="en-US" sz="4000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40188" cy="4525963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z="2800">
              <a:solidFill>
                <a:srgbClr val="000000"/>
              </a:solidFill>
            </a:endParaRPr>
          </a:p>
          <a:p>
            <a:endParaRPr lang="en-US" sz="2800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703263" y="4724400"/>
            <a:ext cx="78422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endParaRPr lang="en-US" sz="2400"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60432" y="644345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25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00420"/>
            <a:ext cx="7704856" cy="507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35847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user’s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personas, card-based prototypes or </a:t>
            </a:r>
            <a:r>
              <a:rPr lang="en-US" dirty="0" err="1" smtClean="0">
                <a:solidFill>
                  <a:srgbClr val="7030A0"/>
                </a:solidFill>
              </a:rPr>
              <a:t>stickies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to model the user experience</a:t>
            </a:r>
          </a:p>
          <a:p>
            <a:endParaRPr lang="en-US" sz="11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Visual representation called:</a:t>
            </a:r>
          </a:p>
          <a:p>
            <a:endParaRPr lang="en-US" sz="1200" dirty="0" smtClean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esign map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customer/user journey map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experience map</a:t>
            </a:r>
          </a:p>
          <a:p>
            <a:pPr lvl="1"/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Two common representations</a:t>
            </a:r>
          </a:p>
          <a:p>
            <a:endParaRPr lang="en-US" sz="1300" dirty="0" smtClean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heel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timeline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31840" y="6381750"/>
            <a:ext cx="2895600" cy="476250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95928" y="6475233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27</a:t>
            </a:r>
          </a:p>
          <a:p>
            <a:endParaRPr lang="en-GB" sz="1000" dirty="0"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67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61" y="116776"/>
            <a:ext cx="8229600" cy="556074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 experience map drawn as a wheel</a:t>
            </a:r>
            <a:endParaRPr lang="en-US" sz="3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461" y="692696"/>
            <a:ext cx="7200800" cy="574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28920" y="6498182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28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67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experience map drawn as a timeline</a:t>
            </a:r>
            <a:endParaRPr lang="en-US" sz="3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431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5728" y="6498614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29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7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Construction: physical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Build and code prototypes using electronics</a:t>
            </a:r>
          </a:p>
          <a:p>
            <a:endParaRPr lang="en-US" sz="10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Toolkits available include</a:t>
            </a:r>
          </a:p>
          <a:p>
            <a:endParaRPr lang="en-US" sz="1100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Arduino</a:t>
            </a:r>
          </a:p>
          <a:p>
            <a:pPr lvl="1"/>
            <a:endParaRPr lang="en-US" sz="6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LilyPad</a:t>
            </a:r>
            <a:r>
              <a:rPr lang="en-US" dirty="0" smtClean="0">
                <a:solidFill>
                  <a:schemeClr val="accent1"/>
                </a:solidFill>
              </a:rPr>
              <a:t> (for fabrics)</a:t>
            </a:r>
          </a:p>
          <a:p>
            <a:pPr lvl="1"/>
            <a:endParaRPr lang="en-US" sz="6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Senseboard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sz="600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MaKey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MaKey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sz="1100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Designed for use by wide range of people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0432" y="6483532"/>
            <a:ext cx="468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30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Construction: SDKs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85921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Software Development </a:t>
            </a:r>
            <a:r>
              <a:rPr lang="en-US" dirty="0" smtClean="0">
                <a:solidFill>
                  <a:srgbClr val="7030A0"/>
                </a:solidFill>
              </a:rPr>
              <a:t>Kits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programming tools and components to develop for a specific platform, e.g. iOS</a:t>
            </a:r>
          </a:p>
          <a:p>
            <a:pPr lvl="1"/>
            <a:endParaRPr lang="en-US" sz="1100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Includes: IDE, documentation, drivers, sample code, application programming interfaces (APIs)</a:t>
            </a:r>
          </a:p>
          <a:p>
            <a:endParaRPr lang="en-US" sz="11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Makes development much easier</a:t>
            </a:r>
          </a:p>
          <a:p>
            <a:endParaRPr lang="en-US" sz="1100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Microsoft’s </a:t>
            </a:r>
            <a:r>
              <a:rPr lang="en-US" dirty="0" err="1" smtClean="0">
                <a:solidFill>
                  <a:srgbClr val="7030A0"/>
                </a:solidFill>
              </a:rPr>
              <a:t>Kinect</a:t>
            </a:r>
            <a:r>
              <a:rPr lang="en-US" dirty="0" smtClean="0">
                <a:solidFill>
                  <a:srgbClr val="7030A0"/>
                </a:solidFill>
              </a:rPr>
              <a:t> SDK has been used in research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7365" y="640860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34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77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62699"/>
            <a:ext cx="8229600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 smtClean="0">
                <a:latin typeface="Liberation Sans"/>
              </a:rPr>
              <a:t>Prototyping</a:t>
            </a:r>
            <a:endParaRPr lang="en-US" dirty="0">
              <a:latin typeface="Liberation San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0000" lnSpcReduction="20000"/>
          </a:bodyPr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What is a prototype? </a:t>
            </a:r>
            <a:endParaRPr lang="en-GB" dirty="0" smtClean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3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Why prototype</a:t>
            </a: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?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300" dirty="0">
              <a:solidFill>
                <a:srgbClr val="7030A0"/>
              </a:solidFill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Different kinds of </a:t>
            </a: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prototyping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200" dirty="0" smtClean="0">
              <a:solidFill>
                <a:schemeClr val="accent1"/>
              </a:solidFill>
              <a:latin typeface="Liberation Sans"/>
            </a:endParaRPr>
          </a:p>
          <a:p>
            <a:pPr marL="457200" lvl="1" indent="0" eaLnBrk="0" hangingPunct="0">
              <a:spcBef>
                <a:spcPts val="600"/>
              </a:spcBef>
              <a:buNone/>
            </a:pPr>
            <a:r>
              <a:rPr lang="en-GB" dirty="0" smtClean="0">
                <a:solidFill>
                  <a:schemeClr val="accent1"/>
                </a:solidFill>
                <a:latin typeface="Liberation Sans"/>
              </a:rPr>
              <a:t>-   Low fidelity</a:t>
            </a:r>
          </a:p>
          <a:p>
            <a:pPr lvl="1" eaLnBrk="0" hangingPunct="0">
              <a:spcBef>
                <a:spcPts val="600"/>
              </a:spcBef>
            </a:pPr>
            <a:endParaRPr lang="en-GB" sz="900" dirty="0" smtClean="0">
              <a:solidFill>
                <a:schemeClr val="accent1"/>
              </a:solidFill>
              <a:latin typeface="Liberation Sans"/>
            </a:endParaRPr>
          </a:p>
          <a:p>
            <a:pPr marL="457200" lvl="1" indent="0" eaLnBrk="0" hangingPunct="0">
              <a:spcBef>
                <a:spcPts val="600"/>
              </a:spcBef>
              <a:buNone/>
            </a:pPr>
            <a:r>
              <a:rPr lang="en-GB" dirty="0" smtClean="0">
                <a:solidFill>
                  <a:schemeClr val="accent1"/>
                </a:solidFill>
                <a:latin typeface="Liberation Sans"/>
              </a:rPr>
              <a:t>-   High fidelity</a:t>
            </a:r>
          </a:p>
          <a:p>
            <a:pPr lvl="1" eaLnBrk="0" hangingPunct="0">
              <a:spcBef>
                <a:spcPts val="600"/>
              </a:spcBef>
            </a:pPr>
            <a:endParaRPr lang="en-GB" sz="1000" dirty="0"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dirty="0">
                <a:solidFill>
                  <a:srgbClr val="7030A0"/>
                </a:solidFill>
                <a:latin typeface="Liberation Sans"/>
              </a:rPr>
              <a:t>Compromises in </a:t>
            </a: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prototyping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1400" dirty="0" smtClean="0">
              <a:solidFill>
                <a:srgbClr val="7030A0"/>
              </a:solidFill>
              <a:latin typeface="Liberation Sans"/>
            </a:endParaRPr>
          </a:p>
          <a:p>
            <a:pPr marL="400050" lvl="1" indent="0" eaLnBrk="0" hangingPunct="0">
              <a:spcBef>
                <a:spcPts val="600"/>
              </a:spcBef>
              <a:buNone/>
            </a:pPr>
            <a:r>
              <a:rPr lang="en-GB" dirty="0" smtClean="0">
                <a:solidFill>
                  <a:schemeClr val="accent1"/>
                </a:solidFill>
                <a:latin typeface="Liberation Sans"/>
              </a:rPr>
              <a:t>-    Vertical </a:t>
            </a:r>
          </a:p>
          <a:p>
            <a:pPr marL="755650" lvl="1" indent="-355600" eaLnBrk="0" hangingPunct="0">
              <a:spcBef>
                <a:spcPts val="600"/>
              </a:spcBef>
              <a:buFontTx/>
              <a:buChar char="•"/>
            </a:pPr>
            <a:endParaRPr lang="en-GB" sz="1100" dirty="0" smtClean="0">
              <a:solidFill>
                <a:schemeClr val="accent1"/>
              </a:solidFill>
              <a:latin typeface="Liberation Sans"/>
            </a:endParaRPr>
          </a:p>
          <a:p>
            <a:pPr marL="400050" lvl="1" indent="0" eaLnBrk="0" hangingPunct="0">
              <a:spcBef>
                <a:spcPts val="600"/>
              </a:spcBef>
              <a:buNone/>
            </a:pPr>
            <a:r>
              <a:rPr lang="en-GB" dirty="0" smtClean="0">
                <a:solidFill>
                  <a:schemeClr val="accent1"/>
                </a:solidFill>
                <a:latin typeface="Liberation Sans"/>
              </a:rPr>
              <a:t>-    Horizontal</a:t>
            </a:r>
          </a:p>
          <a:p>
            <a:pPr marL="755650" lvl="1" indent="-355600" eaLnBrk="0" hangingPunct="0">
              <a:spcBef>
                <a:spcPts val="600"/>
              </a:spcBef>
              <a:buFontTx/>
              <a:buChar char="•"/>
            </a:pPr>
            <a:endParaRPr lang="en-GB" sz="1300" dirty="0" smtClean="0"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dirty="0" smtClean="0">
                <a:solidFill>
                  <a:srgbClr val="7030A0"/>
                </a:solidFill>
                <a:latin typeface="Liberation Sans"/>
              </a:rPr>
              <a:t>Final product needs to be engineered</a:t>
            </a:r>
            <a:endParaRPr lang="en-GB" dirty="0">
              <a:solidFill>
                <a:srgbClr val="7030A0"/>
              </a:solidFill>
              <a:latin typeface="Liberation Sans"/>
            </a:endParaRPr>
          </a:p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462088" y="1355725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endParaRPr lang="en-US" sz="1600" b="1">
              <a:latin typeface="Liberation Sans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381125" y="1628775"/>
            <a:ext cx="647223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28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3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0965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>
          <a:xfrm>
            <a:off x="1301279" y="1341"/>
            <a:ext cx="6541442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6264696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  <a:cs typeface="Liberation Sans"/>
              </a:rPr>
              <a:t>Different kinds of prototyping are used for different purposes and at different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stages</a:t>
            </a: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US" sz="2400" dirty="0">
                <a:solidFill>
                  <a:srgbClr val="7030A0"/>
                </a:solidFill>
                <a:latin typeface="Liberation Sans"/>
                <a:cs typeface="Liberation Sans"/>
              </a:rPr>
              <a:t>Prototypes answer </a:t>
            </a:r>
            <a:r>
              <a:rPr lang="en-US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questions</a:t>
            </a: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US" sz="6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The </a:t>
            </a:r>
            <a:r>
              <a:rPr lang="en-GB" sz="2400" dirty="0">
                <a:solidFill>
                  <a:srgbClr val="7030A0"/>
                </a:solidFill>
                <a:latin typeface="Liberation Sans"/>
                <a:cs typeface="Liberation Sans"/>
              </a:rPr>
              <a:t>final product must be engineered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appropriately</a:t>
            </a: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Two aspects of design: conceptual and concrete</a:t>
            </a: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US" sz="6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US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To generate conceptual design, consider interface metaphors, interaction </a:t>
            </a:r>
            <a:r>
              <a:rPr lang="en-US" sz="2400" dirty="0">
                <a:solidFill>
                  <a:srgbClr val="7030A0"/>
                </a:solidFill>
                <a:latin typeface="Liberation Sans"/>
                <a:cs typeface="Liberation Sans"/>
              </a:rPr>
              <a:t>types and interface types </a:t>
            </a:r>
            <a:endParaRPr lang="en-US" sz="24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US" sz="6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Storyboards </a:t>
            </a:r>
            <a:r>
              <a:rPr lang="en-GB" sz="2400" dirty="0">
                <a:solidFill>
                  <a:srgbClr val="7030A0"/>
                </a:solidFill>
                <a:latin typeface="Liberation Sans"/>
                <a:cs typeface="Liberation Sans"/>
              </a:rPr>
              <a:t>can be generated from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scenarios</a:t>
            </a:r>
          </a:p>
          <a:p>
            <a:pPr marL="271463" indent="-271463" eaLnBrk="0" hangingPunct="0">
              <a:lnSpc>
                <a:spcPct val="110000"/>
              </a:lnSpc>
              <a:spcBef>
                <a:spcPts val="300"/>
              </a:spcBef>
              <a:buFontTx/>
              <a:buChar char="•"/>
            </a:pPr>
            <a:endParaRPr lang="en-GB" sz="6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  <a:cs typeface="Liberation Sans"/>
              </a:rPr>
              <a:t>Card-based prototypes can be generated from use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cases</a:t>
            </a:r>
          </a:p>
          <a:p>
            <a:pPr marL="0" indent="0" eaLnBrk="0" hangingPunct="0">
              <a:lnSpc>
                <a:spcPct val="110000"/>
              </a:lnSpc>
              <a:spcBef>
                <a:spcPts val="600"/>
              </a:spcBef>
              <a:buNone/>
            </a:pPr>
            <a:endParaRPr lang="en-GB" sz="600" dirty="0" smtClean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 marL="271463" indent="-271463" eaLnBrk="0" hangingPunct="0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  <a:cs typeface="Liberation Sans"/>
              </a:rPr>
              <a:t>Physical computing kits and SDKs facilitate transition from design to construction</a:t>
            </a:r>
            <a:endParaRPr lang="en-US" sz="2400" dirty="0">
              <a:solidFill>
                <a:srgbClr val="7030A0"/>
              </a:solidFill>
              <a:latin typeface="Liberation Sans"/>
              <a:cs typeface="Liberation San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Liberation Sans"/>
              <a:cs typeface="Liberation San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65475" y="6477000"/>
            <a:ext cx="2895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pPr/>
              <a:t>30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31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408714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0502" y="351574"/>
            <a:ext cx="5362046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What is a prototype?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03263" y="1268760"/>
            <a:ext cx="80184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r>
              <a:rPr lang="en-GB" sz="2800" dirty="0">
                <a:solidFill>
                  <a:srgbClr val="7030A0"/>
                </a:solidFill>
                <a:latin typeface="Liberation Sans"/>
              </a:rPr>
              <a:t>In other design fields a prototype is a small-scale</a:t>
            </a:r>
            <a:r>
              <a:rPr lang="en-GB" sz="2800" b="1" dirty="0">
                <a:solidFill>
                  <a:srgbClr val="7030A0"/>
                </a:solidFill>
                <a:latin typeface="Liberation Sans"/>
              </a:rPr>
              <a:t> </a:t>
            </a:r>
            <a:r>
              <a:rPr lang="en-GB" sz="2800" dirty="0">
                <a:solidFill>
                  <a:srgbClr val="7030A0"/>
                </a:solidFill>
                <a:latin typeface="Liberation Sans"/>
              </a:rPr>
              <a:t>model</a:t>
            </a:r>
            <a:r>
              <a:rPr lang="en-GB" sz="2800" dirty="0" smtClean="0">
                <a:solidFill>
                  <a:srgbClr val="7030A0"/>
                </a:solidFill>
                <a:latin typeface="Liberation Sans"/>
              </a:rPr>
              <a:t>:</a:t>
            </a:r>
          </a:p>
          <a:p>
            <a:pPr eaLnBrk="0" hangingPunct="0">
              <a:spcBef>
                <a:spcPts val="600"/>
              </a:spcBef>
            </a:pPr>
            <a:endParaRPr lang="en-GB" sz="1600" dirty="0">
              <a:solidFill>
                <a:srgbClr val="7030A0"/>
              </a:solidFill>
              <a:latin typeface="Liberation Sans"/>
            </a:endParaRPr>
          </a:p>
          <a:p>
            <a:pPr marL="627063"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solidFill>
                  <a:schemeClr val="accent1"/>
                </a:solidFill>
                <a:latin typeface="Liberation Sans"/>
              </a:rPr>
              <a:t>a miniature </a:t>
            </a:r>
            <a:r>
              <a:rPr lang="en-GB" sz="2800" dirty="0" smtClean="0">
                <a:solidFill>
                  <a:schemeClr val="accent1"/>
                </a:solidFill>
                <a:latin typeface="Liberation Sans"/>
              </a:rPr>
              <a:t>car</a:t>
            </a:r>
          </a:p>
          <a:p>
            <a:pPr marL="627063" lvl="1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chemeClr val="accent1"/>
              </a:solidFill>
              <a:latin typeface="Liberation Sans"/>
            </a:endParaRPr>
          </a:p>
          <a:p>
            <a:pPr marL="627063"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solidFill>
                  <a:schemeClr val="accent1"/>
                </a:solidFill>
                <a:latin typeface="Liberation Sans"/>
              </a:rPr>
              <a:t>a miniature building or </a:t>
            </a:r>
            <a:r>
              <a:rPr lang="en-GB" sz="2800" dirty="0" smtClean="0">
                <a:solidFill>
                  <a:schemeClr val="accent1"/>
                </a:solidFill>
                <a:latin typeface="Liberation Sans"/>
              </a:rPr>
              <a:t>town</a:t>
            </a:r>
          </a:p>
          <a:p>
            <a:pPr marL="627063" lvl="1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chemeClr val="accent1"/>
              </a:solidFill>
              <a:latin typeface="Liberation Sans"/>
            </a:endParaRPr>
          </a:p>
          <a:p>
            <a:pPr marL="627063"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solidFill>
                  <a:schemeClr val="accent1"/>
                </a:solidFill>
                <a:latin typeface="Liberation Sans"/>
              </a:rPr>
              <a:t>the </a:t>
            </a:r>
            <a:r>
              <a:rPr lang="en-GB" sz="2800" dirty="0" smtClean="0">
                <a:solidFill>
                  <a:schemeClr val="accent1"/>
                </a:solidFill>
                <a:latin typeface="Liberation Sans"/>
              </a:rPr>
              <a:t>examples </a:t>
            </a:r>
            <a:r>
              <a:rPr lang="en-GB" sz="2800" dirty="0">
                <a:solidFill>
                  <a:schemeClr val="accent1"/>
                </a:solidFill>
                <a:latin typeface="Liberation Sans"/>
              </a:rPr>
              <a:t>here </a:t>
            </a:r>
            <a:r>
              <a:rPr lang="en-GB" sz="2800" dirty="0" smtClean="0">
                <a:solidFill>
                  <a:schemeClr val="accent1"/>
                </a:solidFill>
                <a:latin typeface="Liberation Sans"/>
              </a:rPr>
              <a:t>come </a:t>
            </a:r>
            <a:r>
              <a:rPr lang="en-GB" sz="2800" dirty="0">
                <a:solidFill>
                  <a:schemeClr val="accent1"/>
                </a:solidFill>
                <a:latin typeface="Liberation Sans"/>
              </a:rPr>
              <a:t/>
            </a:r>
            <a:br>
              <a:rPr lang="en-GB" sz="2800" dirty="0">
                <a:solidFill>
                  <a:schemeClr val="accent1"/>
                </a:solidFill>
                <a:latin typeface="Liberation Sans"/>
              </a:rPr>
            </a:br>
            <a:r>
              <a:rPr lang="en-GB" sz="2800" dirty="0">
                <a:solidFill>
                  <a:schemeClr val="accent1"/>
                </a:solidFill>
                <a:latin typeface="Liberation Sans"/>
              </a:rPr>
              <a:t>from a 3D printer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/>
            </a:r>
            <a:br>
              <a:rPr lang="en-GB" sz="28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4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04644"/>
            <a:ext cx="2481907" cy="384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041" y="5419385"/>
            <a:ext cx="6753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700" y="5647985"/>
            <a:ext cx="54578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774" y="5848010"/>
            <a:ext cx="4810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01206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408714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5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229" y="650878"/>
            <a:ext cx="8313542" cy="342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56137"/>
            <a:ext cx="4260766" cy="25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1341" y="4509120"/>
            <a:ext cx="5295580" cy="23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1341" y="4758403"/>
            <a:ext cx="5519266" cy="18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5996" y="4738808"/>
            <a:ext cx="9048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04456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408714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1900502" y="351574"/>
            <a:ext cx="5362046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 dirty="0">
                <a:latin typeface="Liberation Sans"/>
              </a:rPr>
              <a:t>What is a prototype?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  <a:latin typeface="Liberation Sans"/>
            </a:endParaRPr>
          </a:p>
          <a:p>
            <a:endParaRPr lang="en-US">
              <a:latin typeface="Liberation Sans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22275" y="1268760"/>
            <a:ext cx="85804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In interaction design it can be (among other things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):</a:t>
            </a:r>
          </a:p>
          <a:p>
            <a:pPr eaLnBrk="0" hangingPunct="0">
              <a:spcBef>
                <a:spcPts val="600"/>
              </a:spcBef>
            </a:pPr>
            <a:endParaRPr lang="en-GB" sz="800" dirty="0">
              <a:solidFill>
                <a:srgbClr val="7030A0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series of screen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sketches</a:t>
            </a: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storyboard, i.e. a cartoon-like series of scenes </a:t>
            </a:r>
            <a:endParaRPr lang="en-GB" sz="2400" dirty="0" smtClean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</a:t>
            </a:r>
            <a:r>
              <a:rPr lang="en-GB" sz="2400" dirty="0" err="1">
                <a:solidFill>
                  <a:schemeClr val="accent1"/>
                </a:solidFill>
                <a:latin typeface="Liberation Sans"/>
              </a:rPr>
              <a:t>Powerpoint</a:t>
            </a: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 slide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show</a:t>
            </a: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video simulating the use of a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system</a:t>
            </a: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lump of wood (e.g. </a:t>
            </a:r>
            <a:r>
              <a:rPr lang="en-GB" sz="2400" dirty="0" err="1">
                <a:solidFill>
                  <a:schemeClr val="accent1"/>
                </a:solidFill>
                <a:latin typeface="Liberation Sans"/>
              </a:rPr>
              <a:t>PalmPilot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)</a:t>
            </a: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cardboard </a:t>
            </a:r>
            <a:r>
              <a:rPr lang="en-GB" sz="2400" dirty="0" smtClean="0">
                <a:solidFill>
                  <a:schemeClr val="accent1"/>
                </a:solidFill>
                <a:latin typeface="Liberation Sans"/>
              </a:rPr>
              <a:t>mock-up</a:t>
            </a: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endParaRPr lang="en-GB" sz="600" dirty="0">
              <a:solidFill>
                <a:schemeClr val="accent1"/>
              </a:solidFill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chemeClr val="accent1"/>
                </a:solidFill>
                <a:latin typeface="Liberation Sans"/>
              </a:rPr>
              <a:t>a piece of software with limited functionality written in the target language or in another language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6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252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375594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881" y="351574"/>
            <a:ext cx="4137351" cy="766877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4400">
                <a:latin typeface="Liberation Sans"/>
              </a:rPr>
              <a:t>Why prototype?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dirty="0">
              <a:solidFill>
                <a:srgbClr val="000000"/>
              </a:solidFill>
              <a:latin typeface="Liberation Sans"/>
            </a:endParaRPr>
          </a:p>
          <a:p>
            <a:endParaRPr lang="en-US" dirty="0">
              <a:latin typeface="Liberation Sans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31118" y="1340768"/>
            <a:ext cx="8369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Evaluation and feedback are central to interaction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design</a:t>
            </a: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Stakeholders can see, hold, interact with a prototype more easily than a document or a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drawing</a:t>
            </a: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Team members can communicate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effectively</a:t>
            </a: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You can test out ideas for </a:t>
            </a: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yourself</a:t>
            </a:r>
          </a:p>
          <a:p>
            <a:pPr marL="84137" eaLnBrk="0" hangingPunct="0">
              <a:spcBef>
                <a:spcPts val="600"/>
              </a:spcBef>
            </a:pPr>
            <a:r>
              <a:rPr lang="en-GB" sz="2400" dirty="0" smtClean="0">
                <a:solidFill>
                  <a:srgbClr val="7030A0"/>
                </a:solidFill>
                <a:latin typeface="Liberation Sans"/>
              </a:rPr>
              <a:t> </a:t>
            </a:r>
            <a:endParaRPr lang="en-GB" sz="2400" dirty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It encourages reflection: very important aspect of design </a:t>
            </a:r>
            <a:endParaRPr lang="en-GB" sz="2400" dirty="0" smtClean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endParaRPr lang="en-GB" sz="1200" dirty="0">
              <a:solidFill>
                <a:srgbClr val="7030A0"/>
              </a:solidFill>
              <a:latin typeface="Liberation Sans"/>
            </a:endParaRPr>
          </a:p>
          <a:p>
            <a:pPr marL="355600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solidFill>
                  <a:srgbClr val="7030A0"/>
                </a:solidFill>
                <a:latin typeface="Liberation Sans"/>
              </a:rPr>
              <a:t>Prototypes answer questions, and support designers in choosing between alternatives </a:t>
            </a:r>
            <a:endParaRPr lang="en-US" sz="2400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pPr/>
              <a:t>7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995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440156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-401638" y="188913"/>
            <a:ext cx="9545638" cy="142875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4400"/>
              <a:t>Filtering dimensions of prototyping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pic>
        <p:nvPicPr>
          <p:cNvPr id="14345" name="Picture 9" descr="table_11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0336"/>
          <a:stretch>
            <a:fillRect/>
          </a:stretch>
        </p:blipFill>
        <p:spPr bwMode="auto">
          <a:xfrm>
            <a:off x="395288" y="1700213"/>
            <a:ext cx="8424862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pPr/>
              <a:t>8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53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23928" y="6477000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title"/>
          </p:nvPr>
        </p:nvSpPr>
        <p:spPr>
          <a:xfrm>
            <a:off x="-200819" y="260648"/>
            <a:ext cx="9545638" cy="643766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3600" dirty="0" smtClean="0"/>
              <a:t>Manifestation </a:t>
            </a:r>
            <a:r>
              <a:rPr lang="ar-EG" sz="3600" dirty="0" smtClean="0"/>
              <a:t>مظهر</a:t>
            </a:r>
            <a:r>
              <a:rPr lang="en-US" sz="3600" dirty="0" smtClean="0"/>
              <a:t> </a:t>
            </a:r>
            <a:r>
              <a:rPr lang="en-US" sz="3600" dirty="0"/>
              <a:t>dimensions of prototyping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258000" cy="4876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pPr/>
              <a:t>9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96861"/>
            <a:ext cx="6912768" cy="537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5774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b580e7e-d875-4148-b964-46d206638cb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3b71cd-614e-44bf-a683-1b5d3a4dc0a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1079</Words>
  <Application>Microsoft Office PowerPoint</Application>
  <PresentationFormat>On-screen Show (4:3)</PresentationFormat>
  <Paragraphs>339</Paragraphs>
  <Slides>30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Clip</vt:lpstr>
      <vt:lpstr>Slide 1</vt:lpstr>
      <vt:lpstr>Overview </vt:lpstr>
      <vt:lpstr>Prototyping</vt:lpstr>
      <vt:lpstr>What is a prototype?</vt:lpstr>
      <vt:lpstr>Slide 5</vt:lpstr>
      <vt:lpstr>What is a prototype?</vt:lpstr>
      <vt:lpstr>Why prototype?</vt:lpstr>
      <vt:lpstr>Filtering dimensions of prototyping</vt:lpstr>
      <vt:lpstr>Manifestation مظهر dimensions of prototyping</vt:lpstr>
      <vt:lpstr>What to prototype?</vt:lpstr>
      <vt:lpstr>Low-fidelity Prototyping</vt:lpstr>
      <vt:lpstr>Storyboards</vt:lpstr>
      <vt:lpstr>Example storyboard</vt:lpstr>
      <vt:lpstr>Sketching</vt:lpstr>
      <vt:lpstr>Card-based prototypes</vt:lpstr>
      <vt:lpstr>High-fidelity prototyping</vt:lpstr>
      <vt:lpstr>Compromises in prototyping</vt:lpstr>
      <vt:lpstr>Conceptual design</vt:lpstr>
      <vt:lpstr>Is there a suitable metaphor?</vt:lpstr>
      <vt:lpstr>Considering interaction and interface types</vt:lpstr>
      <vt:lpstr>Expanding the initial conceptual model</vt:lpstr>
      <vt:lpstr>Concrete design</vt:lpstr>
      <vt:lpstr>Using scenarios</vt:lpstr>
      <vt:lpstr>Generate storyboard from scenario</vt:lpstr>
      <vt:lpstr>Explore the user’s experience</vt:lpstr>
      <vt:lpstr>An experience map drawn as a wheel</vt:lpstr>
      <vt:lpstr>An experience map drawn as a timeline</vt:lpstr>
      <vt:lpstr>Construction: physical computing</vt:lpstr>
      <vt:lpstr>Construction: SDKs</vt:lpstr>
      <vt:lpstr>Summary</vt:lpstr>
    </vt:vector>
  </TitlesOfParts>
  <Company>John Wiley and Sons,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hatem</cp:lastModifiedBy>
  <cp:revision>35</cp:revision>
  <dcterms:created xsi:type="dcterms:W3CDTF">2015-01-06T09:40:09Z</dcterms:created>
  <dcterms:modified xsi:type="dcterms:W3CDTF">2018-07-28T04:45:51Z</dcterms:modified>
</cp:coreProperties>
</file>