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70C0"/>
    <a:srgbClr val="492D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04B20C-8AB7-499D-9F04-779E577BAC8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EE5EA-3B07-4CFE-A6B2-915BAD6702D7}" type="slidenum">
              <a:rPr lang="en-GB"/>
              <a:pPr/>
              <a:t>2</a:t>
            </a:fld>
            <a:endParaRPr lang="en-GB"/>
          </a:p>
        </p:txBody>
      </p:sp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06A7E65-6DE0-4486-8104-629726CBB0C8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2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46559-EDB0-4E24-B445-7443983849A3}" type="slidenum">
              <a:rPr lang="en-GB"/>
              <a:pPr/>
              <a:t>12</a:t>
            </a:fld>
            <a:endParaRPr lang="en-GB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86790E2-58E9-4FB2-808A-918C065E6813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12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AA9F1-7788-4A35-9FE4-A6DD76AECC1E}" type="slidenum">
              <a:rPr lang="en-GB"/>
              <a:pPr/>
              <a:t>13</a:t>
            </a:fld>
            <a:endParaRPr lang="en-GB"/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2B079DE-2631-4B50-9985-04BA151C08A3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13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87581-9E56-41E9-8C31-CBD881E8A87F}" type="slidenum">
              <a:rPr lang="en-GB"/>
              <a:pPr/>
              <a:t>15</a:t>
            </a:fld>
            <a:endParaRPr lang="en-GB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86228F5-DE38-4E97-A890-A9A994B970AB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15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494EF-1A69-42BB-81F0-8C40B19B2B1F}" type="slidenum">
              <a:rPr lang="en-GB"/>
              <a:pPr/>
              <a:t>16</a:t>
            </a:fld>
            <a:endParaRPr lang="en-GB"/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29DAAFE-8668-4BF0-AB63-BC2652523DD1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16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456BF-A793-44E1-80E2-02B2616AAC9E}" type="slidenum">
              <a:rPr lang="en-GB"/>
              <a:pPr/>
              <a:t>17</a:t>
            </a:fld>
            <a:endParaRPr lang="en-GB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64165DB-5285-4146-A2CA-A8462D78D9E2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17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F5810-0D15-4972-99A9-F02045D3251B}" type="slidenum">
              <a:rPr lang="en-GB"/>
              <a:pPr/>
              <a:t>18</a:t>
            </a:fld>
            <a:endParaRPr lang="en-GB"/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09ED07-657D-4567-A7F9-2C356E901D3B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18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F9821-9B2C-4196-B941-9B0BC4497583}" type="slidenum">
              <a:rPr lang="en-GB"/>
              <a:pPr/>
              <a:t>3</a:t>
            </a:fld>
            <a:endParaRPr lang="en-GB"/>
          </a:p>
        </p:txBody>
      </p:sp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44C5074-DDA9-4946-BC23-B6CCF065927F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3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893FD-4D9F-43AE-BABA-886E39F174B9}" type="slidenum">
              <a:rPr lang="en-GB"/>
              <a:pPr/>
              <a:t>4</a:t>
            </a:fld>
            <a:endParaRPr lang="en-GB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34F021B-A4D0-41A9-8354-3B667E5C158F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4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D0CB4-ECDE-4EB0-8747-8E6D8C29E71D}" type="slidenum">
              <a:rPr lang="en-GB"/>
              <a:pPr/>
              <a:t>5</a:t>
            </a:fld>
            <a:endParaRPr lang="en-GB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C795B19-A73D-448F-8D1B-3B8008E0E57A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5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D56C4-546C-4FE1-8836-4365B2252A45}" type="slidenum">
              <a:rPr lang="en-GB"/>
              <a:pPr/>
              <a:t>6</a:t>
            </a:fld>
            <a:endParaRPr lang="en-GB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91BC559-8FD3-4F07-97FE-D7F74856B326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6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A78EC-A08F-45EF-B80E-9003BD77FFAA}" type="slidenum">
              <a:rPr lang="en-GB"/>
              <a:pPr/>
              <a:t>7</a:t>
            </a:fld>
            <a:endParaRPr lang="en-GB"/>
          </a:p>
        </p:txBody>
      </p:sp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684A7AA-C3A7-4707-B39D-62E8847613F3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7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5F513-0F9E-47C1-9379-9F61EA86722A}" type="slidenum">
              <a:rPr lang="en-GB"/>
              <a:pPr/>
              <a:t>8</a:t>
            </a:fld>
            <a:endParaRPr lang="en-GB"/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6F3B91C-1261-421B-BD83-5240B7DF78CB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8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C19B9-381A-4C40-803F-C58A9FCC1121}" type="slidenum">
              <a:rPr lang="en-GB"/>
              <a:pPr/>
              <a:t>9</a:t>
            </a:fld>
            <a:endParaRPr lang="en-GB"/>
          </a:p>
        </p:txBody>
      </p:sp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DF0DA2-8C5F-4190-8DD1-4EB9BF6C332D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9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1D1BF-2284-4A90-97F4-8AD9FBEE51F5}" type="slidenum">
              <a:rPr lang="en-GB"/>
              <a:pPr/>
              <a:t>11</a:t>
            </a:fld>
            <a:endParaRPr lang="en-GB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BDFC44F-9CF1-47D2-B2B8-8F5DEA21E7DB}" type="slidenum">
              <a:rPr lang="en-US" sz="1200">
                <a:latin typeface="Times" pitchFamily="18" charset="0"/>
                <a:ea typeface="ＭＳ Ｐゴシック" charset="-128"/>
              </a:rPr>
              <a:pPr algn="r" eaLnBrk="0" hangingPunct="0"/>
              <a:t>11</a:t>
            </a:fld>
            <a:endParaRPr lang="en-US" sz="1200">
              <a:latin typeface="Times" pitchFamily="18" charset="0"/>
              <a:ea typeface="ＭＳ Ｐゴシック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08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fld id="{DBA5C7CC-F037-464E-9B37-6CCD4870B907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083" name="Picture 11" descr="Pict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4600" y="3357563"/>
            <a:ext cx="1425575" cy="150018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5725" y="27130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GB" sz="120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8EDC6-1330-45E4-99DC-DDBA68AA8FD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232321-25D9-4A7A-B578-646235A871F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EA4A8-7A57-4FCE-AFE1-9DA260BC20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C101F1-3838-45FB-8918-964C90D8CF3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AF1DE1-CF8B-4DC2-8540-777E36D163A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89FBE0-3F2E-4C08-95D2-EBFA336500B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0AC463-4F1C-4031-BC9A-9D1D7D635F5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1A073F-F7C3-4B24-A5D4-E4C31209AD9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F98DE5-1DB3-47CF-A1DA-BE6F12A8F36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D62158-4EFB-47B2-A980-3DDB8C37BB7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www.id-book.com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tur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00"/>
                </a:solidFill>
                <a:latin typeface="+mn-lt"/>
              </a:defRPr>
            </a:lvl1pPr>
          </a:lstStyle>
          <a:p>
            <a:fld id="{50DE0CBA-FEF2-4D97-9345-F0CB35110FE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00"/>
                </a:solidFill>
                <a:latin typeface="+mn-lt"/>
              </a:defRPr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GB" sz="120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fld id="{6170C422-6681-4332-95F3-8C77C3AFE3F1}" type="slidenum">
              <a:rPr lang="en-GB"/>
              <a:pPr/>
              <a:t>1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76375" y="2144713"/>
            <a:ext cx="6000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6600" baseline="-25000">
                <a:solidFill>
                  <a:srgbClr val="225FA2"/>
                </a:solidFill>
                <a:latin typeface="Verdana" pitchFamily="34" charset="0"/>
                <a:ea typeface="ＭＳ Ｐゴシック" charset="-128"/>
              </a:rPr>
              <a:t>Analytical evaluation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642938" y="1714500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600">
                <a:solidFill>
                  <a:srgbClr val="492D65"/>
                </a:solidFill>
                <a:latin typeface="Verdana" pitchFamily="34" charset="0"/>
              </a:rPr>
              <a:t>Chapter 15</a:t>
            </a:r>
            <a:br>
              <a:rPr lang="en-GB" sz="3600">
                <a:solidFill>
                  <a:srgbClr val="492D65"/>
                </a:solidFill>
                <a:latin typeface="Verdana" pitchFamily="34" charset="0"/>
              </a:rPr>
            </a:br>
            <a:endParaRPr lang="en-GB" sz="3600">
              <a:solidFill>
                <a:srgbClr val="492D65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A23C27-C563-4175-9BC7-FC60356BAC6D}" type="slidenum">
              <a:rPr lang="en-GB"/>
              <a:pPr/>
              <a:t>10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Heuristics for websites focus on key criteria </a:t>
            </a:r>
            <a:r>
              <a:rPr lang="en-US" sz="2400"/>
              <a:t>(Budd, 2007)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  <a:r>
              <a:rPr lang="ar-EG" dirty="0" smtClean="0"/>
              <a:t>وضوح</a:t>
            </a:r>
            <a:endParaRPr lang="en-US" dirty="0"/>
          </a:p>
          <a:p>
            <a:r>
              <a:rPr lang="en-US" dirty="0"/>
              <a:t>Minimize unnecessary complexity &amp; cognitive load</a:t>
            </a:r>
          </a:p>
          <a:p>
            <a:r>
              <a:rPr lang="en-US" dirty="0"/>
              <a:t>Provide users with context</a:t>
            </a:r>
          </a:p>
          <a:p>
            <a:r>
              <a:rPr lang="en-US" dirty="0"/>
              <a:t>Promote positive &amp; pleasurable user experience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0974001-58BC-4950-9D89-0631E10F2C0E}" type="slidenum">
              <a:rPr lang="en-GB"/>
              <a:pPr/>
              <a:t>11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Cognitive </a:t>
            </a:r>
            <a:r>
              <a:rPr lang="en-US" dirty="0" smtClean="0"/>
              <a:t>walkthroughs</a:t>
            </a:r>
            <a:br>
              <a:rPr lang="en-US" dirty="0" smtClean="0"/>
            </a:br>
            <a:r>
              <a:rPr lang="ar-EG" dirty="0" smtClean="0"/>
              <a:t> تجول</a:t>
            </a:r>
            <a:r>
              <a:rPr lang="ar-EG" dirty="0" smtClean="0"/>
              <a:t> </a:t>
            </a:r>
            <a:r>
              <a:rPr lang="ar-EG" dirty="0" smtClean="0"/>
              <a:t>الإدراكي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Focus on ease of learning.</a:t>
            </a:r>
          </a:p>
          <a:p>
            <a:pPr>
              <a:lnSpc>
                <a:spcPct val="90000"/>
              </a:lnSpc>
            </a:pPr>
            <a:r>
              <a:rPr lang="en-US"/>
              <a:t>Designer presents an aspect of the design &amp; usage scenarios.</a:t>
            </a:r>
          </a:p>
          <a:p>
            <a:pPr>
              <a:lnSpc>
                <a:spcPct val="90000"/>
              </a:lnSpc>
            </a:pPr>
            <a:r>
              <a:rPr lang="en-US"/>
              <a:t>Expert is told the assumptions about user population, context of use, task details.</a:t>
            </a:r>
          </a:p>
          <a:p>
            <a:pPr>
              <a:lnSpc>
                <a:spcPct val="90000"/>
              </a:lnSpc>
            </a:pPr>
            <a:r>
              <a:rPr lang="en-US"/>
              <a:t>One or more experts walk through the  design prototype with the scenario.</a:t>
            </a:r>
          </a:p>
          <a:p>
            <a:pPr>
              <a:lnSpc>
                <a:spcPct val="90000"/>
              </a:lnSpc>
            </a:pPr>
            <a:r>
              <a:rPr lang="en-US"/>
              <a:t>Experts are guided by 3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37862C-E86B-4115-B5A7-DC263EBD2F61}" type="slidenum">
              <a:rPr lang="en-GB"/>
              <a:pPr/>
              <a:t>12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3 questions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/>
              <a:t>Will the correct action be sufficiently evident to the user?</a:t>
            </a:r>
          </a:p>
          <a:p>
            <a:r>
              <a:rPr lang="en-US" sz="2800"/>
              <a:t>Will the user notice that the correct action is available? </a:t>
            </a:r>
          </a:p>
          <a:p>
            <a:r>
              <a:rPr lang="en-US" sz="2800"/>
              <a:t>Will the user associate and interpret the response from the action correctly?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As the experts work through the scenario they note problems.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084B97-ADAA-49AF-8C2B-0020C0F8CCC9}" type="slidenum">
              <a:rPr lang="en-GB"/>
              <a:pPr/>
              <a:t>13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Pluralistic </a:t>
            </a:r>
            <a:r>
              <a:rPr lang="en-US" dirty="0" smtClean="0"/>
              <a:t>walkthrough</a:t>
            </a:r>
            <a:br>
              <a:rPr lang="en-US" dirty="0" smtClean="0"/>
            </a:br>
            <a:r>
              <a:rPr lang="ar-EG" dirty="0" smtClean="0"/>
              <a:t> تعددي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sz="2800"/>
              <a:t>Variation on the cognitive walkthrough theme.</a:t>
            </a:r>
          </a:p>
          <a:p>
            <a:r>
              <a:rPr lang="en-US" sz="2800"/>
              <a:t>Performed by a carefully managed team.</a:t>
            </a:r>
          </a:p>
          <a:p>
            <a:r>
              <a:rPr lang="en-US" sz="2800"/>
              <a:t>The panel of experts begins by working separately.</a:t>
            </a:r>
          </a:p>
          <a:p>
            <a:r>
              <a:rPr lang="en-US" sz="2800"/>
              <a:t>Then there is managed discussion that leads to agreed decisions.</a:t>
            </a:r>
          </a:p>
          <a:p>
            <a:r>
              <a:rPr lang="en-US" sz="2800"/>
              <a:t>The approach lends itself well to participatory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B5E310-F202-47E8-B13D-C3ECDDED482C}" type="slidenum">
              <a:rPr lang="en-GB"/>
              <a:pPr/>
              <a:t>14</a:t>
            </a:fld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r>
              <a:rPr lang="en-US"/>
              <a:t>Analytics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r>
              <a:rPr lang="en-US"/>
              <a:t>A method for evaluating user traffic through a system or part of a system</a:t>
            </a:r>
          </a:p>
          <a:p>
            <a:r>
              <a:rPr lang="en-US"/>
              <a:t>Many examples including Google Analytics, Visistat </a:t>
            </a:r>
            <a:r>
              <a:rPr lang="en-US" sz="2400"/>
              <a:t>(shown below)</a:t>
            </a:r>
          </a:p>
          <a:p>
            <a:r>
              <a:rPr lang="en-US"/>
              <a:t>Times of day &amp; visitor IP addresses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724400"/>
            <a:ext cx="4279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648200"/>
            <a:ext cx="2921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4D3C6-8392-4981-8BEE-9E641FEA3EAC}" type="slidenum">
              <a:rPr lang="en-GB"/>
              <a:pPr/>
              <a:t>15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Predictive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Provide a way of evaluating products or designs without directly involving users.</a:t>
            </a:r>
          </a:p>
          <a:p>
            <a:pPr>
              <a:lnSpc>
                <a:spcPct val="90000"/>
              </a:lnSpc>
            </a:pPr>
            <a:r>
              <a:rPr lang="en-US"/>
              <a:t>Less expensive than user testing.</a:t>
            </a:r>
          </a:p>
          <a:p>
            <a:pPr>
              <a:lnSpc>
                <a:spcPct val="90000"/>
              </a:lnSpc>
            </a:pPr>
            <a:r>
              <a:rPr lang="en-US"/>
              <a:t>Usefulness limited to systems with predictable tasks - e.g., telephone answering systems, mobiles, cell phones, etc.</a:t>
            </a:r>
          </a:p>
          <a:p>
            <a:pPr>
              <a:lnSpc>
                <a:spcPct val="90000"/>
              </a:lnSpc>
            </a:pPr>
            <a:r>
              <a:rPr lang="en-US"/>
              <a:t>Based on expert error-free behavior.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24A41B-0DC1-4BEF-B6AA-F0B013488E8B}" type="slidenum">
              <a:rPr lang="en-GB"/>
              <a:pPr/>
              <a:t>16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 smtClean="0"/>
              <a:t>GOMS</a:t>
            </a:r>
            <a:br>
              <a:rPr lang="en-US" dirty="0" smtClean="0"/>
            </a:br>
            <a:r>
              <a:rPr lang="en-US" dirty="0" smtClean="0"/>
              <a:t>Evaluation Model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Goals – what the user wants to achieve </a:t>
            </a:r>
            <a:r>
              <a:rPr lang="en-US" sz="2800" dirty="0" err="1"/>
              <a:t>eg</a:t>
            </a:r>
            <a:r>
              <a:rPr lang="en-US" sz="2800" dirty="0"/>
              <a:t>. find a website.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Operators - the cognitive processes &amp; physical actions needed to attain goals, </a:t>
            </a:r>
            <a:r>
              <a:rPr lang="en-US" sz="2800" dirty="0" err="1"/>
              <a:t>eg</a:t>
            </a:r>
            <a:r>
              <a:rPr lang="en-US" sz="2800" dirty="0"/>
              <a:t>. decide which search engine to use.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Methods - the procedures to accomplish the goals, </a:t>
            </a:r>
            <a:r>
              <a:rPr lang="en-US" sz="2800" dirty="0" err="1"/>
              <a:t>eg</a:t>
            </a:r>
            <a:r>
              <a:rPr lang="en-US" sz="2800" dirty="0"/>
              <a:t>. drag mouse over field, type in keywords, press the go button.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Selection rules - decide which method to select when there is more than one.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85A0CC5-FB2A-4933-BDA3-E8098E075C8E}" type="slidenum">
              <a:rPr lang="en-GB"/>
              <a:pPr/>
              <a:t>17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Keystroke level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772400" cy="4800600"/>
          </a:xfrm>
        </p:spPr>
        <p:txBody>
          <a:bodyPr/>
          <a:lstStyle/>
          <a:p>
            <a:pPr>
              <a:buFont typeface="Times" pitchFamily="18" charset="0"/>
              <a:buChar char="•"/>
            </a:pPr>
            <a:r>
              <a:rPr lang="en-US"/>
              <a:t>GOMS has also been developed to provide a quantitative model - the keystroke level model.</a:t>
            </a:r>
            <a:endParaRPr lang="en-US" b="1"/>
          </a:p>
          <a:p>
            <a:pPr>
              <a:buFont typeface="Times" pitchFamily="18" charset="0"/>
              <a:buChar char="•"/>
            </a:pPr>
            <a:r>
              <a:rPr lang="en-US"/>
              <a:t>The keystroke model allows predictions to be made about how long it takes an expert user to perform a task.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E617C2-379B-425D-A553-001EC2DADC58}" type="slidenum">
              <a:rPr lang="en-GB"/>
              <a:pPr/>
              <a:t>18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001000" cy="1676400"/>
          </a:xfrm>
        </p:spPr>
        <p:txBody>
          <a:bodyPr/>
          <a:lstStyle/>
          <a:p>
            <a:r>
              <a:rPr lang="en-US"/>
              <a:t>Response times for keystroke level operators </a:t>
            </a:r>
            <a:r>
              <a:rPr lang="en-US" sz="2800"/>
              <a:t>(Card et al., 1983)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90600" y="1905000"/>
          <a:ext cx="7239000" cy="4495800"/>
        </p:xfrm>
        <a:graphic>
          <a:graphicData uri="http://schemas.openxmlformats.org/presentationml/2006/ole">
            <p:oleObj spid="_x0000_s44035" name="Document" r:id="rId4" imgW="5630040" imgH="2673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64EC54E-8D96-47EB-A36C-085A0C41C5E1}" type="slidenum">
              <a:rPr lang="en-GB"/>
              <a:pPr/>
              <a:t>19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Summing together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8294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9CCB0A2-8889-4470-8DB3-61D9FAE06794}" type="slidenum">
              <a:rPr lang="en-GB"/>
              <a:pPr/>
              <a:t>2</a:t>
            </a:fld>
            <a:endParaRPr lang="en-GB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GB"/>
              <a:t>Aims: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772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/>
              <a:t>Describe the key concepts associated with inspection methods.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/>
              <a:t>• Explain how to do heuristic evaluation and walkthroughs.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/>
              <a:t>• Explain the role of analytics in evaluation.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/>
              <a:t>• Describe how to perform two types of predictive methods, GOMS and Fitts’ Law.</a:t>
            </a:r>
            <a:endParaRPr lang="en-GB" sz="28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" pitchFamily="18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F14154-29B1-4E8B-A5D8-FB57413974E4}" type="slidenum">
              <a:rPr lang="en-GB"/>
              <a:pPr/>
              <a:t>3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Inspections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Several kinds.</a:t>
            </a:r>
          </a:p>
          <a:p>
            <a:pPr>
              <a:lnSpc>
                <a:spcPct val="90000"/>
              </a:lnSpc>
            </a:pPr>
            <a:r>
              <a:rPr lang="en-US" sz="2800"/>
              <a:t>Experts use their knowledge of users &amp; technology to review software usability.</a:t>
            </a:r>
          </a:p>
          <a:p>
            <a:pPr>
              <a:lnSpc>
                <a:spcPct val="90000"/>
              </a:lnSpc>
            </a:pPr>
            <a:r>
              <a:rPr lang="en-US" sz="2800"/>
              <a:t>Expert critiques (crits) can be formal or informal reports.</a:t>
            </a:r>
          </a:p>
          <a:p>
            <a:pPr>
              <a:lnSpc>
                <a:spcPct val="90000"/>
              </a:lnSpc>
            </a:pPr>
            <a:r>
              <a:rPr lang="en-US" sz="2800"/>
              <a:t>Heuristic evaluation is a review guided by a set of heuristics.</a:t>
            </a:r>
          </a:p>
          <a:p>
            <a:pPr>
              <a:lnSpc>
                <a:spcPct val="90000"/>
              </a:lnSpc>
            </a:pPr>
            <a:r>
              <a:rPr lang="en-US" sz="2800"/>
              <a:t>Walkthroughs involve stepping through a pre-planned scenario noting potential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FC0787-9757-4313-8A6E-9CF7F2CC9D23}" type="slidenum">
              <a:rPr lang="en-GB"/>
              <a:pPr/>
              <a:t>4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Developed Jacob Nielsen in the early 1990s.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heuristics distilled from an empirical analysis of 249 usability problems.</a:t>
            </a:r>
          </a:p>
          <a:p>
            <a:pPr>
              <a:lnSpc>
                <a:spcPct val="90000"/>
              </a:lnSpc>
            </a:pPr>
            <a:r>
              <a:rPr lang="en-US" sz="2800"/>
              <a:t>These heuristics have been revised for current technology. </a:t>
            </a:r>
          </a:p>
          <a:p>
            <a:pPr>
              <a:lnSpc>
                <a:spcPct val="90000"/>
              </a:lnSpc>
            </a:pPr>
            <a:r>
              <a:rPr lang="en-US" sz="2800"/>
              <a:t>Heuristics being developed for mobile devices, wearables, virtual worlds, etc.</a:t>
            </a:r>
          </a:p>
          <a:p>
            <a:pPr>
              <a:lnSpc>
                <a:spcPct val="90000"/>
              </a:lnSpc>
            </a:pPr>
            <a:r>
              <a:rPr lang="en-US" sz="2800"/>
              <a:t>Design guidelines form a basis for developing heuristics.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4673B2B-C24B-4138-974B-A1E827315055}" type="slidenum">
              <a:rPr lang="en-GB"/>
              <a:pPr/>
              <a:t>5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/>
              <a:t>Nielsen’s original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Visibility of system status.</a:t>
            </a:r>
          </a:p>
          <a:p>
            <a:pPr>
              <a:lnSpc>
                <a:spcPct val="90000"/>
              </a:lnSpc>
            </a:pPr>
            <a:r>
              <a:rPr lang="en-US" sz="2800"/>
              <a:t>Match between system and real world.</a:t>
            </a:r>
          </a:p>
          <a:p>
            <a:pPr>
              <a:lnSpc>
                <a:spcPct val="90000"/>
              </a:lnSpc>
            </a:pPr>
            <a:r>
              <a:rPr lang="en-US" sz="2800"/>
              <a:t>User control and freedom.</a:t>
            </a:r>
          </a:p>
          <a:p>
            <a:pPr>
              <a:lnSpc>
                <a:spcPct val="90000"/>
              </a:lnSpc>
            </a:pPr>
            <a:r>
              <a:rPr lang="en-US" sz="2800"/>
              <a:t>Consistency and standards.</a:t>
            </a:r>
          </a:p>
          <a:p>
            <a:pPr>
              <a:lnSpc>
                <a:spcPct val="90000"/>
              </a:lnSpc>
            </a:pPr>
            <a:r>
              <a:rPr lang="en-US" sz="2800"/>
              <a:t>Error prevention. </a:t>
            </a:r>
          </a:p>
          <a:p>
            <a:pPr>
              <a:lnSpc>
                <a:spcPct val="90000"/>
              </a:lnSpc>
            </a:pPr>
            <a:r>
              <a:rPr lang="en-US" sz="2800"/>
              <a:t>Recognition rather than recall.</a:t>
            </a:r>
          </a:p>
          <a:p>
            <a:pPr>
              <a:lnSpc>
                <a:spcPct val="90000"/>
              </a:lnSpc>
            </a:pPr>
            <a:r>
              <a:rPr lang="en-US" sz="2800"/>
              <a:t>Flexibility and efficiency of use.</a:t>
            </a:r>
          </a:p>
          <a:p>
            <a:pPr>
              <a:lnSpc>
                <a:spcPct val="90000"/>
              </a:lnSpc>
            </a:pPr>
            <a:r>
              <a:rPr lang="en-US" sz="2800"/>
              <a:t>Aesthetic and minimalist design.</a:t>
            </a:r>
          </a:p>
          <a:p>
            <a:pPr>
              <a:lnSpc>
                <a:spcPct val="90000"/>
              </a:lnSpc>
            </a:pPr>
            <a:r>
              <a:rPr lang="en-US" sz="2800"/>
              <a:t>Help users recognize, diagnose, recover from errors.</a:t>
            </a:r>
          </a:p>
          <a:p>
            <a:pPr>
              <a:lnSpc>
                <a:spcPct val="90000"/>
              </a:lnSpc>
            </a:pPr>
            <a:r>
              <a:rPr lang="en-US" sz="2800"/>
              <a:t>Help and documentation.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4760A42-1DCC-4B20-9345-ED31E7290132}" type="slidenum">
              <a:rPr lang="en-GB"/>
              <a:pPr/>
              <a:t>6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Discount evaluation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/>
              <a:t>Heuristic evaluation is referred to as discount evaluation when 5 evaluators are used.</a:t>
            </a:r>
          </a:p>
          <a:p>
            <a:endParaRPr lang="en-US"/>
          </a:p>
          <a:p>
            <a:r>
              <a:rPr lang="en-US"/>
              <a:t>Empirical evidence suggests that on average 5 evaluators identify 75-80% of usability problems.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8DEA838-FA29-4EA2-8B68-90806DA6AD0B}" type="slidenum">
              <a:rPr lang="en-GB"/>
              <a:pPr/>
              <a:t>7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001000" cy="1143000"/>
          </a:xfrm>
        </p:spPr>
        <p:txBody>
          <a:bodyPr/>
          <a:lstStyle/>
          <a:p>
            <a:r>
              <a:rPr lang="en-US"/>
              <a:t>No. of evaluators &amp; problems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619125" y="1600200"/>
          <a:ext cx="7269163" cy="4525963"/>
        </p:xfrm>
        <a:graphic>
          <a:graphicData uri="http://schemas.openxmlformats.org/presentationml/2006/ole">
            <p:oleObj spid="_x0000_s20483" name="Document" r:id="rId4" imgW="3035808" imgH="181965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9621E61-646D-4B50-8D9E-D00FF637C5FF}" type="slidenum">
              <a:rPr lang="en-GB"/>
              <a:pPr/>
              <a:t>8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524000"/>
          </a:xfrm>
        </p:spPr>
        <p:txBody>
          <a:bodyPr/>
          <a:lstStyle/>
          <a:p>
            <a:r>
              <a:rPr lang="en-US"/>
              <a:t>3 stages for doing heuristic evaluation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772400" cy="4495800"/>
          </a:xfrm>
        </p:spPr>
        <p:txBody>
          <a:bodyPr/>
          <a:lstStyle/>
          <a:p>
            <a:r>
              <a:rPr lang="en-US" sz="2800"/>
              <a:t>Briefing session to tell experts what to do.</a:t>
            </a:r>
          </a:p>
          <a:p>
            <a:r>
              <a:rPr lang="en-US" sz="2800"/>
              <a:t>Evaluation period of 1-2 hours in which:</a:t>
            </a:r>
          </a:p>
          <a:p>
            <a:pPr lvl="1"/>
            <a:r>
              <a:rPr lang="en-US" sz="2400"/>
              <a:t>Each expert works separately;</a:t>
            </a:r>
          </a:p>
          <a:p>
            <a:pPr lvl="1"/>
            <a:r>
              <a:rPr lang="en-US" sz="2400"/>
              <a:t>Take one pass to get a feel for the product;</a:t>
            </a:r>
          </a:p>
          <a:p>
            <a:pPr lvl="1"/>
            <a:r>
              <a:rPr lang="en-US" sz="2400"/>
              <a:t>Take a second pass to focus on specific 	features.</a:t>
            </a:r>
          </a:p>
          <a:p>
            <a:r>
              <a:rPr lang="en-US" sz="2800"/>
              <a:t>Debriefing session in which experts work together to prioritize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D58F5E2-6185-4EAB-971E-2335D215629D}" type="slidenum">
              <a:rPr lang="en-GB"/>
              <a:pPr/>
              <a:t>9</a:t>
            </a:fld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Advantages and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Few ethical &amp; practical issues to consider because users not involved.</a:t>
            </a:r>
          </a:p>
          <a:p>
            <a:pPr>
              <a:lnSpc>
                <a:spcPct val="90000"/>
              </a:lnSpc>
            </a:pPr>
            <a:r>
              <a:rPr lang="en-US" sz="2800"/>
              <a:t>Can be difficult &amp; expensive to find experts.</a:t>
            </a:r>
          </a:p>
          <a:p>
            <a:pPr>
              <a:lnSpc>
                <a:spcPct val="90000"/>
              </a:lnSpc>
            </a:pPr>
            <a:r>
              <a:rPr lang="en-US" sz="2800"/>
              <a:t>Best experts have knowledge of application domain &amp; users.</a:t>
            </a:r>
          </a:p>
          <a:p>
            <a:pPr>
              <a:lnSpc>
                <a:spcPct val="90000"/>
              </a:lnSpc>
            </a:pPr>
            <a:r>
              <a:rPr lang="en-US" sz="2800"/>
              <a:t>Biggest problems: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Important problems may get missed;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trivial problems are often identified;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Experts have biases.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802</Words>
  <Application>Microsoft Office PowerPoint</Application>
  <PresentationFormat>On-screen Show (4:3)</PresentationFormat>
  <Paragraphs>158</Paragraphs>
  <Slides>19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Document</vt:lpstr>
      <vt:lpstr>Slide 1</vt:lpstr>
      <vt:lpstr>Aims:</vt:lpstr>
      <vt:lpstr>Inspections</vt:lpstr>
      <vt:lpstr>Heuristic evaluation</vt:lpstr>
      <vt:lpstr>Nielsen’s original heuristics</vt:lpstr>
      <vt:lpstr>Discount evaluation</vt:lpstr>
      <vt:lpstr>No. of evaluators &amp; problems</vt:lpstr>
      <vt:lpstr>3 stages for doing heuristic evaluation</vt:lpstr>
      <vt:lpstr>Advantages and problems</vt:lpstr>
      <vt:lpstr>Heuristics for websites focus on key criteria (Budd, 2007)</vt:lpstr>
      <vt:lpstr>Cognitive walkthroughs  تجول الإدراكي</vt:lpstr>
      <vt:lpstr>The 3 questions</vt:lpstr>
      <vt:lpstr>Pluralistic walkthrough  تعددي</vt:lpstr>
      <vt:lpstr>Analytics</vt:lpstr>
      <vt:lpstr>Predictive models</vt:lpstr>
      <vt:lpstr>GOMS Evaluation Model</vt:lpstr>
      <vt:lpstr>Keystroke level model</vt:lpstr>
      <vt:lpstr>Response times for keystroke level operators (Card et al., 1983)</vt:lpstr>
      <vt:lpstr>Summing together</vt:lpstr>
    </vt:vector>
  </TitlesOfParts>
  <Company>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Rien Sach</dc:creator>
  <cp:lastModifiedBy>MohamedSHafeek Moemn</cp:lastModifiedBy>
  <cp:revision>10</cp:revision>
  <dcterms:created xsi:type="dcterms:W3CDTF">2011-05-04T11:22:51Z</dcterms:created>
  <dcterms:modified xsi:type="dcterms:W3CDTF">2019-04-11T17:57:56Z</dcterms:modified>
</cp:coreProperties>
</file>