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3" r:id="rId15"/>
    <p:sldId id="272" r:id="rId16"/>
    <p:sldId id="273" r:id="rId17"/>
    <p:sldId id="288" r:id="rId18"/>
    <p:sldId id="274" r:id="rId19"/>
    <p:sldId id="284" r:id="rId20"/>
    <p:sldId id="275" r:id="rId21"/>
    <p:sldId id="276" r:id="rId22"/>
    <p:sldId id="289" r:id="rId23"/>
    <p:sldId id="277" r:id="rId24"/>
    <p:sldId id="285" r:id="rId25"/>
    <p:sldId id="280" r:id="rId26"/>
    <p:sldId id="287" r:id="rId27"/>
    <p:sldId id="286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>
        <p:scale>
          <a:sx n="77" d="100"/>
          <a:sy n="77" d="100"/>
        </p:scale>
        <p:origin x="-117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pPr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7.9 Mars Exploration Rover p257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add source:  Source: Reproduced by permission of NASA Jet Propulsion Laboratory (NASA-JPL).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9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9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1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beration San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iberation Sans"/>
              </a:defRPr>
            </a:lvl1pPr>
            <a:lvl2pPr>
              <a:defRPr>
                <a:latin typeface="Liberation Sans"/>
              </a:defRPr>
            </a:lvl2pPr>
            <a:lvl3pPr>
              <a:defRPr>
                <a:latin typeface="Liberation Sans"/>
              </a:defRPr>
            </a:lvl3pPr>
            <a:lvl4pPr>
              <a:defRPr>
                <a:latin typeface="Liberation Sans"/>
              </a:defRPr>
            </a:lvl4pPr>
            <a:lvl5pPr>
              <a:defRPr>
                <a:latin typeface="Liberatio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Liberation Sans"/>
              </a:defRPr>
            </a:lvl1pPr>
          </a:lstStyle>
          <a:p>
            <a:r>
              <a:rPr lang="en-GB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Liberation Sans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4043" y="4581128"/>
            <a:ext cx="38331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7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GATHERING DATA</a:t>
            </a: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204952"/>
            <a:ext cx="7772400" cy="8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Questionnaire design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5536" y="1101096"/>
            <a:ext cx="849694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The impact of a question can be influenced by question order.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You may need different versions of the questionnaire for different populations.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Provide clear instructions on how to complete the questionnaire.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Strike a balance between using white space and keeping the questionnaire compact.</a:t>
            </a: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Avoid very long questionnaires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Decide on whether phrases will all be positive, all negative or mixed.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62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476250"/>
            <a:ext cx="8383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Question and response format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188" y="1557338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‘Yes’ and ‘No’ checkboxes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Checkboxes that offer many options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Rating scales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semantic scales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3, 5, 7 or more points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Open-ended responses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11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72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985"/>
            <a:ext cx="7772400" cy="900336"/>
          </a:xfrm>
        </p:spPr>
        <p:txBody>
          <a:bodyPr/>
          <a:lstStyle/>
          <a:p>
            <a:r>
              <a:rPr lang="en-US" dirty="0"/>
              <a:t>Encouraging a good response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80920" cy="498383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Make sure purpose of study is clear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Promise anonymity(privacy)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Ensure questionnaire is well designed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Offer a short version for those who do not have time to complete a long questionnaire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If mailed, include a stamped addressed envelope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Follow-up with emails, phone calls, letters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Provide an incentive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40% response rate is good, 20% is often acceptable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9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online questionnaires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00808"/>
            <a:ext cx="8134350" cy="4464496"/>
          </a:xfrm>
        </p:spPr>
        <p:txBody>
          <a:bodyPr>
            <a:normAutofit lnSpcReduction="10000"/>
          </a:bodyPr>
          <a:lstStyle/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Relatively easy and quick to distribute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Responses are usually received quickly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No copying and postage costs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Data can be collected in database for analysis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Time required for data analysis is reduced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Errors can be corrected easily</a:t>
            </a:r>
          </a:p>
          <a:p>
            <a:pPr>
              <a:buFont typeface="Symbol" charset="0"/>
              <a:buChar char="·"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13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689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43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an online questionnaire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14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33443"/>
            <a:ext cx="7213763" cy="58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2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with online questionnaires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680520"/>
          </a:xfrm>
        </p:spPr>
        <p:txBody>
          <a:bodyPr>
            <a:normAutofit/>
          </a:bodyPr>
          <a:lstStyle/>
          <a:p>
            <a:pPr>
              <a:buFont typeface="Symbol" charset="0"/>
              <a:buChar char="·"/>
            </a:pPr>
            <a:r>
              <a:rPr lang="en-US" dirty="0">
                <a:solidFill>
                  <a:srgbClr val="7030A0"/>
                </a:solidFill>
              </a:rPr>
              <a:t>Sampling is problematic if population size is unknown</a:t>
            </a:r>
          </a:p>
          <a:p>
            <a:pPr>
              <a:buFont typeface="Symbol" charset="0"/>
              <a:buChar char="·"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dirty="0">
                <a:solidFill>
                  <a:srgbClr val="7030A0"/>
                </a:solidFill>
              </a:rPr>
              <a:t>Preventing individuals from responding more than once can be a problem</a:t>
            </a:r>
          </a:p>
          <a:p>
            <a:pPr>
              <a:buFont typeface="Symbol" charset="0"/>
              <a:buChar char="·"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dirty="0">
                <a:solidFill>
                  <a:srgbClr val="7030A0"/>
                </a:solidFill>
              </a:rPr>
              <a:t>Individuals have also been known to change questions in email questionnaires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4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785" y="332656"/>
            <a:ext cx="8229600" cy="940966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84784"/>
            <a:ext cx="8209161" cy="475250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Direct observation in the field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Structuring frameworks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Degree of participation (insider or outsider)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Ethnography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observation in controlled environments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Indirect observation: tracking users’ activities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Diaries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Interaction logging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Video and photographs collected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remotely by drones or other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equipment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16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611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17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5078"/>
            <a:ext cx="8764796" cy="456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6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712968" cy="698376"/>
          </a:xfrm>
        </p:spPr>
        <p:txBody>
          <a:bodyPr>
            <a:noAutofit/>
          </a:bodyPr>
          <a:lstStyle/>
          <a:p>
            <a:r>
              <a:rPr lang="en-US" sz="3200" dirty="0"/>
              <a:t>Structuring frameworks to guide observation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153400" cy="5492080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>
                <a:solidFill>
                  <a:srgbClr val="7030A0"/>
                </a:solidFill>
              </a:rPr>
              <a:t>Three easy-to-remember parts: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The person: Who? 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The place</a:t>
            </a:r>
            <a:r>
              <a:rPr lang="en-US" sz="3000" i="1" dirty="0">
                <a:solidFill>
                  <a:schemeClr val="accent1"/>
                </a:solidFill>
              </a:rPr>
              <a:t>:</a:t>
            </a:r>
            <a:r>
              <a:rPr lang="en-US" sz="3000" dirty="0">
                <a:solidFill>
                  <a:schemeClr val="accent1"/>
                </a:solidFill>
              </a:rPr>
              <a:t> Where?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The thing</a:t>
            </a:r>
            <a:r>
              <a:rPr lang="en-US" sz="3000" i="1" dirty="0">
                <a:solidFill>
                  <a:schemeClr val="accent1"/>
                </a:solidFill>
              </a:rPr>
              <a:t>: </a:t>
            </a:r>
            <a:r>
              <a:rPr lang="en-US" sz="3000" dirty="0">
                <a:solidFill>
                  <a:schemeClr val="accent1"/>
                </a:solidFill>
              </a:rPr>
              <a:t>What?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  <a:p>
            <a:r>
              <a:rPr lang="en-US" sz="3700" dirty="0">
                <a:solidFill>
                  <a:srgbClr val="7030A0"/>
                </a:solidFill>
              </a:rPr>
              <a:t>A more detailed framework (Robson, 2014):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Space: What is the physical space like and how is it laid out?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Actors: What are the names and relevant details of the people involved?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Activities: What are the actors doing and why?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Objects: What physical objects are present, such as furniture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Acts: What are </a:t>
            </a:r>
            <a:r>
              <a:rPr lang="en-US" sz="3000" dirty="0" err="1">
                <a:solidFill>
                  <a:schemeClr val="accent1"/>
                </a:solidFill>
              </a:rPr>
              <a:t>specifi</a:t>
            </a:r>
            <a:r>
              <a:rPr lang="en-US" sz="3000" dirty="0">
                <a:solidFill>
                  <a:schemeClr val="accent1"/>
                </a:solidFill>
              </a:rPr>
              <a:t> c individual actions?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Events: Is what you observe part of a special event?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Time: What is the sequence of events?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Goals: What are the actors trying to accomplish?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Feelings: What is the mood of the group and of individuals?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8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and conducting observation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Decide on how involved you will be: passive observer to active participant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How to gain acceptance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How to handle sensitive topics, </a:t>
            </a:r>
            <a:r>
              <a:rPr lang="en-US" dirty="0" err="1">
                <a:solidFill>
                  <a:srgbClr val="7030A0"/>
                </a:solidFill>
              </a:rPr>
              <a:t>eg</a:t>
            </a:r>
            <a:r>
              <a:rPr lang="en-US" dirty="0">
                <a:solidFill>
                  <a:srgbClr val="7030A0"/>
                </a:solidFill>
              </a:rPr>
              <a:t>. culture, private spaces, etc.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How to collect the data:</a:t>
            </a:r>
          </a:p>
          <a:p>
            <a:pPr lvl="1"/>
            <a:r>
              <a:rPr lang="en-US" sz="2700" dirty="0">
                <a:solidFill>
                  <a:schemeClr val="accent1"/>
                </a:solidFill>
              </a:rPr>
              <a:t>What data to collect</a:t>
            </a:r>
          </a:p>
          <a:p>
            <a:pPr lvl="1"/>
            <a:r>
              <a:rPr lang="en-US" sz="2700" dirty="0">
                <a:solidFill>
                  <a:schemeClr val="accent1"/>
                </a:solidFill>
              </a:rPr>
              <a:t>What equipment to use</a:t>
            </a:r>
          </a:p>
          <a:p>
            <a:pPr lvl="1"/>
            <a:r>
              <a:rPr lang="en-US" sz="2700" dirty="0">
                <a:solidFill>
                  <a:schemeClr val="accent1"/>
                </a:solidFill>
              </a:rPr>
              <a:t>When to stop observing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24936" cy="46085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Discuss how to plan and run a successful data gathering program.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Enable you to plan and run an interview.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Enable you to design a simple questionnaire.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Enable you to plan and carry out an observation.</a:t>
            </a:r>
            <a:endParaRPr lang="en-US" sz="8800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32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524000"/>
          </a:xfrm>
        </p:spPr>
        <p:txBody>
          <a:bodyPr/>
          <a:lstStyle/>
          <a:p>
            <a:r>
              <a:rPr lang="en-US"/>
              <a:t>Ethnography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29600" cy="4824313"/>
          </a:xfrm>
        </p:spPr>
        <p:txBody>
          <a:bodyPr>
            <a:normAutofit lnSpcReduction="10000"/>
          </a:bodyPr>
          <a:lstStyle/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Ethnography is a philosophy with a set of techniques that include participant observation and interviews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Debate about differences between participant observation and ethnography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Ethnographers immerse themselves in the culture that they study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A researcher’s degree of participation can vary along a scale from ‘outside’ to ‘inside’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Analyzing video and data logs can be time-consuming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Collections of comments, incidents, and artifacts are made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116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Ethnography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12777"/>
            <a:ext cx="7774632" cy="482453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Co-operation of people being observed is required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Informants are useful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Data analysis is continuous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Interpretivist</a:t>
            </a:r>
            <a:r>
              <a:rPr lang="en-US" sz="2400" dirty="0">
                <a:solidFill>
                  <a:srgbClr val="7030A0"/>
                </a:solidFill>
              </a:rPr>
              <a:t> technique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Questions get refined as understanding grows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Reports usually contain 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21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85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Ethnography (2)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" y="1340768"/>
            <a:ext cx="806767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22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418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Ethnography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415213" cy="44645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Virtual, Online, 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Online and offline activity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Interaction online differs from face-to-face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Virtual worlds have a persistence that physical worlds do not have</a:t>
            </a:r>
          </a:p>
          <a:p>
            <a:pPr marL="0" indent="0">
              <a:buNone/>
            </a:pPr>
            <a:endParaRPr lang="en-US" sz="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Ethical considerations and presentation of results are different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23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83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and materials that might be collected (Crabtree, 2007)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536" y="1600200"/>
            <a:ext cx="8291264" cy="4756150"/>
          </a:xfrm>
        </p:spPr>
        <p:txBody>
          <a:bodyPr>
            <a:normAutofit fontScale="55000" lnSpcReduction="20000"/>
          </a:bodyPr>
          <a:lstStyle/>
          <a:p>
            <a:r>
              <a:rPr lang="en-US" sz="3500" dirty="0">
                <a:solidFill>
                  <a:srgbClr val="7030A0"/>
                </a:solidFill>
              </a:rPr>
              <a:t>Activity or job descriptions.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>
                <a:solidFill>
                  <a:srgbClr val="7030A0"/>
                </a:solidFill>
              </a:rPr>
              <a:t>Rules and procedures that govern particular activities.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>
                <a:solidFill>
                  <a:srgbClr val="7030A0"/>
                </a:solidFill>
              </a:rPr>
              <a:t>Descriptions of activities observed.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>
                <a:solidFill>
                  <a:srgbClr val="7030A0"/>
                </a:solidFill>
              </a:rPr>
              <a:t>Recordings of the talk taking place between parties.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>
                <a:solidFill>
                  <a:srgbClr val="7030A0"/>
                </a:solidFill>
              </a:rPr>
              <a:t>Informal interviews with participants explaining the detail of observed activities.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>
                <a:solidFill>
                  <a:srgbClr val="7030A0"/>
                </a:solidFill>
              </a:rPr>
              <a:t>Diagrams of the physical layout, including the position of artifacts.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>
                <a:solidFill>
                  <a:srgbClr val="7030A0"/>
                </a:solidFill>
              </a:rPr>
              <a:t>Other information collected when observing activities: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Photographs of artifacts (documents, diagrams, forms, computers, etc.)</a:t>
            </a:r>
          </a:p>
          <a:p>
            <a:pPr lvl="1"/>
            <a:endParaRPr lang="en-US" sz="900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Videos of artifacts.</a:t>
            </a:r>
          </a:p>
          <a:p>
            <a:pPr lvl="1"/>
            <a:endParaRPr lang="en-US" sz="900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Descriptions of artifacts. </a:t>
            </a:r>
          </a:p>
          <a:p>
            <a:pPr lvl="1"/>
            <a:endParaRPr lang="en-US" sz="900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Workflow diagrams showing the sequential order of tasks.</a:t>
            </a:r>
          </a:p>
          <a:p>
            <a:pPr marL="457200" lvl="1" indent="0">
              <a:buNone/>
            </a:pPr>
            <a:endParaRPr lang="en-US" sz="900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Process maps showing connections between activities.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24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15694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Liberation Sans"/>
              </a:rPr>
              <a:t>Observation in a controlled environment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340768"/>
            <a:ext cx="6480720" cy="48965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Liberation Sans"/>
              </a:rPr>
              <a:t>Direct observation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Think aloud techniques</a:t>
            </a:r>
          </a:p>
          <a:p>
            <a:r>
              <a:rPr lang="en-US" sz="2800" dirty="0">
                <a:solidFill>
                  <a:srgbClr val="7030A0"/>
                </a:solidFill>
                <a:latin typeface="Liberation Sans"/>
              </a:rPr>
              <a:t>Indirect observation – tracking users’ activities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Interaction logs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Web analytics</a:t>
            </a:r>
            <a:endParaRPr lang="en-US" sz="2800" dirty="0">
              <a:solidFill>
                <a:schemeClr val="accent1"/>
              </a:solidFill>
              <a:latin typeface="Liberation Sans"/>
            </a:endParaRPr>
          </a:p>
          <a:p>
            <a:r>
              <a:rPr lang="en-US" sz="2800" dirty="0">
                <a:solidFill>
                  <a:srgbClr val="7030A0"/>
                </a:solidFill>
                <a:latin typeface="Liberation Sans"/>
              </a:rPr>
              <a:t>Video, audio, photos, notes are used to capture data in both types of observations</a:t>
            </a:r>
          </a:p>
          <a:p>
            <a:pPr lvl="1"/>
            <a:endParaRPr lang="en-US" sz="2400" dirty="0">
              <a:solidFill>
                <a:srgbClr val="492D65"/>
              </a:solidFill>
              <a:latin typeface="Liberation Sans"/>
            </a:endParaRPr>
          </a:p>
          <a:p>
            <a:endParaRPr lang="en-US" sz="2800" dirty="0">
              <a:latin typeface="Liberation Sans"/>
            </a:endParaRPr>
          </a:p>
          <a:p>
            <a:endParaRPr lang="en-US" sz="2800" dirty="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25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76441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219256" cy="43490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 system of tools and techniques for optimizing web usage by: </a:t>
            </a:r>
          </a:p>
          <a:p>
            <a:endParaRPr lang="en-US" sz="1300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Measuring,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Collecting,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Analyzing, and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Reporting web data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Typically focus on the number of web visitors and page views.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26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88241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 section of Google analytics dashboard for id-</a:t>
            </a:r>
            <a:r>
              <a:rPr lang="en-US" sz="3200" dirty="0" err="1"/>
              <a:t>book.com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27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550"/>
            <a:ext cx="8839200" cy="481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5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96300" cy="947192"/>
          </a:xfrm>
        </p:spPr>
        <p:txBody>
          <a:bodyPr/>
          <a:lstStyle/>
          <a:p>
            <a:r>
              <a:rPr lang="en-US" sz="3600" dirty="0"/>
              <a:t>Choosing and combining techniques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632700" cy="4321175"/>
          </a:xfrm>
        </p:spPr>
        <p:txBody>
          <a:bodyPr/>
          <a:lstStyle/>
          <a:p>
            <a:r>
              <a:rPr lang="en-US" sz="3000" dirty="0">
                <a:solidFill>
                  <a:srgbClr val="7030A0"/>
                </a:solidFill>
              </a:rPr>
              <a:t>Depends on the: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Focus of the study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Participants involved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Nature of the technique(s)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Resources available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Time available </a:t>
            </a:r>
          </a:p>
          <a:p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28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296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598" y="188640"/>
            <a:ext cx="8496300" cy="648370"/>
          </a:xfrm>
        </p:spPr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649" y="1138559"/>
            <a:ext cx="8280151" cy="540035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Data gathering sessions should have clear goals.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An informed consent may be needed.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Five key issues of data gathering are: goals, choosing participants, triangulation, participant relationship, pilot.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Data may be recorded using handwritten notes, audio or video recording, a camera, or any combination of these.</a:t>
            </a:r>
          </a:p>
          <a:p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Interviews may be structured, semi-structured or unstructured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Focus groups are group interviews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Questionnaires may be on paper, online or telephone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Observation may be direct or indirect, in the field or in controlled settings.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Techniques can be combined depending on the study focus, participants, nature of technique, available resources and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29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25663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Five key issues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208962" cy="4824536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Setting goals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Decide how to analyze data once collected</a:t>
            </a:r>
          </a:p>
          <a:p>
            <a:pPr marL="1371600" lvl="2" indent="-457200">
              <a:lnSpc>
                <a:spcPct val="90000"/>
              </a:lnSpc>
            </a:pPr>
            <a:endParaRPr lang="en-US" sz="12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800" dirty="0">
                <a:solidFill>
                  <a:srgbClr val="7030A0"/>
                </a:solidFill>
              </a:rPr>
              <a:t>Identifying participants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Decide who to gather data from</a:t>
            </a:r>
          </a:p>
          <a:p>
            <a:pPr marL="1371600" lvl="2" indent="-457200">
              <a:lnSpc>
                <a:spcPct val="90000"/>
              </a:lnSpc>
            </a:pPr>
            <a:endParaRPr lang="en-US" sz="12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Relationship with participants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Clear and professional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Informed consent when appropriate</a:t>
            </a:r>
          </a:p>
          <a:p>
            <a:pPr marL="1371600" lvl="2" indent="-457200">
              <a:lnSpc>
                <a:spcPct val="90000"/>
              </a:lnSpc>
            </a:pPr>
            <a:endParaRPr lang="en-US" sz="12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Triangulation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Look at data from more than one perspective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Collect more than one type of data, </a:t>
            </a:r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 qualitative from experiments and qualitative from interviews</a:t>
            </a:r>
          </a:p>
          <a:p>
            <a:pPr marL="1371600" lvl="2" indent="-457200">
              <a:lnSpc>
                <a:spcPct val="90000"/>
              </a:lnSpc>
            </a:pPr>
            <a:endParaRPr lang="en-US" sz="13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Pilot studies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7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Small trial of main study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recording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011988" cy="4525963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Notes, audio, video, photographs can be used individually or in combination: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Notes plus photographs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Audio plus photographs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Video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Different challenges and advantages with each combination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4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810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Interviews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9289" y="1124744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Unstructured - are not directed by a script. Rich but not replicable.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Structured - are tightly scripted, often like a questionnaire. Replicable but may lack richness.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Semi-structured - guided by a script but interesting issues can be explored in more depth. Can provide a good balance between richness and replicability.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Focus groups – a group interview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7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8313" y="103570"/>
            <a:ext cx="7988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Interview questions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4213" y="1052736"/>
            <a:ext cx="8001000" cy="496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Two types: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‘closed questions’ have a predetermined answer format, e.g.. ‘yes’ or ‘no’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‘open questions’ do not have a predetermined format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endParaRPr lang="en-US" sz="12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Closed questions are easier to analyze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Avoid: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Long questions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Compound sentences - split them into two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Jargon and language that the interviewee may not understand 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Leading questions that make assumptions e.g.. why do you like …?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3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95285" y="33265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Running the interview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628775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Introduction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introduce yourself, explain the goals of the interview, reassure about the ethical issues, ask to record, present the informed consent form.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Warm-up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–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 make first questions easy and non-threatening.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Main body 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present questions in a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logical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order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A cool-off period 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include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a few easy questions to defuse tension at the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Closure 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thank interviewee, signal the end, </a:t>
            </a:r>
            <a:br>
              <a:rPr lang="en-US" sz="2400" dirty="0">
                <a:solidFill>
                  <a:srgbClr val="7030A0"/>
                </a:solidFill>
                <a:latin typeface="Liberation Sans"/>
              </a:rPr>
            </a:br>
            <a:r>
              <a:rPr lang="en-US" sz="2400" dirty="0" err="1">
                <a:solidFill>
                  <a:srgbClr val="7030A0"/>
                </a:solidFill>
                <a:latin typeface="Liberation Sans"/>
              </a:rPr>
              <a:t>eg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. switch recorder off.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38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Enriching the interview process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6378" y="1484784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Props - devices for prompting interviewee, e.g. use a prototype, scenario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2656133"/>
            <a:ext cx="6912768" cy="3705451"/>
          </a:xfrm>
          <a:noFill/>
          <a:ln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8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Questionnaires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9750" y="1447800"/>
            <a:ext cx="8153400" cy="464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Questions can be closed or open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Closed questions are easier to analyze, and may be distributed and analyzed by computer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Can be administered to large populations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Disseminated by paper, email and the web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Sampling can be a problem when the size of a population is unknown as is common online evaluation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241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fa1a28-61fb-4497-915c-66fa8ae20bd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1327</Words>
  <Application>Microsoft Office PowerPoint</Application>
  <PresentationFormat>On-screen Show (4:3)</PresentationFormat>
  <Paragraphs>347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Aims</vt:lpstr>
      <vt:lpstr>Five key issues</vt:lpstr>
      <vt:lpstr>Data recording</vt:lpstr>
      <vt:lpstr>PowerPoint Presentation</vt:lpstr>
      <vt:lpstr>PowerPoint Presentation</vt:lpstr>
      <vt:lpstr>PowerPoint Presentation</vt:lpstr>
      <vt:lpstr>Enriching the interview process</vt:lpstr>
      <vt:lpstr>PowerPoint Presentation</vt:lpstr>
      <vt:lpstr>PowerPoint Presentation</vt:lpstr>
      <vt:lpstr>PowerPoint Presentation</vt:lpstr>
      <vt:lpstr>Encouraging a good response</vt:lpstr>
      <vt:lpstr>Advantages of online questionnaires</vt:lpstr>
      <vt:lpstr>Example of an online questionnaire</vt:lpstr>
      <vt:lpstr>Problems with online questionnaires</vt:lpstr>
      <vt:lpstr>Observation</vt:lpstr>
      <vt:lpstr>Observation</vt:lpstr>
      <vt:lpstr>Structuring frameworks to guide observation</vt:lpstr>
      <vt:lpstr>Planning and conducting observation in the field</vt:lpstr>
      <vt:lpstr>Ethnography (1)</vt:lpstr>
      <vt:lpstr>Ethnography (2)</vt:lpstr>
      <vt:lpstr>Ethnography (2)</vt:lpstr>
      <vt:lpstr>Online Ethnography</vt:lpstr>
      <vt:lpstr>Observations and materials that might be collected (Crabtree, 2007)</vt:lpstr>
      <vt:lpstr>Observation in a controlled environment</vt:lpstr>
      <vt:lpstr>Web analytics</vt:lpstr>
      <vt:lpstr>A section of Google analytics dashboard for id-book.com</vt:lpstr>
      <vt:lpstr>Choosing and combining techniques</vt:lpstr>
      <vt:lpstr>Summary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MohamedSHafeek Moemn</cp:lastModifiedBy>
  <cp:revision>48</cp:revision>
  <dcterms:created xsi:type="dcterms:W3CDTF">2015-01-06T09:40:09Z</dcterms:created>
  <dcterms:modified xsi:type="dcterms:W3CDTF">2020-06-02T11:04:05Z</dcterms:modified>
</cp:coreProperties>
</file>