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49" r:id="rId2"/>
  </p:sldMasterIdLst>
  <p:notesMasterIdLst>
    <p:notesMasterId r:id="rId51"/>
  </p:notesMasterIdLst>
  <p:sldIdLst>
    <p:sldId id="927" r:id="rId3"/>
    <p:sldId id="288" r:id="rId4"/>
    <p:sldId id="257" r:id="rId5"/>
    <p:sldId id="258" r:id="rId6"/>
    <p:sldId id="287" r:id="rId7"/>
    <p:sldId id="292" r:id="rId8"/>
    <p:sldId id="294" r:id="rId9"/>
    <p:sldId id="296" r:id="rId10"/>
    <p:sldId id="297" r:id="rId11"/>
    <p:sldId id="298" r:id="rId12"/>
    <p:sldId id="299" r:id="rId13"/>
    <p:sldId id="300" r:id="rId14"/>
    <p:sldId id="303" r:id="rId15"/>
    <p:sldId id="304" r:id="rId16"/>
    <p:sldId id="305" r:id="rId17"/>
    <p:sldId id="308" r:id="rId18"/>
    <p:sldId id="309" r:id="rId19"/>
    <p:sldId id="310" r:id="rId20"/>
    <p:sldId id="311" r:id="rId21"/>
    <p:sldId id="312" r:id="rId22"/>
    <p:sldId id="313" r:id="rId23"/>
    <p:sldId id="400" r:id="rId24"/>
    <p:sldId id="374" r:id="rId25"/>
    <p:sldId id="375" r:id="rId26"/>
    <p:sldId id="401" r:id="rId27"/>
    <p:sldId id="316" r:id="rId28"/>
    <p:sldId id="321" r:id="rId29"/>
    <p:sldId id="330" r:id="rId30"/>
    <p:sldId id="331" r:id="rId31"/>
    <p:sldId id="332" r:id="rId32"/>
    <p:sldId id="333" r:id="rId33"/>
    <p:sldId id="334" r:id="rId34"/>
    <p:sldId id="402" r:id="rId35"/>
    <p:sldId id="403" r:id="rId36"/>
    <p:sldId id="408" r:id="rId37"/>
    <p:sldId id="335" r:id="rId38"/>
    <p:sldId id="336" r:id="rId39"/>
    <p:sldId id="409" r:id="rId40"/>
    <p:sldId id="410" r:id="rId41"/>
    <p:sldId id="338" r:id="rId42"/>
    <p:sldId id="339" r:id="rId43"/>
    <p:sldId id="340" r:id="rId44"/>
    <p:sldId id="341" r:id="rId45"/>
    <p:sldId id="404" r:id="rId46"/>
    <p:sldId id="405" r:id="rId47"/>
    <p:sldId id="406" r:id="rId48"/>
    <p:sldId id="407" r:id="rId49"/>
    <p:sldId id="259" r:id="rId50"/>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pitchFamily="34" charset="0"/>
        <a:ea typeface="ＭＳ Ｐゴシック" pitchFamily="34" charset="-128"/>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pitchFamily="34" charset="0"/>
        <a:ea typeface="ＭＳ Ｐゴシック" pitchFamily="34" charset="-128"/>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pitchFamily="34" charset="0"/>
        <a:ea typeface="ＭＳ Ｐゴシック" pitchFamily="34" charset="-128"/>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pitchFamily="34" charset="0"/>
        <a:ea typeface="ＭＳ Ｐゴシック" pitchFamily="34" charset="-128"/>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10" autoAdjust="0"/>
  </p:normalViewPr>
  <p:slideViewPr>
    <p:cSldViewPr>
      <p:cViewPr varScale="1">
        <p:scale>
          <a:sx n="61" d="100"/>
          <a:sy n="61" d="100"/>
        </p:scale>
        <p:origin x="1476" y="7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varScale="1">
      <p:scale>
        <a:sx n="1" d="1"/>
        <a:sy n="1" d="1"/>
      </p:scale>
      <p:origin x="0" y="-4422"/>
    </p:cViewPr>
  </p:sorter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Grp="1" noRot="1" noChangeAspect="1" noChangeArrowheads="1"/>
          </p:cNvSpPr>
          <p:nvPr>
            <p:ph type="sldImg"/>
          </p:nvPr>
        </p:nvSpPr>
        <p:spPr bwMode="auto">
          <a:xfrm>
            <a:off x="1106488" y="812800"/>
            <a:ext cx="5343525"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sp>
      <p:sp>
        <p:nvSpPr>
          <p:cNvPr id="3074" name="Rectangle 2"/>
          <p:cNvSpPr>
            <a:spLocks noGrp="1" noChangeArrowheads="1"/>
          </p:cNvSpPr>
          <p:nvPr>
            <p:ph type="body"/>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endParaRPr lang="en-US" noProof="0"/>
          </a:p>
        </p:txBody>
      </p:sp>
      <p:sp>
        <p:nvSpPr>
          <p:cNvPr id="3075" name="Rectangle 3"/>
          <p:cNvSpPr>
            <a:spLocks noGrp="1" noChangeArrowheads="1"/>
          </p:cNvSpPr>
          <p:nvPr>
            <p:ph type="hdr"/>
          </p:nvPr>
        </p:nvSpPr>
        <p:spPr bwMode="auto">
          <a:xfrm>
            <a:off x="0"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buFont typeface="Times New Roman" charset="0"/>
              <a:buNone/>
              <a:tabLst>
                <a:tab pos="723900" algn="l"/>
                <a:tab pos="1447800" algn="l"/>
                <a:tab pos="2171700" algn="l"/>
                <a:tab pos="2895600" algn="l"/>
              </a:tabLst>
              <a:defRPr sz="1400" smtClean="0">
                <a:solidFill>
                  <a:srgbClr val="000000"/>
                </a:solidFill>
                <a:latin typeface="Times New Roman" charset="0"/>
                <a:ea typeface="ＭＳ Ｐゴシック" charset="0"/>
                <a:cs typeface="Arial Unicode MS" charset="0"/>
              </a:defRPr>
            </a:lvl1pPr>
          </a:lstStyle>
          <a:p>
            <a:pPr>
              <a:defRPr/>
            </a:pPr>
            <a:endParaRPr lang="de-AT"/>
          </a:p>
        </p:txBody>
      </p:sp>
      <p:sp>
        <p:nvSpPr>
          <p:cNvPr id="3076" name="Rectangle 4"/>
          <p:cNvSpPr>
            <a:spLocks noGrp="1" noChangeArrowheads="1"/>
          </p:cNvSpPr>
          <p:nvPr>
            <p:ph type="dt"/>
          </p:nvPr>
        </p:nvSpPr>
        <p:spPr bwMode="auto">
          <a:xfrm>
            <a:off x="4278313"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gn="r">
              <a:buFont typeface="Times New Roman" charset="0"/>
              <a:buNone/>
              <a:tabLst>
                <a:tab pos="723900" algn="l"/>
                <a:tab pos="1447800" algn="l"/>
                <a:tab pos="2171700" algn="l"/>
                <a:tab pos="2895600" algn="l"/>
              </a:tabLst>
              <a:defRPr sz="1400" smtClean="0">
                <a:solidFill>
                  <a:srgbClr val="000000"/>
                </a:solidFill>
                <a:latin typeface="Times New Roman" charset="0"/>
                <a:ea typeface="ＭＳ Ｐゴシック" charset="0"/>
                <a:cs typeface="Arial Unicode MS" charset="0"/>
              </a:defRPr>
            </a:lvl1pPr>
          </a:lstStyle>
          <a:p>
            <a:pPr>
              <a:defRPr/>
            </a:pPr>
            <a:endParaRPr lang="de-AT"/>
          </a:p>
        </p:txBody>
      </p:sp>
      <p:sp>
        <p:nvSpPr>
          <p:cNvPr id="3077" name="Rectangle 5"/>
          <p:cNvSpPr>
            <a:spLocks noGrp="1" noChangeArrowheads="1"/>
          </p:cNvSpPr>
          <p:nvPr>
            <p:ph type="ftr"/>
          </p:nvPr>
        </p:nvSpPr>
        <p:spPr bwMode="auto">
          <a:xfrm>
            <a:off x="0"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b" anchorCtr="0" compatLnSpc="1">
            <a:prstTxWarp prst="textNoShape">
              <a:avLst/>
            </a:prstTxWarp>
          </a:bodyPr>
          <a:lstStyle>
            <a:lvl1pPr>
              <a:buFont typeface="Times New Roman" charset="0"/>
              <a:buNone/>
              <a:tabLst>
                <a:tab pos="723900" algn="l"/>
                <a:tab pos="1447800" algn="l"/>
                <a:tab pos="2171700" algn="l"/>
                <a:tab pos="2895600" algn="l"/>
              </a:tabLst>
              <a:defRPr sz="1400" smtClean="0">
                <a:solidFill>
                  <a:srgbClr val="000000"/>
                </a:solidFill>
                <a:latin typeface="Times New Roman" charset="0"/>
                <a:ea typeface="ＭＳ Ｐゴシック" charset="0"/>
                <a:cs typeface="Arial Unicode MS" charset="0"/>
              </a:defRPr>
            </a:lvl1pPr>
          </a:lstStyle>
          <a:p>
            <a:pPr>
              <a:defRPr/>
            </a:pPr>
            <a:endParaRPr lang="de-AT"/>
          </a:p>
        </p:txBody>
      </p:sp>
      <p:sp>
        <p:nvSpPr>
          <p:cNvPr id="3078" name="Rectangle 6"/>
          <p:cNvSpPr>
            <a:spLocks noGrp="1" noChangeArrowheads="1"/>
          </p:cNvSpPr>
          <p:nvPr>
            <p:ph type="sldNum"/>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b"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8" charset="0"/>
              </a:defRPr>
            </a:lvl1pPr>
          </a:lstStyle>
          <a:p>
            <a:fld id="{9A6155A1-F766-463E-9987-83CA2243E92A}" type="slidenum">
              <a:rPr lang="de-AT"/>
              <a:pPr/>
              <a:t>‹#›</a:t>
            </a:fld>
            <a:endParaRPr lang="de-AT"/>
          </a:p>
        </p:txBody>
      </p:sp>
    </p:spTree>
    <p:extLst>
      <p:ext uri="{BB962C8B-B14F-4D97-AF65-F5344CB8AC3E}">
        <p14:creationId xmlns:p14="http://schemas.microsoft.com/office/powerpoint/2010/main" val="3828944637"/>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charset="0"/>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charset="0"/>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charset="0"/>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charset="0"/>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E9E58117-5DEC-4410-B271-D8E346BA2971}" type="slidenum">
              <a:rPr lang="de-AT">
                <a:solidFill>
                  <a:prstClr val="black"/>
                </a:solidFill>
              </a:rPr>
              <a:pPr/>
              <a:t>1</a:t>
            </a:fld>
            <a:endParaRPr lang="de-AT">
              <a:solidFill>
                <a:prstClr val="black"/>
              </a:solidFill>
            </a:endParaRPr>
          </a:p>
        </p:txBody>
      </p:sp>
      <p:sp>
        <p:nvSpPr>
          <p:cNvPr id="8193" name="Text Box 1"/>
          <p:cNvSpPr txBox="1">
            <a:spLocks noGrp="1" noRot="1" noChangeAspect="1" noChangeArrowheads="1"/>
          </p:cNvSpPr>
          <p:nvPr>
            <p:ph type="sldImg"/>
          </p:nvPr>
        </p:nvSpPr>
        <p:spPr>
          <a:xfrm>
            <a:off x="1257300" y="730250"/>
            <a:ext cx="4799013" cy="3598863"/>
          </a:xfrm>
          <a:solidFill>
            <a:srgbClr val="FFFFFF"/>
          </a:solidFill>
          <a:ln>
            <a:solidFill>
              <a:srgbClr val="000000"/>
            </a:solidFill>
            <a:miter lim="800000"/>
            <a:headEnd/>
            <a:tailEnd/>
          </a:ln>
        </p:spPr>
      </p:sp>
      <p:sp>
        <p:nvSpPr>
          <p:cNvPr id="8194" name="Text Box 2"/>
          <p:cNvSpPr txBox="1">
            <a:spLocks noGrp="1" noChangeArrowheads="1"/>
          </p:cNvSpPr>
          <p:nvPr>
            <p:ph type="body" idx="1"/>
          </p:nvPr>
        </p:nvSpPr>
        <p:spPr>
          <a:xfrm>
            <a:off x="731213" y="4560392"/>
            <a:ext cx="5852774" cy="4320896"/>
          </a:xfrm>
          <a:noFill/>
        </p:spPr>
        <p:txBody>
          <a:bodyPr wrap="none" anchor="ctr"/>
          <a:lstStyle/>
          <a:p>
            <a:pPr>
              <a:buFont typeface="Times New Roman" charset="0"/>
              <a:buNone/>
              <a:defRPr/>
            </a:pP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34979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968150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968150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968150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112416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112416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321705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321705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3217051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898585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fld id="{9A6155A1-F766-463E-9987-83CA2243E92A}" type="slidenum">
              <a:rPr lang="de-AT" smtClean="0"/>
              <a:pPr/>
              <a:t>2</a:t>
            </a:fld>
            <a:endParaRPr lang="de-AT"/>
          </a:p>
        </p:txBody>
      </p:sp>
    </p:spTree>
    <p:extLst>
      <p:ext uri="{BB962C8B-B14F-4D97-AF65-F5344CB8AC3E}">
        <p14:creationId xmlns:p14="http://schemas.microsoft.com/office/powerpoint/2010/main" val="24160447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5281473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8646453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0952461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0952461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095246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0952461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0952461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fld id="{EA1269DA-393A-447D-9373-DB266B69A02C}" type="slidenum">
              <a:rPr lang="de-AT"/>
              <a:pPr/>
              <a:t>48</a:t>
            </a:fld>
            <a:endParaRPr lang="de-AT"/>
          </a:p>
        </p:txBody>
      </p:sp>
      <p:sp>
        <p:nvSpPr>
          <p:cNvPr id="11265" name="Text Box 1"/>
          <p:cNvSpPr txBox="1">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p:spPr>
      </p:sp>
      <p:sp>
        <p:nvSpPr>
          <p:cNvPr id="11266" name="Text Box 2"/>
          <p:cNvSpPr txBox="1">
            <a:spLocks noGrp="1" noChangeArrowheads="1"/>
          </p:cNvSpPr>
          <p:nvPr>
            <p:ph type="body" idx="1"/>
          </p:nvPr>
        </p:nvSpPr>
        <p:spPr>
          <a:xfrm>
            <a:off x="755650" y="5078413"/>
            <a:ext cx="6048375" cy="4811712"/>
          </a:xfrm>
          <a:noFill/>
        </p:spPr>
        <p:txBody>
          <a:bodyPr wrap="none" anchor="ctr"/>
          <a:lstStyle/>
          <a:p>
            <a:pPr>
              <a:buFont typeface="Times New Roman" charset="0"/>
              <a:buNone/>
              <a:defRPr/>
            </a:pPr>
            <a:endParaRPr lang="en-US"/>
          </a:p>
        </p:txBody>
      </p:sp>
    </p:spTree>
    <p:extLst>
      <p:ext uri="{BB962C8B-B14F-4D97-AF65-F5344CB8AC3E}">
        <p14:creationId xmlns:p14="http://schemas.microsoft.com/office/powerpoint/2010/main" val="429297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fld id="{21993AEB-9C23-46A7-AD2C-AC52E967AE30}" type="slidenum">
              <a:rPr lang="de-AT"/>
              <a:pPr/>
              <a:t>3</a:t>
            </a:fld>
            <a:endParaRPr lang="de-AT"/>
          </a:p>
        </p:txBody>
      </p:sp>
      <p:sp>
        <p:nvSpPr>
          <p:cNvPr id="9217" name="Text Box 1"/>
          <p:cNvSpPr txBox="1">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p:spPr>
      </p:sp>
      <p:sp>
        <p:nvSpPr>
          <p:cNvPr id="9218" name="Text Box 2"/>
          <p:cNvSpPr txBox="1">
            <a:spLocks noGrp="1" noChangeArrowheads="1"/>
          </p:cNvSpPr>
          <p:nvPr>
            <p:ph type="body" idx="1"/>
          </p:nvPr>
        </p:nvSpPr>
        <p:spPr>
          <a:xfrm>
            <a:off x="755650" y="5078413"/>
            <a:ext cx="6048375" cy="4811712"/>
          </a:xfrm>
          <a:noFill/>
        </p:spPr>
        <p:txBody>
          <a:bodyPr wrap="none" anchor="ctr"/>
          <a:lstStyle/>
          <a:p>
            <a:pPr>
              <a:buFont typeface="Times New Roman" charset="0"/>
              <a:buNone/>
              <a:defRPr/>
            </a:pPr>
            <a:endParaRPr lang="en-US"/>
          </a:p>
        </p:txBody>
      </p:sp>
    </p:spTree>
    <p:extLst>
      <p:ext uri="{BB962C8B-B14F-4D97-AF65-F5344CB8AC3E}">
        <p14:creationId xmlns:p14="http://schemas.microsoft.com/office/powerpoint/2010/main" val="1153322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fld id="{F3E77FF3-B2D3-4C89-9CF6-8DF60C9A4AF2}" type="slidenum">
              <a:rPr lang="de-AT"/>
              <a:pPr/>
              <a:t>4</a:t>
            </a:fld>
            <a:endParaRPr lang="de-AT"/>
          </a:p>
        </p:txBody>
      </p:sp>
      <p:sp>
        <p:nvSpPr>
          <p:cNvPr id="10241" name="Text Box 1"/>
          <p:cNvSpPr txBox="1">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p:spPr>
      </p:sp>
      <p:sp>
        <p:nvSpPr>
          <p:cNvPr id="10242" name="Text Box 2"/>
          <p:cNvSpPr txBox="1">
            <a:spLocks noGrp="1" noChangeArrowheads="1"/>
          </p:cNvSpPr>
          <p:nvPr>
            <p:ph type="body" idx="1"/>
          </p:nvPr>
        </p:nvSpPr>
        <p:spPr>
          <a:xfrm>
            <a:off x="755650" y="5078413"/>
            <a:ext cx="6048375" cy="4811712"/>
          </a:xfrm>
          <a:noFill/>
        </p:spPr>
        <p:txBody>
          <a:bodyPr wrap="none" anchor="ctr"/>
          <a:lstStyle/>
          <a:p>
            <a:pPr>
              <a:buFont typeface="Times New Roman" charset="0"/>
              <a:buNone/>
              <a:defRPr/>
            </a:pPr>
            <a:endParaRPr lang="en-US"/>
          </a:p>
        </p:txBody>
      </p:sp>
    </p:spTree>
    <p:extLst>
      <p:ext uri="{BB962C8B-B14F-4D97-AF65-F5344CB8AC3E}">
        <p14:creationId xmlns:p14="http://schemas.microsoft.com/office/powerpoint/2010/main" val="4078724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fld id="{F3E77FF3-B2D3-4C89-9CF6-8DF60C9A4AF2}" type="slidenum">
              <a:rPr lang="de-AT"/>
              <a:pPr/>
              <a:t>24</a:t>
            </a:fld>
            <a:endParaRPr lang="de-AT"/>
          </a:p>
        </p:txBody>
      </p:sp>
      <p:sp>
        <p:nvSpPr>
          <p:cNvPr id="10241" name="Text Box 1"/>
          <p:cNvSpPr txBox="1">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p:spPr>
      </p:sp>
      <p:sp>
        <p:nvSpPr>
          <p:cNvPr id="10242" name="Text Box 2"/>
          <p:cNvSpPr txBox="1">
            <a:spLocks noGrp="1" noChangeArrowheads="1"/>
          </p:cNvSpPr>
          <p:nvPr>
            <p:ph type="body" idx="1"/>
          </p:nvPr>
        </p:nvSpPr>
        <p:spPr>
          <a:xfrm>
            <a:off x="755650" y="5078413"/>
            <a:ext cx="6048375" cy="4811712"/>
          </a:xfrm>
          <a:noFill/>
        </p:spPr>
        <p:txBody>
          <a:bodyPr wrap="none" anchor="ct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a:p>
        </p:txBody>
      </p:sp>
    </p:spTree>
    <p:extLst>
      <p:ext uri="{BB962C8B-B14F-4D97-AF65-F5344CB8AC3E}">
        <p14:creationId xmlns:p14="http://schemas.microsoft.com/office/powerpoint/2010/main" val="2303023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fld id="{F3E77FF3-B2D3-4C89-9CF6-8DF60C9A4AF2}" type="slidenum">
              <a:rPr lang="de-AT"/>
              <a:pPr/>
              <a:t>25</a:t>
            </a:fld>
            <a:endParaRPr lang="de-AT"/>
          </a:p>
        </p:txBody>
      </p:sp>
      <p:sp>
        <p:nvSpPr>
          <p:cNvPr id="10241" name="Text Box 1"/>
          <p:cNvSpPr txBox="1">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p:spPr>
      </p:sp>
      <p:sp>
        <p:nvSpPr>
          <p:cNvPr id="10242" name="Text Box 2"/>
          <p:cNvSpPr txBox="1">
            <a:spLocks noGrp="1" noChangeArrowheads="1"/>
          </p:cNvSpPr>
          <p:nvPr>
            <p:ph type="body" idx="1"/>
          </p:nvPr>
        </p:nvSpPr>
        <p:spPr>
          <a:xfrm>
            <a:off x="755650" y="5078413"/>
            <a:ext cx="6048375" cy="4811712"/>
          </a:xfrm>
          <a:noFill/>
        </p:spPr>
        <p:txBody>
          <a:bodyPr wrap="none" anchor="ct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a:p>
        </p:txBody>
      </p:sp>
    </p:spTree>
    <p:extLst>
      <p:ext uri="{BB962C8B-B14F-4D97-AF65-F5344CB8AC3E}">
        <p14:creationId xmlns:p14="http://schemas.microsoft.com/office/powerpoint/2010/main" val="2303023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550243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733374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579269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r>
              <a:rPr lang="en-US"/>
              <a:t>Software Engineering for Distributed Systems Course </a:t>
            </a:r>
          </a:p>
        </p:txBody>
      </p:sp>
      <p:sp>
        <p:nvSpPr>
          <p:cNvPr id="6" name="Rectangle 5"/>
          <p:cNvSpPr>
            <a:spLocks noGrp="1" noChangeArrowheads="1"/>
          </p:cNvSpPr>
          <p:nvPr>
            <p:ph type="sldNum" idx="12"/>
          </p:nvPr>
        </p:nvSpPr>
        <p:spPr>
          <a:ln/>
        </p:spPr>
        <p:txBody>
          <a:bodyPr/>
          <a:lstStyle>
            <a:lvl1pPr>
              <a:defRPr/>
            </a:lvl1pPr>
          </a:lstStyle>
          <a:p>
            <a:fld id="{0E9AB685-426D-4A4B-937B-15AB1A9B80C2}"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r>
              <a:rPr lang="en-US"/>
              <a:t>Software Engineering for Distributed Systems Course </a:t>
            </a:r>
          </a:p>
        </p:txBody>
      </p:sp>
      <p:sp>
        <p:nvSpPr>
          <p:cNvPr id="6" name="Rectangle 5"/>
          <p:cNvSpPr>
            <a:spLocks noGrp="1" noChangeArrowheads="1"/>
          </p:cNvSpPr>
          <p:nvPr>
            <p:ph type="sldNum" idx="12"/>
          </p:nvPr>
        </p:nvSpPr>
        <p:spPr>
          <a:ln/>
        </p:spPr>
        <p:txBody>
          <a:bodyPr/>
          <a:lstStyle>
            <a:lvl1pPr>
              <a:defRPr/>
            </a:lvl1pPr>
          </a:lstStyle>
          <a:p>
            <a:fld id="{2A0BD767-8C70-435F-803C-EEF6224E45C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58499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301625"/>
            <a:ext cx="6650037" cy="5849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r>
              <a:rPr lang="en-US"/>
              <a:t>Software Engineering for Distributed Systems Course </a:t>
            </a:r>
          </a:p>
        </p:txBody>
      </p:sp>
      <p:sp>
        <p:nvSpPr>
          <p:cNvPr id="6" name="Rectangle 5"/>
          <p:cNvSpPr>
            <a:spLocks noGrp="1" noChangeArrowheads="1"/>
          </p:cNvSpPr>
          <p:nvPr>
            <p:ph type="sldNum" idx="12"/>
          </p:nvPr>
        </p:nvSpPr>
        <p:spPr>
          <a:ln/>
        </p:spPr>
        <p:txBody>
          <a:bodyPr/>
          <a:lstStyle>
            <a:lvl1pPr>
              <a:defRPr/>
            </a:lvl1pPr>
          </a:lstStyle>
          <a:p>
            <a:fld id="{838D0494-57E4-4A36-890B-AB8D98C601F8}"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lvl1pPr>
              <a:defRPr sz="4000"/>
            </a:lvl1p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sz="28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768475"/>
            <a:ext cx="4357687" cy="4383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13325" y="1768475"/>
            <a:ext cx="4357688" cy="4383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280" y="301626"/>
            <a:ext cx="9104345" cy="835006"/>
          </a:xfrm>
        </p:spPr>
        <p:txBody>
          <a:bodyPr/>
          <a:lstStyle>
            <a:lvl1pPr>
              <a:defRPr sz="3200" b="1">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idx="11"/>
          </p:nvPr>
        </p:nvSpPr>
        <p:spPr>
          <a:ln/>
        </p:spPr>
        <p:txBody>
          <a:bodyPr/>
          <a:lstStyle>
            <a:lvl1pPr>
              <a:defRPr sz="1200"/>
            </a:lvl1pPr>
          </a:lstStyle>
          <a:p>
            <a:pPr>
              <a:defRPr/>
            </a:pPr>
            <a:r>
              <a:rPr lang="en-US" dirty="0"/>
              <a:t>Software Engineering for Distributed Systems</a:t>
            </a:r>
          </a:p>
        </p:txBody>
      </p:sp>
      <p:sp>
        <p:nvSpPr>
          <p:cNvPr id="6" name="Rectangle 5"/>
          <p:cNvSpPr>
            <a:spLocks noGrp="1" noChangeArrowheads="1"/>
          </p:cNvSpPr>
          <p:nvPr>
            <p:ph type="sldNum" idx="12"/>
          </p:nvPr>
        </p:nvSpPr>
        <p:spPr>
          <a:ln/>
        </p:spPr>
        <p:txBody>
          <a:bodyPr/>
          <a:lstStyle>
            <a:lvl1pPr>
              <a:defRPr/>
            </a:lvl1pPr>
          </a:lstStyle>
          <a:p>
            <a:fld id="{9209E653-5F71-42D0-A15C-24EE50CB6FA9}" type="slidenum">
              <a:rPr lang="en-US"/>
              <a:pPr/>
              <a:t>‹#›</a:t>
            </a:fld>
            <a:endParaRPr lang="en-US" dirty="0"/>
          </a:p>
        </p:txBody>
      </p:sp>
      <p:sp>
        <p:nvSpPr>
          <p:cNvPr id="7" name="Footer Placeholder 4"/>
          <p:cNvSpPr txBox="1">
            <a:spLocks/>
          </p:cNvSpPr>
          <p:nvPr userDrawn="1"/>
        </p:nvSpPr>
        <p:spPr bwMode="auto">
          <a:xfrm>
            <a:off x="182528" y="6851671"/>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marL="0" marR="0" lvl="0" indent="0" algn="l" defTabSz="449263" rtl="0" eaLnBrk="1" fontAlgn="base" latinLnBrk="0" hangingPunct="0">
              <a:lnSpc>
                <a:spcPct val="101000"/>
              </a:lnSpc>
              <a:spcBef>
                <a:spcPct val="0"/>
              </a:spcBef>
              <a:spcAft>
                <a:spcPct val="0"/>
              </a:spcAft>
              <a:buClr>
                <a:srgbClr val="000000"/>
              </a:buClr>
              <a:buSzPct val="100000"/>
              <a:buFont typeface="Times New Roman" charset="0"/>
              <a:buNone/>
              <a:tabLst>
                <a:tab pos="723900" algn="l"/>
                <a:tab pos="1447800" algn="l"/>
                <a:tab pos="2171700" algn="l"/>
                <a:tab pos="2895600" algn="l"/>
              </a:tabLst>
              <a:defRPr/>
            </a:pPr>
            <a:r>
              <a:rPr kumimoji="0" lang="en-US" sz="1200" b="0" i="0" u="none" strike="noStrike" kern="1200" cap="none" spc="0" normalizeH="0" baseline="0" noProof="0" dirty="0">
                <a:ln>
                  <a:noFill/>
                </a:ln>
                <a:solidFill>
                  <a:srgbClr val="000000"/>
                </a:solidFill>
                <a:effectLst/>
                <a:uLnTx/>
                <a:uFillTx/>
                <a:latin typeface="+mn-lt"/>
                <a:ea typeface="ＭＳ Ｐゴシック" charset="0"/>
                <a:cs typeface="+mn-cs"/>
              </a:rPr>
              <a:t>Joint Master in Software Engineering</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58499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301625"/>
            <a:ext cx="6650037" cy="5849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r>
              <a:rPr lang="en-US"/>
              <a:t>Software Engineering for Distributed Systems Course </a:t>
            </a:r>
          </a:p>
        </p:txBody>
      </p:sp>
      <p:sp>
        <p:nvSpPr>
          <p:cNvPr id="6" name="Rectangle 5"/>
          <p:cNvSpPr>
            <a:spLocks noGrp="1" noChangeArrowheads="1"/>
          </p:cNvSpPr>
          <p:nvPr>
            <p:ph type="sldNum" idx="12"/>
          </p:nvPr>
        </p:nvSpPr>
        <p:spPr>
          <a:ln/>
        </p:spPr>
        <p:txBody>
          <a:bodyPr/>
          <a:lstStyle>
            <a:lvl1pPr>
              <a:defRPr/>
            </a:lvl1pPr>
          </a:lstStyle>
          <a:p>
            <a:fld id="{0E5CD911-385A-47F6-BEED-08533A1646F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03238" y="1768475"/>
            <a:ext cx="4457700" cy="4383088"/>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13338" y="1768475"/>
            <a:ext cx="4459287" cy="4383088"/>
          </a:xfrm>
        </p:spPr>
        <p:txBody>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r>
              <a:rPr lang="en-US"/>
              <a:t>Software Engineering for Distributed Systems Course </a:t>
            </a:r>
          </a:p>
        </p:txBody>
      </p:sp>
      <p:sp>
        <p:nvSpPr>
          <p:cNvPr id="7" name="Rectangle 5"/>
          <p:cNvSpPr>
            <a:spLocks noGrp="1" noChangeArrowheads="1"/>
          </p:cNvSpPr>
          <p:nvPr>
            <p:ph type="sldNum" idx="12"/>
          </p:nvPr>
        </p:nvSpPr>
        <p:spPr>
          <a:ln/>
        </p:spPr>
        <p:txBody>
          <a:bodyPr/>
          <a:lstStyle>
            <a:lvl1pPr>
              <a:defRPr/>
            </a:lvl1pPr>
          </a:lstStyle>
          <a:p>
            <a:fld id="{5BD4B5C3-7C91-493B-A088-34A2D0477B1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dt" idx="10"/>
          </p:nvPr>
        </p:nvSpPr>
        <p:spPr>
          <a:ln/>
        </p:spPr>
        <p:txBody>
          <a:bodyPr/>
          <a:lstStyle>
            <a:lvl1pPr>
              <a:defRPr/>
            </a:lvl1pPr>
          </a:lstStyle>
          <a:p>
            <a:pPr>
              <a:defRPr/>
            </a:pPr>
            <a:endParaRPr lang="en-US"/>
          </a:p>
        </p:txBody>
      </p:sp>
      <p:sp>
        <p:nvSpPr>
          <p:cNvPr id="8" name="Rectangle 4"/>
          <p:cNvSpPr>
            <a:spLocks noGrp="1" noChangeArrowheads="1"/>
          </p:cNvSpPr>
          <p:nvPr>
            <p:ph type="ftr" idx="11"/>
          </p:nvPr>
        </p:nvSpPr>
        <p:spPr>
          <a:ln/>
        </p:spPr>
        <p:txBody>
          <a:bodyPr/>
          <a:lstStyle>
            <a:lvl1pPr>
              <a:defRPr/>
            </a:lvl1pPr>
          </a:lstStyle>
          <a:p>
            <a:pPr>
              <a:defRPr/>
            </a:pPr>
            <a:r>
              <a:rPr lang="en-US"/>
              <a:t>Software Engineering for Distributed Systems Course </a:t>
            </a:r>
          </a:p>
        </p:txBody>
      </p:sp>
      <p:sp>
        <p:nvSpPr>
          <p:cNvPr id="9" name="Rectangle 5"/>
          <p:cNvSpPr>
            <a:spLocks noGrp="1" noChangeArrowheads="1"/>
          </p:cNvSpPr>
          <p:nvPr>
            <p:ph type="sldNum" idx="12"/>
          </p:nvPr>
        </p:nvSpPr>
        <p:spPr>
          <a:ln/>
        </p:spPr>
        <p:txBody>
          <a:bodyPr/>
          <a:lstStyle>
            <a:lvl1pPr>
              <a:defRPr/>
            </a:lvl1pPr>
          </a:lstStyle>
          <a:p>
            <a:fld id="{D4CC8865-73C7-45B3-A1CD-A77B1C48A4B7}"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r>
              <a:rPr lang="en-US"/>
              <a:t>Software Engineering for Distributed Systems Course </a:t>
            </a:r>
          </a:p>
        </p:txBody>
      </p:sp>
      <p:sp>
        <p:nvSpPr>
          <p:cNvPr id="5" name="Rectangle 5"/>
          <p:cNvSpPr>
            <a:spLocks noGrp="1" noChangeArrowheads="1"/>
          </p:cNvSpPr>
          <p:nvPr>
            <p:ph type="sldNum" idx="12"/>
          </p:nvPr>
        </p:nvSpPr>
        <p:spPr>
          <a:ln/>
        </p:spPr>
        <p:txBody>
          <a:bodyPr/>
          <a:lstStyle>
            <a:lvl1pPr>
              <a:defRPr/>
            </a:lvl1pPr>
          </a:lstStyle>
          <a:p>
            <a:fld id="{8F5DB409-4707-454C-A497-B8023DDB753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p>
        </p:txBody>
      </p:sp>
      <p:sp>
        <p:nvSpPr>
          <p:cNvPr id="3" name="Rectangle 4"/>
          <p:cNvSpPr>
            <a:spLocks noGrp="1" noChangeArrowheads="1"/>
          </p:cNvSpPr>
          <p:nvPr>
            <p:ph type="ftr" idx="11"/>
          </p:nvPr>
        </p:nvSpPr>
        <p:spPr>
          <a:ln/>
        </p:spPr>
        <p:txBody>
          <a:bodyPr/>
          <a:lstStyle>
            <a:lvl1pPr>
              <a:defRPr/>
            </a:lvl1pPr>
          </a:lstStyle>
          <a:p>
            <a:pPr>
              <a:defRPr/>
            </a:pPr>
            <a:r>
              <a:rPr lang="en-US"/>
              <a:t>Software Engineering for Distributed Systems Course </a:t>
            </a:r>
          </a:p>
        </p:txBody>
      </p:sp>
      <p:sp>
        <p:nvSpPr>
          <p:cNvPr id="4" name="Rectangle 5"/>
          <p:cNvSpPr>
            <a:spLocks noGrp="1" noChangeArrowheads="1"/>
          </p:cNvSpPr>
          <p:nvPr>
            <p:ph type="sldNum" idx="12"/>
          </p:nvPr>
        </p:nvSpPr>
        <p:spPr>
          <a:ln/>
        </p:spPr>
        <p:txBody>
          <a:bodyPr/>
          <a:lstStyle>
            <a:lvl1pPr>
              <a:defRPr/>
            </a:lvl1pPr>
          </a:lstStyle>
          <a:p>
            <a:fld id="{5502A544-8931-40D0-9B0E-9B21BC352437}"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r>
              <a:rPr lang="en-US"/>
              <a:t>Software Engineering for Distributed Systems Course </a:t>
            </a:r>
          </a:p>
        </p:txBody>
      </p:sp>
      <p:sp>
        <p:nvSpPr>
          <p:cNvPr id="7" name="Rectangle 5"/>
          <p:cNvSpPr>
            <a:spLocks noGrp="1" noChangeArrowheads="1"/>
          </p:cNvSpPr>
          <p:nvPr>
            <p:ph type="sldNum" idx="12"/>
          </p:nvPr>
        </p:nvSpPr>
        <p:spPr>
          <a:ln/>
        </p:spPr>
        <p:txBody>
          <a:bodyPr/>
          <a:lstStyle>
            <a:lvl1pPr>
              <a:defRPr/>
            </a:lvl1pPr>
          </a:lstStyle>
          <a:p>
            <a:fld id="{1D108283-28F2-4D8B-9C17-24B1750A156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r>
              <a:rPr lang="en-US"/>
              <a:t>Software Engineering for Distributed Systems Course </a:t>
            </a:r>
          </a:p>
        </p:txBody>
      </p:sp>
      <p:sp>
        <p:nvSpPr>
          <p:cNvPr id="7" name="Rectangle 5"/>
          <p:cNvSpPr>
            <a:spLocks noGrp="1" noChangeArrowheads="1"/>
          </p:cNvSpPr>
          <p:nvPr>
            <p:ph type="sldNum" idx="12"/>
          </p:nvPr>
        </p:nvSpPr>
        <p:spPr>
          <a:ln/>
        </p:spPr>
        <p:txBody>
          <a:bodyPr/>
          <a:lstStyle>
            <a:lvl1pPr>
              <a:defRPr/>
            </a:lvl1pPr>
          </a:lstStyle>
          <a:p>
            <a:fld id="{6ADD7EFE-2B18-48E0-9E59-C8618210888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503239" y="301626"/>
            <a:ext cx="8966230" cy="906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p>
            <a:pPr lvl="0"/>
            <a:r>
              <a:rPr lang="en-GB" dirty="0"/>
              <a:t>Click to edit the title text format</a:t>
            </a:r>
          </a:p>
        </p:txBody>
      </p:sp>
      <p:sp>
        <p:nvSpPr>
          <p:cNvPr id="1026" name="Rectangle 2"/>
          <p:cNvSpPr>
            <a:spLocks noGrp="1" noChangeArrowheads="1"/>
          </p:cNvSpPr>
          <p:nvPr>
            <p:ph type="body" idx="1"/>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GB" dirty="0"/>
              <a:t>Click to edit the outline text format</a:t>
            </a:r>
          </a:p>
          <a:p>
            <a:pPr lvl="1"/>
            <a:r>
              <a:rPr lang="en-GB" dirty="0"/>
              <a:t>Second Outline Level</a:t>
            </a:r>
          </a:p>
          <a:p>
            <a:pPr lvl="2"/>
            <a:r>
              <a:rPr lang="en-GB" dirty="0"/>
              <a:t>Third Outline Level</a:t>
            </a:r>
          </a:p>
          <a:p>
            <a:pPr lvl="3"/>
            <a:r>
              <a:rPr lang="en-GB" dirty="0"/>
              <a:t>Fourth Outline Level</a:t>
            </a:r>
          </a:p>
          <a:p>
            <a:pPr lvl="4"/>
            <a:r>
              <a:rPr lang="en-GB" dirty="0"/>
              <a:t>Fifth Outline Level</a:t>
            </a:r>
          </a:p>
          <a:p>
            <a:pPr lvl="4"/>
            <a:r>
              <a:rPr lang="en-GB" dirty="0"/>
              <a:t>Sixth Outline Level</a:t>
            </a:r>
          </a:p>
          <a:p>
            <a:pPr lvl="4"/>
            <a:r>
              <a:rPr lang="en-GB" dirty="0"/>
              <a:t>Seventh Outline Level</a:t>
            </a:r>
          </a:p>
          <a:p>
            <a:pPr lvl="4"/>
            <a:r>
              <a:rPr lang="en-GB" dirty="0"/>
              <a:t>Eighth Outline Level</a:t>
            </a:r>
          </a:p>
          <a:p>
            <a:pPr lvl="4"/>
            <a:r>
              <a:rPr lang="en-GB" dirty="0"/>
              <a:t>Ninth Outline Level</a:t>
            </a:r>
          </a:p>
        </p:txBody>
      </p:sp>
      <p:sp>
        <p:nvSpPr>
          <p:cNvPr id="1027" name="Rectangle 3"/>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nSpc>
                <a:spcPct val="101000"/>
              </a:lnSpc>
              <a:buFont typeface="Times New Roman" charset="0"/>
              <a:buNone/>
              <a:tabLst>
                <a:tab pos="723900" algn="l"/>
                <a:tab pos="1447800" algn="l"/>
                <a:tab pos="2171700" algn="l"/>
              </a:tabLst>
              <a:defRPr sz="1400" smtClean="0">
                <a:solidFill>
                  <a:srgbClr val="000000"/>
                </a:solidFill>
                <a:latin typeface="+mn-lt"/>
                <a:ea typeface="ＭＳ Ｐゴシック" charset="0"/>
              </a:defRPr>
            </a:lvl1pPr>
          </a:lstStyle>
          <a:p>
            <a:pPr>
              <a:defRPr/>
            </a:pPr>
            <a:endParaRPr lang="en-US"/>
          </a:p>
        </p:txBody>
      </p:sp>
      <p:sp>
        <p:nvSpPr>
          <p:cNvPr id="1028" name="Rectangle 4"/>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gn="ctr">
              <a:lnSpc>
                <a:spcPct val="101000"/>
              </a:lnSpc>
              <a:buFont typeface="Times New Roman" charset="0"/>
              <a:buNone/>
              <a:tabLst>
                <a:tab pos="723900" algn="l"/>
                <a:tab pos="1447800" algn="l"/>
                <a:tab pos="2171700" algn="l"/>
                <a:tab pos="2895600" algn="l"/>
              </a:tabLst>
              <a:defRPr sz="1400" smtClean="0">
                <a:solidFill>
                  <a:srgbClr val="000000"/>
                </a:solidFill>
                <a:latin typeface="+mn-lt"/>
                <a:ea typeface="ＭＳ Ｐゴシック" charset="0"/>
              </a:defRPr>
            </a:lvl1pPr>
          </a:lstStyle>
          <a:p>
            <a:pPr>
              <a:defRPr/>
            </a:pPr>
            <a:r>
              <a:rPr lang="en-US"/>
              <a:t>Software Engineering for Distributed Systems Course </a:t>
            </a:r>
          </a:p>
        </p:txBody>
      </p:sp>
      <p:sp>
        <p:nvSpPr>
          <p:cNvPr id="1029" name="Rectangle 5"/>
          <p:cNvSpPr>
            <a:spLocks noGrp="1" noChangeArrowheads="1"/>
          </p:cNvSpPr>
          <p:nvPr>
            <p:ph type="sldNum"/>
          </p:nvPr>
        </p:nvSpPr>
        <p:spPr bwMode="auto">
          <a:xfrm>
            <a:off x="722788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gn="r">
              <a:lnSpc>
                <a:spcPct val="101000"/>
              </a:lnSpc>
              <a:tabLst>
                <a:tab pos="723900" algn="l"/>
                <a:tab pos="1447800" algn="l"/>
                <a:tab pos="2171700" algn="l"/>
              </a:tabLst>
              <a:defRPr sz="1400">
                <a:solidFill>
                  <a:srgbClr val="000000"/>
                </a:solidFill>
                <a:latin typeface="Tahoma" pitchFamily="34" charset="0"/>
              </a:defRPr>
            </a:lvl1pPr>
          </a:lstStyle>
          <a:p>
            <a:fld id="{3C32BDF2-5A9C-4013-A418-61C5A0C628A6}" type="slidenum">
              <a:rPr lang="en-US"/>
              <a:pPr/>
              <a:t>‹#›</a:t>
            </a:fld>
            <a:endParaRPr lang="en-US"/>
          </a:p>
        </p:txBody>
      </p:sp>
      <p:sp>
        <p:nvSpPr>
          <p:cNvPr id="1030" name="Rectangle 6"/>
          <p:cNvSpPr>
            <a:spLocks noChangeArrowheads="1"/>
          </p:cNvSpPr>
          <p:nvPr/>
        </p:nvSpPr>
        <p:spPr bwMode="auto">
          <a:xfrm>
            <a:off x="0" y="1373188"/>
            <a:ext cx="6659563" cy="66675"/>
          </a:xfrm>
          <a:prstGeom prst="rect">
            <a:avLst/>
          </a:prstGeom>
          <a:solidFill>
            <a:srgbClr val="0099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l" defTabSz="449263" rtl="0" eaLnBrk="0" fontAlgn="base" hangingPunct="0">
        <a:lnSpc>
          <a:spcPct val="101000"/>
        </a:lnSpc>
        <a:spcBef>
          <a:spcPct val="0"/>
        </a:spcBef>
        <a:spcAft>
          <a:spcPct val="0"/>
        </a:spcAft>
        <a:buClr>
          <a:srgbClr val="000000"/>
        </a:buClr>
        <a:buSzPct val="100000"/>
        <a:buFont typeface="Times New Roman" pitchFamily="18" charset="0"/>
        <a:defRPr sz="3200" b="1">
          <a:solidFill>
            <a:srgbClr val="000000"/>
          </a:solidFill>
          <a:latin typeface="+mj-lt"/>
          <a:ea typeface="+mj-ea"/>
          <a:cs typeface="+mj-cs"/>
        </a:defRPr>
      </a:lvl1pPr>
      <a:lvl2pPr algn="l" defTabSz="449263" rtl="0" eaLnBrk="0" fontAlgn="base" hangingPunct="0">
        <a:lnSpc>
          <a:spcPct val="101000"/>
        </a:lnSpc>
        <a:spcBef>
          <a:spcPct val="0"/>
        </a:spcBef>
        <a:spcAft>
          <a:spcPct val="0"/>
        </a:spcAft>
        <a:buClr>
          <a:srgbClr val="000000"/>
        </a:buClr>
        <a:buSzPct val="100000"/>
        <a:buFont typeface="Times New Roman" pitchFamily="18" charset="0"/>
        <a:defRPr sz="4400">
          <a:solidFill>
            <a:srgbClr val="000000"/>
          </a:solidFill>
          <a:latin typeface="Tahoma" charset="0"/>
          <a:ea typeface="ＭＳ Ｐゴシック" charset="0"/>
          <a:cs typeface="Arial Unicode MS" charset="0"/>
        </a:defRPr>
      </a:lvl2pPr>
      <a:lvl3pPr algn="l" defTabSz="449263" rtl="0" eaLnBrk="0" fontAlgn="base" hangingPunct="0">
        <a:lnSpc>
          <a:spcPct val="101000"/>
        </a:lnSpc>
        <a:spcBef>
          <a:spcPct val="0"/>
        </a:spcBef>
        <a:spcAft>
          <a:spcPct val="0"/>
        </a:spcAft>
        <a:buClr>
          <a:srgbClr val="000000"/>
        </a:buClr>
        <a:buSzPct val="100000"/>
        <a:buFont typeface="Times New Roman" pitchFamily="18" charset="0"/>
        <a:defRPr sz="4400">
          <a:solidFill>
            <a:srgbClr val="000000"/>
          </a:solidFill>
          <a:latin typeface="Tahoma" charset="0"/>
          <a:ea typeface="ＭＳ Ｐゴシック" charset="0"/>
          <a:cs typeface="Arial Unicode MS" charset="0"/>
        </a:defRPr>
      </a:lvl3pPr>
      <a:lvl4pPr algn="l" defTabSz="449263" rtl="0" eaLnBrk="0" fontAlgn="base" hangingPunct="0">
        <a:lnSpc>
          <a:spcPct val="101000"/>
        </a:lnSpc>
        <a:spcBef>
          <a:spcPct val="0"/>
        </a:spcBef>
        <a:spcAft>
          <a:spcPct val="0"/>
        </a:spcAft>
        <a:buClr>
          <a:srgbClr val="000000"/>
        </a:buClr>
        <a:buSzPct val="100000"/>
        <a:buFont typeface="Times New Roman" pitchFamily="18" charset="0"/>
        <a:defRPr sz="4400">
          <a:solidFill>
            <a:srgbClr val="000000"/>
          </a:solidFill>
          <a:latin typeface="Tahoma" charset="0"/>
          <a:ea typeface="ＭＳ Ｐゴシック" charset="0"/>
          <a:cs typeface="Arial Unicode MS" charset="0"/>
        </a:defRPr>
      </a:lvl4pPr>
      <a:lvl5pPr algn="l" defTabSz="449263" rtl="0" eaLnBrk="0" fontAlgn="base" hangingPunct="0">
        <a:lnSpc>
          <a:spcPct val="101000"/>
        </a:lnSpc>
        <a:spcBef>
          <a:spcPct val="0"/>
        </a:spcBef>
        <a:spcAft>
          <a:spcPct val="0"/>
        </a:spcAft>
        <a:buClr>
          <a:srgbClr val="000000"/>
        </a:buClr>
        <a:buSzPct val="100000"/>
        <a:buFont typeface="Times New Roman" pitchFamily="18" charset="0"/>
        <a:defRPr sz="4400">
          <a:solidFill>
            <a:srgbClr val="000000"/>
          </a:solidFill>
          <a:latin typeface="Tahoma" charset="0"/>
          <a:ea typeface="ＭＳ Ｐゴシック" charset="0"/>
          <a:cs typeface="Arial Unicode MS" charset="0"/>
        </a:defRPr>
      </a:lvl5pPr>
      <a:lvl6pPr marL="2514600" indent="-228600" algn="l" defTabSz="449263" rtl="0" fontAlgn="base" hangingPunct="0">
        <a:lnSpc>
          <a:spcPct val="101000"/>
        </a:lnSpc>
        <a:spcBef>
          <a:spcPct val="0"/>
        </a:spcBef>
        <a:spcAft>
          <a:spcPct val="0"/>
        </a:spcAft>
        <a:buClr>
          <a:srgbClr val="000000"/>
        </a:buClr>
        <a:buSzPct val="100000"/>
        <a:buFont typeface="Times New Roman" charset="0"/>
        <a:defRPr sz="4400">
          <a:solidFill>
            <a:srgbClr val="000000"/>
          </a:solidFill>
          <a:latin typeface="Tahoma" charset="0"/>
          <a:ea typeface="ＭＳ Ｐゴシック" charset="0"/>
          <a:cs typeface="Arial Unicode MS" charset="0"/>
        </a:defRPr>
      </a:lvl6pPr>
      <a:lvl7pPr marL="2971800" indent="-228600" algn="l" defTabSz="449263" rtl="0" fontAlgn="base" hangingPunct="0">
        <a:lnSpc>
          <a:spcPct val="101000"/>
        </a:lnSpc>
        <a:spcBef>
          <a:spcPct val="0"/>
        </a:spcBef>
        <a:spcAft>
          <a:spcPct val="0"/>
        </a:spcAft>
        <a:buClr>
          <a:srgbClr val="000000"/>
        </a:buClr>
        <a:buSzPct val="100000"/>
        <a:buFont typeface="Times New Roman" charset="0"/>
        <a:defRPr sz="4400">
          <a:solidFill>
            <a:srgbClr val="000000"/>
          </a:solidFill>
          <a:latin typeface="Tahoma" charset="0"/>
          <a:ea typeface="ＭＳ Ｐゴシック" charset="0"/>
          <a:cs typeface="Arial Unicode MS" charset="0"/>
        </a:defRPr>
      </a:lvl7pPr>
      <a:lvl8pPr marL="3429000" indent="-228600" algn="l" defTabSz="449263" rtl="0" fontAlgn="base" hangingPunct="0">
        <a:lnSpc>
          <a:spcPct val="101000"/>
        </a:lnSpc>
        <a:spcBef>
          <a:spcPct val="0"/>
        </a:spcBef>
        <a:spcAft>
          <a:spcPct val="0"/>
        </a:spcAft>
        <a:buClr>
          <a:srgbClr val="000000"/>
        </a:buClr>
        <a:buSzPct val="100000"/>
        <a:buFont typeface="Times New Roman" charset="0"/>
        <a:defRPr sz="4400">
          <a:solidFill>
            <a:srgbClr val="000000"/>
          </a:solidFill>
          <a:latin typeface="Tahoma" charset="0"/>
          <a:ea typeface="ＭＳ Ｐゴシック" charset="0"/>
          <a:cs typeface="Arial Unicode MS" charset="0"/>
        </a:defRPr>
      </a:lvl8pPr>
      <a:lvl9pPr marL="3886200" indent="-228600" algn="l" defTabSz="449263" rtl="0" fontAlgn="base" hangingPunct="0">
        <a:lnSpc>
          <a:spcPct val="101000"/>
        </a:lnSpc>
        <a:spcBef>
          <a:spcPct val="0"/>
        </a:spcBef>
        <a:spcAft>
          <a:spcPct val="0"/>
        </a:spcAft>
        <a:buClr>
          <a:srgbClr val="000000"/>
        </a:buClr>
        <a:buSzPct val="100000"/>
        <a:buFont typeface="Times New Roman" charset="0"/>
        <a:defRPr sz="4400">
          <a:solidFill>
            <a:srgbClr val="000000"/>
          </a:solidFill>
          <a:latin typeface="Tahoma" charset="0"/>
          <a:ea typeface="ＭＳ Ｐゴシック" charset="0"/>
          <a:cs typeface="Arial Unicode MS" charset="0"/>
        </a:defRPr>
      </a:lvl9pPr>
    </p:titleStyle>
    <p:bodyStyle>
      <a:lvl1pPr marL="342900" indent="-342900" algn="l" defTabSz="449263" rtl="0" eaLnBrk="0" fontAlgn="base" hangingPunct="0">
        <a:lnSpc>
          <a:spcPct val="101000"/>
        </a:lnSpc>
        <a:spcBef>
          <a:spcPct val="0"/>
        </a:spcBef>
        <a:spcAft>
          <a:spcPts val="1425"/>
        </a:spcAft>
        <a:buClr>
          <a:srgbClr val="000000"/>
        </a:buClr>
        <a:buSzPct val="100000"/>
        <a:buFont typeface="Times New Roman" pitchFamily="18" charset="0"/>
        <a:defRPr sz="2400">
          <a:solidFill>
            <a:srgbClr val="000000"/>
          </a:solidFill>
          <a:latin typeface="+mn-lt"/>
          <a:ea typeface="+mn-ea"/>
          <a:cs typeface="+mn-cs"/>
        </a:defRPr>
      </a:lvl1pPr>
      <a:lvl2pPr marL="742950" indent="-285750" algn="l" defTabSz="449263" rtl="0" eaLnBrk="0" fontAlgn="base" hangingPunct="0">
        <a:lnSpc>
          <a:spcPct val="101000"/>
        </a:lnSpc>
        <a:spcBef>
          <a:spcPct val="0"/>
        </a:spcBef>
        <a:spcAft>
          <a:spcPts val="1138"/>
        </a:spcAft>
        <a:buClr>
          <a:srgbClr val="000000"/>
        </a:buClr>
        <a:buSzPct val="100000"/>
        <a:buFont typeface="Times New Roman" pitchFamily="18" charset="0"/>
        <a:defRPr sz="2400">
          <a:solidFill>
            <a:srgbClr val="000000"/>
          </a:solidFill>
          <a:latin typeface="+mn-lt"/>
          <a:ea typeface="+mn-ea"/>
          <a:cs typeface="+mn-cs"/>
        </a:defRPr>
      </a:lvl2pPr>
      <a:lvl3pPr marL="1143000" indent="-228600" algn="l" defTabSz="449263" rtl="0" eaLnBrk="0" fontAlgn="base" hangingPunct="0">
        <a:lnSpc>
          <a:spcPct val="101000"/>
        </a:lnSpc>
        <a:spcBef>
          <a:spcPct val="0"/>
        </a:spcBef>
        <a:spcAft>
          <a:spcPts val="850"/>
        </a:spcAft>
        <a:buClr>
          <a:srgbClr val="000000"/>
        </a:buClr>
        <a:buSzPct val="100000"/>
        <a:buFont typeface="Times New Roman" pitchFamily="18" charset="0"/>
        <a:defRPr sz="2400">
          <a:solidFill>
            <a:srgbClr val="000000"/>
          </a:solidFill>
          <a:latin typeface="+mn-lt"/>
          <a:ea typeface="+mn-ea"/>
          <a:cs typeface="+mn-cs"/>
        </a:defRPr>
      </a:lvl3pPr>
      <a:lvl4pPr marL="1600200" indent="-228600" algn="l" defTabSz="449263" rtl="0" eaLnBrk="0" fontAlgn="base" hangingPunct="0">
        <a:lnSpc>
          <a:spcPct val="101000"/>
        </a:lnSpc>
        <a:spcBef>
          <a:spcPct val="0"/>
        </a:spcBef>
        <a:spcAft>
          <a:spcPts val="575"/>
        </a:spcAft>
        <a:buClr>
          <a:srgbClr val="000000"/>
        </a:buClr>
        <a:buSzPct val="100000"/>
        <a:buFont typeface="Times New Roman" pitchFamily="18" charset="0"/>
        <a:defRPr sz="2400">
          <a:solidFill>
            <a:srgbClr val="000000"/>
          </a:solidFill>
          <a:latin typeface="+mn-lt"/>
          <a:ea typeface="+mn-ea"/>
          <a:cs typeface="+mn-cs"/>
        </a:defRPr>
      </a:lvl4pPr>
      <a:lvl5pPr marL="2057400" indent="-228600" algn="l" defTabSz="449263" rtl="0" eaLnBrk="0" fontAlgn="base" hangingPunct="0">
        <a:lnSpc>
          <a:spcPct val="101000"/>
        </a:lnSpc>
        <a:spcBef>
          <a:spcPct val="0"/>
        </a:spcBef>
        <a:spcAft>
          <a:spcPts val="288"/>
        </a:spcAft>
        <a:buClr>
          <a:srgbClr val="000000"/>
        </a:buClr>
        <a:buSzPct val="100000"/>
        <a:buFont typeface="Times New Roman" pitchFamily="18" charset="0"/>
        <a:defRPr sz="2400">
          <a:solidFill>
            <a:srgbClr val="000000"/>
          </a:solidFill>
          <a:latin typeface="+mn-lt"/>
          <a:ea typeface="+mn-ea"/>
          <a:cs typeface="+mn-cs"/>
        </a:defRPr>
      </a:lvl5pPr>
      <a:lvl6pPr marL="2514600" indent="-228600" algn="l" defTabSz="449263" rtl="0" fontAlgn="base" hangingPunct="0">
        <a:lnSpc>
          <a:spcPct val="101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fontAlgn="base" hangingPunct="0">
        <a:lnSpc>
          <a:spcPct val="101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fontAlgn="base" hangingPunct="0">
        <a:lnSpc>
          <a:spcPct val="101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fontAlgn="base" hangingPunct="0">
        <a:lnSpc>
          <a:spcPct val="101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49"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0188575" cy="76342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050" name="Rectangle 2"/>
          <p:cNvSpPr>
            <a:spLocks noGrp="1" noChangeArrowheads="1"/>
          </p:cNvSpPr>
          <p:nvPr>
            <p:ph type="title"/>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2051" name="Rectangle 3"/>
          <p:cNvSpPr>
            <a:spLocks noGrp="1" noChangeArrowheads="1"/>
          </p:cNvSpPr>
          <p:nvPr>
            <p:ph type="body" idx="1"/>
          </p:nvPr>
        </p:nvSpPr>
        <p:spPr bwMode="auto">
          <a:xfrm>
            <a:off x="503238" y="1768475"/>
            <a:ext cx="8867775"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GB" dirty="0"/>
              <a:t>Click to edit the outline text format</a:t>
            </a:r>
          </a:p>
          <a:p>
            <a:pPr lvl="1"/>
            <a:r>
              <a:rPr lang="en-GB" dirty="0"/>
              <a:t>Second Outline Level</a:t>
            </a:r>
          </a:p>
          <a:p>
            <a:pPr lvl="2"/>
            <a:r>
              <a:rPr lang="en-GB" dirty="0"/>
              <a:t>Third Outline Level</a:t>
            </a:r>
          </a:p>
          <a:p>
            <a:pPr lvl="3"/>
            <a:r>
              <a:rPr lang="en-GB" dirty="0"/>
              <a:t>Fourth Outline Level</a:t>
            </a:r>
          </a:p>
          <a:p>
            <a:pPr lvl="4"/>
            <a:r>
              <a:rPr lang="en-GB" dirty="0"/>
              <a:t>Fifth Outline Level</a:t>
            </a:r>
          </a:p>
          <a:p>
            <a:pPr lvl="4"/>
            <a:r>
              <a:rPr lang="en-GB" dirty="0"/>
              <a:t>Sixth Outline Level</a:t>
            </a:r>
          </a:p>
          <a:p>
            <a:pPr lvl="4"/>
            <a:r>
              <a:rPr lang="en-GB" dirty="0"/>
              <a:t>Seventh Outline Level</a:t>
            </a:r>
          </a:p>
          <a:p>
            <a:pPr lvl="4"/>
            <a:r>
              <a:rPr lang="en-GB" dirty="0"/>
              <a:t>Eighth Outline Level</a:t>
            </a:r>
          </a:p>
          <a:p>
            <a:pPr lvl="4"/>
            <a:r>
              <a:rPr lang="en-GB" dirty="0"/>
              <a:t>Ninth Outline Level</a:t>
            </a:r>
          </a:p>
        </p:txBody>
      </p:sp>
      <p:pic>
        <p:nvPicPr>
          <p:cNvPr id="2052"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3238" y="6264275"/>
            <a:ext cx="1439862" cy="9731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053" name="Text Box 5"/>
          <p:cNvSpPr txBox="1">
            <a:spLocks noChangeArrowheads="1"/>
          </p:cNvSpPr>
          <p:nvPr/>
        </p:nvSpPr>
        <p:spPr bwMode="auto">
          <a:xfrm>
            <a:off x="1997075" y="6624638"/>
            <a:ext cx="1909763"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723900" algn="l"/>
                <a:tab pos="1447800" algn="l"/>
              </a:tabLst>
              <a:defRPr>
                <a:solidFill>
                  <a:srgbClr val="000000"/>
                </a:solidFill>
                <a:latin typeface="Arial" charset="0"/>
                <a:ea typeface="ＭＳ Ｐゴシック" charset="0"/>
                <a:cs typeface="Arial Unicode MS" charset="0"/>
              </a:defRPr>
            </a:lvl1pPr>
            <a:lvl2pPr>
              <a:tabLst>
                <a:tab pos="723900" algn="l"/>
                <a:tab pos="1447800" algn="l"/>
              </a:tabLst>
              <a:defRPr>
                <a:solidFill>
                  <a:srgbClr val="000000"/>
                </a:solidFill>
                <a:latin typeface="Arial" charset="0"/>
                <a:ea typeface="ＭＳ Ｐゴシック" charset="0"/>
                <a:cs typeface="Arial Unicode MS" charset="0"/>
              </a:defRPr>
            </a:lvl2pPr>
            <a:lvl3pPr>
              <a:tabLst>
                <a:tab pos="723900" algn="l"/>
                <a:tab pos="1447800" algn="l"/>
              </a:tabLst>
              <a:defRPr>
                <a:solidFill>
                  <a:srgbClr val="000000"/>
                </a:solidFill>
                <a:latin typeface="Arial" charset="0"/>
                <a:ea typeface="ＭＳ Ｐゴシック" charset="0"/>
                <a:cs typeface="Arial Unicode MS" charset="0"/>
              </a:defRPr>
            </a:lvl3pPr>
            <a:lvl4pPr>
              <a:tabLst>
                <a:tab pos="723900" algn="l"/>
                <a:tab pos="1447800" algn="l"/>
              </a:tabLst>
              <a:defRPr>
                <a:solidFill>
                  <a:srgbClr val="000000"/>
                </a:solidFill>
                <a:latin typeface="Arial" charset="0"/>
                <a:ea typeface="ＭＳ Ｐゴシック" charset="0"/>
                <a:cs typeface="Arial Unicode MS" charset="0"/>
              </a:defRPr>
            </a:lvl4pPr>
            <a:lvl5pPr>
              <a:tabLst>
                <a:tab pos="723900" algn="l"/>
                <a:tab pos="1447800" algn="l"/>
              </a:tabLst>
              <a:defRPr>
                <a:solidFill>
                  <a:srgbClr val="000000"/>
                </a:solidFill>
                <a:latin typeface="Arial" charset="0"/>
                <a:ea typeface="ＭＳ Ｐゴシック" charset="0"/>
                <a:cs typeface="Arial Unicode MS"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Lst>
              <a:defRPr>
                <a:solidFill>
                  <a:srgbClr val="000000"/>
                </a:solidFill>
                <a:latin typeface="Arial" charset="0"/>
                <a:ea typeface="ＭＳ Ｐゴシック" charset="0"/>
                <a:cs typeface="Arial Unicode MS"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Lst>
              <a:defRPr>
                <a:solidFill>
                  <a:srgbClr val="000000"/>
                </a:solidFill>
                <a:latin typeface="Arial" charset="0"/>
                <a:ea typeface="ＭＳ Ｐゴシック" charset="0"/>
                <a:cs typeface="Arial Unicode MS"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Lst>
              <a:defRPr>
                <a:solidFill>
                  <a:srgbClr val="000000"/>
                </a:solidFill>
                <a:latin typeface="Arial" charset="0"/>
                <a:ea typeface="ＭＳ Ｐゴシック" charset="0"/>
                <a:cs typeface="Arial Unicode MS"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Lst>
              <a:defRPr>
                <a:solidFill>
                  <a:srgbClr val="000000"/>
                </a:solidFill>
                <a:latin typeface="Arial" charset="0"/>
                <a:ea typeface="ＭＳ Ｐゴシック" charset="0"/>
                <a:cs typeface="Arial Unicode MS" charset="0"/>
              </a:defRPr>
            </a:lvl9pPr>
          </a:lstStyle>
          <a:p>
            <a:pPr>
              <a:lnSpc>
                <a:spcPct val="101000"/>
              </a:lnSpc>
              <a:buFont typeface="Times New Roman" charset="0"/>
              <a:buNone/>
              <a:defRPr/>
            </a:pPr>
            <a:r>
              <a:rPr lang="de-AT" sz="4000">
                <a:latin typeface="Tahoma" charset="0"/>
              </a:rPr>
              <a:t>Tempus</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49263" rtl="0" eaLnBrk="0" fontAlgn="base" hangingPunct="0">
        <a:lnSpc>
          <a:spcPct val="101000"/>
        </a:lnSpc>
        <a:spcBef>
          <a:spcPct val="0"/>
        </a:spcBef>
        <a:spcAft>
          <a:spcPct val="0"/>
        </a:spcAft>
        <a:buClr>
          <a:srgbClr val="000000"/>
        </a:buClr>
        <a:buSzPct val="100000"/>
        <a:buFont typeface="Times New Roman" pitchFamily="18" charset="0"/>
        <a:defRPr sz="4400">
          <a:solidFill>
            <a:srgbClr val="000000"/>
          </a:solidFill>
          <a:latin typeface="+mj-lt"/>
          <a:ea typeface="+mj-ea"/>
          <a:cs typeface="+mj-cs"/>
        </a:defRPr>
      </a:lvl1pPr>
      <a:lvl2pPr algn="l" defTabSz="449263" rtl="0" eaLnBrk="0" fontAlgn="base" hangingPunct="0">
        <a:lnSpc>
          <a:spcPct val="101000"/>
        </a:lnSpc>
        <a:spcBef>
          <a:spcPct val="0"/>
        </a:spcBef>
        <a:spcAft>
          <a:spcPct val="0"/>
        </a:spcAft>
        <a:buClr>
          <a:srgbClr val="000000"/>
        </a:buClr>
        <a:buSzPct val="100000"/>
        <a:buFont typeface="Times New Roman" pitchFamily="18" charset="0"/>
        <a:defRPr sz="4400">
          <a:solidFill>
            <a:srgbClr val="000000"/>
          </a:solidFill>
          <a:latin typeface="Tahoma" charset="0"/>
          <a:ea typeface="ＭＳ Ｐゴシック" charset="0"/>
          <a:cs typeface="Microsoft YaHei" charset="0"/>
        </a:defRPr>
      </a:lvl2pPr>
      <a:lvl3pPr algn="l" defTabSz="449263" rtl="0" eaLnBrk="0" fontAlgn="base" hangingPunct="0">
        <a:lnSpc>
          <a:spcPct val="101000"/>
        </a:lnSpc>
        <a:spcBef>
          <a:spcPct val="0"/>
        </a:spcBef>
        <a:spcAft>
          <a:spcPct val="0"/>
        </a:spcAft>
        <a:buClr>
          <a:srgbClr val="000000"/>
        </a:buClr>
        <a:buSzPct val="100000"/>
        <a:buFont typeface="Times New Roman" pitchFamily="18" charset="0"/>
        <a:defRPr sz="4400">
          <a:solidFill>
            <a:srgbClr val="000000"/>
          </a:solidFill>
          <a:latin typeface="Tahoma" charset="0"/>
          <a:ea typeface="ＭＳ Ｐゴシック" charset="0"/>
          <a:cs typeface="Microsoft YaHei" charset="0"/>
        </a:defRPr>
      </a:lvl3pPr>
      <a:lvl4pPr algn="l" defTabSz="449263" rtl="0" eaLnBrk="0" fontAlgn="base" hangingPunct="0">
        <a:lnSpc>
          <a:spcPct val="101000"/>
        </a:lnSpc>
        <a:spcBef>
          <a:spcPct val="0"/>
        </a:spcBef>
        <a:spcAft>
          <a:spcPct val="0"/>
        </a:spcAft>
        <a:buClr>
          <a:srgbClr val="000000"/>
        </a:buClr>
        <a:buSzPct val="100000"/>
        <a:buFont typeface="Times New Roman" pitchFamily="18" charset="0"/>
        <a:defRPr sz="4400">
          <a:solidFill>
            <a:srgbClr val="000000"/>
          </a:solidFill>
          <a:latin typeface="Tahoma" charset="0"/>
          <a:ea typeface="ＭＳ Ｐゴシック" charset="0"/>
          <a:cs typeface="Microsoft YaHei" charset="0"/>
        </a:defRPr>
      </a:lvl4pPr>
      <a:lvl5pPr algn="l" defTabSz="449263" rtl="0" eaLnBrk="0" fontAlgn="base" hangingPunct="0">
        <a:lnSpc>
          <a:spcPct val="101000"/>
        </a:lnSpc>
        <a:spcBef>
          <a:spcPct val="0"/>
        </a:spcBef>
        <a:spcAft>
          <a:spcPct val="0"/>
        </a:spcAft>
        <a:buClr>
          <a:srgbClr val="000000"/>
        </a:buClr>
        <a:buSzPct val="100000"/>
        <a:buFont typeface="Times New Roman" pitchFamily="18" charset="0"/>
        <a:defRPr sz="4400">
          <a:solidFill>
            <a:srgbClr val="000000"/>
          </a:solidFill>
          <a:latin typeface="Tahoma" charset="0"/>
          <a:ea typeface="ＭＳ Ｐゴシック" charset="0"/>
          <a:cs typeface="Microsoft YaHei" charset="0"/>
        </a:defRPr>
      </a:lvl5pPr>
      <a:lvl6pPr marL="2514600" indent="-228600" algn="l" defTabSz="449263" rtl="0" fontAlgn="base" hangingPunct="0">
        <a:lnSpc>
          <a:spcPct val="101000"/>
        </a:lnSpc>
        <a:spcBef>
          <a:spcPct val="0"/>
        </a:spcBef>
        <a:spcAft>
          <a:spcPct val="0"/>
        </a:spcAft>
        <a:buClr>
          <a:srgbClr val="000000"/>
        </a:buClr>
        <a:buSzPct val="100000"/>
        <a:buFont typeface="Times New Roman" charset="0"/>
        <a:defRPr sz="4400">
          <a:solidFill>
            <a:srgbClr val="000000"/>
          </a:solidFill>
          <a:latin typeface="Tahoma" charset="0"/>
          <a:ea typeface="ＭＳ Ｐゴシック" charset="0"/>
          <a:cs typeface="Microsoft YaHei" charset="0"/>
        </a:defRPr>
      </a:lvl6pPr>
      <a:lvl7pPr marL="2971800" indent="-228600" algn="l" defTabSz="449263" rtl="0" fontAlgn="base" hangingPunct="0">
        <a:lnSpc>
          <a:spcPct val="101000"/>
        </a:lnSpc>
        <a:spcBef>
          <a:spcPct val="0"/>
        </a:spcBef>
        <a:spcAft>
          <a:spcPct val="0"/>
        </a:spcAft>
        <a:buClr>
          <a:srgbClr val="000000"/>
        </a:buClr>
        <a:buSzPct val="100000"/>
        <a:buFont typeface="Times New Roman" charset="0"/>
        <a:defRPr sz="4400">
          <a:solidFill>
            <a:srgbClr val="000000"/>
          </a:solidFill>
          <a:latin typeface="Tahoma" charset="0"/>
          <a:ea typeface="ＭＳ Ｐゴシック" charset="0"/>
          <a:cs typeface="Microsoft YaHei" charset="0"/>
        </a:defRPr>
      </a:lvl7pPr>
      <a:lvl8pPr marL="3429000" indent="-228600" algn="l" defTabSz="449263" rtl="0" fontAlgn="base" hangingPunct="0">
        <a:lnSpc>
          <a:spcPct val="101000"/>
        </a:lnSpc>
        <a:spcBef>
          <a:spcPct val="0"/>
        </a:spcBef>
        <a:spcAft>
          <a:spcPct val="0"/>
        </a:spcAft>
        <a:buClr>
          <a:srgbClr val="000000"/>
        </a:buClr>
        <a:buSzPct val="100000"/>
        <a:buFont typeface="Times New Roman" charset="0"/>
        <a:defRPr sz="4400">
          <a:solidFill>
            <a:srgbClr val="000000"/>
          </a:solidFill>
          <a:latin typeface="Tahoma" charset="0"/>
          <a:ea typeface="ＭＳ Ｐゴシック" charset="0"/>
          <a:cs typeface="Microsoft YaHei" charset="0"/>
        </a:defRPr>
      </a:lvl8pPr>
      <a:lvl9pPr marL="3886200" indent="-228600" algn="l" defTabSz="449263" rtl="0" fontAlgn="base" hangingPunct="0">
        <a:lnSpc>
          <a:spcPct val="101000"/>
        </a:lnSpc>
        <a:spcBef>
          <a:spcPct val="0"/>
        </a:spcBef>
        <a:spcAft>
          <a:spcPct val="0"/>
        </a:spcAft>
        <a:buClr>
          <a:srgbClr val="000000"/>
        </a:buClr>
        <a:buSzPct val="100000"/>
        <a:buFont typeface="Times New Roman" charset="0"/>
        <a:defRPr sz="4400">
          <a:solidFill>
            <a:srgbClr val="000000"/>
          </a:solidFill>
          <a:latin typeface="Tahoma" charset="0"/>
          <a:ea typeface="ＭＳ Ｐゴシック" charset="0"/>
          <a:cs typeface="Microsoft YaHei" charset="0"/>
        </a:defRPr>
      </a:lvl9pPr>
    </p:titleStyle>
    <p:bodyStyle>
      <a:lvl1pPr marL="342900" indent="-342900" algn="l" defTabSz="449263" rtl="0" eaLnBrk="0" fontAlgn="base" hangingPunct="0">
        <a:lnSpc>
          <a:spcPct val="101000"/>
        </a:lnSpc>
        <a:spcBef>
          <a:spcPct val="0"/>
        </a:spcBef>
        <a:spcAft>
          <a:spcPts val="1425"/>
        </a:spcAft>
        <a:buClr>
          <a:srgbClr val="000000"/>
        </a:buClr>
        <a:buSzPct val="100000"/>
        <a:buFont typeface="Times New Roman" pitchFamily="18" charset="0"/>
        <a:defRPr sz="3200">
          <a:solidFill>
            <a:srgbClr val="000000"/>
          </a:solidFill>
          <a:latin typeface="+mn-lt"/>
          <a:ea typeface="+mn-ea"/>
          <a:cs typeface="+mn-cs"/>
        </a:defRPr>
      </a:lvl1pPr>
      <a:lvl2pPr marL="742950" indent="-285750" algn="l" defTabSz="449263" rtl="0" eaLnBrk="0" fontAlgn="base" hangingPunct="0">
        <a:lnSpc>
          <a:spcPct val="101000"/>
        </a:lnSpc>
        <a:spcBef>
          <a:spcPct val="0"/>
        </a:spcBef>
        <a:spcAft>
          <a:spcPts val="1138"/>
        </a:spcAft>
        <a:buClr>
          <a:srgbClr val="000000"/>
        </a:buClr>
        <a:buSzPct val="100000"/>
        <a:buFont typeface="Times New Roman" pitchFamily="18" charset="0"/>
        <a:defRPr sz="2800">
          <a:solidFill>
            <a:srgbClr val="000000"/>
          </a:solidFill>
          <a:latin typeface="+mn-lt"/>
          <a:ea typeface="+mn-ea"/>
          <a:cs typeface="+mn-cs"/>
        </a:defRPr>
      </a:lvl2pPr>
      <a:lvl3pPr marL="1143000" indent="-228600" algn="l" defTabSz="449263" rtl="0" eaLnBrk="0" fontAlgn="base" hangingPunct="0">
        <a:lnSpc>
          <a:spcPct val="101000"/>
        </a:lnSpc>
        <a:spcBef>
          <a:spcPct val="0"/>
        </a:spcBef>
        <a:spcAft>
          <a:spcPts val="850"/>
        </a:spcAft>
        <a:buClr>
          <a:srgbClr val="000000"/>
        </a:buClr>
        <a:buSzPct val="100000"/>
        <a:buFont typeface="Times New Roman" pitchFamily="18" charset="0"/>
        <a:defRPr sz="2400">
          <a:solidFill>
            <a:srgbClr val="000000"/>
          </a:solidFill>
          <a:latin typeface="+mn-lt"/>
          <a:ea typeface="+mn-ea"/>
          <a:cs typeface="+mn-cs"/>
        </a:defRPr>
      </a:lvl3pPr>
      <a:lvl4pPr marL="1600200" indent="-228600" algn="l" defTabSz="449263" rtl="0" eaLnBrk="0" fontAlgn="base" hangingPunct="0">
        <a:lnSpc>
          <a:spcPct val="101000"/>
        </a:lnSpc>
        <a:spcBef>
          <a:spcPct val="0"/>
        </a:spcBef>
        <a:spcAft>
          <a:spcPts val="575"/>
        </a:spcAft>
        <a:buClr>
          <a:srgbClr val="000000"/>
        </a:buClr>
        <a:buSzPct val="100000"/>
        <a:buFont typeface="Times New Roman" pitchFamily="18" charset="0"/>
        <a:defRPr sz="2000">
          <a:solidFill>
            <a:srgbClr val="000000"/>
          </a:solidFill>
          <a:latin typeface="+mn-lt"/>
          <a:ea typeface="+mn-ea"/>
          <a:cs typeface="+mn-cs"/>
        </a:defRPr>
      </a:lvl4pPr>
      <a:lvl5pPr marL="2057400" indent="-228600" algn="l" defTabSz="449263" rtl="0" eaLnBrk="0" fontAlgn="base" hangingPunct="0">
        <a:lnSpc>
          <a:spcPct val="101000"/>
        </a:lnSpc>
        <a:spcBef>
          <a:spcPct val="0"/>
        </a:spcBef>
        <a:spcAft>
          <a:spcPts val="288"/>
        </a:spcAft>
        <a:buClr>
          <a:srgbClr val="000000"/>
        </a:buClr>
        <a:buSzPct val="100000"/>
        <a:buFont typeface="Times New Roman" pitchFamily="18" charset="0"/>
        <a:defRPr sz="2000">
          <a:solidFill>
            <a:srgbClr val="000000"/>
          </a:solidFill>
          <a:latin typeface="+mn-lt"/>
          <a:ea typeface="+mn-ea"/>
          <a:cs typeface="+mn-cs"/>
        </a:defRPr>
      </a:lvl5pPr>
      <a:lvl6pPr marL="2514600" indent="-228600" algn="l" defTabSz="449263" rtl="0" fontAlgn="base" hangingPunct="0">
        <a:lnSpc>
          <a:spcPct val="101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fontAlgn="base" hangingPunct="0">
        <a:lnSpc>
          <a:spcPct val="101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fontAlgn="base" hangingPunct="0">
        <a:lnSpc>
          <a:spcPct val="101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fontAlgn="base" hangingPunct="0">
        <a:lnSpc>
          <a:spcPct val="101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4167182" y="207940"/>
            <a:ext cx="5624019" cy="2700338"/>
          </a:xfrm>
        </p:spPr>
        <p:txBody>
          <a:bodyPr anchor="b"/>
          <a:lstStyle/>
          <a:p>
            <a:pPr eaLnBrk="1">
              <a:tabLst>
                <a:tab pos="723525" algn="l"/>
                <a:tab pos="1447045" algn="l"/>
                <a:tab pos="2170575" algn="l"/>
                <a:tab pos="2894099" algn="l"/>
                <a:tab pos="3617623" algn="l"/>
                <a:tab pos="4341150" algn="l"/>
                <a:tab pos="5064674" algn="l"/>
              </a:tabLst>
              <a:defRPr/>
            </a:pPr>
            <a:r>
              <a:rPr lang="en-US" sz="3638" dirty="0"/>
              <a:t>Distributed Systems </a:t>
            </a:r>
            <a:br>
              <a:rPr lang="en-US" sz="3638" dirty="0"/>
            </a:br>
            <a:br>
              <a:rPr lang="en-US" sz="3638" dirty="0"/>
            </a:br>
            <a:br>
              <a:rPr lang="en-US" sz="3638" dirty="0"/>
            </a:br>
            <a:endParaRPr lang="en-US" sz="3638" dirty="0"/>
          </a:p>
        </p:txBody>
      </p:sp>
      <p:sp>
        <p:nvSpPr>
          <p:cNvPr id="4100" name="Rectangle 4"/>
          <p:cNvSpPr>
            <a:spLocks noChangeArrowheads="1"/>
          </p:cNvSpPr>
          <p:nvPr/>
        </p:nvSpPr>
        <p:spPr bwMode="auto">
          <a:xfrm>
            <a:off x="3527586" y="3779838"/>
            <a:ext cx="6658863" cy="66675"/>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1393" tIns="45696" rIns="91393" bIns="45696" anchor="ctr"/>
          <a:lstStyle/>
          <a:p>
            <a:pPr defTabSz="449030">
              <a:defRPr/>
            </a:pPr>
            <a:endParaRPr lang="en-US" b="0">
              <a:solidFill>
                <a:srgbClr val="000000"/>
              </a:solidFill>
              <a:cs typeface="Arial Unicode MS" charset="0"/>
            </a:endParaRPr>
          </a:p>
        </p:txBody>
      </p:sp>
      <p:sp>
        <p:nvSpPr>
          <p:cNvPr id="6" name="Text Box 2"/>
          <p:cNvSpPr txBox="1">
            <a:spLocks noChangeArrowheads="1"/>
          </p:cNvSpPr>
          <p:nvPr/>
        </p:nvSpPr>
        <p:spPr bwMode="auto">
          <a:xfrm>
            <a:off x="674660" y="4414841"/>
            <a:ext cx="9070023" cy="14287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Arial Unicode M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Arial Unicode MS"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Arial Unicode MS"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Arial Unicode MS"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Arial Unicode MS"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Arial Unicode MS" charset="0"/>
              </a:defRPr>
            </a:lvl9pPr>
          </a:lstStyle>
          <a:p>
            <a:pPr marL="0" lvl="1" defTabSz="449030">
              <a:lnSpc>
                <a:spcPct val="101000"/>
              </a:lnSpc>
              <a:defRPr/>
            </a:pPr>
            <a:endParaRPr lang="en-CA" sz="2646" dirty="0">
              <a:latin typeface="+mj-lt"/>
            </a:endParaRPr>
          </a:p>
          <a:p>
            <a:pPr marL="0" lvl="1" defTabSz="449030">
              <a:lnSpc>
                <a:spcPct val="101000"/>
              </a:lnSpc>
              <a:defRPr/>
            </a:pPr>
            <a:r>
              <a:rPr lang="en-CA" sz="2646" dirty="0">
                <a:latin typeface="+mj-lt"/>
              </a:rPr>
              <a:t>Edited/Reviewed By: Dr. Anas Youssef</a:t>
            </a:r>
          </a:p>
          <a:p>
            <a:pPr marL="0" lvl="1" defTabSz="449030">
              <a:lnSpc>
                <a:spcPct val="101000"/>
              </a:lnSpc>
              <a:defRPr/>
            </a:pPr>
            <a:r>
              <a:rPr lang="en-CA" sz="2646" dirty="0"/>
              <a:t>Email: anas.youssef@ci.menofia.edu.eg</a:t>
            </a:r>
            <a:endParaRPr lang="en-CA" sz="2646" dirty="0">
              <a:latin typeface="+mj-lt"/>
            </a:endParaRPr>
          </a:p>
          <a:p>
            <a:pPr defTabSz="449030">
              <a:lnSpc>
                <a:spcPct val="101000"/>
              </a:lnSpc>
              <a:defRPr/>
            </a:pPr>
            <a:endParaRPr lang="en-US" sz="2976" dirty="0">
              <a:latin typeface="Tahoma" charset="0"/>
              <a:cs typeface="Microsoft YaHei" charset="0"/>
            </a:endParaRPr>
          </a:p>
        </p:txBody>
      </p:sp>
    </p:spTree>
    <p:extLst>
      <p:ext uri="{BB962C8B-B14F-4D97-AF65-F5344CB8AC3E}">
        <p14:creationId xmlns:p14="http://schemas.microsoft.com/office/powerpoint/2010/main" val="10601485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287784" y="251445"/>
            <a:ext cx="8568531" cy="1093702"/>
          </a:xfrm>
        </p:spPr>
        <p:txBody>
          <a:bodyPr/>
          <a:lstStyle/>
          <a:p>
            <a:r>
              <a:rPr lang="en-US" altLang="en-US" sz="4000" dirty="0"/>
              <a:t>Threads</a:t>
            </a:r>
          </a:p>
        </p:txBody>
      </p:sp>
      <p:sp>
        <p:nvSpPr>
          <p:cNvPr id="81923" name="Rectangle 3"/>
          <p:cNvSpPr>
            <a:spLocks noGrp="1" noChangeArrowheads="1"/>
          </p:cNvSpPr>
          <p:nvPr>
            <p:ph type="body" idx="1"/>
          </p:nvPr>
        </p:nvSpPr>
        <p:spPr>
          <a:xfrm>
            <a:off x="168010" y="1847921"/>
            <a:ext cx="9576594" cy="4955787"/>
          </a:xfrm>
        </p:spPr>
        <p:txBody>
          <a:bodyPr/>
          <a:lstStyle/>
          <a:p>
            <a:pPr marL="457200" indent="-457200">
              <a:buFont typeface="Arial" panose="020B0604020202020204" pitchFamily="34" charset="0"/>
              <a:buChar char="•"/>
            </a:pPr>
            <a:r>
              <a:rPr lang="en-US" altLang="en-US" sz="2800" dirty="0"/>
              <a:t>Threads can be used to maximize throughput. A single process can be </a:t>
            </a:r>
            <a:r>
              <a:rPr lang="en-US" altLang="en-US" sz="2800" dirty="0">
                <a:solidFill>
                  <a:srgbClr val="FF0000"/>
                </a:solidFill>
              </a:rPr>
              <a:t>multi-threaded</a:t>
            </a:r>
            <a:r>
              <a:rPr lang="en-US" altLang="en-US" sz="2800" dirty="0"/>
              <a:t>, so that </a:t>
            </a:r>
            <a:r>
              <a:rPr lang="en-US" altLang="en-US" sz="2800" dirty="0">
                <a:solidFill>
                  <a:srgbClr val="FF0000"/>
                </a:solidFill>
              </a:rPr>
              <a:t>several tasks can occur in parallel</a:t>
            </a:r>
            <a:r>
              <a:rPr lang="en-US" altLang="en-US" sz="2800" dirty="0"/>
              <a:t>.  </a:t>
            </a:r>
          </a:p>
          <a:p>
            <a:pPr marL="457200" indent="-457200">
              <a:buFont typeface="Arial" panose="020B0604020202020204" pitchFamily="34" charset="0"/>
              <a:buChar char="•"/>
            </a:pPr>
            <a:r>
              <a:rPr lang="en-US" altLang="en-US" sz="2800" dirty="0"/>
              <a:t>A single threaded process may block for an activity such as disk access, which may cause the process to miss an event such as a mouse click.  </a:t>
            </a:r>
          </a:p>
          <a:p>
            <a:pPr marL="457200" indent="-457200">
              <a:buFont typeface="Arial" panose="020B0604020202020204" pitchFamily="34" charset="0"/>
              <a:buChar char="•"/>
            </a:pPr>
            <a:r>
              <a:rPr lang="en-US" altLang="en-US" sz="2800" dirty="0"/>
              <a:t>Threads are similar to processes, also using time slices, but require less information, less data swapping, and less protection from interference because they are shared by a single process which tracks the common requirements.</a:t>
            </a:r>
          </a:p>
        </p:txBody>
      </p:sp>
      <p:sp>
        <p:nvSpPr>
          <p:cNvPr id="2" name="Footer Placeholder 1"/>
          <p:cNvSpPr>
            <a:spLocks noGrp="1"/>
          </p:cNvSpPr>
          <p:nvPr>
            <p:ph type="ftr" idx="11"/>
          </p:nvPr>
        </p:nvSpPr>
        <p:spPr/>
        <p:txBody>
          <a:bodyPr/>
          <a:lstStyle/>
          <a:p>
            <a:pPr>
              <a:defRPr/>
            </a:pPr>
            <a:r>
              <a:rPr lang="en-US"/>
              <a:t>Software Engineering for Distributed Systems Course </a:t>
            </a:r>
            <a:endParaRPr lang="en-US" dirty="0"/>
          </a:p>
        </p:txBody>
      </p:sp>
      <p:sp>
        <p:nvSpPr>
          <p:cNvPr id="3" name="Slide Number Placeholder 2"/>
          <p:cNvSpPr>
            <a:spLocks noGrp="1"/>
          </p:cNvSpPr>
          <p:nvPr>
            <p:ph type="sldNum" idx="12"/>
          </p:nvPr>
        </p:nvSpPr>
        <p:spPr/>
        <p:txBody>
          <a:bodyPr/>
          <a:lstStyle/>
          <a:p>
            <a:fld id="{9209E653-5F71-42D0-A15C-24EE50CB6FA9}" type="slidenum">
              <a:rPr lang="en-US" smtClean="0"/>
              <a:pPr/>
              <a:t>10</a:t>
            </a:fld>
            <a:endParaRPr lang="en-US" dirty="0"/>
          </a:p>
        </p:txBody>
      </p:sp>
    </p:spTree>
    <p:extLst>
      <p:ext uri="{BB962C8B-B14F-4D97-AF65-F5344CB8AC3E}">
        <p14:creationId xmlns:p14="http://schemas.microsoft.com/office/powerpoint/2010/main" val="1556860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215776" y="323453"/>
            <a:ext cx="8568531" cy="1093702"/>
          </a:xfrm>
        </p:spPr>
        <p:txBody>
          <a:bodyPr/>
          <a:lstStyle/>
          <a:p>
            <a:r>
              <a:rPr lang="en-US" altLang="en-US" sz="4000" dirty="0"/>
              <a:t>Advantages</a:t>
            </a:r>
          </a:p>
        </p:txBody>
      </p:sp>
      <p:sp>
        <p:nvSpPr>
          <p:cNvPr id="83971" name="Rectangle 3"/>
          <p:cNvSpPr>
            <a:spLocks noGrp="1" noChangeArrowheads="1"/>
          </p:cNvSpPr>
          <p:nvPr>
            <p:ph type="body" idx="1"/>
          </p:nvPr>
        </p:nvSpPr>
        <p:spPr>
          <a:xfrm>
            <a:off x="252016" y="1931917"/>
            <a:ext cx="9324578" cy="4619801"/>
          </a:xfrm>
        </p:spPr>
        <p:txBody>
          <a:bodyPr/>
          <a:lstStyle/>
          <a:p>
            <a:pPr marL="457200" indent="-457200">
              <a:buFont typeface="Arial" panose="020B0604020202020204" pitchFamily="34" charset="0"/>
              <a:buChar char="•"/>
            </a:pPr>
            <a:r>
              <a:rPr lang="en-US" altLang="en-US" sz="2800" dirty="0"/>
              <a:t>A </a:t>
            </a:r>
            <a:r>
              <a:rPr lang="en-US" altLang="en-US" sz="2800" dirty="0">
                <a:solidFill>
                  <a:srgbClr val="FF0000"/>
                </a:solidFill>
              </a:rPr>
              <a:t>multithreaded application </a:t>
            </a:r>
            <a:r>
              <a:rPr lang="en-US" altLang="en-US" sz="2800" dirty="0"/>
              <a:t>can </a:t>
            </a:r>
            <a:r>
              <a:rPr lang="en-US" altLang="en-US" sz="2800" dirty="0">
                <a:solidFill>
                  <a:srgbClr val="FF0000"/>
                </a:solidFill>
              </a:rPr>
              <a:t>handle parallel tasks</a:t>
            </a:r>
            <a:r>
              <a:rPr lang="en-US" altLang="en-US" sz="2800" dirty="0"/>
              <a:t>.  For example, a word processor can use one thread for editing, another for spell checking, one to generate an index and another to display the text layout on the screen.</a:t>
            </a:r>
          </a:p>
          <a:p>
            <a:pPr marL="457200" indent="-457200">
              <a:buFont typeface="Arial" panose="020B0604020202020204" pitchFamily="34" charset="0"/>
              <a:buChar char="•"/>
            </a:pPr>
            <a:r>
              <a:rPr lang="en-US" altLang="en-US" sz="2800" dirty="0"/>
              <a:t>Frequently, switching threads requires only loading the CPU registers instead of the whole process context.</a:t>
            </a:r>
          </a:p>
          <a:p>
            <a:pPr marL="457200" indent="-457200">
              <a:buFont typeface="Arial" panose="020B0604020202020204" pitchFamily="34" charset="0"/>
              <a:buChar char="•"/>
            </a:pPr>
            <a:r>
              <a:rPr lang="en-US" altLang="en-US" sz="2800" dirty="0"/>
              <a:t>Threads can also increase </a:t>
            </a:r>
            <a:r>
              <a:rPr lang="en-US" altLang="en-US" sz="2800" dirty="0">
                <a:solidFill>
                  <a:srgbClr val="FF0000"/>
                </a:solidFill>
              </a:rPr>
              <a:t>throughput in multiprocessor </a:t>
            </a:r>
            <a:r>
              <a:rPr lang="en-US" altLang="en-US" sz="2800" dirty="0"/>
              <a:t>systems.</a:t>
            </a:r>
          </a:p>
        </p:txBody>
      </p:sp>
      <p:sp>
        <p:nvSpPr>
          <p:cNvPr id="2" name="Footer Placeholder 1"/>
          <p:cNvSpPr>
            <a:spLocks noGrp="1"/>
          </p:cNvSpPr>
          <p:nvPr>
            <p:ph type="ftr" idx="11"/>
          </p:nvPr>
        </p:nvSpPr>
        <p:spPr/>
        <p:txBody>
          <a:bodyPr/>
          <a:lstStyle/>
          <a:p>
            <a:pPr>
              <a:defRPr/>
            </a:pPr>
            <a:r>
              <a:rPr lang="en-US"/>
              <a:t>Software Engineering for Distributed Systems Course </a:t>
            </a:r>
            <a:endParaRPr lang="en-US" dirty="0"/>
          </a:p>
        </p:txBody>
      </p:sp>
      <p:sp>
        <p:nvSpPr>
          <p:cNvPr id="3" name="Slide Number Placeholder 2"/>
          <p:cNvSpPr>
            <a:spLocks noGrp="1"/>
          </p:cNvSpPr>
          <p:nvPr>
            <p:ph type="sldNum" idx="12"/>
          </p:nvPr>
        </p:nvSpPr>
        <p:spPr/>
        <p:txBody>
          <a:bodyPr/>
          <a:lstStyle/>
          <a:p>
            <a:fld id="{9209E653-5F71-42D0-A15C-24EE50CB6FA9}" type="slidenum">
              <a:rPr lang="en-US" smtClean="0"/>
              <a:pPr/>
              <a:t>11</a:t>
            </a:fld>
            <a:endParaRPr lang="en-US" dirty="0"/>
          </a:p>
        </p:txBody>
      </p:sp>
    </p:spTree>
    <p:extLst>
      <p:ext uri="{BB962C8B-B14F-4D97-AF65-F5344CB8AC3E}">
        <p14:creationId xmlns:p14="http://schemas.microsoft.com/office/powerpoint/2010/main" val="3689034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215776" y="307267"/>
            <a:ext cx="8568531" cy="1093702"/>
          </a:xfrm>
        </p:spPr>
        <p:txBody>
          <a:bodyPr/>
          <a:lstStyle/>
          <a:p>
            <a:r>
              <a:rPr lang="en-US" altLang="en-US" sz="4000" dirty="0"/>
              <a:t>Thread Safety</a:t>
            </a:r>
          </a:p>
        </p:txBody>
      </p:sp>
      <p:sp>
        <p:nvSpPr>
          <p:cNvPr id="82947" name="Rectangle 3"/>
          <p:cNvSpPr>
            <a:spLocks noGrp="1" noChangeArrowheads="1"/>
          </p:cNvSpPr>
          <p:nvPr>
            <p:ph type="body" idx="1"/>
          </p:nvPr>
        </p:nvSpPr>
        <p:spPr/>
        <p:txBody>
          <a:bodyPr/>
          <a:lstStyle/>
          <a:p>
            <a:pPr marL="457200" indent="-457200">
              <a:buFont typeface="Arial" panose="020B0604020202020204" pitchFamily="34" charset="0"/>
              <a:buChar char="•"/>
            </a:pPr>
            <a:r>
              <a:rPr lang="en-US" altLang="en-US" sz="2800" dirty="0"/>
              <a:t>The biggest disadvantage of threads is that because they have less protection from interference than processes, they require careful design and intelligent programming.  </a:t>
            </a:r>
          </a:p>
          <a:p>
            <a:pPr marL="457200" indent="-457200">
              <a:buFont typeface="Arial" panose="020B0604020202020204" pitchFamily="34" charset="0"/>
              <a:buChar char="•"/>
            </a:pPr>
            <a:r>
              <a:rPr lang="en-US" altLang="en-US" sz="2800" dirty="0"/>
              <a:t>The programmer must understand the pitfalls so they can be avoided.  </a:t>
            </a:r>
          </a:p>
          <a:p>
            <a:pPr marL="457200" indent="-457200">
              <a:buFont typeface="Arial" panose="020B0604020202020204" pitchFamily="34" charset="0"/>
              <a:buChar char="•"/>
            </a:pPr>
            <a:r>
              <a:rPr lang="en-US" altLang="en-US" sz="2800" dirty="0"/>
              <a:t>Programming practices for multithreading refer to this concern as thread safety.</a:t>
            </a:r>
          </a:p>
        </p:txBody>
      </p:sp>
      <p:sp>
        <p:nvSpPr>
          <p:cNvPr id="2" name="Footer Placeholder 1"/>
          <p:cNvSpPr>
            <a:spLocks noGrp="1"/>
          </p:cNvSpPr>
          <p:nvPr>
            <p:ph type="ftr" idx="11"/>
          </p:nvPr>
        </p:nvSpPr>
        <p:spPr/>
        <p:txBody>
          <a:bodyPr/>
          <a:lstStyle/>
          <a:p>
            <a:pPr>
              <a:defRPr/>
            </a:pPr>
            <a:r>
              <a:rPr lang="en-US"/>
              <a:t>Software Engineering for Distributed Systems Course </a:t>
            </a:r>
            <a:endParaRPr lang="en-US" dirty="0"/>
          </a:p>
        </p:txBody>
      </p:sp>
      <p:sp>
        <p:nvSpPr>
          <p:cNvPr id="3" name="Slide Number Placeholder 2"/>
          <p:cNvSpPr>
            <a:spLocks noGrp="1"/>
          </p:cNvSpPr>
          <p:nvPr>
            <p:ph type="sldNum" idx="12"/>
          </p:nvPr>
        </p:nvSpPr>
        <p:spPr/>
        <p:txBody>
          <a:bodyPr/>
          <a:lstStyle/>
          <a:p>
            <a:fld id="{9209E653-5F71-42D0-A15C-24EE50CB6FA9}" type="slidenum">
              <a:rPr lang="en-US" smtClean="0"/>
              <a:pPr/>
              <a:t>12</a:t>
            </a:fld>
            <a:endParaRPr lang="en-US" dirty="0"/>
          </a:p>
        </p:txBody>
      </p:sp>
    </p:spTree>
    <p:extLst>
      <p:ext uri="{BB962C8B-B14F-4D97-AF65-F5344CB8AC3E}">
        <p14:creationId xmlns:p14="http://schemas.microsoft.com/office/powerpoint/2010/main" val="883505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350022" y="57749"/>
            <a:ext cx="8050499" cy="1578432"/>
          </a:xfrm>
        </p:spPr>
        <p:txBody>
          <a:bodyPr/>
          <a:lstStyle/>
          <a:p>
            <a:r>
              <a:rPr lang="en-US" altLang="en-US" sz="4000" dirty="0"/>
              <a:t>Threads in Distributed Systems</a:t>
            </a:r>
          </a:p>
        </p:txBody>
      </p:sp>
      <p:sp>
        <p:nvSpPr>
          <p:cNvPr id="87043" name="Rectangle 3"/>
          <p:cNvSpPr>
            <a:spLocks noGrp="1" noChangeArrowheads="1"/>
          </p:cNvSpPr>
          <p:nvPr>
            <p:ph type="body" idx="1"/>
          </p:nvPr>
        </p:nvSpPr>
        <p:spPr>
          <a:xfrm>
            <a:off x="216246" y="1847921"/>
            <a:ext cx="9576594" cy="4787794"/>
          </a:xfrm>
        </p:spPr>
        <p:txBody>
          <a:bodyPr/>
          <a:lstStyle/>
          <a:p>
            <a:pPr marL="457200" indent="-457200">
              <a:buFont typeface="Arial" panose="020B0604020202020204" pitchFamily="34" charset="0"/>
              <a:buChar char="•"/>
            </a:pPr>
            <a:r>
              <a:rPr lang="en-US" altLang="en-US" sz="2800" dirty="0"/>
              <a:t>The ability to make system calls without suspending all other processes is important in distributed systems, because it allows multiple logical connections at the same time.  </a:t>
            </a:r>
          </a:p>
          <a:p>
            <a:pPr marL="457200" indent="-457200">
              <a:buFont typeface="Arial" panose="020B0604020202020204" pitchFamily="34" charset="0"/>
              <a:buChar char="•"/>
            </a:pPr>
            <a:r>
              <a:rPr lang="en-US" altLang="en-US" sz="2800" dirty="0"/>
              <a:t>Remote communications have high latencies. Think of the several seconds you have waited before getting a 404 error on the Internet.  </a:t>
            </a:r>
          </a:p>
          <a:p>
            <a:pPr marL="457200" indent="-457200">
              <a:buFont typeface="Arial" panose="020B0604020202020204" pitchFamily="34" charset="0"/>
              <a:buChar char="•"/>
            </a:pPr>
            <a:r>
              <a:rPr lang="en-US" altLang="en-US" sz="2800" dirty="0"/>
              <a:t>Computer functionality would be greatly reduced if the whole system had to wait for a network operation to complete, and only one could occur at a time.</a:t>
            </a:r>
          </a:p>
        </p:txBody>
      </p:sp>
      <p:sp>
        <p:nvSpPr>
          <p:cNvPr id="2" name="Footer Placeholder 1"/>
          <p:cNvSpPr>
            <a:spLocks noGrp="1"/>
          </p:cNvSpPr>
          <p:nvPr>
            <p:ph type="ftr" idx="11"/>
          </p:nvPr>
        </p:nvSpPr>
        <p:spPr/>
        <p:txBody>
          <a:bodyPr/>
          <a:lstStyle/>
          <a:p>
            <a:pPr>
              <a:defRPr/>
            </a:pPr>
            <a:r>
              <a:rPr lang="en-US"/>
              <a:t>Software Engineering for Distributed Systems Course </a:t>
            </a:r>
            <a:endParaRPr lang="en-US" dirty="0"/>
          </a:p>
        </p:txBody>
      </p:sp>
      <p:sp>
        <p:nvSpPr>
          <p:cNvPr id="3" name="Slide Number Placeholder 2"/>
          <p:cNvSpPr>
            <a:spLocks noGrp="1"/>
          </p:cNvSpPr>
          <p:nvPr>
            <p:ph type="sldNum" idx="12"/>
          </p:nvPr>
        </p:nvSpPr>
        <p:spPr/>
        <p:txBody>
          <a:bodyPr/>
          <a:lstStyle/>
          <a:p>
            <a:fld id="{9209E653-5F71-42D0-A15C-24EE50CB6FA9}" type="slidenum">
              <a:rPr lang="en-US" smtClean="0"/>
              <a:pPr/>
              <a:t>13</a:t>
            </a:fld>
            <a:endParaRPr lang="en-US" dirty="0"/>
          </a:p>
        </p:txBody>
      </p:sp>
    </p:spTree>
    <p:extLst>
      <p:ext uri="{BB962C8B-B14F-4D97-AF65-F5344CB8AC3E}">
        <p14:creationId xmlns:p14="http://schemas.microsoft.com/office/powerpoint/2010/main" val="57257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359792" y="251445"/>
            <a:ext cx="8568531" cy="1093702"/>
          </a:xfrm>
        </p:spPr>
        <p:txBody>
          <a:bodyPr/>
          <a:lstStyle/>
          <a:p>
            <a:r>
              <a:rPr lang="en-US" altLang="en-US" sz="4000" dirty="0"/>
              <a:t>Multithreaded Servers</a:t>
            </a:r>
          </a:p>
        </p:txBody>
      </p:sp>
      <p:sp>
        <p:nvSpPr>
          <p:cNvPr id="88067" name="Rectangle 3"/>
          <p:cNvSpPr>
            <a:spLocks noGrp="1" noChangeArrowheads="1"/>
          </p:cNvSpPr>
          <p:nvPr>
            <p:ph type="body" idx="1"/>
          </p:nvPr>
        </p:nvSpPr>
        <p:spPr/>
        <p:txBody>
          <a:bodyPr/>
          <a:lstStyle/>
          <a:p>
            <a:pPr>
              <a:buFont typeface="Arial" panose="020B0604020202020204" pitchFamily="34" charset="0"/>
              <a:buChar char="•"/>
            </a:pPr>
            <a:r>
              <a:rPr lang="en-US" altLang="en-US" sz="2800" dirty="0"/>
              <a:t>The main benefit of multithreaded network communications is on the server side, because a single server may simultaneously serve many clients.</a:t>
            </a:r>
          </a:p>
          <a:p>
            <a:pPr>
              <a:buFont typeface="Arial" panose="020B0604020202020204" pitchFamily="34" charset="0"/>
              <a:buChar char="•"/>
            </a:pPr>
            <a:r>
              <a:rPr lang="en-US" altLang="en-US" sz="2800" dirty="0"/>
              <a:t>Frequently a concurrent server will start a new thread to handle each client, as shown in the next slide.</a:t>
            </a:r>
          </a:p>
        </p:txBody>
      </p:sp>
      <p:sp>
        <p:nvSpPr>
          <p:cNvPr id="2" name="Footer Placeholder 1"/>
          <p:cNvSpPr>
            <a:spLocks noGrp="1"/>
          </p:cNvSpPr>
          <p:nvPr>
            <p:ph type="ftr" idx="11"/>
          </p:nvPr>
        </p:nvSpPr>
        <p:spPr/>
        <p:txBody>
          <a:bodyPr/>
          <a:lstStyle/>
          <a:p>
            <a:pPr>
              <a:defRPr/>
            </a:pPr>
            <a:r>
              <a:rPr lang="en-US"/>
              <a:t>Software Engineering for Distributed Systems Course </a:t>
            </a:r>
            <a:endParaRPr lang="en-US" dirty="0"/>
          </a:p>
        </p:txBody>
      </p:sp>
      <p:sp>
        <p:nvSpPr>
          <p:cNvPr id="3" name="Slide Number Placeholder 2"/>
          <p:cNvSpPr>
            <a:spLocks noGrp="1"/>
          </p:cNvSpPr>
          <p:nvPr>
            <p:ph type="sldNum" idx="12"/>
          </p:nvPr>
        </p:nvSpPr>
        <p:spPr/>
        <p:txBody>
          <a:bodyPr/>
          <a:lstStyle/>
          <a:p>
            <a:fld id="{9209E653-5F71-42D0-A15C-24EE50CB6FA9}" type="slidenum">
              <a:rPr lang="en-US" smtClean="0"/>
              <a:pPr/>
              <a:t>14</a:t>
            </a:fld>
            <a:endParaRPr lang="en-US" dirty="0"/>
          </a:p>
        </p:txBody>
      </p:sp>
    </p:spTree>
    <p:extLst>
      <p:ext uri="{BB962C8B-B14F-4D97-AF65-F5344CB8AC3E}">
        <p14:creationId xmlns:p14="http://schemas.microsoft.com/office/powerpoint/2010/main" val="1546736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92202" y="179437"/>
            <a:ext cx="8736542" cy="1310694"/>
          </a:xfrm>
        </p:spPr>
        <p:txBody>
          <a:bodyPr/>
          <a:lstStyle/>
          <a:p>
            <a:r>
              <a:rPr lang="en-US" altLang="en-US" sz="4000" dirty="0"/>
              <a:t>Multithreaded Servers Example</a:t>
            </a:r>
            <a:endParaRPr lang="en-US" altLang="en-US" b="0" dirty="0"/>
          </a:p>
        </p:txBody>
      </p:sp>
      <p:sp>
        <p:nvSpPr>
          <p:cNvPr id="2" name="Footer Placeholder 1"/>
          <p:cNvSpPr>
            <a:spLocks noGrp="1"/>
          </p:cNvSpPr>
          <p:nvPr>
            <p:ph type="ftr" idx="11"/>
          </p:nvPr>
        </p:nvSpPr>
        <p:spPr/>
        <p:txBody>
          <a:bodyPr/>
          <a:lstStyle/>
          <a:p>
            <a:pPr>
              <a:defRPr/>
            </a:pPr>
            <a:r>
              <a:rPr lang="en-US"/>
              <a:t>Software Engineering for Distributed Systems Course </a:t>
            </a:r>
            <a:endParaRPr lang="en-US" dirty="0"/>
          </a:p>
        </p:txBody>
      </p:sp>
      <p:sp>
        <p:nvSpPr>
          <p:cNvPr id="3" name="Slide Number Placeholder 2"/>
          <p:cNvSpPr>
            <a:spLocks noGrp="1"/>
          </p:cNvSpPr>
          <p:nvPr>
            <p:ph type="sldNum" idx="12"/>
          </p:nvPr>
        </p:nvSpPr>
        <p:spPr/>
        <p:txBody>
          <a:bodyPr/>
          <a:lstStyle/>
          <a:p>
            <a:fld id="{9209E653-5F71-42D0-A15C-24EE50CB6FA9}" type="slidenum">
              <a:rPr lang="en-US" smtClean="0"/>
              <a:pPr/>
              <a:t>15</a:t>
            </a:fld>
            <a:endParaRPr lang="en-US" dirty="0"/>
          </a:p>
        </p:txBody>
      </p:sp>
      <p:pic>
        <p:nvPicPr>
          <p:cNvPr id="2050" name="Picture 2"/>
          <p:cNvPicPr>
            <a:picLocks noChangeAspect="1" noChangeArrowheads="1"/>
          </p:cNvPicPr>
          <p:nvPr/>
        </p:nvPicPr>
        <p:blipFill>
          <a:blip r:embed="rId2"/>
          <a:srcRect/>
          <a:stretch>
            <a:fillRect/>
          </a:stretch>
        </p:blipFill>
        <p:spPr bwMode="auto">
          <a:xfrm>
            <a:off x="863848" y="1979637"/>
            <a:ext cx="8208912" cy="4363751"/>
          </a:xfrm>
          <a:prstGeom prst="rect">
            <a:avLst/>
          </a:prstGeom>
          <a:noFill/>
          <a:ln w="9525">
            <a:noFill/>
            <a:miter lim="800000"/>
            <a:headEnd/>
            <a:tailEnd/>
          </a:ln>
        </p:spPr>
      </p:pic>
    </p:spTree>
    <p:extLst>
      <p:ext uri="{BB962C8B-B14F-4D97-AF65-F5344CB8AC3E}">
        <p14:creationId xmlns:p14="http://schemas.microsoft.com/office/powerpoint/2010/main" val="623784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431800" y="251445"/>
            <a:ext cx="8568531" cy="1093702"/>
          </a:xfrm>
        </p:spPr>
        <p:txBody>
          <a:bodyPr/>
          <a:lstStyle/>
          <a:p>
            <a:r>
              <a:rPr lang="en-US" altLang="en-US" sz="4000" dirty="0"/>
              <a:t>Code Migration</a:t>
            </a:r>
          </a:p>
        </p:txBody>
      </p:sp>
      <p:sp>
        <p:nvSpPr>
          <p:cNvPr id="94211" name="Rectangle 3"/>
          <p:cNvSpPr>
            <a:spLocks noGrp="1" noChangeArrowheads="1"/>
          </p:cNvSpPr>
          <p:nvPr>
            <p:ph type="body" idx="1"/>
          </p:nvPr>
        </p:nvSpPr>
        <p:spPr/>
        <p:txBody>
          <a:bodyPr/>
          <a:lstStyle/>
          <a:p>
            <a:pPr marL="457200" indent="-457200">
              <a:buFont typeface="Arial" panose="020B0604020202020204" pitchFamily="34" charset="0"/>
              <a:buChar char="•"/>
            </a:pPr>
            <a:r>
              <a:rPr lang="en-US" altLang="en-US" sz="2800" dirty="0"/>
              <a:t>One of the most important considerations in commercial Information Technology is efficiency or throughput.  </a:t>
            </a:r>
          </a:p>
          <a:p>
            <a:pPr marL="457200" indent="-457200">
              <a:buFont typeface="Arial" panose="020B0604020202020204" pitchFamily="34" charset="0"/>
              <a:buChar char="•"/>
            </a:pPr>
            <a:r>
              <a:rPr lang="en-US" altLang="en-US" sz="2800" dirty="0"/>
              <a:t>One way to get more processing for the same amount of money is to </a:t>
            </a:r>
            <a:r>
              <a:rPr lang="en-US" altLang="en-US" sz="2800" dirty="0">
                <a:solidFill>
                  <a:srgbClr val="FF0000"/>
                </a:solidFill>
              </a:rPr>
              <a:t>move processing from heavily loaded systems to lightly loaded systems</a:t>
            </a:r>
            <a:r>
              <a:rPr lang="en-US" altLang="en-US" sz="2800" dirty="0"/>
              <a:t>. This is one aspect of </a:t>
            </a:r>
            <a:r>
              <a:rPr lang="en-US" altLang="en-US" sz="2800" dirty="0">
                <a:solidFill>
                  <a:srgbClr val="FF0000"/>
                </a:solidFill>
              </a:rPr>
              <a:t>code migration</a:t>
            </a:r>
            <a:r>
              <a:rPr lang="en-US" altLang="en-US" sz="2800" dirty="0"/>
              <a:t>.</a:t>
            </a:r>
          </a:p>
        </p:txBody>
      </p:sp>
      <p:sp>
        <p:nvSpPr>
          <p:cNvPr id="2" name="Footer Placeholder 1"/>
          <p:cNvSpPr>
            <a:spLocks noGrp="1"/>
          </p:cNvSpPr>
          <p:nvPr>
            <p:ph type="ftr" idx="11"/>
          </p:nvPr>
        </p:nvSpPr>
        <p:spPr/>
        <p:txBody>
          <a:bodyPr/>
          <a:lstStyle/>
          <a:p>
            <a:pPr>
              <a:defRPr/>
            </a:pPr>
            <a:r>
              <a:rPr lang="en-US"/>
              <a:t>Software Engineering for Distributed Systems Course </a:t>
            </a:r>
            <a:endParaRPr lang="en-US" dirty="0"/>
          </a:p>
        </p:txBody>
      </p:sp>
      <p:sp>
        <p:nvSpPr>
          <p:cNvPr id="3" name="Slide Number Placeholder 2"/>
          <p:cNvSpPr>
            <a:spLocks noGrp="1"/>
          </p:cNvSpPr>
          <p:nvPr>
            <p:ph type="sldNum" idx="12"/>
          </p:nvPr>
        </p:nvSpPr>
        <p:spPr/>
        <p:txBody>
          <a:bodyPr/>
          <a:lstStyle/>
          <a:p>
            <a:fld id="{9209E653-5F71-42D0-A15C-24EE50CB6FA9}" type="slidenum">
              <a:rPr lang="en-US" smtClean="0"/>
              <a:pPr/>
              <a:t>16</a:t>
            </a:fld>
            <a:endParaRPr lang="en-US" dirty="0"/>
          </a:p>
        </p:txBody>
      </p:sp>
    </p:spTree>
    <p:extLst>
      <p:ext uri="{BB962C8B-B14F-4D97-AF65-F5344CB8AC3E}">
        <p14:creationId xmlns:p14="http://schemas.microsoft.com/office/powerpoint/2010/main" val="2659469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431800" y="179437"/>
            <a:ext cx="8568531" cy="1093702"/>
          </a:xfrm>
        </p:spPr>
        <p:txBody>
          <a:bodyPr/>
          <a:lstStyle/>
          <a:p>
            <a:r>
              <a:rPr lang="en-US" altLang="en-US" sz="4000" dirty="0"/>
              <a:t>Fat Client and Fat Server</a:t>
            </a:r>
          </a:p>
        </p:txBody>
      </p:sp>
      <p:sp>
        <p:nvSpPr>
          <p:cNvPr id="95235" name="Rectangle 3"/>
          <p:cNvSpPr>
            <a:spLocks noGrp="1" noChangeArrowheads="1"/>
          </p:cNvSpPr>
          <p:nvPr>
            <p:ph type="body" idx="1"/>
          </p:nvPr>
        </p:nvSpPr>
        <p:spPr>
          <a:xfrm>
            <a:off x="420026" y="1691605"/>
            <a:ext cx="9300806" cy="4535805"/>
          </a:xfrm>
        </p:spPr>
        <p:txBody>
          <a:bodyPr/>
          <a:lstStyle/>
          <a:p>
            <a:pPr marL="457200" indent="-457200">
              <a:buFont typeface="Arial" panose="020B0604020202020204" pitchFamily="34" charset="0"/>
              <a:buChar char="•"/>
            </a:pPr>
            <a:r>
              <a:rPr lang="en-US" altLang="en-US" sz="2800" dirty="0"/>
              <a:t>Code processing can take place anywhere on a system. </a:t>
            </a:r>
          </a:p>
          <a:p>
            <a:pPr marL="457200" indent="-457200">
              <a:buFont typeface="Arial" panose="020B0604020202020204" pitchFamily="34" charset="0"/>
              <a:buChar char="•"/>
            </a:pPr>
            <a:r>
              <a:rPr lang="en-US" altLang="en-US" sz="2800" dirty="0"/>
              <a:t>If most of the processing takes place on the server, it is called a </a:t>
            </a:r>
            <a:r>
              <a:rPr lang="en-US" altLang="en-US" sz="2800" i="1" dirty="0">
                <a:solidFill>
                  <a:srgbClr val="FF0000"/>
                </a:solidFill>
              </a:rPr>
              <a:t>Fat Server</a:t>
            </a:r>
            <a:r>
              <a:rPr lang="en-US" altLang="en-US" sz="2800" dirty="0"/>
              <a:t>, while the opposite is a </a:t>
            </a:r>
            <a:r>
              <a:rPr lang="en-US" altLang="en-US" sz="2800" i="1" dirty="0">
                <a:solidFill>
                  <a:srgbClr val="FF0000"/>
                </a:solidFill>
              </a:rPr>
              <a:t>Fat Client</a:t>
            </a:r>
            <a:r>
              <a:rPr lang="en-US" altLang="en-US" sz="2800" dirty="0"/>
              <a:t>.  </a:t>
            </a:r>
          </a:p>
          <a:p>
            <a:pPr marL="457200" indent="-457200">
              <a:buFont typeface="Arial" panose="020B0604020202020204" pitchFamily="34" charset="0"/>
              <a:buChar char="•"/>
            </a:pPr>
            <a:r>
              <a:rPr lang="en-US" altLang="en-US" sz="2800" dirty="0"/>
              <a:t>Thus, if a server cannot handle all the load that is thrown at it, an alternative to buying another expensive server is to move some of the more intensive computation to the clients by migrating some of the code. </a:t>
            </a:r>
          </a:p>
          <a:p>
            <a:pPr marL="457200" indent="-457200">
              <a:buFont typeface="Arial" panose="020B0604020202020204" pitchFamily="34" charset="0"/>
              <a:buChar char="•"/>
            </a:pPr>
            <a:r>
              <a:rPr lang="en-US" altLang="en-US" sz="2800" dirty="0"/>
              <a:t>In addition to increasing performance, this can also increase flexibility.</a:t>
            </a:r>
          </a:p>
        </p:txBody>
      </p:sp>
      <p:sp>
        <p:nvSpPr>
          <p:cNvPr id="2" name="Footer Placeholder 1"/>
          <p:cNvSpPr>
            <a:spLocks noGrp="1"/>
          </p:cNvSpPr>
          <p:nvPr>
            <p:ph type="ftr" idx="11"/>
          </p:nvPr>
        </p:nvSpPr>
        <p:spPr/>
        <p:txBody>
          <a:bodyPr/>
          <a:lstStyle/>
          <a:p>
            <a:pPr>
              <a:defRPr/>
            </a:pPr>
            <a:r>
              <a:rPr lang="en-US"/>
              <a:t>Software Engineering for Distributed Systems Course </a:t>
            </a:r>
            <a:endParaRPr lang="en-US" dirty="0"/>
          </a:p>
        </p:txBody>
      </p:sp>
      <p:sp>
        <p:nvSpPr>
          <p:cNvPr id="3" name="Slide Number Placeholder 2"/>
          <p:cNvSpPr>
            <a:spLocks noGrp="1"/>
          </p:cNvSpPr>
          <p:nvPr>
            <p:ph type="sldNum" idx="12"/>
          </p:nvPr>
        </p:nvSpPr>
        <p:spPr/>
        <p:txBody>
          <a:bodyPr/>
          <a:lstStyle/>
          <a:p>
            <a:fld id="{9209E653-5F71-42D0-A15C-24EE50CB6FA9}" type="slidenum">
              <a:rPr lang="en-US" smtClean="0"/>
              <a:pPr/>
              <a:t>17</a:t>
            </a:fld>
            <a:endParaRPr lang="en-US" dirty="0"/>
          </a:p>
        </p:txBody>
      </p:sp>
    </p:spTree>
    <p:extLst>
      <p:ext uri="{BB962C8B-B14F-4D97-AF65-F5344CB8AC3E}">
        <p14:creationId xmlns:p14="http://schemas.microsoft.com/office/powerpoint/2010/main" val="3338628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359792" y="251445"/>
            <a:ext cx="8568531" cy="1093702"/>
          </a:xfrm>
        </p:spPr>
        <p:txBody>
          <a:bodyPr/>
          <a:lstStyle/>
          <a:p>
            <a:r>
              <a:rPr lang="en-US" altLang="en-US" sz="4000" dirty="0"/>
              <a:t>Efficient Migration</a:t>
            </a:r>
          </a:p>
        </p:txBody>
      </p:sp>
      <p:sp>
        <p:nvSpPr>
          <p:cNvPr id="96259" name="Rectangle 3"/>
          <p:cNvSpPr>
            <a:spLocks noGrp="1" noChangeArrowheads="1"/>
          </p:cNvSpPr>
          <p:nvPr>
            <p:ph type="body" idx="1"/>
          </p:nvPr>
        </p:nvSpPr>
        <p:spPr/>
        <p:txBody>
          <a:bodyPr/>
          <a:lstStyle/>
          <a:p>
            <a:pPr marL="457200" indent="-457200">
              <a:buFont typeface="Arial" panose="020B0604020202020204" pitchFamily="34" charset="0"/>
              <a:buChar char="•"/>
            </a:pPr>
            <a:r>
              <a:rPr lang="en-US" altLang="en-US" sz="2800" dirty="0"/>
              <a:t>If code can be moved easily between machines, then it is possible to dynamically configure distributed systems. </a:t>
            </a:r>
          </a:p>
          <a:p>
            <a:pPr marL="457200" indent="-457200">
              <a:buFont typeface="Arial" panose="020B0604020202020204" pitchFamily="34" charset="0"/>
              <a:buChar char="•"/>
            </a:pPr>
            <a:r>
              <a:rPr lang="en-US" altLang="en-US" sz="2800" dirty="0"/>
              <a:t>This is a key idea behind distributed object systems such as CORBA, where the application environment can be very dynamic, involving many objects, with new objects able to be added at any time and others moved to faster machines or ones with spare capacity.</a:t>
            </a:r>
          </a:p>
        </p:txBody>
      </p:sp>
      <p:sp>
        <p:nvSpPr>
          <p:cNvPr id="2" name="Footer Placeholder 1"/>
          <p:cNvSpPr>
            <a:spLocks noGrp="1"/>
          </p:cNvSpPr>
          <p:nvPr>
            <p:ph type="ftr" idx="11"/>
          </p:nvPr>
        </p:nvSpPr>
        <p:spPr/>
        <p:txBody>
          <a:bodyPr/>
          <a:lstStyle/>
          <a:p>
            <a:pPr>
              <a:defRPr/>
            </a:pPr>
            <a:r>
              <a:rPr lang="en-US"/>
              <a:t>Software Engineering for Distributed Systems Course </a:t>
            </a:r>
            <a:endParaRPr lang="en-US" dirty="0"/>
          </a:p>
        </p:txBody>
      </p:sp>
      <p:sp>
        <p:nvSpPr>
          <p:cNvPr id="3" name="Slide Number Placeholder 2"/>
          <p:cNvSpPr>
            <a:spLocks noGrp="1"/>
          </p:cNvSpPr>
          <p:nvPr>
            <p:ph type="sldNum" idx="12"/>
          </p:nvPr>
        </p:nvSpPr>
        <p:spPr/>
        <p:txBody>
          <a:bodyPr/>
          <a:lstStyle/>
          <a:p>
            <a:fld id="{9209E653-5F71-42D0-A15C-24EE50CB6FA9}" type="slidenum">
              <a:rPr lang="en-US" smtClean="0"/>
              <a:pPr/>
              <a:t>18</a:t>
            </a:fld>
            <a:endParaRPr lang="en-US" dirty="0"/>
          </a:p>
        </p:txBody>
      </p:sp>
    </p:spTree>
    <p:extLst>
      <p:ext uri="{BB962C8B-B14F-4D97-AF65-F5344CB8AC3E}">
        <p14:creationId xmlns:p14="http://schemas.microsoft.com/office/powerpoint/2010/main" val="1977738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575816" y="179437"/>
            <a:ext cx="8568531" cy="1093702"/>
          </a:xfrm>
        </p:spPr>
        <p:txBody>
          <a:bodyPr/>
          <a:lstStyle/>
          <a:p>
            <a:r>
              <a:rPr lang="en-US" altLang="en-US" sz="4000" dirty="0"/>
              <a:t>Java Applet</a:t>
            </a:r>
          </a:p>
        </p:txBody>
      </p:sp>
      <p:sp>
        <p:nvSpPr>
          <p:cNvPr id="97283" name="Rectangle 3"/>
          <p:cNvSpPr>
            <a:spLocks noGrp="1" noChangeArrowheads="1"/>
          </p:cNvSpPr>
          <p:nvPr>
            <p:ph type="body" idx="1"/>
          </p:nvPr>
        </p:nvSpPr>
        <p:spPr/>
        <p:txBody>
          <a:bodyPr/>
          <a:lstStyle/>
          <a:p>
            <a:pPr>
              <a:buFont typeface="Arial" panose="020B0604020202020204" pitchFamily="34" charset="0"/>
              <a:buChar char="•"/>
            </a:pPr>
            <a:r>
              <a:rPr lang="en-US" altLang="en-US" sz="2800" dirty="0"/>
              <a:t>Another example of </a:t>
            </a:r>
            <a:r>
              <a:rPr lang="en-US" altLang="en-US" sz="2800" dirty="0">
                <a:solidFill>
                  <a:srgbClr val="FF0000"/>
                </a:solidFill>
              </a:rPr>
              <a:t>code migration </a:t>
            </a:r>
            <a:r>
              <a:rPr lang="en-US" altLang="en-US" sz="2800" dirty="0"/>
              <a:t>is the Java Applet, which can be fetched from a server and execute on a client. </a:t>
            </a:r>
          </a:p>
          <a:p>
            <a:pPr>
              <a:buFont typeface="Arial" panose="020B0604020202020204" pitchFamily="34" charset="0"/>
              <a:buChar char="•"/>
            </a:pPr>
            <a:r>
              <a:rPr lang="en-US" altLang="en-US" sz="2800" dirty="0"/>
              <a:t>The applet can also access the server for functionality that is not sent to the client.</a:t>
            </a:r>
          </a:p>
        </p:txBody>
      </p:sp>
      <p:sp>
        <p:nvSpPr>
          <p:cNvPr id="2" name="Footer Placeholder 1"/>
          <p:cNvSpPr>
            <a:spLocks noGrp="1"/>
          </p:cNvSpPr>
          <p:nvPr>
            <p:ph type="ftr" idx="11"/>
          </p:nvPr>
        </p:nvSpPr>
        <p:spPr/>
        <p:txBody>
          <a:bodyPr/>
          <a:lstStyle/>
          <a:p>
            <a:pPr>
              <a:defRPr/>
            </a:pPr>
            <a:r>
              <a:rPr lang="en-US"/>
              <a:t>Software Engineering for Distributed Systems Course </a:t>
            </a:r>
            <a:endParaRPr lang="en-US" dirty="0"/>
          </a:p>
        </p:txBody>
      </p:sp>
      <p:sp>
        <p:nvSpPr>
          <p:cNvPr id="3" name="Slide Number Placeholder 2"/>
          <p:cNvSpPr>
            <a:spLocks noGrp="1"/>
          </p:cNvSpPr>
          <p:nvPr>
            <p:ph type="sldNum" idx="12"/>
          </p:nvPr>
        </p:nvSpPr>
        <p:spPr/>
        <p:txBody>
          <a:bodyPr/>
          <a:lstStyle/>
          <a:p>
            <a:fld id="{9209E653-5F71-42D0-A15C-24EE50CB6FA9}" type="slidenum">
              <a:rPr lang="en-US" smtClean="0"/>
              <a:pPr/>
              <a:t>19</a:t>
            </a:fld>
            <a:endParaRPr lang="en-US" dirty="0"/>
          </a:p>
        </p:txBody>
      </p:sp>
    </p:spTree>
    <p:extLst>
      <p:ext uri="{BB962C8B-B14F-4D97-AF65-F5344CB8AC3E}">
        <p14:creationId xmlns:p14="http://schemas.microsoft.com/office/powerpoint/2010/main" val="575021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43768" y="201513"/>
            <a:ext cx="9715568" cy="1562100"/>
          </a:xfrm>
        </p:spPr>
        <p:txBody>
          <a:bodyPr/>
          <a:lstStyle/>
          <a:p>
            <a:r>
              <a:rPr lang="en-US" sz="4000" dirty="0">
                <a:latin typeface="+mn-lt"/>
              </a:rPr>
              <a:t>Course Title: Software Engineering for Distributed Systems Course </a:t>
            </a:r>
            <a:br>
              <a:rPr lang="en-US" sz="3200" b="1" dirty="0">
                <a:latin typeface="+mn-lt"/>
              </a:rPr>
            </a:br>
            <a:endParaRPr lang="en-US" sz="3200" b="1" dirty="0">
              <a:latin typeface="+mn-lt"/>
            </a:endParaRPr>
          </a:p>
        </p:txBody>
      </p:sp>
      <p:sp>
        <p:nvSpPr>
          <p:cNvPr id="4" name="Content Placeholder 3"/>
          <p:cNvSpPr>
            <a:spLocks noGrp="1"/>
          </p:cNvSpPr>
          <p:nvPr>
            <p:ph idx="1"/>
          </p:nvPr>
        </p:nvSpPr>
        <p:spPr/>
        <p:txBody>
          <a:bodyPr/>
          <a:lstStyle/>
          <a:p>
            <a:pPr algn="ctr">
              <a:lnSpc>
                <a:spcPct val="200000"/>
              </a:lnSpc>
            </a:pPr>
            <a:r>
              <a:rPr lang="en-US" b="1" dirty="0"/>
              <a:t>Unit 3</a:t>
            </a:r>
          </a:p>
          <a:p>
            <a:pPr algn="ctr">
              <a:lnSpc>
                <a:spcPct val="200000"/>
              </a:lnSpc>
            </a:pPr>
            <a:r>
              <a:rPr lang="en-US" b="1" dirty="0"/>
              <a:t> </a:t>
            </a:r>
            <a:r>
              <a:rPr lang="en-US" b="1" dirty="0" err="1"/>
              <a:t>Interprocess</a:t>
            </a:r>
            <a:r>
              <a:rPr lang="en-US" b="1" dirty="0"/>
              <a:t> Communication</a:t>
            </a:r>
          </a:p>
        </p:txBody>
      </p:sp>
      <p:sp>
        <p:nvSpPr>
          <p:cNvPr id="6" name="Slide Number Placeholder 5"/>
          <p:cNvSpPr>
            <a:spLocks noGrp="1"/>
          </p:cNvSpPr>
          <p:nvPr>
            <p:ph type="sldNum" idx="4294967295"/>
          </p:nvPr>
        </p:nvSpPr>
        <p:spPr>
          <a:xfrm>
            <a:off x="7492736" y="6887655"/>
            <a:ext cx="2346325" cy="411141"/>
          </a:xfrm>
          <a:prstGeom prst="rect">
            <a:avLst/>
          </a:prstGeom>
        </p:spPr>
        <p:txBody>
          <a:bodyPr lIns="100794" tIns="50397" rIns="100794" bIns="50397"/>
          <a:lstStyle/>
          <a:p>
            <a:fld id="{9209E653-5F71-42D0-A15C-24EE50CB6FA9}" type="slidenum">
              <a:rPr lang="en-US" smtClean="0"/>
              <a:pPr/>
              <a:t>2</a:t>
            </a:fld>
            <a:endParaRPr lang="en-US" dirty="0"/>
          </a:p>
        </p:txBody>
      </p:sp>
      <p:sp>
        <p:nvSpPr>
          <p:cNvPr id="2" name="Rectangle 1"/>
          <p:cNvSpPr/>
          <p:nvPr/>
        </p:nvSpPr>
        <p:spPr>
          <a:xfrm>
            <a:off x="162385" y="4838757"/>
            <a:ext cx="8811604" cy="874682"/>
          </a:xfrm>
          <a:prstGeom prst="rect">
            <a:avLst/>
          </a:prstGeom>
          <a:noFill/>
        </p:spPr>
        <p:txBody>
          <a:bodyPr wrap="square" lIns="100794" tIns="50397" rIns="100794" bIns="50397">
            <a:spAutoFit/>
          </a:bodyPr>
          <a:lstStyle/>
          <a:p>
            <a:r>
              <a:rPr lang="en-US" b="0" dirty="0"/>
              <a:t>Material from </a:t>
            </a:r>
          </a:p>
          <a:p>
            <a:pPr marL="314982" indent="-314982">
              <a:buFontTx/>
              <a:buChar char="-"/>
            </a:pPr>
            <a:r>
              <a:rPr lang="en-US" b="0" dirty="0">
                <a:latin typeface="Times New Roman" panose="02020603050405020304" pitchFamily="18" charset="0"/>
                <a:cs typeface="Times New Roman" panose="02020603050405020304" pitchFamily="18" charset="0"/>
              </a:rPr>
              <a:t>Distributed Systems: Concepts and Design, 5th edition. </a:t>
            </a:r>
            <a:r>
              <a:rPr lang="en-US" b="0" dirty="0" err="1">
                <a:latin typeface="Times New Roman" panose="02020603050405020304" pitchFamily="18" charset="0"/>
                <a:cs typeface="Times New Roman" panose="02020603050405020304" pitchFamily="18" charset="0"/>
              </a:rPr>
              <a:t>Coulouris</a:t>
            </a:r>
            <a:r>
              <a:rPr lang="en-US" b="0" dirty="0">
                <a:latin typeface="Times New Roman" panose="02020603050405020304" pitchFamily="18" charset="0"/>
                <a:cs typeface="Times New Roman" panose="02020603050405020304" pitchFamily="18" charset="0"/>
              </a:rPr>
              <a:t>, et. Al</a:t>
            </a:r>
          </a:p>
          <a:p>
            <a:pPr marL="314982" indent="-314982">
              <a:buFontTx/>
              <a:buChar char="-"/>
            </a:pPr>
            <a:endParaRPr lang="en-US" b="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idx="11"/>
          </p:nvPr>
        </p:nvSpPr>
        <p:spPr/>
        <p:txBody>
          <a:bodyPr/>
          <a:lstStyle/>
          <a:p>
            <a:pPr>
              <a:defRPr/>
            </a:pPr>
            <a:r>
              <a:rPr lang="en-US"/>
              <a:t>Software Engineering for Distributed Systems Course </a:t>
            </a:r>
            <a:endParaRPr lang="en-US" dirty="0"/>
          </a:p>
        </p:txBody>
      </p:sp>
    </p:spTree>
    <p:extLst>
      <p:ext uri="{BB962C8B-B14F-4D97-AF65-F5344CB8AC3E}">
        <p14:creationId xmlns:p14="http://schemas.microsoft.com/office/powerpoint/2010/main" val="1499790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31800" y="165855"/>
            <a:ext cx="8568531" cy="1093702"/>
          </a:xfrm>
        </p:spPr>
        <p:txBody>
          <a:bodyPr/>
          <a:lstStyle/>
          <a:p>
            <a:r>
              <a:rPr lang="en-US" altLang="en-US" sz="4000" dirty="0"/>
              <a:t>Weak Mobility</a:t>
            </a:r>
          </a:p>
        </p:txBody>
      </p:sp>
      <p:sp>
        <p:nvSpPr>
          <p:cNvPr id="98307" name="Rectangle 3"/>
          <p:cNvSpPr>
            <a:spLocks noGrp="1" noChangeArrowheads="1"/>
          </p:cNvSpPr>
          <p:nvPr>
            <p:ph type="body" idx="1"/>
          </p:nvPr>
        </p:nvSpPr>
        <p:spPr/>
        <p:txBody>
          <a:bodyPr/>
          <a:lstStyle/>
          <a:p>
            <a:pPr marL="457200" indent="-457200">
              <a:buFont typeface="Arial" panose="020B0604020202020204" pitchFamily="34" charset="0"/>
              <a:buChar char="•"/>
            </a:pPr>
            <a:r>
              <a:rPr lang="en-US" altLang="en-US" sz="2800" dirty="0"/>
              <a:t>A bare minimum for code migration is the ability to transfer only the code segment and some initialization data. </a:t>
            </a:r>
          </a:p>
          <a:p>
            <a:pPr marL="457200" indent="-457200">
              <a:buFont typeface="Arial" panose="020B0604020202020204" pitchFamily="34" charset="0"/>
              <a:buChar char="•"/>
            </a:pPr>
            <a:r>
              <a:rPr lang="en-CA" altLang="en-US" sz="2800" dirty="0"/>
              <a:t>The </a:t>
            </a:r>
            <a:r>
              <a:rPr lang="en-CA" altLang="en-US" sz="2800" i="1" dirty="0">
                <a:solidFill>
                  <a:srgbClr val="FF0000"/>
                </a:solidFill>
              </a:rPr>
              <a:t>code segment </a:t>
            </a:r>
            <a:r>
              <a:rPr lang="en-CA" altLang="en-US" sz="2800" dirty="0"/>
              <a:t>is the part that contains the set of instructions that make up the program that is being executed.</a:t>
            </a:r>
            <a:r>
              <a:rPr lang="en-US" altLang="en-US" sz="2800" dirty="0"/>
              <a:t> </a:t>
            </a:r>
          </a:p>
          <a:p>
            <a:pPr marL="457200" indent="-457200">
              <a:buFont typeface="Arial" panose="020B0604020202020204" pitchFamily="34" charset="0"/>
              <a:buChar char="•"/>
            </a:pPr>
            <a:r>
              <a:rPr lang="en-US" altLang="en-US" sz="2800" dirty="0"/>
              <a:t>This is called weak mobility.  </a:t>
            </a:r>
          </a:p>
          <a:p>
            <a:pPr marL="457200" indent="-457200">
              <a:buFont typeface="Arial" panose="020B0604020202020204" pitchFamily="34" charset="0"/>
              <a:buChar char="•"/>
            </a:pPr>
            <a:r>
              <a:rPr lang="en-US" altLang="en-US" sz="2800" dirty="0"/>
              <a:t>This is simple to accomplish, and only requires that the code be portable so that the client can execute it.</a:t>
            </a:r>
          </a:p>
        </p:txBody>
      </p:sp>
      <p:sp>
        <p:nvSpPr>
          <p:cNvPr id="2" name="Footer Placeholder 1"/>
          <p:cNvSpPr>
            <a:spLocks noGrp="1"/>
          </p:cNvSpPr>
          <p:nvPr>
            <p:ph type="ftr" idx="11"/>
          </p:nvPr>
        </p:nvSpPr>
        <p:spPr/>
        <p:txBody>
          <a:bodyPr/>
          <a:lstStyle/>
          <a:p>
            <a:pPr>
              <a:defRPr/>
            </a:pPr>
            <a:r>
              <a:rPr lang="en-US"/>
              <a:t>Software Engineering for Distributed Systems Course </a:t>
            </a:r>
            <a:endParaRPr lang="en-US" dirty="0"/>
          </a:p>
        </p:txBody>
      </p:sp>
      <p:sp>
        <p:nvSpPr>
          <p:cNvPr id="3" name="Slide Number Placeholder 2"/>
          <p:cNvSpPr>
            <a:spLocks noGrp="1"/>
          </p:cNvSpPr>
          <p:nvPr>
            <p:ph type="sldNum" idx="12"/>
          </p:nvPr>
        </p:nvSpPr>
        <p:spPr/>
        <p:txBody>
          <a:bodyPr/>
          <a:lstStyle/>
          <a:p>
            <a:fld id="{9209E653-5F71-42D0-A15C-24EE50CB6FA9}" type="slidenum">
              <a:rPr lang="en-US" smtClean="0"/>
              <a:pPr/>
              <a:t>20</a:t>
            </a:fld>
            <a:endParaRPr lang="en-US" dirty="0"/>
          </a:p>
        </p:txBody>
      </p:sp>
    </p:spTree>
    <p:extLst>
      <p:ext uri="{BB962C8B-B14F-4D97-AF65-F5344CB8AC3E}">
        <p14:creationId xmlns:p14="http://schemas.microsoft.com/office/powerpoint/2010/main" val="3575318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503808" y="165855"/>
            <a:ext cx="8568531" cy="1093702"/>
          </a:xfrm>
        </p:spPr>
        <p:txBody>
          <a:bodyPr/>
          <a:lstStyle/>
          <a:p>
            <a:r>
              <a:rPr lang="en-US" altLang="en-US" sz="4000" dirty="0"/>
              <a:t>Strong Mobility</a:t>
            </a:r>
          </a:p>
        </p:txBody>
      </p:sp>
      <p:sp>
        <p:nvSpPr>
          <p:cNvPr id="99331" name="Rectangle 3"/>
          <p:cNvSpPr>
            <a:spLocks noGrp="1" noChangeArrowheads="1"/>
          </p:cNvSpPr>
          <p:nvPr>
            <p:ph type="body" idx="1"/>
          </p:nvPr>
        </p:nvSpPr>
        <p:spPr/>
        <p:txBody>
          <a:bodyPr/>
          <a:lstStyle/>
          <a:p>
            <a:pPr marL="457200" indent="-457200">
              <a:buFont typeface="Arial" panose="020B0604020202020204" pitchFamily="34" charset="0"/>
              <a:buChar char="•"/>
            </a:pPr>
            <a:r>
              <a:rPr lang="en-US" altLang="en-US" sz="2800" dirty="0"/>
              <a:t>If you also download the execution segment, then you have strong mobility. </a:t>
            </a:r>
          </a:p>
          <a:p>
            <a:pPr marL="457200" indent="-457200">
              <a:buFont typeface="Arial" panose="020B0604020202020204" pitchFamily="34" charset="0"/>
              <a:buChar char="•"/>
            </a:pPr>
            <a:r>
              <a:rPr lang="en-US" altLang="en-US" sz="2800" dirty="0"/>
              <a:t>The </a:t>
            </a:r>
            <a:r>
              <a:rPr lang="en-US" altLang="en-US" sz="2800" i="1" dirty="0">
                <a:solidFill>
                  <a:srgbClr val="FF0000"/>
                </a:solidFill>
              </a:rPr>
              <a:t>execution segment </a:t>
            </a:r>
            <a:r>
              <a:rPr lang="en-US" altLang="en-US" sz="2800" dirty="0"/>
              <a:t>is used </a:t>
            </a:r>
            <a:r>
              <a:rPr lang="en-CA" altLang="en-US" sz="2800" dirty="0"/>
              <a:t>to store the current execution state of a process, consisting of private data, the stack, and, of course, the program counter.</a:t>
            </a:r>
            <a:r>
              <a:rPr lang="en-US" altLang="en-US" sz="2800" dirty="0"/>
              <a:t> </a:t>
            </a:r>
          </a:p>
          <a:p>
            <a:pPr marL="457200" indent="-457200">
              <a:buFont typeface="Arial" panose="020B0604020202020204" pitchFamily="34" charset="0"/>
              <a:buChar char="•"/>
            </a:pPr>
            <a:r>
              <a:rPr lang="en-US" altLang="en-US" sz="2800" dirty="0"/>
              <a:t>A key distinction is that with strong mobility a running process can be stopped, moved to another machine, and resume where it left off. </a:t>
            </a:r>
          </a:p>
          <a:p>
            <a:pPr marL="457200" indent="-457200">
              <a:buFont typeface="Arial" panose="020B0604020202020204" pitchFamily="34" charset="0"/>
              <a:buChar char="•"/>
            </a:pPr>
            <a:r>
              <a:rPr lang="en-US" altLang="en-US" sz="2800" dirty="0"/>
              <a:t>Strong mobility is more difficult to implement.</a:t>
            </a:r>
          </a:p>
        </p:txBody>
      </p:sp>
      <p:sp>
        <p:nvSpPr>
          <p:cNvPr id="2" name="Footer Placeholder 1"/>
          <p:cNvSpPr>
            <a:spLocks noGrp="1"/>
          </p:cNvSpPr>
          <p:nvPr>
            <p:ph type="ftr" idx="11"/>
          </p:nvPr>
        </p:nvSpPr>
        <p:spPr/>
        <p:txBody>
          <a:bodyPr/>
          <a:lstStyle/>
          <a:p>
            <a:pPr>
              <a:defRPr/>
            </a:pPr>
            <a:r>
              <a:rPr lang="en-US"/>
              <a:t>Software Engineering for Distributed Systems Course </a:t>
            </a:r>
            <a:endParaRPr lang="en-US" dirty="0"/>
          </a:p>
        </p:txBody>
      </p:sp>
      <p:sp>
        <p:nvSpPr>
          <p:cNvPr id="3" name="Slide Number Placeholder 2"/>
          <p:cNvSpPr>
            <a:spLocks noGrp="1"/>
          </p:cNvSpPr>
          <p:nvPr>
            <p:ph type="sldNum" idx="12"/>
          </p:nvPr>
        </p:nvSpPr>
        <p:spPr/>
        <p:txBody>
          <a:bodyPr/>
          <a:lstStyle/>
          <a:p>
            <a:fld id="{9209E653-5F71-42D0-A15C-24EE50CB6FA9}" type="slidenum">
              <a:rPr lang="en-US" smtClean="0"/>
              <a:pPr/>
              <a:t>21</a:t>
            </a:fld>
            <a:endParaRPr lang="en-US" dirty="0"/>
          </a:p>
        </p:txBody>
      </p:sp>
    </p:spTree>
    <p:extLst>
      <p:ext uri="{BB962C8B-B14F-4D97-AF65-F5344CB8AC3E}">
        <p14:creationId xmlns:p14="http://schemas.microsoft.com/office/powerpoint/2010/main" val="446944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503238" y="307267"/>
            <a:ext cx="8568531" cy="1093702"/>
          </a:xfrm>
        </p:spPr>
        <p:txBody>
          <a:bodyPr/>
          <a:lstStyle/>
          <a:p>
            <a:r>
              <a:rPr lang="en-US" altLang="en-US" sz="4000" dirty="0"/>
              <a:t>Mobility Initiation</a:t>
            </a:r>
          </a:p>
        </p:txBody>
      </p:sp>
      <p:sp>
        <p:nvSpPr>
          <p:cNvPr id="100355" name="Rectangle 3"/>
          <p:cNvSpPr>
            <a:spLocks noGrp="1" noChangeArrowheads="1"/>
          </p:cNvSpPr>
          <p:nvPr>
            <p:ph type="body" idx="1"/>
          </p:nvPr>
        </p:nvSpPr>
        <p:spPr>
          <a:xfrm>
            <a:off x="503238" y="1773013"/>
            <a:ext cx="9289602" cy="4383088"/>
          </a:xfrm>
        </p:spPr>
        <p:txBody>
          <a:bodyPr/>
          <a:lstStyle/>
          <a:p>
            <a:pPr marL="457200" indent="-457200">
              <a:buFont typeface="Arial" panose="020B0604020202020204" pitchFamily="34" charset="0"/>
              <a:buChar char="•"/>
            </a:pPr>
            <a:r>
              <a:rPr lang="en-US" altLang="en-US" sz="2800" dirty="0"/>
              <a:t>Another distinction is whether the mobility is </a:t>
            </a:r>
            <a:r>
              <a:rPr lang="en-US" altLang="en-US" sz="2800" i="1" dirty="0">
                <a:solidFill>
                  <a:schemeClr val="tx1"/>
                </a:solidFill>
              </a:rPr>
              <a:t>sender-initiated </a:t>
            </a:r>
            <a:r>
              <a:rPr lang="en-US" altLang="en-US" sz="2800" dirty="0"/>
              <a:t>or </a:t>
            </a:r>
            <a:r>
              <a:rPr lang="en-US" altLang="en-US" sz="2800" i="1" dirty="0">
                <a:solidFill>
                  <a:schemeClr val="tx1"/>
                </a:solidFill>
              </a:rPr>
              <a:t>receiver-initiated</a:t>
            </a:r>
            <a:r>
              <a:rPr lang="en-US" altLang="en-US" sz="2800" dirty="0"/>
              <a:t>.</a:t>
            </a:r>
          </a:p>
          <a:p>
            <a:pPr marL="457200" indent="-457200">
              <a:buFont typeface="Arial" panose="020B0604020202020204" pitchFamily="34" charset="0"/>
              <a:buChar char="•"/>
            </a:pPr>
            <a:r>
              <a:rPr lang="en-US" sz="2800" i="1" dirty="0">
                <a:solidFill>
                  <a:srgbClr val="FF0000"/>
                </a:solidFill>
              </a:rPr>
              <a:t>sender-initiated</a:t>
            </a:r>
            <a:r>
              <a:rPr lang="en-US" sz="2800" i="1" dirty="0"/>
              <a:t> </a:t>
            </a:r>
            <a:r>
              <a:rPr lang="en-CA" sz="2800" dirty="0"/>
              <a:t>mobility: migration is initiated by the </a:t>
            </a:r>
            <a:r>
              <a:rPr lang="en-CA" sz="2800" dirty="0">
                <a:solidFill>
                  <a:srgbClr val="FF0000"/>
                </a:solidFill>
              </a:rPr>
              <a:t>sender</a:t>
            </a:r>
            <a:r>
              <a:rPr lang="en-CA" sz="2800" dirty="0"/>
              <a:t> to the machine where the code is being executed</a:t>
            </a:r>
            <a:r>
              <a:rPr lang="en-US" altLang="en-US" sz="2800" dirty="0"/>
              <a:t>  </a:t>
            </a:r>
          </a:p>
          <a:p>
            <a:pPr marL="457200" indent="-457200">
              <a:buFont typeface="Arial" panose="020B0604020202020204" pitchFamily="34" charset="0"/>
              <a:buChar char="•"/>
            </a:pPr>
            <a:r>
              <a:rPr lang="en-US" altLang="en-US" sz="2800" dirty="0"/>
              <a:t>Sender initiation examples are uploading programs to a computer server, or initiating a search on a remote server.</a:t>
            </a:r>
          </a:p>
          <a:p>
            <a:pPr marL="457200" indent="-457200">
              <a:buFont typeface="Arial" panose="020B0604020202020204" pitchFamily="34" charset="0"/>
              <a:buChar char="•"/>
            </a:pPr>
            <a:r>
              <a:rPr lang="en-US" altLang="en-US" sz="2800" i="1" dirty="0">
                <a:solidFill>
                  <a:srgbClr val="FF0000"/>
                </a:solidFill>
              </a:rPr>
              <a:t>Receiver initiated </a:t>
            </a:r>
            <a:r>
              <a:rPr lang="en-US" altLang="en-US" sz="2800" dirty="0"/>
              <a:t>mobility is when the </a:t>
            </a:r>
            <a:r>
              <a:rPr lang="en-US" altLang="en-US" sz="2800" dirty="0">
                <a:solidFill>
                  <a:srgbClr val="FF0000"/>
                </a:solidFill>
              </a:rPr>
              <a:t>receiving</a:t>
            </a:r>
            <a:r>
              <a:rPr lang="en-US" altLang="en-US" sz="2800" dirty="0"/>
              <a:t> machine requests the code, such as downloading a Java Applet.</a:t>
            </a:r>
          </a:p>
          <a:p>
            <a:pPr marL="457200" indent="-457200">
              <a:buFont typeface="Arial" panose="020B0604020202020204" pitchFamily="34" charset="0"/>
              <a:buChar char="•"/>
            </a:pPr>
            <a:endParaRPr lang="en-US" altLang="en-US" sz="2800" dirty="0"/>
          </a:p>
        </p:txBody>
      </p:sp>
      <p:sp>
        <p:nvSpPr>
          <p:cNvPr id="2" name="Footer Placeholder 1"/>
          <p:cNvSpPr>
            <a:spLocks noGrp="1"/>
          </p:cNvSpPr>
          <p:nvPr>
            <p:ph type="ftr" idx="11"/>
          </p:nvPr>
        </p:nvSpPr>
        <p:spPr/>
        <p:txBody>
          <a:bodyPr/>
          <a:lstStyle/>
          <a:p>
            <a:pPr>
              <a:defRPr/>
            </a:pPr>
            <a:r>
              <a:rPr lang="en-US"/>
              <a:t>Software Engineering for Distributed Systems Course </a:t>
            </a:r>
            <a:endParaRPr lang="en-US" dirty="0"/>
          </a:p>
        </p:txBody>
      </p:sp>
      <p:sp>
        <p:nvSpPr>
          <p:cNvPr id="3" name="Slide Number Placeholder 2"/>
          <p:cNvSpPr>
            <a:spLocks noGrp="1"/>
          </p:cNvSpPr>
          <p:nvPr>
            <p:ph type="sldNum" idx="12"/>
          </p:nvPr>
        </p:nvSpPr>
        <p:spPr/>
        <p:txBody>
          <a:bodyPr/>
          <a:lstStyle/>
          <a:p>
            <a:fld id="{9209E653-5F71-42D0-A15C-24EE50CB6FA9}" type="slidenum">
              <a:rPr lang="en-US" smtClean="0"/>
              <a:pPr/>
              <a:t>22</a:t>
            </a:fld>
            <a:endParaRPr lang="en-US" dirty="0"/>
          </a:p>
        </p:txBody>
      </p:sp>
    </p:spTree>
    <p:extLst>
      <p:ext uri="{BB962C8B-B14F-4D97-AF65-F5344CB8AC3E}">
        <p14:creationId xmlns:p14="http://schemas.microsoft.com/office/powerpoint/2010/main" val="302541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503239" y="2051645"/>
            <a:ext cx="8109346" cy="3800484"/>
          </a:xfrm>
        </p:spPr>
        <p:txBody>
          <a:bodyPr/>
          <a:lstStyle/>
          <a:p>
            <a:pPr algn="ctr"/>
            <a:r>
              <a:rPr lang="en-GB" sz="4000" b="1" dirty="0"/>
              <a:t>Topic 2</a:t>
            </a:r>
          </a:p>
          <a:p>
            <a:pPr algn="ctr"/>
            <a:r>
              <a:rPr lang="en-US" sz="4000" kern="1200" dirty="0">
                <a:solidFill>
                  <a:schemeClr val="dk1"/>
                </a:solidFill>
              </a:rPr>
              <a:t>Transaction oriented</a:t>
            </a:r>
          </a:p>
          <a:p>
            <a:pPr algn="ctr"/>
            <a:endParaRPr lang="en-US" sz="4000" kern="1200" dirty="0">
              <a:solidFill>
                <a:schemeClr val="dk1"/>
              </a:solidFill>
            </a:endParaRPr>
          </a:p>
          <a:p>
            <a:r>
              <a:rPr lang="en-US" altLang="en-US" sz="2600" dirty="0"/>
              <a:t>Material From:</a:t>
            </a:r>
          </a:p>
          <a:p>
            <a:pPr marL="457200" indent="-457200">
              <a:buFont typeface="Arial" panose="020B0604020202020204" pitchFamily="34" charset="0"/>
              <a:buChar char="•"/>
            </a:pPr>
            <a:r>
              <a:rPr lang="en-US" altLang="en-US" sz="2600" dirty="0"/>
              <a:t>http://www.dcl.hpi.uni-potsdam.de/teaching/mds/</a:t>
            </a:r>
          </a:p>
          <a:p>
            <a:pPr marL="457200" indent="-457200">
              <a:buFont typeface="Arial" panose="020B0604020202020204" pitchFamily="34" charset="0"/>
              <a:buChar char="•"/>
            </a:pPr>
            <a:r>
              <a:rPr lang="en-US" altLang="en-US" sz="2800" dirty="0"/>
              <a:t>Chapter 8 of </a:t>
            </a:r>
            <a:r>
              <a:rPr lang="en-US" altLang="en-US" sz="2800" dirty="0" err="1"/>
              <a:t>Tanenbaum</a:t>
            </a:r>
            <a:r>
              <a:rPr lang="en-US" altLang="en-US" sz="2800" dirty="0"/>
              <a:t> and van Steen, </a:t>
            </a:r>
            <a:r>
              <a:rPr lang="en-US" altLang="en-US" sz="2800" i="1" dirty="0"/>
              <a:t>Distributed Systems, Principles and Paradigms</a:t>
            </a:r>
          </a:p>
          <a:p>
            <a:pPr marL="457200" indent="-457200">
              <a:buFont typeface="Arial" panose="020B0604020202020204" pitchFamily="34" charset="0"/>
              <a:buChar char="•"/>
            </a:pPr>
            <a:endParaRPr lang="en-US" sz="2600" dirty="0">
              <a:latin typeface="Calibri"/>
              <a:ea typeface="Times New Roman"/>
              <a:cs typeface="Arial"/>
            </a:endParaRPr>
          </a:p>
        </p:txBody>
      </p:sp>
      <p:sp>
        <p:nvSpPr>
          <p:cNvPr id="5" name="Slide Number Placeholder 4"/>
          <p:cNvSpPr>
            <a:spLocks noGrp="1"/>
          </p:cNvSpPr>
          <p:nvPr>
            <p:ph type="sldNum" idx="12"/>
          </p:nvPr>
        </p:nvSpPr>
        <p:spPr/>
        <p:txBody>
          <a:bodyPr/>
          <a:lstStyle/>
          <a:p>
            <a:fld id="{9209E653-5F71-42D0-A15C-24EE50CB6FA9}" type="slidenum">
              <a:rPr lang="en-US" smtClean="0"/>
              <a:pPr/>
              <a:t>23</a:t>
            </a:fld>
            <a:endParaRPr lang="en-US"/>
          </a:p>
        </p:txBody>
      </p:sp>
      <p:sp>
        <p:nvSpPr>
          <p:cNvPr id="4" name="Footer Placeholder 3"/>
          <p:cNvSpPr>
            <a:spLocks noGrp="1"/>
          </p:cNvSpPr>
          <p:nvPr>
            <p:ph type="ftr" idx="11"/>
          </p:nvPr>
        </p:nvSpPr>
        <p:spPr/>
        <p:txBody>
          <a:bodyPr/>
          <a:lstStyle/>
          <a:p>
            <a:pPr>
              <a:defRPr/>
            </a:pPr>
            <a:r>
              <a:rPr lang="en-US"/>
              <a:t>Software Engineering for Distributed Systems Course </a:t>
            </a:r>
            <a:endParaRPr lang="en-US" dirty="0"/>
          </a:p>
        </p:txBody>
      </p:sp>
    </p:spTree>
    <p:extLst>
      <p:ext uri="{BB962C8B-B14F-4D97-AF65-F5344CB8AC3E}">
        <p14:creationId xmlns:p14="http://schemas.microsoft.com/office/powerpoint/2010/main" val="2532588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a:t>Software Engineering for Distributed Systems Course </a:t>
            </a:r>
          </a:p>
        </p:txBody>
      </p:sp>
      <p:sp>
        <p:nvSpPr>
          <p:cNvPr id="6145" name="Rectangle 1"/>
          <p:cNvSpPr>
            <a:spLocks noGrp="1" noChangeArrowheads="1"/>
          </p:cNvSpPr>
          <p:nvPr>
            <p:ph type="title" idx="4294967295"/>
          </p:nvPr>
        </p:nvSpPr>
        <p:spPr>
          <a:xfrm>
            <a:off x="503239" y="301626"/>
            <a:ext cx="8966230" cy="906444"/>
          </a:xfrm>
        </p:spPr>
        <p:txBody>
          <a:bodyPr/>
          <a:lstStyle/>
          <a:p>
            <a:r>
              <a:rPr lang="en-US" sz="4000" dirty="0"/>
              <a:t>Communicating entities and paradigms</a:t>
            </a:r>
          </a:p>
        </p:txBody>
      </p:sp>
      <p:sp>
        <p:nvSpPr>
          <p:cNvPr id="6146" name="Rectangle 2"/>
          <p:cNvSpPr>
            <a:spLocks noGrp="1" noChangeArrowheads="1"/>
          </p:cNvSpPr>
          <p:nvPr>
            <p:ph type="body" idx="4294967295"/>
          </p:nvPr>
        </p:nvSpPr>
        <p:spPr>
          <a:xfrm>
            <a:off x="325404" y="2208201"/>
            <a:ext cx="9144064" cy="4214842"/>
          </a:xfrm>
        </p:spPr>
        <p:txBody>
          <a:bodyPr/>
          <a:lstStyle/>
          <a:p>
            <a:r>
              <a:rPr lang="en-US" b="1" dirty="0"/>
              <a:t> </a:t>
            </a:r>
          </a:p>
          <a:p>
            <a:endParaRPr lang="en-US" dirty="0"/>
          </a:p>
        </p:txBody>
      </p:sp>
      <p:sp>
        <p:nvSpPr>
          <p:cNvPr id="6" name="Slide Number Placeholder 5"/>
          <p:cNvSpPr>
            <a:spLocks noGrp="1"/>
          </p:cNvSpPr>
          <p:nvPr>
            <p:ph type="sldNum" idx="12"/>
          </p:nvPr>
        </p:nvSpPr>
        <p:spPr/>
        <p:txBody>
          <a:bodyPr/>
          <a:lstStyle/>
          <a:p>
            <a:fld id="{9209E653-5F71-42D0-A15C-24EE50CB6FA9}" type="slidenum">
              <a:rPr lang="en-US" smtClean="0"/>
              <a:pPr/>
              <a:t>24</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9" y="1491038"/>
            <a:ext cx="8576616" cy="5242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599427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a:t>Software Engineering for Distributed Systems Course </a:t>
            </a:r>
          </a:p>
        </p:txBody>
      </p:sp>
      <p:sp>
        <p:nvSpPr>
          <p:cNvPr id="6145" name="Rectangle 1"/>
          <p:cNvSpPr>
            <a:spLocks noGrp="1" noChangeArrowheads="1"/>
          </p:cNvSpPr>
          <p:nvPr>
            <p:ph type="title" idx="4294967295"/>
          </p:nvPr>
        </p:nvSpPr>
        <p:spPr>
          <a:xfrm>
            <a:off x="503239" y="301626"/>
            <a:ext cx="8966230" cy="906444"/>
          </a:xfrm>
        </p:spPr>
        <p:txBody>
          <a:bodyPr/>
          <a:lstStyle/>
          <a:p>
            <a:r>
              <a:rPr lang="en-US" sz="4000" dirty="0"/>
              <a:t>Communication Layers</a:t>
            </a:r>
          </a:p>
        </p:txBody>
      </p:sp>
      <p:sp>
        <p:nvSpPr>
          <p:cNvPr id="6" name="Slide Number Placeholder 5"/>
          <p:cNvSpPr>
            <a:spLocks noGrp="1"/>
          </p:cNvSpPr>
          <p:nvPr>
            <p:ph type="sldNum" idx="12"/>
          </p:nvPr>
        </p:nvSpPr>
        <p:spPr/>
        <p:txBody>
          <a:bodyPr/>
          <a:lstStyle/>
          <a:p>
            <a:fld id="{9209E653-5F71-42D0-A15C-24EE50CB6FA9}" type="slidenum">
              <a:rPr lang="en-US" smtClean="0"/>
              <a:pPr/>
              <a:t>25</a:t>
            </a:fld>
            <a:endParaRPr lang="en-US" dirty="0"/>
          </a:p>
        </p:txBody>
      </p:sp>
      <p:pic>
        <p:nvPicPr>
          <p:cNvPr id="3075" name="Picture 3"/>
          <p:cNvPicPr>
            <a:picLocks noChangeAspect="1" noChangeArrowheads="1"/>
          </p:cNvPicPr>
          <p:nvPr/>
        </p:nvPicPr>
        <p:blipFill>
          <a:blip r:embed="rId3"/>
          <a:srcRect/>
          <a:stretch>
            <a:fillRect/>
          </a:stretch>
        </p:blipFill>
        <p:spPr bwMode="auto">
          <a:xfrm>
            <a:off x="863848" y="2123653"/>
            <a:ext cx="8603061" cy="3600400"/>
          </a:xfrm>
          <a:prstGeom prst="rect">
            <a:avLst/>
          </a:prstGeom>
          <a:noFill/>
          <a:ln w="9525">
            <a:noFill/>
            <a:miter lim="800000"/>
            <a:headEnd/>
            <a:tailEnd/>
          </a:ln>
        </p:spPr>
      </p:pic>
    </p:spTree>
    <p:extLst>
      <p:ext uri="{BB962C8B-B14F-4D97-AF65-F5344CB8AC3E}">
        <p14:creationId xmlns:p14="http://schemas.microsoft.com/office/powerpoint/2010/main" val="56599427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000" dirty="0"/>
              <a:t>Types of Middleware</a:t>
            </a:r>
            <a:endParaRPr lang="en-US" sz="4000" dirty="0"/>
          </a:p>
        </p:txBody>
      </p:sp>
      <p:sp>
        <p:nvSpPr>
          <p:cNvPr id="3" name="Content Placeholder 2"/>
          <p:cNvSpPr>
            <a:spLocks noGrp="1"/>
          </p:cNvSpPr>
          <p:nvPr>
            <p:ph idx="1"/>
          </p:nvPr>
        </p:nvSpPr>
        <p:spPr>
          <a:xfrm>
            <a:off x="503238" y="1475581"/>
            <a:ext cx="9069387" cy="4383088"/>
          </a:xfrm>
        </p:spPr>
        <p:txBody>
          <a:bodyPr/>
          <a:lstStyle/>
          <a:p>
            <a:pPr>
              <a:lnSpc>
                <a:spcPct val="80000"/>
              </a:lnSpc>
              <a:buFont typeface="Arial" panose="020B0604020202020204" pitchFamily="34" charset="0"/>
              <a:buChar char="•"/>
            </a:pPr>
            <a:r>
              <a:rPr lang="en-GB" altLang="en-US" sz="2800" b="1" dirty="0"/>
              <a:t>Transaction-Oriented</a:t>
            </a:r>
          </a:p>
          <a:p>
            <a:pPr lvl="2">
              <a:lnSpc>
                <a:spcPct val="80000"/>
              </a:lnSpc>
            </a:pPr>
            <a:r>
              <a:rPr lang="en-GB" altLang="en-US" sz="2000" dirty="0">
                <a:solidFill>
                  <a:srgbClr val="FF3300"/>
                </a:solidFill>
              </a:rPr>
              <a:t>Suited for Database Applications</a:t>
            </a:r>
          </a:p>
          <a:p>
            <a:pPr lvl="3">
              <a:lnSpc>
                <a:spcPct val="80000"/>
              </a:lnSpc>
            </a:pPr>
            <a:r>
              <a:rPr lang="en-GB" altLang="en-US" sz="2000" dirty="0"/>
              <a:t>IBM CICS, BEA Tuxedo, and </a:t>
            </a:r>
            <a:r>
              <a:rPr lang="en-GB" altLang="en-US" sz="2000" dirty="0" err="1"/>
              <a:t>Encina</a:t>
            </a:r>
            <a:endParaRPr lang="en-GB" altLang="en-US" sz="2000" dirty="0"/>
          </a:p>
          <a:p>
            <a:pPr lvl="3">
              <a:lnSpc>
                <a:spcPct val="80000"/>
              </a:lnSpc>
            </a:pPr>
            <a:endParaRPr lang="en-GB" altLang="en-US" sz="2000" dirty="0"/>
          </a:p>
          <a:p>
            <a:pPr>
              <a:lnSpc>
                <a:spcPct val="80000"/>
              </a:lnSpc>
              <a:buFont typeface="Arial" panose="020B0604020202020204" pitchFamily="34" charset="0"/>
              <a:buChar char="•"/>
            </a:pPr>
            <a:r>
              <a:rPr lang="en-GB" altLang="en-US" sz="2800" b="1" dirty="0"/>
              <a:t>Message-Oriented</a:t>
            </a:r>
          </a:p>
          <a:p>
            <a:pPr lvl="2">
              <a:lnSpc>
                <a:spcPct val="80000"/>
              </a:lnSpc>
            </a:pPr>
            <a:r>
              <a:rPr lang="en-GB" altLang="en-US" sz="2000" dirty="0">
                <a:solidFill>
                  <a:srgbClr val="FF3300"/>
                </a:solidFill>
              </a:rPr>
              <a:t>Suited for Asynchronous </a:t>
            </a:r>
            <a:r>
              <a:rPr lang="en-GB" altLang="en-US" sz="1600" dirty="0">
                <a:solidFill>
                  <a:srgbClr val="FF3300"/>
                </a:solidFill>
              </a:rPr>
              <a:t>(</a:t>
            </a:r>
            <a:r>
              <a:rPr lang="en-GB" altLang="en-US" sz="1600" dirty="0" err="1">
                <a:solidFill>
                  <a:srgbClr val="FF3300"/>
                </a:solidFill>
              </a:rPr>
              <a:t>EDI,Batch</a:t>
            </a:r>
            <a:r>
              <a:rPr lang="en-GB" altLang="en-US" sz="1600" dirty="0">
                <a:solidFill>
                  <a:srgbClr val="FF3300"/>
                </a:solidFill>
              </a:rPr>
              <a:t>)</a:t>
            </a:r>
          </a:p>
          <a:p>
            <a:pPr lvl="3">
              <a:lnSpc>
                <a:spcPct val="100000"/>
              </a:lnSpc>
            </a:pPr>
            <a:r>
              <a:rPr lang="en-GB" altLang="en-US" sz="2000" dirty="0"/>
              <a:t>IBM </a:t>
            </a:r>
            <a:r>
              <a:rPr lang="en-GB" altLang="en-US" sz="2000" dirty="0" err="1"/>
              <a:t>MQSeries</a:t>
            </a:r>
            <a:r>
              <a:rPr lang="en-GB" altLang="en-US" sz="2000" dirty="0"/>
              <a:t>, DEC Message Queue, NCR </a:t>
            </a:r>
            <a:r>
              <a:rPr lang="en-GB" altLang="en-US" sz="2000" dirty="0" err="1"/>
              <a:t>TopEnd</a:t>
            </a:r>
            <a:r>
              <a:rPr lang="en-GB" altLang="en-US" sz="2000" dirty="0"/>
              <a:t>, and (SOAP)</a:t>
            </a:r>
          </a:p>
          <a:p>
            <a:pPr lvl="3">
              <a:lnSpc>
                <a:spcPct val="80000"/>
              </a:lnSpc>
            </a:pPr>
            <a:endParaRPr lang="en-GB" altLang="en-US" sz="2000" dirty="0"/>
          </a:p>
          <a:p>
            <a:pPr marL="457200" indent="-457200">
              <a:lnSpc>
                <a:spcPct val="90000"/>
              </a:lnSpc>
              <a:buFont typeface="Arial" panose="020B0604020202020204" pitchFamily="34" charset="0"/>
              <a:buChar char="•"/>
            </a:pPr>
            <a:r>
              <a:rPr lang="en-US" sz="2800" b="1" kern="1200" dirty="0">
                <a:solidFill>
                  <a:schemeClr val="dk1"/>
                </a:solidFill>
              </a:rPr>
              <a:t>Remote invocation</a:t>
            </a:r>
            <a:endParaRPr lang="en-US" sz="3600" b="1" dirty="0">
              <a:latin typeface="Calibri"/>
              <a:ea typeface="Times New Roman"/>
              <a:cs typeface="Arial"/>
            </a:endParaRPr>
          </a:p>
          <a:p>
            <a:pPr lvl="1">
              <a:lnSpc>
                <a:spcPct val="80000"/>
              </a:lnSpc>
              <a:buFont typeface="Arial" panose="020B0604020202020204" pitchFamily="34" charset="0"/>
              <a:buChar char="•"/>
            </a:pPr>
            <a:r>
              <a:rPr lang="en-GB" altLang="en-US" sz="2200" dirty="0"/>
              <a:t>RPC Systems</a:t>
            </a:r>
          </a:p>
          <a:p>
            <a:pPr lvl="2">
              <a:lnSpc>
                <a:spcPct val="80000"/>
              </a:lnSpc>
            </a:pPr>
            <a:r>
              <a:rPr lang="en-GB" altLang="en-US" sz="1800" dirty="0"/>
              <a:t>ANSA, Sun ONC, OSF/DCE, and (SOAP)</a:t>
            </a:r>
            <a:endParaRPr lang="en-GB" altLang="en-US" sz="2800" dirty="0"/>
          </a:p>
          <a:p>
            <a:pPr marL="457200" indent="-457200">
              <a:lnSpc>
                <a:spcPct val="90000"/>
              </a:lnSpc>
              <a:buFont typeface="Arial" panose="020B0604020202020204" pitchFamily="34" charset="0"/>
              <a:buChar char="•"/>
            </a:pPr>
            <a:r>
              <a:rPr lang="en-GB" altLang="en-US" sz="2800" b="1" dirty="0"/>
              <a:t>Object-Oriented</a:t>
            </a:r>
          </a:p>
          <a:p>
            <a:pPr lvl="2">
              <a:lnSpc>
                <a:spcPct val="100000"/>
              </a:lnSpc>
            </a:pPr>
            <a:r>
              <a:rPr lang="en-GB" altLang="en-US" sz="2000" dirty="0"/>
              <a:t>OMG/CORBA, DCOM, Java/RMI/EJB, .NET </a:t>
            </a:r>
            <a:r>
              <a:rPr lang="en-GB" altLang="en-US" sz="2000" dirty="0" err="1"/>
              <a:t>Remoting</a:t>
            </a:r>
            <a:r>
              <a:rPr lang="en-GB" altLang="en-US" sz="2000" dirty="0"/>
              <a:t>, and (SOAP)</a:t>
            </a:r>
          </a:p>
        </p:txBody>
      </p:sp>
      <p:sp>
        <p:nvSpPr>
          <p:cNvPr id="4" name="Footer Placeholder 3"/>
          <p:cNvSpPr>
            <a:spLocks noGrp="1"/>
          </p:cNvSpPr>
          <p:nvPr>
            <p:ph type="ftr" idx="11"/>
          </p:nvPr>
        </p:nvSpPr>
        <p:spPr/>
        <p:txBody>
          <a:bodyPr/>
          <a:lstStyle/>
          <a:p>
            <a:pPr>
              <a:defRPr/>
            </a:pPr>
            <a:r>
              <a:rPr lang="en-US"/>
              <a:t>Software Engineering for Distributed Systems Course </a:t>
            </a:r>
            <a:endParaRPr lang="en-US" dirty="0"/>
          </a:p>
        </p:txBody>
      </p:sp>
      <p:sp>
        <p:nvSpPr>
          <p:cNvPr id="5" name="Slide Number Placeholder 4"/>
          <p:cNvSpPr>
            <a:spLocks noGrp="1"/>
          </p:cNvSpPr>
          <p:nvPr>
            <p:ph type="sldNum" idx="12"/>
          </p:nvPr>
        </p:nvSpPr>
        <p:spPr/>
        <p:txBody>
          <a:bodyPr/>
          <a:lstStyle/>
          <a:p>
            <a:fld id="{9209E653-5F71-42D0-A15C-24EE50CB6FA9}" type="slidenum">
              <a:rPr lang="en-US" smtClean="0"/>
              <a:pPr/>
              <a:t>26</a:t>
            </a:fld>
            <a:endParaRPr lang="en-US" dirty="0"/>
          </a:p>
        </p:txBody>
      </p:sp>
    </p:spTree>
    <p:extLst>
      <p:ext uri="{BB962C8B-B14F-4D97-AF65-F5344CB8AC3E}">
        <p14:creationId xmlns:p14="http://schemas.microsoft.com/office/powerpoint/2010/main" val="47374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Transaction-Oriented Middleware</a:t>
            </a:r>
            <a:endParaRPr lang="en-US" sz="4000" dirty="0"/>
          </a:p>
        </p:txBody>
      </p:sp>
      <p:sp>
        <p:nvSpPr>
          <p:cNvPr id="3" name="Content Placeholder 2"/>
          <p:cNvSpPr>
            <a:spLocks noGrp="1"/>
          </p:cNvSpPr>
          <p:nvPr>
            <p:ph idx="1"/>
          </p:nvPr>
        </p:nvSpPr>
        <p:spPr/>
        <p:txBody>
          <a:bodyPr/>
          <a:lstStyle/>
          <a:p>
            <a:pPr marL="914400" lvl="1" indent="-457200">
              <a:buFont typeface="Arial" panose="020B0604020202020204" pitchFamily="34" charset="0"/>
              <a:buChar char="•"/>
            </a:pPr>
            <a:r>
              <a:rPr lang="en-US" altLang="en-US" sz="2800" dirty="0"/>
              <a:t>Supports transactions across different distributed DB systems and ensures that </a:t>
            </a:r>
            <a:r>
              <a:rPr lang="en-US" altLang="en-US" sz="2800" dirty="0">
                <a:solidFill>
                  <a:srgbClr val="FF0000"/>
                </a:solidFill>
              </a:rPr>
              <a:t>an atomic operation either occurs completely or not at all</a:t>
            </a:r>
            <a:r>
              <a:rPr lang="en-US" altLang="en-US" sz="2800" dirty="0"/>
              <a:t>.</a:t>
            </a:r>
          </a:p>
          <a:p>
            <a:pPr marL="914400" lvl="1" indent="-457200">
              <a:buFont typeface="Arial" panose="020B0604020202020204" pitchFamily="34" charset="0"/>
              <a:buChar char="•"/>
            </a:pPr>
            <a:r>
              <a:rPr lang="en-US" altLang="en-US" sz="2800" dirty="0"/>
              <a:t>Distributed transaction are implemented by the use of </a:t>
            </a:r>
            <a:r>
              <a:rPr lang="en-US" altLang="en-US" sz="2800" dirty="0">
                <a:solidFill>
                  <a:srgbClr val="FF0000"/>
                </a:solidFill>
              </a:rPr>
              <a:t>Two-phase commit</a:t>
            </a:r>
            <a:r>
              <a:rPr lang="en-US" altLang="en-US" sz="2800" dirty="0"/>
              <a:t> protocol.</a:t>
            </a:r>
          </a:p>
          <a:p>
            <a:pPr marL="914400" lvl="1" indent="-457200">
              <a:buFont typeface="Arial" panose="020B0604020202020204" pitchFamily="34" charset="0"/>
              <a:buChar char="•"/>
            </a:pPr>
            <a:r>
              <a:rPr lang="en-US" altLang="en-US" sz="2800" dirty="0"/>
              <a:t>Don’t use Transactions, if transactions are not required for an operation to avoid unnecessary overhead.</a:t>
            </a:r>
          </a:p>
          <a:p>
            <a:pPr marL="914400" lvl="1" indent="-457200">
              <a:buFont typeface="Arial" panose="020B0604020202020204" pitchFamily="34" charset="0"/>
              <a:buChar char="•"/>
            </a:pPr>
            <a:r>
              <a:rPr lang="en-US" altLang="en-US" sz="2800" dirty="0"/>
              <a:t>Products: </a:t>
            </a:r>
            <a:r>
              <a:rPr lang="en-GB" altLang="en-US" sz="2800" dirty="0"/>
              <a:t>IBM CICS, BEA Tuxedo</a:t>
            </a:r>
            <a:r>
              <a:rPr lang="en-US" altLang="en-US" sz="2800" dirty="0"/>
              <a:t>, etc.</a:t>
            </a:r>
            <a:endParaRPr lang="en-US" sz="2800" dirty="0"/>
          </a:p>
        </p:txBody>
      </p:sp>
      <p:sp>
        <p:nvSpPr>
          <p:cNvPr id="4" name="Footer Placeholder 3"/>
          <p:cNvSpPr>
            <a:spLocks noGrp="1"/>
          </p:cNvSpPr>
          <p:nvPr>
            <p:ph type="ftr" idx="11"/>
          </p:nvPr>
        </p:nvSpPr>
        <p:spPr/>
        <p:txBody>
          <a:bodyPr/>
          <a:lstStyle/>
          <a:p>
            <a:pPr>
              <a:defRPr/>
            </a:pPr>
            <a:r>
              <a:rPr lang="en-US"/>
              <a:t>Software Engineering for Distributed Systems Course </a:t>
            </a:r>
            <a:endParaRPr lang="en-US" dirty="0"/>
          </a:p>
        </p:txBody>
      </p:sp>
      <p:sp>
        <p:nvSpPr>
          <p:cNvPr id="5" name="Slide Number Placeholder 4"/>
          <p:cNvSpPr>
            <a:spLocks noGrp="1"/>
          </p:cNvSpPr>
          <p:nvPr>
            <p:ph type="sldNum" idx="12"/>
          </p:nvPr>
        </p:nvSpPr>
        <p:spPr/>
        <p:txBody>
          <a:bodyPr/>
          <a:lstStyle/>
          <a:p>
            <a:fld id="{9209E653-5F71-42D0-A15C-24EE50CB6FA9}" type="slidenum">
              <a:rPr lang="en-US" smtClean="0"/>
              <a:pPr/>
              <a:t>27</a:t>
            </a:fld>
            <a:endParaRPr lang="en-US" dirty="0"/>
          </a:p>
        </p:txBody>
      </p:sp>
    </p:spTree>
    <p:extLst>
      <p:ext uri="{BB962C8B-B14F-4D97-AF65-F5344CB8AC3E}">
        <p14:creationId xmlns:p14="http://schemas.microsoft.com/office/powerpoint/2010/main" val="2004348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68280" y="411353"/>
            <a:ext cx="9104345" cy="615553"/>
          </a:xfrm>
          <a:prstGeom prst="rect">
            <a:avLst/>
          </a:prstGeom>
        </p:spPr>
        <p:txBody>
          <a:bodyPr vert="horz" wrap="square" lIns="0" tIns="0" rIns="0" bIns="0" rtlCol="0">
            <a:spAutoFit/>
          </a:bodyPr>
          <a:lstStyle/>
          <a:p>
            <a:pPr marL="9735">
              <a:lnSpc>
                <a:spcPct val="100000"/>
              </a:lnSpc>
            </a:pPr>
            <a:r>
              <a:rPr sz="4000" spc="-560" dirty="0"/>
              <a:t>T</a:t>
            </a:r>
            <a:r>
              <a:rPr sz="4000" spc="-65" dirty="0"/>
              <a:t>erminology</a:t>
            </a:r>
          </a:p>
        </p:txBody>
      </p:sp>
      <p:sp>
        <p:nvSpPr>
          <p:cNvPr id="5" name="object 5"/>
          <p:cNvSpPr txBox="1"/>
          <p:nvPr/>
        </p:nvSpPr>
        <p:spPr>
          <a:xfrm>
            <a:off x="215777" y="1499199"/>
            <a:ext cx="9649072" cy="4674357"/>
          </a:xfrm>
          <a:prstGeom prst="rect">
            <a:avLst/>
          </a:prstGeom>
        </p:spPr>
        <p:txBody>
          <a:bodyPr vert="horz" wrap="square" lIns="0" tIns="0" rIns="0" bIns="0" rtlCol="0">
            <a:spAutoFit/>
          </a:bodyPr>
          <a:lstStyle/>
          <a:p>
            <a:pPr marL="214160" indent="-204426">
              <a:lnSpc>
                <a:spcPct val="100000"/>
              </a:lnSpc>
              <a:buFont typeface="Arial"/>
              <a:buChar char="•"/>
              <a:tabLst>
                <a:tab pos="214160" algn="l"/>
              </a:tabLst>
            </a:pPr>
            <a:r>
              <a:rPr sz="2500" spc="-11" dirty="0">
                <a:latin typeface="+mj-lt"/>
                <a:cs typeface="Arial"/>
              </a:rPr>
              <a:t>Financial</a:t>
            </a:r>
            <a:r>
              <a:rPr sz="2500" spc="54" dirty="0">
                <a:latin typeface="+mj-lt"/>
                <a:cs typeface="Times New Roman"/>
              </a:rPr>
              <a:t> </a:t>
            </a:r>
            <a:r>
              <a:rPr sz="2500" spc="-272" dirty="0">
                <a:latin typeface="+mj-lt"/>
                <a:cs typeface="Arial"/>
              </a:rPr>
              <a:t>T</a:t>
            </a:r>
            <a:r>
              <a:rPr sz="2500" spc="8" dirty="0">
                <a:latin typeface="+mj-lt"/>
                <a:cs typeface="Arial"/>
              </a:rPr>
              <a:t>ransaction</a:t>
            </a:r>
            <a:r>
              <a:rPr sz="2500" spc="54" dirty="0">
                <a:latin typeface="+mj-lt"/>
                <a:cs typeface="Times New Roman"/>
              </a:rPr>
              <a:t> </a:t>
            </a:r>
            <a:r>
              <a:rPr sz="2500" spc="-31" dirty="0">
                <a:latin typeface="+mj-lt"/>
                <a:cs typeface="Arial"/>
              </a:rPr>
              <a:t>(pu</a:t>
            </a:r>
            <a:r>
              <a:rPr sz="2500" spc="-61" dirty="0">
                <a:latin typeface="+mj-lt"/>
                <a:cs typeface="Arial"/>
              </a:rPr>
              <a:t>r</a:t>
            </a:r>
            <a:r>
              <a:rPr sz="2500" spc="-11" dirty="0">
                <a:latin typeface="+mj-lt"/>
                <a:cs typeface="Arial"/>
              </a:rPr>
              <a:t>chase,</a:t>
            </a:r>
            <a:r>
              <a:rPr sz="2500" spc="54" dirty="0">
                <a:latin typeface="+mj-lt"/>
                <a:cs typeface="Times New Roman"/>
              </a:rPr>
              <a:t> </a:t>
            </a:r>
            <a:r>
              <a:rPr sz="2500" spc="-11" dirty="0">
                <a:latin typeface="+mj-lt"/>
                <a:cs typeface="Arial"/>
              </a:rPr>
              <a:t>loan,</a:t>
            </a:r>
            <a:r>
              <a:rPr sz="2500" spc="54" dirty="0">
                <a:latin typeface="+mj-lt"/>
                <a:cs typeface="Times New Roman"/>
              </a:rPr>
              <a:t> </a:t>
            </a:r>
            <a:r>
              <a:rPr sz="2500" spc="8" dirty="0">
                <a:latin typeface="+mj-lt"/>
                <a:cs typeface="Arial"/>
              </a:rPr>
              <a:t>mortgage,</a:t>
            </a:r>
            <a:r>
              <a:rPr sz="2500" spc="54" dirty="0">
                <a:latin typeface="+mj-lt"/>
                <a:cs typeface="Times New Roman"/>
              </a:rPr>
              <a:t> </a:t>
            </a:r>
            <a:r>
              <a:rPr sz="2500" spc="-42" dirty="0">
                <a:latin typeface="+mj-lt"/>
                <a:cs typeface="Arial"/>
              </a:rPr>
              <a:t>...)</a:t>
            </a:r>
            <a:endParaRPr sz="2500" dirty="0">
              <a:latin typeface="+mj-lt"/>
              <a:cs typeface="Times New Roman"/>
            </a:endParaRPr>
          </a:p>
          <a:p>
            <a:pPr marL="214160" marR="35044" indent="-204426">
              <a:lnSpc>
                <a:spcPct val="102600"/>
              </a:lnSpc>
              <a:buFont typeface="Arial"/>
              <a:buChar char="•"/>
              <a:tabLst>
                <a:tab pos="214160" algn="l"/>
              </a:tabLst>
            </a:pPr>
            <a:r>
              <a:rPr sz="2500" spc="-11" dirty="0">
                <a:latin typeface="+mj-lt"/>
                <a:cs typeface="Arial"/>
              </a:rPr>
              <a:t>Database</a:t>
            </a:r>
            <a:r>
              <a:rPr sz="2500" spc="54" dirty="0">
                <a:latin typeface="+mj-lt"/>
                <a:cs typeface="Times New Roman"/>
              </a:rPr>
              <a:t> </a:t>
            </a:r>
            <a:r>
              <a:rPr sz="2500" spc="-272" dirty="0">
                <a:latin typeface="+mj-lt"/>
                <a:cs typeface="Arial"/>
              </a:rPr>
              <a:t>T</a:t>
            </a:r>
            <a:r>
              <a:rPr sz="2500" spc="8" dirty="0">
                <a:latin typeface="+mj-lt"/>
                <a:cs typeface="Arial"/>
              </a:rPr>
              <a:t>ransaction:</a:t>
            </a:r>
            <a:r>
              <a:rPr sz="2500" spc="54" dirty="0">
                <a:latin typeface="+mj-lt"/>
                <a:cs typeface="Times New Roman"/>
              </a:rPr>
              <a:t> </a:t>
            </a:r>
            <a:r>
              <a:rPr sz="2500" spc="15" dirty="0">
                <a:latin typeface="+mj-lt"/>
                <a:cs typeface="Arial"/>
              </a:rPr>
              <a:t>unit</a:t>
            </a:r>
            <a:r>
              <a:rPr sz="2500" spc="54" dirty="0">
                <a:latin typeface="+mj-lt"/>
                <a:cs typeface="Times New Roman"/>
              </a:rPr>
              <a:t> </a:t>
            </a:r>
            <a:r>
              <a:rPr sz="2500" spc="31" dirty="0">
                <a:latin typeface="+mj-lt"/>
                <a:cs typeface="Arial"/>
              </a:rPr>
              <a:t>of</a:t>
            </a:r>
            <a:r>
              <a:rPr sz="2500" spc="54" dirty="0">
                <a:latin typeface="+mj-lt"/>
                <a:cs typeface="Times New Roman"/>
              </a:rPr>
              <a:t> </a:t>
            </a:r>
            <a:r>
              <a:rPr sz="2500" spc="8" dirty="0">
                <a:latin typeface="+mj-lt"/>
                <a:cs typeface="Arial"/>
              </a:rPr>
              <a:t>interaction</a:t>
            </a:r>
            <a:r>
              <a:rPr sz="2500" spc="54" dirty="0">
                <a:latin typeface="+mj-lt"/>
                <a:cs typeface="Times New Roman"/>
              </a:rPr>
              <a:t> </a:t>
            </a:r>
            <a:r>
              <a:rPr sz="2500" spc="8" dirty="0">
                <a:latin typeface="+mj-lt"/>
                <a:cs typeface="Arial"/>
              </a:rPr>
              <a:t>between</a:t>
            </a:r>
            <a:r>
              <a:rPr sz="2500" spc="54" dirty="0">
                <a:latin typeface="+mj-lt"/>
                <a:cs typeface="Times New Roman"/>
              </a:rPr>
              <a:t> </a:t>
            </a:r>
            <a:r>
              <a:rPr sz="2500" spc="-46" dirty="0">
                <a:latin typeface="+mj-lt"/>
                <a:cs typeface="Arial"/>
              </a:rPr>
              <a:t>a</a:t>
            </a:r>
            <a:r>
              <a:rPr sz="2500" spc="54" dirty="0">
                <a:latin typeface="+mj-lt"/>
                <a:cs typeface="Times New Roman"/>
              </a:rPr>
              <a:t> </a:t>
            </a:r>
            <a:r>
              <a:rPr sz="2500" spc="42" dirty="0">
                <a:latin typeface="+mj-lt"/>
                <a:cs typeface="Arial"/>
              </a:rPr>
              <a:t>p</a:t>
            </a:r>
            <a:r>
              <a:rPr sz="2500" spc="-15" dirty="0">
                <a:latin typeface="+mj-lt"/>
                <a:cs typeface="Arial"/>
              </a:rPr>
              <a:t>r</a:t>
            </a:r>
            <a:r>
              <a:rPr sz="2500" spc="8" dirty="0">
                <a:latin typeface="+mj-lt"/>
                <a:cs typeface="Arial"/>
              </a:rPr>
              <a:t>ocess</a:t>
            </a:r>
            <a:r>
              <a:rPr sz="2500" spc="54" dirty="0">
                <a:latin typeface="+mj-lt"/>
                <a:cs typeface="Times New Roman"/>
              </a:rPr>
              <a:t> </a:t>
            </a:r>
            <a:r>
              <a:rPr sz="2500" spc="8" dirty="0">
                <a:latin typeface="+mj-lt"/>
                <a:cs typeface="Arial"/>
              </a:rPr>
              <a:t>and</a:t>
            </a:r>
            <a:r>
              <a:rPr sz="2500" spc="54" dirty="0">
                <a:latin typeface="+mj-lt"/>
                <a:cs typeface="Times New Roman"/>
              </a:rPr>
              <a:t> </a:t>
            </a:r>
            <a:r>
              <a:rPr sz="2500" spc="-46" dirty="0">
                <a:latin typeface="+mj-lt"/>
                <a:cs typeface="Arial"/>
              </a:rPr>
              <a:t>a</a:t>
            </a:r>
            <a:r>
              <a:rPr sz="2500" spc="54" dirty="0">
                <a:latin typeface="+mj-lt"/>
                <a:cs typeface="Times New Roman"/>
              </a:rPr>
              <a:t> </a:t>
            </a:r>
            <a:r>
              <a:rPr sz="2500" spc="-38" dirty="0">
                <a:latin typeface="+mj-lt"/>
                <a:cs typeface="Arial"/>
              </a:rPr>
              <a:t>r</a:t>
            </a:r>
            <a:r>
              <a:rPr sz="2500" spc="-11" dirty="0">
                <a:latin typeface="+mj-lt"/>
                <a:cs typeface="Arial"/>
              </a:rPr>
              <a:t>elational</a:t>
            </a:r>
            <a:r>
              <a:rPr sz="2500" spc="-8" dirty="0">
                <a:latin typeface="+mj-lt"/>
                <a:cs typeface="Times New Roman"/>
              </a:rPr>
              <a:t> </a:t>
            </a:r>
            <a:r>
              <a:rPr sz="2500" dirty="0">
                <a:latin typeface="+mj-lt"/>
                <a:cs typeface="Arial"/>
              </a:rPr>
              <a:t>database</a:t>
            </a:r>
            <a:endParaRPr lang="en-CA" sz="2500" dirty="0">
              <a:latin typeface="+mj-lt"/>
              <a:cs typeface="Arial"/>
            </a:endParaRPr>
          </a:p>
          <a:p>
            <a:pPr marL="214160" marR="35044" indent="-204426">
              <a:lnSpc>
                <a:spcPct val="102600"/>
              </a:lnSpc>
              <a:tabLst>
                <a:tab pos="214160" algn="l"/>
              </a:tabLst>
            </a:pPr>
            <a:endParaRPr sz="2500" dirty="0">
              <a:latin typeface="+mj-lt"/>
              <a:cs typeface="Times New Roman"/>
            </a:endParaRPr>
          </a:p>
          <a:p>
            <a:pPr marL="214160" indent="-204426">
              <a:lnSpc>
                <a:spcPct val="100000"/>
              </a:lnSpc>
              <a:spcBef>
                <a:spcPts val="0"/>
              </a:spcBef>
              <a:spcAft>
                <a:spcPts val="0"/>
              </a:spcAft>
              <a:buFont typeface="Arial"/>
              <a:buChar char="•"/>
              <a:tabLst>
                <a:tab pos="214160" algn="l"/>
              </a:tabLst>
            </a:pPr>
            <a:r>
              <a:rPr sz="2500" spc="27" dirty="0">
                <a:latin typeface="+mj-lt"/>
                <a:cs typeface="Arial"/>
              </a:rPr>
              <a:t>Atomic</a:t>
            </a:r>
            <a:r>
              <a:rPr sz="2500" spc="54" dirty="0">
                <a:latin typeface="+mj-lt"/>
                <a:cs typeface="Times New Roman"/>
              </a:rPr>
              <a:t> </a:t>
            </a:r>
            <a:r>
              <a:rPr sz="2500" spc="8" dirty="0">
                <a:latin typeface="+mj-lt"/>
                <a:cs typeface="Arial"/>
              </a:rPr>
              <a:t>transaction:</a:t>
            </a:r>
            <a:r>
              <a:rPr sz="2500" spc="54" dirty="0">
                <a:latin typeface="+mj-lt"/>
                <a:cs typeface="Times New Roman"/>
              </a:rPr>
              <a:t> </a:t>
            </a:r>
            <a:r>
              <a:rPr sz="2500" dirty="0">
                <a:latin typeface="+mj-lt"/>
                <a:cs typeface="Arial"/>
              </a:rPr>
              <a:t>sequence</a:t>
            </a:r>
            <a:r>
              <a:rPr sz="2500" spc="54" dirty="0">
                <a:latin typeface="+mj-lt"/>
                <a:cs typeface="Times New Roman"/>
              </a:rPr>
              <a:t> </a:t>
            </a:r>
            <a:r>
              <a:rPr sz="2500" spc="31" dirty="0">
                <a:latin typeface="+mj-lt"/>
                <a:cs typeface="Arial"/>
              </a:rPr>
              <a:t>of</a:t>
            </a:r>
            <a:r>
              <a:rPr sz="2500" spc="54" dirty="0">
                <a:latin typeface="+mj-lt"/>
                <a:cs typeface="Times New Roman"/>
              </a:rPr>
              <a:t> </a:t>
            </a:r>
            <a:r>
              <a:rPr sz="2500" spc="8" dirty="0">
                <a:latin typeface="+mj-lt"/>
                <a:cs typeface="Arial"/>
              </a:rPr>
              <a:t>operations</a:t>
            </a:r>
            <a:r>
              <a:rPr sz="2500" spc="54" dirty="0">
                <a:latin typeface="+mj-lt"/>
                <a:cs typeface="Times New Roman"/>
              </a:rPr>
              <a:t> </a:t>
            </a:r>
            <a:r>
              <a:rPr sz="2500" spc="23" dirty="0">
                <a:latin typeface="+mj-lt"/>
                <a:cs typeface="Arial"/>
              </a:rPr>
              <a:t>that</a:t>
            </a:r>
            <a:r>
              <a:rPr sz="2500" spc="54" dirty="0">
                <a:latin typeface="+mj-lt"/>
                <a:cs typeface="Times New Roman"/>
              </a:rPr>
              <a:t> </a:t>
            </a:r>
            <a:r>
              <a:rPr sz="2500" spc="8" dirty="0">
                <a:latin typeface="+mj-lt"/>
                <a:cs typeface="Arial"/>
              </a:rPr>
              <a:t>should</a:t>
            </a:r>
            <a:r>
              <a:rPr sz="2500" spc="54" dirty="0">
                <a:latin typeface="+mj-lt"/>
                <a:cs typeface="Times New Roman"/>
              </a:rPr>
              <a:t> </a:t>
            </a:r>
            <a:r>
              <a:rPr sz="2500" spc="8" dirty="0">
                <a:latin typeface="+mj-lt"/>
                <a:cs typeface="Arial"/>
              </a:rPr>
              <a:t>be</a:t>
            </a:r>
            <a:r>
              <a:rPr sz="2500" spc="54" dirty="0">
                <a:latin typeface="+mj-lt"/>
                <a:cs typeface="Times New Roman"/>
              </a:rPr>
              <a:t> </a:t>
            </a:r>
            <a:r>
              <a:rPr sz="2500" spc="27" dirty="0">
                <a:latin typeface="+mj-lt"/>
                <a:cs typeface="Arial"/>
              </a:rPr>
              <a:t>atomic</a:t>
            </a:r>
            <a:endParaRPr lang="en-CA" sz="2500" spc="27" dirty="0">
              <a:latin typeface="+mj-lt"/>
              <a:cs typeface="Arial"/>
            </a:endParaRPr>
          </a:p>
          <a:p>
            <a:pPr marL="554869" marR="3894" lvl="1" indent="-204426">
              <a:lnSpc>
                <a:spcPct val="102600"/>
              </a:lnSpc>
              <a:buFont typeface="Arial"/>
              <a:buChar char="•"/>
              <a:tabLst>
                <a:tab pos="554869" algn="l"/>
              </a:tabLst>
            </a:pPr>
            <a:r>
              <a:rPr sz="2500" spc="27" dirty="0">
                <a:solidFill>
                  <a:srgbClr val="FF0000"/>
                </a:solidFill>
                <a:latin typeface="+mj-lt"/>
                <a:cs typeface="Arial"/>
              </a:rPr>
              <a:t>not</a:t>
            </a:r>
            <a:r>
              <a:rPr sz="2500" spc="54" dirty="0">
                <a:solidFill>
                  <a:srgbClr val="FF0000"/>
                </a:solidFill>
                <a:latin typeface="+mj-lt"/>
                <a:cs typeface="Times New Roman"/>
              </a:rPr>
              <a:t> </a:t>
            </a:r>
            <a:r>
              <a:rPr sz="2500" spc="-11" dirty="0">
                <a:solidFill>
                  <a:srgbClr val="FF0000"/>
                </a:solidFill>
                <a:latin typeface="+mj-lt"/>
                <a:cs typeface="Arial"/>
              </a:rPr>
              <a:t>necessarily</a:t>
            </a:r>
            <a:r>
              <a:rPr sz="2500" spc="54" dirty="0">
                <a:solidFill>
                  <a:srgbClr val="FF0000"/>
                </a:solidFill>
                <a:latin typeface="+mj-lt"/>
                <a:cs typeface="Times New Roman"/>
              </a:rPr>
              <a:t> </a:t>
            </a:r>
            <a:r>
              <a:rPr sz="2500" spc="15" dirty="0">
                <a:solidFill>
                  <a:srgbClr val="FF0000"/>
                </a:solidFill>
                <a:latin typeface="+mj-lt"/>
                <a:cs typeface="Arial"/>
              </a:rPr>
              <a:t>limited</a:t>
            </a:r>
            <a:r>
              <a:rPr sz="2500" spc="54" dirty="0">
                <a:solidFill>
                  <a:srgbClr val="FF0000"/>
                </a:solidFill>
                <a:latin typeface="+mj-lt"/>
                <a:cs typeface="Times New Roman"/>
              </a:rPr>
              <a:t> </a:t>
            </a:r>
            <a:r>
              <a:rPr sz="2500" spc="50" dirty="0">
                <a:solidFill>
                  <a:srgbClr val="FF0000"/>
                </a:solidFill>
                <a:latin typeface="+mj-lt"/>
                <a:cs typeface="Arial"/>
              </a:rPr>
              <a:t>to</a:t>
            </a:r>
            <a:r>
              <a:rPr sz="2500" spc="54" dirty="0">
                <a:solidFill>
                  <a:srgbClr val="FF0000"/>
                </a:solidFill>
                <a:latin typeface="+mj-lt"/>
                <a:cs typeface="Times New Roman"/>
              </a:rPr>
              <a:t> </a:t>
            </a:r>
            <a:r>
              <a:rPr sz="2500" dirty="0">
                <a:solidFill>
                  <a:srgbClr val="FF0000"/>
                </a:solidFill>
                <a:latin typeface="+mj-lt"/>
                <a:cs typeface="Arial"/>
              </a:rPr>
              <a:t>databases</a:t>
            </a:r>
            <a:r>
              <a:rPr sz="2500" spc="54" dirty="0">
                <a:solidFill>
                  <a:srgbClr val="FF0000"/>
                </a:solidFill>
                <a:latin typeface="+mj-lt"/>
                <a:cs typeface="Times New Roman"/>
              </a:rPr>
              <a:t> </a:t>
            </a:r>
            <a:r>
              <a:rPr sz="2500" spc="103" dirty="0">
                <a:latin typeface="+mj-lt"/>
                <a:cs typeface="Arial"/>
              </a:rPr>
              <a:t>-</a:t>
            </a:r>
            <a:r>
              <a:rPr sz="2500" spc="54" dirty="0">
                <a:latin typeface="+mj-lt"/>
                <a:cs typeface="Times New Roman"/>
              </a:rPr>
              <a:t> </a:t>
            </a:r>
            <a:r>
              <a:rPr sz="2500" dirty="0">
                <a:latin typeface="+mj-lt"/>
                <a:cs typeface="Arial"/>
              </a:rPr>
              <a:t>may</a:t>
            </a:r>
            <a:r>
              <a:rPr sz="2500" spc="54" dirty="0">
                <a:latin typeface="+mj-lt"/>
                <a:cs typeface="Times New Roman"/>
              </a:rPr>
              <a:t> </a:t>
            </a:r>
            <a:r>
              <a:rPr sz="2500" spc="-11" dirty="0">
                <a:latin typeface="+mj-lt"/>
                <a:cs typeface="Arial"/>
              </a:rPr>
              <a:t>involve</a:t>
            </a:r>
            <a:r>
              <a:rPr sz="2500" spc="54" dirty="0">
                <a:latin typeface="+mj-lt"/>
                <a:cs typeface="Times New Roman"/>
              </a:rPr>
              <a:t> </a:t>
            </a:r>
            <a:r>
              <a:rPr sz="2500" spc="-38" dirty="0">
                <a:latin typeface="+mj-lt"/>
                <a:cs typeface="Arial"/>
              </a:rPr>
              <a:t>r</a:t>
            </a:r>
            <a:r>
              <a:rPr sz="2500" spc="-11" dirty="0">
                <a:latin typeface="+mj-lt"/>
                <a:cs typeface="Arial"/>
              </a:rPr>
              <a:t>egular</a:t>
            </a:r>
            <a:r>
              <a:rPr sz="2500" spc="54" dirty="0">
                <a:latin typeface="+mj-lt"/>
                <a:cs typeface="Times New Roman"/>
              </a:rPr>
              <a:t> </a:t>
            </a:r>
            <a:r>
              <a:rPr sz="2500" spc="-11" dirty="0">
                <a:latin typeface="+mj-lt"/>
                <a:cs typeface="Arial"/>
              </a:rPr>
              <a:t>ﬁles,</a:t>
            </a:r>
            <a:r>
              <a:rPr sz="2500" spc="54" dirty="0">
                <a:latin typeface="+mj-lt"/>
                <a:cs typeface="Times New Roman"/>
              </a:rPr>
              <a:t> </a:t>
            </a:r>
            <a:r>
              <a:rPr sz="2500" spc="15" dirty="0">
                <a:latin typeface="+mj-lt"/>
                <a:cs typeface="Arial"/>
              </a:rPr>
              <a:t>or</a:t>
            </a:r>
            <a:r>
              <a:rPr sz="2500" spc="54" dirty="0">
                <a:latin typeface="+mj-lt"/>
                <a:cs typeface="Times New Roman"/>
              </a:rPr>
              <a:t> </a:t>
            </a:r>
            <a:r>
              <a:rPr sz="2500" spc="15" dirty="0">
                <a:latin typeface="+mj-lt"/>
                <a:cs typeface="Arial"/>
              </a:rPr>
              <a:t>actions</a:t>
            </a:r>
            <a:r>
              <a:rPr sz="2500" spc="8" dirty="0">
                <a:latin typeface="+mj-lt"/>
                <a:cs typeface="Times New Roman"/>
              </a:rPr>
              <a:t> </a:t>
            </a:r>
            <a:r>
              <a:rPr sz="2500" spc="42" dirty="0">
                <a:latin typeface="+mj-lt"/>
                <a:cs typeface="Arial"/>
              </a:rPr>
              <a:t>"in</a:t>
            </a:r>
            <a:r>
              <a:rPr sz="2500" spc="54" dirty="0">
                <a:latin typeface="+mj-lt"/>
                <a:cs typeface="Times New Roman"/>
              </a:rPr>
              <a:t> </a:t>
            </a:r>
            <a:r>
              <a:rPr sz="2500" spc="8" dirty="0">
                <a:latin typeface="+mj-lt"/>
                <a:cs typeface="Arial"/>
              </a:rPr>
              <a:t>the</a:t>
            </a:r>
            <a:r>
              <a:rPr sz="2500" spc="54" dirty="0">
                <a:latin typeface="+mj-lt"/>
                <a:cs typeface="Times New Roman"/>
              </a:rPr>
              <a:t> </a:t>
            </a:r>
            <a:r>
              <a:rPr sz="2500" spc="-38" dirty="0">
                <a:latin typeface="+mj-lt"/>
                <a:cs typeface="Arial"/>
              </a:rPr>
              <a:t>r</a:t>
            </a:r>
            <a:r>
              <a:rPr sz="2500" spc="-27" dirty="0">
                <a:latin typeface="+mj-lt"/>
                <a:cs typeface="Arial"/>
              </a:rPr>
              <a:t>eal</a:t>
            </a:r>
            <a:r>
              <a:rPr sz="2500" spc="54" dirty="0">
                <a:latin typeface="+mj-lt"/>
                <a:cs typeface="Times New Roman"/>
              </a:rPr>
              <a:t> </a:t>
            </a:r>
            <a:r>
              <a:rPr sz="2500" spc="42" dirty="0">
                <a:latin typeface="+mj-lt"/>
                <a:cs typeface="Arial"/>
              </a:rPr>
              <a:t>world"</a:t>
            </a:r>
            <a:endParaRPr sz="2500" dirty="0">
              <a:latin typeface="+mj-lt"/>
              <a:cs typeface="Times New Roman"/>
            </a:endParaRPr>
          </a:p>
          <a:p>
            <a:pPr marL="554869" lvl="1" indent="-204426">
              <a:lnSpc>
                <a:spcPct val="100000"/>
              </a:lnSpc>
              <a:buFont typeface="Arial"/>
              <a:buChar char="•"/>
              <a:tabLst>
                <a:tab pos="554869" algn="l"/>
              </a:tabLst>
            </a:pPr>
            <a:r>
              <a:rPr sz="2500" spc="11" dirty="0">
                <a:solidFill>
                  <a:srgbClr val="FF0000"/>
                </a:solidFill>
                <a:latin typeface="+mj-lt"/>
                <a:cs typeface="Arial"/>
              </a:rPr>
              <a:t>all-o</a:t>
            </a:r>
            <a:r>
              <a:rPr sz="2500" spc="-111" dirty="0">
                <a:solidFill>
                  <a:srgbClr val="FF0000"/>
                </a:solidFill>
                <a:latin typeface="+mj-lt"/>
                <a:cs typeface="Arial"/>
              </a:rPr>
              <a:t>r</a:t>
            </a:r>
            <a:r>
              <a:rPr sz="2500" spc="23" dirty="0">
                <a:solidFill>
                  <a:srgbClr val="FF0000"/>
                </a:solidFill>
                <a:latin typeface="+mj-lt"/>
                <a:cs typeface="Arial"/>
              </a:rPr>
              <a:t>-nothing</a:t>
            </a:r>
            <a:r>
              <a:rPr sz="2500" spc="23" dirty="0">
                <a:latin typeface="+mj-lt"/>
                <a:cs typeface="Arial"/>
              </a:rPr>
              <a:t>:</a:t>
            </a:r>
            <a:r>
              <a:rPr sz="2500" spc="54" dirty="0">
                <a:latin typeface="+mj-lt"/>
                <a:cs typeface="Times New Roman"/>
              </a:rPr>
              <a:t> </a:t>
            </a:r>
            <a:r>
              <a:rPr sz="2500" spc="-11" dirty="0">
                <a:latin typeface="+mj-lt"/>
                <a:cs typeface="Arial"/>
              </a:rPr>
              <a:t>either</a:t>
            </a:r>
            <a:r>
              <a:rPr sz="2500" spc="54" dirty="0">
                <a:latin typeface="+mj-lt"/>
                <a:cs typeface="Times New Roman"/>
              </a:rPr>
              <a:t> </a:t>
            </a:r>
            <a:r>
              <a:rPr sz="2500" spc="15" dirty="0">
                <a:latin typeface="+mj-lt"/>
                <a:cs typeface="Arial"/>
              </a:rPr>
              <a:t>completely</a:t>
            </a:r>
            <a:r>
              <a:rPr sz="2500" spc="54" dirty="0">
                <a:latin typeface="+mj-lt"/>
                <a:cs typeface="Times New Roman"/>
              </a:rPr>
              <a:t> </a:t>
            </a:r>
            <a:r>
              <a:rPr sz="2500" spc="8" dirty="0">
                <a:latin typeface="+mj-lt"/>
                <a:cs typeface="Arial"/>
              </a:rPr>
              <a:t>succeed</a:t>
            </a:r>
            <a:r>
              <a:rPr sz="2500" spc="54" dirty="0">
                <a:latin typeface="+mj-lt"/>
                <a:cs typeface="Times New Roman"/>
              </a:rPr>
              <a:t> </a:t>
            </a:r>
            <a:r>
              <a:rPr sz="2500" spc="15" dirty="0">
                <a:latin typeface="+mj-lt"/>
                <a:cs typeface="Arial"/>
              </a:rPr>
              <a:t>or</a:t>
            </a:r>
            <a:r>
              <a:rPr sz="2500" spc="54" dirty="0">
                <a:latin typeface="+mj-lt"/>
                <a:cs typeface="Times New Roman"/>
              </a:rPr>
              <a:t> </a:t>
            </a:r>
            <a:r>
              <a:rPr sz="2500" spc="15" dirty="0">
                <a:latin typeface="+mj-lt"/>
                <a:cs typeface="Arial"/>
              </a:rPr>
              <a:t>completely</a:t>
            </a:r>
            <a:r>
              <a:rPr sz="2500" spc="54" dirty="0">
                <a:latin typeface="+mj-lt"/>
                <a:cs typeface="Times New Roman"/>
              </a:rPr>
              <a:t> </a:t>
            </a:r>
            <a:r>
              <a:rPr sz="2500" spc="-8" dirty="0">
                <a:latin typeface="+mj-lt"/>
                <a:cs typeface="Arial"/>
              </a:rPr>
              <a:t>fail</a:t>
            </a:r>
            <a:endParaRPr lang="en-CA" sz="2500" spc="-8" dirty="0">
              <a:latin typeface="+mj-lt"/>
              <a:cs typeface="Arial"/>
            </a:endParaRPr>
          </a:p>
          <a:p>
            <a:pPr marL="554869" lvl="1" indent="-204426">
              <a:lnSpc>
                <a:spcPct val="100000"/>
              </a:lnSpc>
              <a:buFont typeface="Arial"/>
              <a:buChar char="•"/>
              <a:tabLst>
                <a:tab pos="554869" algn="l"/>
              </a:tabLst>
            </a:pPr>
            <a:r>
              <a:rPr sz="2500" spc="-8" dirty="0">
                <a:solidFill>
                  <a:srgbClr val="FF0000"/>
                </a:solidFill>
                <a:latin typeface="+mj-lt"/>
                <a:cs typeface="Arial"/>
              </a:rPr>
              <a:t>failu</a:t>
            </a:r>
            <a:r>
              <a:rPr sz="2500" spc="-46" dirty="0">
                <a:solidFill>
                  <a:srgbClr val="FF0000"/>
                </a:solidFill>
                <a:latin typeface="+mj-lt"/>
                <a:cs typeface="Arial"/>
              </a:rPr>
              <a:t>re</a:t>
            </a:r>
            <a:r>
              <a:rPr sz="2500" spc="54" dirty="0">
                <a:solidFill>
                  <a:srgbClr val="FF0000"/>
                </a:solidFill>
                <a:latin typeface="+mj-lt"/>
                <a:cs typeface="Times New Roman"/>
              </a:rPr>
              <a:t> </a:t>
            </a:r>
            <a:r>
              <a:rPr sz="2500" spc="23" dirty="0">
                <a:solidFill>
                  <a:srgbClr val="FF0000"/>
                </a:solidFill>
                <a:latin typeface="+mj-lt"/>
                <a:cs typeface="Arial"/>
              </a:rPr>
              <a:t>atomicity</a:t>
            </a:r>
            <a:r>
              <a:rPr sz="2500" spc="23" dirty="0">
                <a:latin typeface="+mj-lt"/>
                <a:cs typeface="Arial"/>
              </a:rPr>
              <a:t>:</a:t>
            </a:r>
            <a:r>
              <a:rPr sz="2500" spc="54" dirty="0">
                <a:latin typeface="+mj-lt"/>
                <a:cs typeface="Times New Roman"/>
              </a:rPr>
              <a:t> </a:t>
            </a:r>
            <a:r>
              <a:rPr sz="2500" spc="27" dirty="0">
                <a:latin typeface="+mj-lt"/>
                <a:cs typeface="Arial"/>
              </a:rPr>
              <a:t>atomic</a:t>
            </a:r>
            <a:r>
              <a:rPr sz="2500" spc="54" dirty="0">
                <a:latin typeface="+mj-lt"/>
                <a:cs typeface="Times New Roman"/>
              </a:rPr>
              <a:t> </a:t>
            </a:r>
            <a:r>
              <a:rPr sz="2500" spc="-23" dirty="0">
                <a:latin typeface="+mj-lt"/>
                <a:cs typeface="Arial"/>
              </a:rPr>
              <a:t>even</a:t>
            </a:r>
            <a:r>
              <a:rPr sz="2500" spc="54" dirty="0">
                <a:latin typeface="+mj-lt"/>
                <a:cs typeface="Times New Roman"/>
              </a:rPr>
              <a:t> </a:t>
            </a:r>
            <a:r>
              <a:rPr sz="2500" dirty="0">
                <a:latin typeface="+mj-lt"/>
                <a:cs typeface="Arial"/>
              </a:rPr>
              <a:t>in</a:t>
            </a:r>
            <a:r>
              <a:rPr sz="2500" spc="54" dirty="0">
                <a:latin typeface="+mj-lt"/>
                <a:cs typeface="Times New Roman"/>
              </a:rPr>
              <a:t> </a:t>
            </a:r>
            <a:r>
              <a:rPr sz="2500" spc="8" dirty="0">
                <a:latin typeface="+mj-lt"/>
                <a:cs typeface="Arial"/>
              </a:rPr>
              <a:t>the</a:t>
            </a:r>
            <a:r>
              <a:rPr sz="2500" spc="54" dirty="0">
                <a:latin typeface="+mj-lt"/>
                <a:cs typeface="Times New Roman"/>
              </a:rPr>
              <a:t> </a:t>
            </a:r>
            <a:r>
              <a:rPr sz="2500" spc="42" dirty="0">
                <a:latin typeface="+mj-lt"/>
                <a:cs typeface="Arial"/>
              </a:rPr>
              <a:t>p</a:t>
            </a:r>
            <a:r>
              <a:rPr sz="2500" spc="-15" dirty="0">
                <a:latin typeface="+mj-lt"/>
                <a:cs typeface="Arial"/>
              </a:rPr>
              <a:t>r</a:t>
            </a:r>
            <a:r>
              <a:rPr sz="2500" spc="-11" dirty="0">
                <a:latin typeface="+mj-lt"/>
                <a:cs typeface="Arial"/>
              </a:rPr>
              <a:t>esence</a:t>
            </a:r>
            <a:r>
              <a:rPr sz="2500" spc="54" dirty="0">
                <a:latin typeface="+mj-lt"/>
                <a:cs typeface="Times New Roman"/>
              </a:rPr>
              <a:t> </a:t>
            </a:r>
            <a:r>
              <a:rPr sz="2500" spc="31" dirty="0">
                <a:latin typeface="+mj-lt"/>
                <a:cs typeface="Arial"/>
              </a:rPr>
              <a:t>of</a:t>
            </a:r>
            <a:r>
              <a:rPr sz="2500" spc="54" dirty="0">
                <a:latin typeface="+mj-lt"/>
                <a:cs typeface="Times New Roman"/>
              </a:rPr>
              <a:t> </a:t>
            </a:r>
            <a:r>
              <a:rPr sz="2500" spc="-11" dirty="0">
                <a:latin typeface="+mj-lt"/>
                <a:cs typeface="Arial"/>
              </a:rPr>
              <a:t>crashes</a:t>
            </a:r>
            <a:endParaRPr lang="en-CA" sz="2500" dirty="0">
              <a:latin typeface="+mj-lt"/>
              <a:cs typeface="Times New Roman"/>
            </a:endParaRPr>
          </a:p>
          <a:p>
            <a:pPr marL="554869" lvl="1" indent="-204426">
              <a:lnSpc>
                <a:spcPct val="100000"/>
              </a:lnSpc>
              <a:buFont typeface="Arial"/>
              <a:buChar char="•"/>
              <a:tabLst>
                <a:tab pos="554869" algn="l"/>
              </a:tabLst>
            </a:pPr>
            <a:r>
              <a:rPr sz="2500" spc="15" dirty="0">
                <a:solidFill>
                  <a:srgbClr val="FF0000"/>
                </a:solidFill>
                <a:latin typeface="+mj-lt"/>
                <a:cs typeface="Arial"/>
              </a:rPr>
              <a:t>durability</a:t>
            </a:r>
            <a:r>
              <a:rPr sz="2500" spc="15" dirty="0">
                <a:latin typeface="+mj-lt"/>
                <a:cs typeface="Arial"/>
              </a:rPr>
              <a:t>:</a:t>
            </a:r>
            <a:r>
              <a:rPr sz="2500" spc="54" dirty="0">
                <a:latin typeface="+mj-lt"/>
                <a:cs typeface="Times New Roman"/>
              </a:rPr>
              <a:t> </a:t>
            </a:r>
            <a:r>
              <a:rPr sz="2500" dirty="0">
                <a:latin typeface="+mj-lt"/>
                <a:cs typeface="Arial"/>
              </a:rPr>
              <a:t>changes</a:t>
            </a:r>
            <a:r>
              <a:rPr sz="2500" spc="54" dirty="0">
                <a:latin typeface="+mj-lt"/>
                <a:cs typeface="Times New Roman"/>
              </a:rPr>
              <a:t> </a:t>
            </a:r>
            <a:r>
              <a:rPr sz="2500" spc="8" dirty="0">
                <a:latin typeface="+mj-lt"/>
                <a:cs typeface="Arial"/>
              </a:rPr>
              <a:t>should</a:t>
            </a:r>
            <a:r>
              <a:rPr sz="2500" spc="54" dirty="0">
                <a:latin typeface="+mj-lt"/>
                <a:cs typeface="Times New Roman"/>
              </a:rPr>
              <a:t> </a:t>
            </a:r>
            <a:r>
              <a:rPr sz="2500" spc="8" dirty="0">
                <a:latin typeface="+mj-lt"/>
                <a:cs typeface="Arial"/>
              </a:rPr>
              <a:t>persist</a:t>
            </a:r>
            <a:r>
              <a:rPr sz="2500" spc="54" dirty="0">
                <a:latin typeface="+mj-lt"/>
                <a:cs typeface="Times New Roman"/>
              </a:rPr>
              <a:t> </a:t>
            </a:r>
            <a:r>
              <a:rPr sz="2500" spc="8" dirty="0">
                <a:latin typeface="+mj-lt"/>
                <a:cs typeface="Arial"/>
              </a:rPr>
              <a:t>once</a:t>
            </a:r>
            <a:r>
              <a:rPr sz="2500" spc="54" dirty="0">
                <a:latin typeface="+mj-lt"/>
                <a:cs typeface="Times New Roman"/>
              </a:rPr>
              <a:t> </a:t>
            </a:r>
            <a:r>
              <a:rPr sz="2500" spc="8" dirty="0">
                <a:latin typeface="+mj-lt"/>
                <a:cs typeface="Arial"/>
              </a:rPr>
              <a:t>transaction</a:t>
            </a:r>
            <a:r>
              <a:rPr sz="2500" spc="54" dirty="0">
                <a:latin typeface="+mj-lt"/>
                <a:cs typeface="Times New Roman"/>
              </a:rPr>
              <a:t> </a:t>
            </a:r>
            <a:r>
              <a:rPr sz="2500" spc="8" dirty="0">
                <a:latin typeface="+mj-lt"/>
                <a:cs typeface="Arial"/>
              </a:rPr>
              <a:t>succeeds</a:t>
            </a:r>
            <a:endParaRPr sz="2500" dirty="0">
              <a:latin typeface="+mj-lt"/>
              <a:cs typeface="Arial"/>
            </a:endParaRPr>
          </a:p>
          <a:p>
            <a:pPr marL="554869" lvl="1" indent="-204426">
              <a:lnSpc>
                <a:spcPct val="100000"/>
              </a:lnSpc>
              <a:buFont typeface="Arial"/>
              <a:buChar char="•"/>
              <a:tabLst>
                <a:tab pos="554869" algn="l"/>
              </a:tabLst>
            </a:pPr>
            <a:r>
              <a:rPr sz="2500" spc="8" dirty="0">
                <a:solidFill>
                  <a:srgbClr val="FF0000"/>
                </a:solidFill>
                <a:latin typeface="+mj-lt"/>
                <a:cs typeface="Arial"/>
              </a:rPr>
              <a:t>isolation</a:t>
            </a:r>
            <a:r>
              <a:rPr sz="2500" spc="8" dirty="0">
                <a:latin typeface="+mj-lt"/>
                <a:cs typeface="Arial"/>
              </a:rPr>
              <a:t>:</a:t>
            </a:r>
            <a:r>
              <a:rPr sz="2500" spc="54" dirty="0">
                <a:latin typeface="+mj-lt"/>
                <a:cs typeface="Times New Roman"/>
              </a:rPr>
              <a:t> </a:t>
            </a:r>
            <a:r>
              <a:rPr sz="2500" spc="19" dirty="0">
                <a:latin typeface="+mj-lt"/>
                <a:cs typeface="Arial"/>
              </a:rPr>
              <a:t>concur</a:t>
            </a:r>
            <a:r>
              <a:rPr sz="2500" spc="-27" dirty="0">
                <a:latin typeface="+mj-lt"/>
                <a:cs typeface="Arial"/>
              </a:rPr>
              <a:t>r</a:t>
            </a:r>
            <a:r>
              <a:rPr sz="2500" spc="8" dirty="0">
                <a:latin typeface="+mj-lt"/>
                <a:cs typeface="Arial"/>
              </a:rPr>
              <a:t>ent</a:t>
            </a:r>
            <a:r>
              <a:rPr sz="2500" spc="54" dirty="0">
                <a:latin typeface="+mj-lt"/>
                <a:cs typeface="Times New Roman"/>
              </a:rPr>
              <a:t> </a:t>
            </a:r>
            <a:r>
              <a:rPr sz="2500" spc="8" dirty="0">
                <a:latin typeface="+mj-lt"/>
                <a:cs typeface="Arial"/>
              </a:rPr>
              <a:t>transactions</a:t>
            </a:r>
            <a:r>
              <a:rPr sz="2500" spc="54" dirty="0">
                <a:latin typeface="+mj-lt"/>
                <a:cs typeface="Times New Roman"/>
              </a:rPr>
              <a:t> </a:t>
            </a:r>
            <a:r>
              <a:rPr sz="2500" spc="19" dirty="0">
                <a:latin typeface="+mj-lt"/>
                <a:cs typeface="Arial"/>
              </a:rPr>
              <a:t>must</a:t>
            </a:r>
            <a:r>
              <a:rPr sz="2500" spc="54" dirty="0">
                <a:latin typeface="+mj-lt"/>
                <a:cs typeface="Times New Roman"/>
              </a:rPr>
              <a:t> </a:t>
            </a:r>
            <a:r>
              <a:rPr sz="2500" spc="27" dirty="0">
                <a:latin typeface="+mj-lt"/>
                <a:cs typeface="Arial"/>
              </a:rPr>
              <a:t>not</a:t>
            </a:r>
            <a:r>
              <a:rPr sz="2500" spc="54" dirty="0">
                <a:latin typeface="+mj-lt"/>
                <a:cs typeface="Times New Roman"/>
              </a:rPr>
              <a:t> </a:t>
            </a:r>
            <a:r>
              <a:rPr sz="2500" dirty="0">
                <a:latin typeface="+mj-lt"/>
                <a:cs typeface="Arial"/>
              </a:rPr>
              <a:t>interfe</a:t>
            </a:r>
            <a:r>
              <a:rPr sz="2500" spc="-38" dirty="0">
                <a:latin typeface="+mj-lt"/>
                <a:cs typeface="Arial"/>
              </a:rPr>
              <a:t>r</a:t>
            </a:r>
            <a:r>
              <a:rPr sz="2500" spc="-46" dirty="0">
                <a:latin typeface="+mj-lt"/>
                <a:cs typeface="Arial"/>
              </a:rPr>
              <a:t>e</a:t>
            </a:r>
            <a:endParaRPr lang="en-CA" sz="2500" spc="-46" dirty="0">
              <a:latin typeface="+mj-lt"/>
              <a:cs typeface="Arial"/>
            </a:endParaRPr>
          </a:p>
          <a:p>
            <a:pPr marL="554869" lvl="1" indent="-204426">
              <a:lnSpc>
                <a:spcPct val="100000"/>
              </a:lnSpc>
              <a:buFont typeface="Arial"/>
              <a:buChar char="•"/>
              <a:tabLst>
                <a:tab pos="554869" algn="l"/>
              </a:tabLst>
            </a:pPr>
            <a:endParaRPr sz="2500" dirty="0">
              <a:latin typeface="+mj-lt"/>
              <a:cs typeface="Arial"/>
            </a:endParaRPr>
          </a:p>
        </p:txBody>
      </p:sp>
      <p:sp>
        <p:nvSpPr>
          <p:cNvPr id="2" name="Footer Placeholder 1"/>
          <p:cNvSpPr>
            <a:spLocks noGrp="1"/>
          </p:cNvSpPr>
          <p:nvPr>
            <p:ph type="ftr" idx="11"/>
          </p:nvPr>
        </p:nvSpPr>
        <p:spPr>
          <a:xfrm>
            <a:off x="3443288" y="6883713"/>
            <a:ext cx="3194050" cy="519113"/>
          </a:xfrm>
        </p:spPr>
        <p:txBody>
          <a:bodyPr/>
          <a:lstStyle/>
          <a:p>
            <a:pPr>
              <a:defRPr/>
            </a:pPr>
            <a:r>
              <a:rPr lang="en-US" dirty="0"/>
              <a:t>Software Engineering for Distributed Systems Course </a:t>
            </a:r>
          </a:p>
        </p:txBody>
      </p:sp>
      <p:sp>
        <p:nvSpPr>
          <p:cNvPr id="3" name="Slide Number Placeholder 2"/>
          <p:cNvSpPr>
            <a:spLocks noGrp="1"/>
          </p:cNvSpPr>
          <p:nvPr>
            <p:ph type="sldNum" idx="12"/>
          </p:nvPr>
        </p:nvSpPr>
        <p:spPr/>
        <p:txBody>
          <a:bodyPr/>
          <a:lstStyle/>
          <a:p>
            <a:fld id="{9209E653-5F71-42D0-A15C-24EE50CB6FA9}" type="slidenum">
              <a:rPr lang="en-US" smtClean="0"/>
              <a:pPr/>
              <a:t>28</a:t>
            </a:fld>
            <a:endParaRPr lang="en-US" dirty="0"/>
          </a:p>
        </p:txBody>
      </p:sp>
    </p:spTree>
    <p:extLst>
      <p:ext uri="{BB962C8B-B14F-4D97-AF65-F5344CB8AC3E}">
        <p14:creationId xmlns:p14="http://schemas.microsoft.com/office/powerpoint/2010/main" val="2662720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68280" y="411353"/>
            <a:ext cx="9104345" cy="615553"/>
          </a:xfrm>
          <a:prstGeom prst="rect">
            <a:avLst/>
          </a:prstGeom>
        </p:spPr>
        <p:txBody>
          <a:bodyPr vert="horz" wrap="square" lIns="0" tIns="0" rIns="0" bIns="0" rtlCol="0">
            <a:spAutoFit/>
          </a:bodyPr>
          <a:lstStyle/>
          <a:p>
            <a:pPr marL="9735">
              <a:lnSpc>
                <a:spcPct val="100000"/>
              </a:lnSpc>
            </a:pPr>
            <a:r>
              <a:rPr sz="4000" spc="-138" dirty="0"/>
              <a:t>ACID</a:t>
            </a:r>
            <a:r>
              <a:rPr lang="en-CA" sz="4000" spc="-138" dirty="0"/>
              <a:t> Properties of Transactions</a:t>
            </a:r>
            <a:endParaRPr sz="4000" spc="-138" dirty="0"/>
          </a:p>
        </p:txBody>
      </p:sp>
      <p:sp>
        <p:nvSpPr>
          <p:cNvPr id="5" name="object 5"/>
          <p:cNvSpPr txBox="1"/>
          <p:nvPr/>
        </p:nvSpPr>
        <p:spPr>
          <a:xfrm>
            <a:off x="287784" y="1475445"/>
            <a:ext cx="9433048" cy="4037067"/>
          </a:xfrm>
          <a:prstGeom prst="rect">
            <a:avLst/>
          </a:prstGeom>
        </p:spPr>
        <p:txBody>
          <a:bodyPr vert="horz" wrap="square" lIns="0" tIns="0" rIns="0" bIns="0" rtlCol="0">
            <a:spAutoFit/>
          </a:bodyPr>
          <a:lstStyle/>
          <a:p>
            <a:pPr marL="214160" marR="97832" indent="-204426">
              <a:lnSpc>
                <a:spcPct val="102600"/>
              </a:lnSpc>
              <a:buFont typeface="Arial"/>
              <a:buChar char="•"/>
              <a:tabLst>
                <a:tab pos="214160" algn="l"/>
              </a:tabLst>
            </a:pPr>
            <a:r>
              <a:rPr sz="2600" spc="-27" dirty="0">
                <a:latin typeface="+mj-lt"/>
                <a:cs typeface="Arial"/>
              </a:rPr>
              <a:t>Hä</a:t>
            </a:r>
            <a:r>
              <a:rPr sz="2600" spc="-54" dirty="0">
                <a:latin typeface="+mj-lt"/>
                <a:cs typeface="Arial"/>
              </a:rPr>
              <a:t>r</a:t>
            </a:r>
            <a:r>
              <a:rPr sz="2600" spc="8" dirty="0">
                <a:latin typeface="+mj-lt"/>
                <a:cs typeface="Arial"/>
              </a:rPr>
              <a:t>der</a:t>
            </a:r>
            <a:r>
              <a:rPr sz="2600" spc="54" dirty="0">
                <a:latin typeface="+mj-lt"/>
                <a:cs typeface="Times New Roman"/>
              </a:rPr>
              <a:t> </a:t>
            </a:r>
            <a:r>
              <a:rPr sz="2600" spc="8" dirty="0">
                <a:latin typeface="+mj-lt"/>
                <a:cs typeface="Arial"/>
              </a:rPr>
              <a:t>and</a:t>
            </a:r>
            <a:r>
              <a:rPr sz="2600" spc="54" dirty="0">
                <a:latin typeface="+mj-lt"/>
                <a:cs typeface="Times New Roman"/>
              </a:rPr>
              <a:t> </a:t>
            </a:r>
            <a:r>
              <a:rPr sz="2600" spc="-23" dirty="0">
                <a:latin typeface="+mj-lt"/>
                <a:cs typeface="Arial"/>
              </a:rPr>
              <a:t>Reute</a:t>
            </a:r>
            <a:r>
              <a:rPr sz="2600" spc="-184" dirty="0">
                <a:latin typeface="+mj-lt"/>
                <a:cs typeface="Arial"/>
              </a:rPr>
              <a:t>r</a:t>
            </a:r>
            <a:r>
              <a:rPr sz="2600" dirty="0">
                <a:latin typeface="+mj-lt"/>
                <a:cs typeface="Arial"/>
              </a:rPr>
              <a:t>,</a:t>
            </a:r>
            <a:r>
              <a:rPr sz="2600" spc="54" dirty="0">
                <a:latin typeface="+mj-lt"/>
                <a:cs typeface="Times New Roman"/>
              </a:rPr>
              <a:t> </a:t>
            </a:r>
            <a:r>
              <a:rPr sz="2600" dirty="0">
                <a:latin typeface="+mj-lt"/>
                <a:cs typeface="Arial"/>
              </a:rPr>
              <a:t>Principles</a:t>
            </a:r>
            <a:r>
              <a:rPr sz="2600" spc="54" dirty="0">
                <a:latin typeface="+mj-lt"/>
                <a:cs typeface="Times New Roman"/>
              </a:rPr>
              <a:t> </a:t>
            </a:r>
            <a:r>
              <a:rPr sz="2600" spc="31" dirty="0">
                <a:latin typeface="+mj-lt"/>
                <a:cs typeface="Arial"/>
              </a:rPr>
              <a:t>of</a:t>
            </a:r>
            <a:r>
              <a:rPr sz="2600" spc="54" dirty="0">
                <a:latin typeface="+mj-lt"/>
                <a:cs typeface="Times New Roman"/>
              </a:rPr>
              <a:t> </a:t>
            </a:r>
            <a:r>
              <a:rPr sz="2600" spc="-272" dirty="0">
                <a:latin typeface="+mj-lt"/>
                <a:cs typeface="Arial"/>
              </a:rPr>
              <a:t>T</a:t>
            </a:r>
            <a:r>
              <a:rPr sz="2600" spc="8" dirty="0">
                <a:latin typeface="+mj-lt"/>
                <a:cs typeface="Arial"/>
              </a:rPr>
              <a:t>ransaction-Oriented</a:t>
            </a:r>
            <a:r>
              <a:rPr sz="2600" spc="54" dirty="0">
                <a:latin typeface="+mj-lt"/>
                <a:cs typeface="Times New Roman"/>
              </a:rPr>
              <a:t> </a:t>
            </a:r>
            <a:r>
              <a:rPr sz="2600" spc="-11" dirty="0">
                <a:latin typeface="+mj-lt"/>
                <a:cs typeface="Arial"/>
              </a:rPr>
              <a:t>Database</a:t>
            </a:r>
            <a:r>
              <a:rPr sz="2600" spc="54" dirty="0">
                <a:latin typeface="+mj-lt"/>
                <a:cs typeface="Times New Roman"/>
              </a:rPr>
              <a:t> </a:t>
            </a:r>
            <a:r>
              <a:rPr sz="2600" spc="-11" dirty="0">
                <a:latin typeface="+mj-lt"/>
                <a:cs typeface="Arial"/>
              </a:rPr>
              <a:t>Recover</a:t>
            </a:r>
            <a:r>
              <a:rPr sz="2600" spc="-149" dirty="0">
                <a:latin typeface="+mj-lt"/>
                <a:cs typeface="Arial"/>
              </a:rPr>
              <a:t>y</a:t>
            </a:r>
            <a:r>
              <a:rPr sz="2600" dirty="0">
                <a:latin typeface="+mj-lt"/>
                <a:cs typeface="Arial"/>
              </a:rPr>
              <a:t>,</a:t>
            </a:r>
            <a:r>
              <a:rPr sz="2600" dirty="0">
                <a:latin typeface="+mj-lt"/>
                <a:cs typeface="Times New Roman"/>
              </a:rPr>
              <a:t> </a:t>
            </a:r>
            <a:r>
              <a:rPr sz="2600" spc="19" dirty="0">
                <a:latin typeface="+mj-lt"/>
                <a:cs typeface="Arial"/>
              </a:rPr>
              <a:t>Computing</a:t>
            </a:r>
            <a:r>
              <a:rPr sz="2600" spc="54" dirty="0">
                <a:latin typeface="+mj-lt"/>
                <a:cs typeface="Times New Roman"/>
              </a:rPr>
              <a:t> </a:t>
            </a:r>
            <a:r>
              <a:rPr sz="2600" spc="-11" dirty="0">
                <a:latin typeface="+mj-lt"/>
                <a:cs typeface="Arial"/>
              </a:rPr>
              <a:t>Surveys,</a:t>
            </a:r>
            <a:r>
              <a:rPr sz="2600" spc="54" dirty="0">
                <a:latin typeface="+mj-lt"/>
                <a:cs typeface="Times New Roman"/>
              </a:rPr>
              <a:t> </a:t>
            </a:r>
            <a:r>
              <a:rPr sz="2600" dirty="0">
                <a:latin typeface="+mj-lt"/>
                <a:cs typeface="Arial"/>
              </a:rPr>
              <a:t>1983</a:t>
            </a:r>
            <a:endParaRPr lang="en-CA" sz="2600" dirty="0">
              <a:latin typeface="+mj-lt"/>
              <a:cs typeface="Arial"/>
            </a:endParaRPr>
          </a:p>
          <a:p>
            <a:pPr marL="214160" marR="97832" indent="-204426">
              <a:lnSpc>
                <a:spcPct val="102600"/>
              </a:lnSpc>
              <a:tabLst>
                <a:tab pos="214160" algn="l"/>
              </a:tabLst>
            </a:pPr>
            <a:endParaRPr sz="2600" dirty="0">
              <a:latin typeface="+mj-lt"/>
              <a:cs typeface="Times New Roman"/>
            </a:endParaRPr>
          </a:p>
          <a:p>
            <a:pPr marL="214160" indent="-204426">
              <a:lnSpc>
                <a:spcPct val="100000"/>
              </a:lnSpc>
              <a:buFont typeface="Arial"/>
              <a:buChar char="•"/>
              <a:tabLst>
                <a:tab pos="214160" algn="l"/>
              </a:tabLst>
            </a:pPr>
            <a:r>
              <a:rPr sz="2600" b="1" spc="-87" dirty="0">
                <a:solidFill>
                  <a:srgbClr val="FF0000"/>
                </a:solidFill>
                <a:latin typeface="+mj-lt"/>
                <a:cs typeface="Arial"/>
              </a:rPr>
              <a:t>A</a:t>
            </a:r>
            <a:r>
              <a:rPr sz="2600" spc="31" dirty="0">
                <a:solidFill>
                  <a:srgbClr val="FF0000"/>
                </a:solidFill>
                <a:latin typeface="+mj-lt"/>
                <a:cs typeface="Arial"/>
              </a:rPr>
              <a:t>tomicity</a:t>
            </a:r>
            <a:r>
              <a:rPr sz="2600" spc="31" dirty="0">
                <a:latin typeface="+mj-lt"/>
                <a:cs typeface="Arial"/>
              </a:rPr>
              <a:t>:</a:t>
            </a:r>
            <a:r>
              <a:rPr sz="2600" spc="54" dirty="0">
                <a:latin typeface="+mj-lt"/>
                <a:cs typeface="Times New Roman"/>
              </a:rPr>
              <a:t> </a:t>
            </a:r>
            <a:r>
              <a:rPr sz="2600" spc="19" dirty="0">
                <a:latin typeface="+mj-lt"/>
                <a:cs typeface="Arial"/>
              </a:rPr>
              <a:t>updates</a:t>
            </a:r>
            <a:r>
              <a:rPr sz="2600" spc="54" dirty="0">
                <a:latin typeface="+mj-lt"/>
                <a:cs typeface="Times New Roman"/>
              </a:rPr>
              <a:t> </a:t>
            </a:r>
            <a:r>
              <a:rPr sz="2600" spc="-34" dirty="0">
                <a:latin typeface="+mj-lt"/>
                <a:cs typeface="Arial"/>
              </a:rPr>
              <a:t>a</a:t>
            </a:r>
            <a:r>
              <a:rPr sz="2600" spc="-61" dirty="0">
                <a:latin typeface="+mj-lt"/>
                <a:cs typeface="Arial"/>
              </a:rPr>
              <a:t>r</a:t>
            </a:r>
            <a:r>
              <a:rPr sz="2600" spc="-46" dirty="0">
                <a:latin typeface="+mj-lt"/>
                <a:cs typeface="Arial"/>
              </a:rPr>
              <a:t>e</a:t>
            </a:r>
            <a:r>
              <a:rPr sz="2600" spc="54" dirty="0">
                <a:latin typeface="+mj-lt"/>
                <a:cs typeface="Times New Roman"/>
              </a:rPr>
              <a:t> </a:t>
            </a:r>
            <a:r>
              <a:rPr sz="2600" spc="11" dirty="0">
                <a:latin typeface="+mj-lt"/>
                <a:cs typeface="Arial"/>
              </a:rPr>
              <a:t>all-o</a:t>
            </a:r>
            <a:r>
              <a:rPr sz="2600" spc="-111" dirty="0">
                <a:latin typeface="+mj-lt"/>
                <a:cs typeface="Arial"/>
              </a:rPr>
              <a:t>r</a:t>
            </a:r>
            <a:r>
              <a:rPr sz="2600" spc="27" dirty="0">
                <a:latin typeface="+mj-lt"/>
                <a:cs typeface="Arial"/>
              </a:rPr>
              <a:t>-nothing</a:t>
            </a:r>
            <a:endParaRPr lang="en-CA" sz="2600" dirty="0">
              <a:latin typeface="+mj-lt"/>
              <a:cs typeface="Times New Roman"/>
            </a:endParaRPr>
          </a:p>
          <a:p>
            <a:pPr marL="214160" indent="-204426">
              <a:lnSpc>
                <a:spcPct val="100000"/>
              </a:lnSpc>
              <a:buFont typeface="Arial"/>
              <a:buChar char="•"/>
              <a:tabLst>
                <a:tab pos="214160" algn="l"/>
              </a:tabLst>
            </a:pPr>
            <a:r>
              <a:rPr sz="2600" b="1" spc="27" dirty="0">
                <a:solidFill>
                  <a:srgbClr val="FF0000"/>
                </a:solidFill>
                <a:latin typeface="+mj-lt"/>
                <a:cs typeface="Arial"/>
              </a:rPr>
              <a:t>C</a:t>
            </a:r>
            <a:r>
              <a:rPr sz="2600" spc="8" dirty="0">
                <a:solidFill>
                  <a:srgbClr val="FF0000"/>
                </a:solidFill>
                <a:latin typeface="+mj-lt"/>
                <a:cs typeface="Arial"/>
              </a:rPr>
              <a:t>onsistency</a:t>
            </a:r>
            <a:r>
              <a:rPr sz="2600" spc="8" dirty="0">
                <a:latin typeface="+mj-lt"/>
                <a:cs typeface="Arial"/>
              </a:rPr>
              <a:t>:</a:t>
            </a:r>
            <a:r>
              <a:rPr sz="2600" spc="54" dirty="0">
                <a:latin typeface="+mj-lt"/>
                <a:cs typeface="Times New Roman"/>
              </a:rPr>
              <a:t> </a:t>
            </a:r>
            <a:r>
              <a:rPr lang="en-CA" sz="2600" spc="19" dirty="0">
                <a:latin typeface="+mj-lt"/>
                <a:cs typeface="Arial"/>
              </a:rPr>
              <a:t>a transaction takes the system from one consistent state to another </a:t>
            </a:r>
            <a:r>
              <a:rPr lang="en-US" sz="2600" spc="19" dirty="0">
                <a:latin typeface="+mj-lt"/>
                <a:cs typeface="Arial"/>
              </a:rPr>
              <a:t>consistent state</a:t>
            </a:r>
            <a:endParaRPr sz="2600" spc="19" dirty="0">
              <a:latin typeface="+mj-lt"/>
              <a:cs typeface="Arial"/>
            </a:endParaRPr>
          </a:p>
          <a:p>
            <a:pPr marL="214160" indent="-204426">
              <a:lnSpc>
                <a:spcPct val="100000"/>
              </a:lnSpc>
              <a:buFont typeface="Arial"/>
              <a:buChar char="•"/>
              <a:tabLst>
                <a:tab pos="214160" algn="l"/>
              </a:tabLst>
            </a:pPr>
            <a:r>
              <a:rPr sz="2600" b="1" spc="31" dirty="0">
                <a:solidFill>
                  <a:srgbClr val="FF0000"/>
                </a:solidFill>
                <a:latin typeface="+mj-lt"/>
                <a:cs typeface="Arial"/>
              </a:rPr>
              <a:t>I</a:t>
            </a:r>
            <a:r>
              <a:rPr sz="2600" spc="8" dirty="0">
                <a:solidFill>
                  <a:srgbClr val="FF0000"/>
                </a:solidFill>
                <a:latin typeface="+mj-lt"/>
                <a:cs typeface="Arial"/>
              </a:rPr>
              <a:t>solation</a:t>
            </a:r>
            <a:r>
              <a:rPr sz="2600" spc="8" dirty="0">
                <a:latin typeface="+mj-lt"/>
                <a:cs typeface="Arial"/>
              </a:rPr>
              <a:t>:</a:t>
            </a:r>
            <a:r>
              <a:rPr sz="2600" spc="54" dirty="0">
                <a:latin typeface="+mj-lt"/>
                <a:cs typeface="Times New Roman"/>
              </a:rPr>
              <a:t> </a:t>
            </a:r>
            <a:r>
              <a:rPr sz="2600" dirty="0">
                <a:latin typeface="+mj-lt"/>
                <a:cs typeface="Arial"/>
              </a:rPr>
              <a:t>intermediate</a:t>
            </a:r>
            <a:r>
              <a:rPr sz="2600" spc="54" dirty="0">
                <a:latin typeface="+mj-lt"/>
                <a:cs typeface="Times New Roman"/>
              </a:rPr>
              <a:t> </a:t>
            </a:r>
            <a:r>
              <a:rPr sz="2600" spc="8" dirty="0">
                <a:latin typeface="+mj-lt"/>
                <a:cs typeface="Arial"/>
              </a:rPr>
              <a:t>states</a:t>
            </a:r>
            <a:r>
              <a:rPr sz="2600" spc="54" dirty="0">
                <a:latin typeface="+mj-lt"/>
                <a:cs typeface="Times New Roman"/>
              </a:rPr>
              <a:t> </a:t>
            </a:r>
            <a:r>
              <a:rPr sz="2600" spc="-34" dirty="0">
                <a:latin typeface="+mj-lt"/>
                <a:cs typeface="Arial"/>
              </a:rPr>
              <a:t>a</a:t>
            </a:r>
            <a:r>
              <a:rPr sz="2600" spc="-61" dirty="0">
                <a:latin typeface="+mj-lt"/>
                <a:cs typeface="Arial"/>
              </a:rPr>
              <a:t>r</a:t>
            </a:r>
            <a:r>
              <a:rPr sz="2600" spc="-46" dirty="0">
                <a:latin typeface="+mj-lt"/>
                <a:cs typeface="Arial"/>
              </a:rPr>
              <a:t>e</a:t>
            </a:r>
            <a:r>
              <a:rPr sz="2600" spc="54" dirty="0">
                <a:latin typeface="+mj-lt"/>
                <a:cs typeface="Times New Roman"/>
              </a:rPr>
              <a:t> </a:t>
            </a:r>
            <a:r>
              <a:rPr sz="2600" spc="27" dirty="0">
                <a:latin typeface="+mj-lt"/>
                <a:cs typeface="Arial"/>
              </a:rPr>
              <a:t>not</a:t>
            </a:r>
            <a:r>
              <a:rPr sz="2600" spc="54" dirty="0">
                <a:latin typeface="+mj-lt"/>
                <a:cs typeface="Times New Roman"/>
              </a:rPr>
              <a:t> </a:t>
            </a:r>
            <a:r>
              <a:rPr sz="2600" dirty="0">
                <a:latin typeface="+mj-lt"/>
                <a:cs typeface="Arial"/>
              </a:rPr>
              <a:t>observable</a:t>
            </a:r>
            <a:r>
              <a:rPr sz="2600" spc="54" dirty="0">
                <a:latin typeface="+mj-lt"/>
                <a:cs typeface="Times New Roman"/>
              </a:rPr>
              <a:t> </a:t>
            </a:r>
            <a:r>
              <a:rPr sz="2600" spc="50" dirty="0">
                <a:latin typeface="+mj-lt"/>
                <a:cs typeface="Arial"/>
              </a:rPr>
              <a:t>to</a:t>
            </a:r>
            <a:r>
              <a:rPr sz="2600" spc="54" dirty="0">
                <a:latin typeface="+mj-lt"/>
                <a:cs typeface="Times New Roman"/>
              </a:rPr>
              <a:t> </a:t>
            </a:r>
            <a:r>
              <a:rPr sz="2600" spc="8" dirty="0">
                <a:latin typeface="+mj-lt"/>
                <a:cs typeface="Arial"/>
              </a:rPr>
              <a:t>other</a:t>
            </a:r>
            <a:r>
              <a:rPr lang="en-CA" sz="2600" spc="54" dirty="0">
                <a:latin typeface="+mj-lt"/>
                <a:cs typeface="Times New Roman"/>
              </a:rPr>
              <a:t> transactions </a:t>
            </a:r>
            <a:endParaRPr sz="2600" dirty="0">
              <a:latin typeface="+mj-lt"/>
              <a:cs typeface="Times New Roman"/>
            </a:endParaRPr>
          </a:p>
          <a:p>
            <a:pPr marL="214160" indent="-204426">
              <a:lnSpc>
                <a:spcPct val="100000"/>
              </a:lnSpc>
              <a:buFont typeface="Arial"/>
              <a:buChar char="•"/>
              <a:tabLst>
                <a:tab pos="214160" algn="l"/>
              </a:tabLst>
            </a:pPr>
            <a:r>
              <a:rPr sz="2600" b="1" spc="27" dirty="0">
                <a:solidFill>
                  <a:srgbClr val="FF0000"/>
                </a:solidFill>
                <a:latin typeface="+mj-lt"/>
                <a:cs typeface="Arial"/>
              </a:rPr>
              <a:t>D</a:t>
            </a:r>
            <a:r>
              <a:rPr sz="2600" spc="4" dirty="0">
                <a:solidFill>
                  <a:srgbClr val="FF0000"/>
                </a:solidFill>
                <a:latin typeface="+mj-lt"/>
                <a:cs typeface="Arial"/>
              </a:rPr>
              <a:t>urability</a:t>
            </a:r>
            <a:r>
              <a:rPr sz="2600" spc="4" dirty="0">
                <a:latin typeface="+mj-lt"/>
                <a:cs typeface="Arial"/>
              </a:rPr>
              <a:t>:</a:t>
            </a:r>
            <a:r>
              <a:rPr sz="2600" spc="54" dirty="0">
                <a:latin typeface="+mj-lt"/>
                <a:cs typeface="Times New Roman"/>
              </a:rPr>
              <a:t> </a:t>
            </a:r>
            <a:r>
              <a:rPr sz="2600" dirty="0">
                <a:latin typeface="+mj-lt"/>
                <a:cs typeface="Arial"/>
              </a:rPr>
              <a:t>changes</a:t>
            </a:r>
            <a:r>
              <a:rPr sz="2600" spc="54" dirty="0">
                <a:latin typeface="+mj-lt"/>
                <a:cs typeface="Times New Roman"/>
              </a:rPr>
              <a:t> </a:t>
            </a:r>
            <a:r>
              <a:rPr sz="2600" spc="-34" dirty="0">
                <a:latin typeface="+mj-lt"/>
                <a:cs typeface="Arial"/>
              </a:rPr>
              <a:t>a</a:t>
            </a:r>
            <a:r>
              <a:rPr sz="2600" spc="-61" dirty="0">
                <a:latin typeface="+mj-lt"/>
                <a:cs typeface="Arial"/>
              </a:rPr>
              <a:t>r</a:t>
            </a:r>
            <a:r>
              <a:rPr sz="2600" spc="-46" dirty="0">
                <a:latin typeface="+mj-lt"/>
                <a:cs typeface="Arial"/>
              </a:rPr>
              <a:t>e</a:t>
            </a:r>
            <a:r>
              <a:rPr sz="2600" spc="54" dirty="0">
                <a:latin typeface="+mj-lt"/>
                <a:cs typeface="Times New Roman"/>
              </a:rPr>
              <a:t> </a:t>
            </a:r>
            <a:r>
              <a:rPr sz="2600" spc="27" dirty="0">
                <a:latin typeface="+mj-lt"/>
                <a:cs typeface="Arial"/>
              </a:rPr>
              <a:t>not</a:t>
            </a:r>
            <a:r>
              <a:rPr sz="2600" spc="54" dirty="0">
                <a:latin typeface="+mj-lt"/>
                <a:cs typeface="Times New Roman"/>
              </a:rPr>
              <a:t> </a:t>
            </a:r>
            <a:r>
              <a:rPr sz="2600" spc="8" dirty="0">
                <a:latin typeface="+mj-lt"/>
                <a:cs typeface="Arial"/>
              </a:rPr>
              <a:t>undone</a:t>
            </a:r>
            <a:r>
              <a:rPr sz="2600" spc="54" dirty="0">
                <a:latin typeface="+mj-lt"/>
                <a:cs typeface="Times New Roman"/>
              </a:rPr>
              <a:t> </a:t>
            </a:r>
            <a:r>
              <a:rPr sz="2600" dirty="0">
                <a:latin typeface="+mj-lt"/>
                <a:cs typeface="Arial"/>
              </a:rPr>
              <a:t>after</a:t>
            </a:r>
            <a:r>
              <a:rPr sz="2600" spc="54" dirty="0">
                <a:latin typeface="+mj-lt"/>
                <a:cs typeface="Times New Roman"/>
              </a:rPr>
              <a:t> </a:t>
            </a:r>
            <a:r>
              <a:rPr sz="2600" spc="-46" dirty="0">
                <a:latin typeface="+mj-lt"/>
                <a:cs typeface="Arial"/>
              </a:rPr>
              <a:t>a</a:t>
            </a:r>
            <a:r>
              <a:rPr sz="2600" spc="54" dirty="0">
                <a:latin typeface="+mj-lt"/>
                <a:cs typeface="Times New Roman"/>
              </a:rPr>
              <a:t> </a:t>
            </a:r>
            <a:r>
              <a:rPr sz="2600" spc="8" dirty="0">
                <a:latin typeface="+mj-lt"/>
                <a:cs typeface="Arial"/>
              </a:rPr>
              <a:t>transaction</a:t>
            </a:r>
            <a:r>
              <a:rPr sz="2600" spc="54" dirty="0">
                <a:latin typeface="+mj-lt"/>
                <a:cs typeface="Times New Roman"/>
              </a:rPr>
              <a:t> </a:t>
            </a:r>
            <a:r>
              <a:rPr sz="2600" spc="19" dirty="0">
                <a:latin typeface="+mj-lt"/>
                <a:cs typeface="Arial"/>
              </a:rPr>
              <a:t>completes</a:t>
            </a:r>
            <a:endParaRPr sz="2600" dirty="0">
              <a:latin typeface="+mj-lt"/>
              <a:cs typeface="Times New Roman"/>
            </a:endParaRPr>
          </a:p>
        </p:txBody>
      </p:sp>
      <p:sp>
        <p:nvSpPr>
          <p:cNvPr id="2" name="Footer Placeholder 1"/>
          <p:cNvSpPr>
            <a:spLocks noGrp="1"/>
          </p:cNvSpPr>
          <p:nvPr>
            <p:ph type="ftr" idx="11"/>
          </p:nvPr>
        </p:nvSpPr>
        <p:spPr/>
        <p:txBody>
          <a:bodyPr/>
          <a:lstStyle/>
          <a:p>
            <a:pPr>
              <a:defRPr/>
            </a:pPr>
            <a:r>
              <a:rPr lang="en-US"/>
              <a:t>Software Engineering for Distributed Systems Course </a:t>
            </a:r>
            <a:endParaRPr lang="en-US" dirty="0"/>
          </a:p>
        </p:txBody>
      </p:sp>
      <p:sp>
        <p:nvSpPr>
          <p:cNvPr id="3" name="Slide Number Placeholder 2"/>
          <p:cNvSpPr>
            <a:spLocks noGrp="1"/>
          </p:cNvSpPr>
          <p:nvPr>
            <p:ph type="sldNum" idx="12"/>
          </p:nvPr>
        </p:nvSpPr>
        <p:spPr/>
        <p:txBody>
          <a:bodyPr/>
          <a:lstStyle/>
          <a:p>
            <a:fld id="{9209E653-5F71-42D0-A15C-24EE50CB6FA9}" type="slidenum">
              <a:rPr lang="en-US" smtClean="0"/>
              <a:pPr/>
              <a:t>29</a:t>
            </a:fld>
            <a:endParaRPr lang="en-US" dirty="0"/>
          </a:p>
        </p:txBody>
      </p:sp>
    </p:spTree>
    <p:extLst>
      <p:ext uri="{BB962C8B-B14F-4D97-AF65-F5344CB8AC3E}">
        <p14:creationId xmlns:p14="http://schemas.microsoft.com/office/powerpoint/2010/main" val="308599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1" name="Rectangle 1"/>
          <p:cNvSpPr>
            <a:spLocks noGrp="1" noChangeArrowheads="1"/>
          </p:cNvSpPr>
          <p:nvPr>
            <p:ph type="title" idx="4294967295"/>
          </p:nvPr>
        </p:nvSpPr>
        <p:spPr>
          <a:xfrm>
            <a:off x="215776" y="139699"/>
            <a:ext cx="9070975" cy="1262063"/>
          </a:xfrm>
        </p:spPr>
        <p:txBody>
          <a:bodyPr/>
          <a:lstStyle/>
          <a:p>
            <a:pPr eaLnBrk="1">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4000" b="1" dirty="0">
                <a:latin typeface="+mn-lt"/>
              </a:rPr>
              <a:t>Introduction</a:t>
            </a:r>
          </a:p>
        </p:txBody>
      </p:sp>
      <p:sp>
        <p:nvSpPr>
          <p:cNvPr id="5122" name="Rectangle 2"/>
          <p:cNvSpPr>
            <a:spLocks noGrp="1" noChangeArrowheads="1"/>
          </p:cNvSpPr>
          <p:nvPr>
            <p:ph type="body" idx="4294967295"/>
          </p:nvPr>
        </p:nvSpPr>
        <p:spPr>
          <a:xfrm>
            <a:off x="503238" y="1768475"/>
            <a:ext cx="9070975" cy="4384675"/>
          </a:xfrm>
        </p:spPr>
        <p:txBody>
          <a:bodyPr/>
          <a:lstStyle/>
          <a:p>
            <a:pPr marL="431800" indent="-323850" eaLnBrk="1">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2600" dirty="0"/>
              <a:t>Distributed systems need support from programming languages for distribution. Support is needed to perform operations such as </a:t>
            </a:r>
            <a:r>
              <a:rPr lang="en-US" sz="2600" dirty="0">
                <a:solidFill>
                  <a:srgbClr val="FF0000"/>
                </a:solidFill>
              </a:rPr>
              <a:t>remote procedure calls </a:t>
            </a:r>
            <a:r>
              <a:rPr lang="en-US" sz="2600" dirty="0"/>
              <a:t>or </a:t>
            </a:r>
            <a:r>
              <a:rPr lang="en-US" sz="2600" dirty="0">
                <a:solidFill>
                  <a:srgbClr val="FF0000"/>
                </a:solidFill>
              </a:rPr>
              <a:t>remote method invocations</a:t>
            </a:r>
            <a:r>
              <a:rPr lang="en-US" sz="2600" dirty="0"/>
              <a:t>. </a:t>
            </a:r>
          </a:p>
          <a:p>
            <a:pPr marL="431800" indent="-323850" eaLnBrk="1">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2600" dirty="0">
                <a:solidFill>
                  <a:srgbClr val="FF0000"/>
                </a:solidFill>
              </a:rPr>
              <a:t>Access transparency</a:t>
            </a:r>
            <a:r>
              <a:rPr lang="en-US" sz="2600" dirty="0"/>
              <a:t>: the remote version should be as close to the local version as possible. </a:t>
            </a:r>
          </a:p>
          <a:p>
            <a:pPr marL="431800" indent="-323850" eaLnBrk="1">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2600" dirty="0">
                <a:solidFill>
                  <a:srgbClr val="FF0000"/>
                </a:solidFill>
              </a:rPr>
              <a:t>Middleware</a:t>
            </a:r>
            <a:r>
              <a:rPr lang="en-US" sz="2600" dirty="0"/>
              <a:t> such as CORBA, Java RMI, and WS makes it possible to build distributed systems using different programming languages or run on different hardware platforms.</a:t>
            </a:r>
          </a:p>
        </p:txBody>
      </p:sp>
      <p:sp>
        <p:nvSpPr>
          <p:cNvPr id="7" name="Footer Placeholder 6"/>
          <p:cNvSpPr>
            <a:spLocks noGrp="1"/>
          </p:cNvSpPr>
          <p:nvPr>
            <p:ph type="ftr" idx="11"/>
          </p:nvPr>
        </p:nvSpPr>
        <p:spPr/>
        <p:txBody>
          <a:bodyPr/>
          <a:lstStyle/>
          <a:p>
            <a:pPr>
              <a:defRPr/>
            </a:pPr>
            <a:r>
              <a:rPr lang="en-US"/>
              <a:t>Software Engineering for Distributed Systems Course </a:t>
            </a:r>
            <a:endParaRPr lang="en-US" dirty="0"/>
          </a:p>
        </p:txBody>
      </p:sp>
      <p:sp>
        <p:nvSpPr>
          <p:cNvPr id="5" name="Slide Number Placeholder 4"/>
          <p:cNvSpPr>
            <a:spLocks noGrp="1"/>
          </p:cNvSpPr>
          <p:nvPr>
            <p:ph type="sldNum" idx="12"/>
          </p:nvPr>
        </p:nvSpPr>
        <p:spPr/>
        <p:txBody>
          <a:bodyPr/>
          <a:lstStyle/>
          <a:p>
            <a:fld id="{9209E653-5F71-42D0-A15C-24EE50CB6FA9}" type="slidenum">
              <a:rPr lang="en-US" smtClean="0"/>
              <a:pPr/>
              <a:t>3</a:t>
            </a:fld>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33691" y="323453"/>
            <a:ext cx="9104345" cy="615553"/>
          </a:xfrm>
          <a:prstGeom prst="rect">
            <a:avLst/>
          </a:prstGeom>
        </p:spPr>
        <p:txBody>
          <a:bodyPr vert="horz" wrap="square" lIns="0" tIns="0" rIns="0" bIns="0" rtlCol="0">
            <a:spAutoFit/>
          </a:bodyPr>
          <a:lstStyle/>
          <a:p>
            <a:pPr marL="9735">
              <a:lnSpc>
                <a:spcPct val="100000"/>
              </a:lnSpc>
            </a:pPr>
            <a:r>
              <a:rPr sz="4000" spc="-42" dirty="0"/>
              <a:t>Distributed</a:t>
            </a:r>
            <a:r>
              <a:rPr sz="4000" spc="87" dirty="0">
                <a:latin typeface="Times New Roman"/>
                <a:cs typeface="Times New Roman"/>
              </a:rPr>
              <a:t> </a:t>
            </a:r>
            <a:r>
              <a:rPr sz="4000" spc="-498" dirty="0"/>
              <a:t>T</a:t>
            </a:r>
            <a:r>
              <a:rPr sz="4000" spc="-61" dirty="0"/>
              <a:t>ransactions</a:t>
            </a:r>
          </a:p>
        </p:txBody>
      </p:sp>
      <p:sp>
        <p:nvSpPr>
          <p:cNvPr id="5" name="object 5"/>
          <p:cNvSpPr txBox="1"/>
          <p:nvPr/>
        </p:nvSpPr>
        <p:spPr>
          <a:xfrm>
            <a:off x="215776" y="1475581"/>
            <a:ext cx="9577064" cy="4804520"/>
          </a:xfrm>
          <a:prstGeom prst="rect">
            <a:avLst/>
          </a:prstGeom>
        </p:spPr>
        <p:txBody>
          <a:bodyPr vert="horz" wrap="square" lIns="0" tIns="0" rIns="0" bIns="0" rtlCol="0">
            <a:spAutoFit/>
          </a:bodyPr>
          <a:lstStyle/>
          <a:p>
            <a:pPr marL="214160" indent="-204426">
              <a:lnSpc>
                <a:spcPct val="100000"/>
              </a:lnSpc>
              <a:buFont typeface="Arial"/>
              <a:buChar char="•"/>
              <a:tabLst>
                <a:tab pos="214160" algn="l"/>
              </a:tabLst>
            </a:pPr>
            <a:r>
              <a:rPr sz="2800" spc="15" dirty="0">
                <a:latin typeface="+mj-lt"/>
                <a:cs typeface="Arial"/>
              </a:rPr>
              <a:t>client</a:t>
            </a:r>
            <a:r>
              <a:rPr sz="2800" spc="54" dirty="0">
                <a:latin typeface="+mj-lt"/>
                <a:cs typeface="Times New Roman"/>
              </a:rPr>
              <a:t> </a:t>
            </a:r>
            <a:r>
              <a:rPr sz="2800" dirty="0">
                <a:latin typeface="+mj-lt"/>
                <a:cs typeface="Arial"/>
              </a:rPr>
              <a:t>invokes</a:t>
            </a:r>
            <a:r>
              <a:rPr sz="2800" spc="54" dirty="0">
                <a:latin typeface="+mj-lt"/>
                <a:cs typeface="Times New Roman"/>
              </a:rPr>
              <a:t> </a:t>
            </a:r>
            <a:r>
              <a:rPr sz="2800" spc="8" dirty="0">
                <a:latin typeface="+mj-lt"/>
                <a:cs typeface="Arial"/>
              </a:rPr>
              <a:t>operations</a:t>
            </a:r>
            <a:r>
              <a:rPr sz="2800" spc="54" dirty="0">
                <a:latin typeface="+mj-lt"/>
                <a:cs typeface="Times New Roman"/>
              </a:rPr>
              <a:t> </a:t>
            </a:r>
            <a:r>
              <a:rPr sz="2800" spc="8" dirty="0">
                <a:latin typeface="+mj-lt"/>
                <a:cs typeface="Arial"/>
              </a:rPr>
              <a:t>on</a:t>
            </a:r>
            <a:r>
              <a:rPr sz="2800" spc="54" dirty="0">
                <a:latin typeface="+mj-lt"/>
                <a:cs typeface="Times New Roman"/>
              </a:rPr>
              <a:t> </a:t>
            </a:r>
            <a:r>
              <a:rPr sz="2800" spc="38" dirty="0">
                <a:latin typeface="+mj-lt"/>
                <a:cs typeface="Arial"/>
              </a:rPr>
              <a:t>di</a:t>
            </a:r>
            <a:r>
              <a:rPr sz="2800" spc="-11" dirty="0">
                <a:latin typeface="+mj-lt"/>
                <a:cs typeface="Arial"/>
              </a:rPr>
              <a:t>ffe</a:t>
            </a:r>
            <a:r>
              <a:rPr sz="2800" spc="-46" dirty="0">
                <a:latin typeface="+mj-lt"/>
                <a:cs typeface="Arial"/>
              </a:rPr>
              <a:t>r</a:t>
            </a:r>
            <a:r>
              <a:rPr sz="2800" spc="8" dirty="0">
                <a:latin typeface="+mj-lt"/>
                <a:cs typeface="Arial"/>
              </a:rPr>
              <a:t>ent</a:t>
            </a:r>
            <a:r>
              <a:rPr sz="2800" spc="54" dirty="0">
                <a:latin typeface="+mj-lt"/>
                <a:cs typeface="Times New Roman"/>
              </a:rPr>
              <a:t> </a:t>
            </a:r>
            <a:r>
              <a:rPr sz="2800" spc="-19" dirty="0">
                <a:latin typeface="+mj-lt"/>
                <a:cs typeface="Arial"/>
              </a:rPr>
              <a:t>servers</a:t>
            </a:r>
            <a:endParaRPr sz="2800" dirty="0">
              <a:latin typeface="+mj-lt"/>
              <a:cs typeface="Times New Roman"/>
            </a:endParaRPr>
          </a:p>
          <a:p>
            <a:pPr marL="554869" lvl="1" indent="-204426">
              <a:lnSpc>
                <a:spcPct val="100000"/>
              </a:lnSpc>
              <a:buFont typeface="Arial"/>
              <a:buChar char="•"/>
              <a:tabLst>
                <a:tab pos="554869" algn="l"/>
              </a:tabLst>
            </a:pPr>
            <a:r>
              <a:rPr sz="2800" spc="-11" dirty="0">
                <a:latin typeface="+mj-lt"/>
                <a:cs typeface="Arial"/>
              </a:rPr>
              <a:t>e</a:t>
            </a:r>
            <a:r>
              <a:rPr sz="2800" spc="-46" dirty="0">
                <a:latin typeface="+mj-lt"/>
                <a:cs typeface="Arial"/>
              </a:rPr>
              <a:t>f</a:t>
            </a:r>
            <a:r>
              <a:rPr sz="2800" spc="23" dirty="0">
                <a:latin typeface="+mj-lt"/>
                <a:cs typeface="Arial"/>
              </a:rPr>
              <a:t>fects</a:t>
            </a:r>
            <a:r>
              <a:rPr sz="2800" spc="54" dirty="0">
                <a:latin typeface="+mj-lt"/>
                <a:cs typeface="Times New Roman"/>
              </a:rPr>
              <a:t> </a:t>
            </a:r>
            <a:r>
              <a:rPr sz="2800" spc="8" dirty="0">
                <a:latin typeface="+mj-lt"/>
                <a:cs typeface="Arial"/>
              </a:rPr>
              <a:t>should</a:t>
            </a:r>
            <a:r>
              <a:rPr sz="2800" spc="54" dirty="0">
                <a:latin typeface="+mj-lt"/>
                <a:cs typeface="Times New Roman"/>
              </a:rPr>
              <a:t> </a:t>
            </a:r>
            <a:r>
              <a:rPr sz="2800" spc="8" dirty="0">
                <a:latin typeface="+mj-lt"/>
                <a:cs typeface="Arial"/>
              </a:rPr>
              <a:t>be</a:t>
            </a:r>
            <a:r>
              <a:rPr sz="2800" spc="54" dirty="0">
                <a:latin typeface="+mj-lt"/>
                <a:cs typeface="Times New Roman"/>
              </a:rPr>
              <a:t> </a:t>
            </a:r>
            <a:r>
              <a:rPr sz="2800" spc="27" dirty="0">
                <a:latin typeface="+mj-lt"/>
                <a:cs typeface="Arial"/>
              </a:rPr>
              <a:t>atomic</a:t>
            </a:r>
            <a:r>
              <a:rPr sz="2800" spc="54" dirty="0">
                <a:latin typeface="+mj-lt"/>
                <a:cs typeface="Times New Roman"/>
              </a:rPr>
              <a:t> </a:t>
            </a:r>
            <a:r>
              <a:rPr sz="2800" spc="8" dirty="0">
                <a:latin typeface="+mj-lt"/>
                <a:cs typeface="Arial"/>
              </a:rPr>
              <a:t>ac</a:t>
            </a:r>
            <a:r>
              <a:rPr sz="2800" spc="-34" dirty="0">
                <a:latin typeface="+mj-lt"/>
                <a:cs typeface="Arial"/>
              </a:rPr>
              <a:t>r</a:t>
            </a:r>
            <a:r>
              <a:rPr sz="2800" spc="8" dirty="0">
                <a:latin typeface="+mj-lt"/>
                <a:cs typeface="Arial"/>
              </a:rPr>
              <a:t>oss</a:t>
            </a:r>
            <a:r>
              <a:rPr sz="2800" spc="54" dirty="0">
                <a:latin typeface="+mj-lt"/>
                <a:cs typeface="Times New Roman"/>
              </a:rPr>
              <a:t> </a:t>
            </a:r>
            <a:r>
              <a:rPr sz="2800" spc="-15" dirty="0">
                <a:latin typeface="+mj-lt"/>
                <a:cs typeface="Arial"/>
              </a:rPr>
              <a:t>all</a:t>
            </a:r>
            <a:r>
              <a:rPr sz="2800" spc="54" dirty="0">
                <a:latin typeface="+mj-lt"/>
                <a:cs typeface="Times New Roman"/>
              </a:rPr>
              <a:t> </a:t>
            </a:r>
            <a:r>
              <a:rPr sz="2800" spc="-19" dirty="0">
                <a:latin typeface="+mj-lt"/>
                <a:cs typeface="Arial"/>
              </a:rPr>
              <a:t>servers</a:t>
            </a:r>
            <a:endParaRPr sz="2800" dirty="0">
              <a:latin typeface="+mj-lt"/>
              <a:cs typeface="Arial"/>
            </a:endParaRPr>
          </a:p>
          <a:p>
            <a:pPr lvl="1">
              <a:lnSpc>
                <a:spcPct val="100000"/>
              </a:lnSpc>
              <a:spcBef>
                <a:spcPts val="5"/>
              </a:spcBef>
              <a:buFont typeface="Arial"/>
              <a:buChar char="•"/>
            </a:pPr>
            <a:endParaRPr sz="2800" dirty="0">
              <a:latin typeface="+mj-lt"/>
              <a:cs typeface="Times New Roman"/>
            </a:endParaRPr>
          </a:p>
          <a:p>
            <a:pPr marL="214160" indent="-204426">
              <a:lnSpc>
                <a:spcPct val="100000"/>
              </a:lnSpc>
              <a:buFont typeface="Arial"/>
              <a:buChar char="•"/>
              <a:tabLst>
                <a:tab pos="214160" algn="l"/>
              </a:tabLst>
            </a:pPr>
            <a:r>
              <a:rPr sz="2800" spc="15" dirty="0">
                <a:solidFill>
                  <a:srgbClr val="FF0000"/>
                </a:solidFill>
                <a:latin typeface="+mj-lt"/>
                <a:cs typeface="Arial"/>
              </a:rPr>
              <a:t>ﬂat</a:t>
            </a:r>
            <a:r>
              <a:rPr sz="2800" spc="54" dirty="0">
                <a:latin typeface="+mj-lt"/>
                <a:cs typeface="Times New Roman"/>
              </a:rPr>
              <a:t> </a:t>
            </a:r>
            <a:r>
              <a:rPr sz="2800" dirty="0">
                <a:latin typeface="+mj-lt"/>
                <a:cs typeface="Arial"/>
              </a:rPr>
              <a:t>vs.</a:t>
            </a:r>
            <a:r>
              <a:rPr sz="2800" spc="54" dirty="0">
                <a:latin typeface="+mj-lt"/>
                <a:cs typeface="Times New Roman"/>
              </a:rPr>
              <a:t> </a:t>
            </a:r>
            <a:r>
              <a:rPr sz="2800" spc="8" dirty="0">
                <a:solidFill>
                  <a:srgbClr val="FF0000"/>
                </a:solidFill>
                <a:latin typeface="+mj-lt"/>
                <a:cs typeface="Arial"/>
              </a:rPr>
              <a:t>nested</a:t>
            </a:r>
            <a:endParaRPr sz="2800" dirty="0">
              <a:solidFill>
                <a:srgbClr val="FF0000"/>
              </a:solidFill>
              <a:latin typeface="+mj-lt"/>
              <a:cs typeface="Arial"/>
            </a:endParaRPr>
          </a:p>
          <a:p>
            <a:pPr>
              <a:lnSpc>
                <a:spcPct val="100000"/>
              </a:lnSpc>
              <a:spcBef>
                <a:spcPts val="31"/>
              </a:spcBef>
              <a:buFont typeface="Arial"/>
              <a:buChar char="•"/>
            </a:pPr>
            <a:endParaRPr sz="2800" dirty="0">
              <a:latin typeface="+mj-lt"/>
              <a:cs typeface="Times New Roman"/>
            </a:endParaRPr>
          </a:p>
          <a:p>
            <a:pPr marL="554869" marR="3894" lvl="1" indent="-204426">
              <a:lnSpc>
                <a:spcPct val="102600"/>
              </a:lnSpc>
              <a:buFont typeface="Arial"/>
              <a:buChar char="•"/>
              <a:tabLst>
                <a:tab pos="554869" algn="l"/>
              </a:tabLst>
            </a:pPr>
            <a:r>
              <a:rPr sz="2800" spc="15" dirty="0">
                <a:latin typeface="+mj-lt"/>
                <a:cs typeface="Arial"/>
              </a:rPr>
              <a:t>ﬂat:</a:t>
            </a:r>
            <a:r>
              <a:rPr sz="2800" spc="54" dirty="0">
                <a:latin typeface="+mj-lt"/>
                <a:cs typeface="Times New Roman"/>
              </a:rPr>
              <a:t> </a:t>
            </a:r>
            <a:r>
              <a:rPr sz="2800" spc="-46" dirty="0">
                <a:latin typeface="+mj-lt"/>
                <a:cs typeface="Arial"/>
              </a:rPr>
              <a:t>a</a:t>
            </a:r>
            <a:r>
              <a:rPr sz="2800" spc="54" dirty="0">
                <a:latin typeface="+mj-lt"/>
                <a:cs typeface="Times New Roman"/>
              </a:rPr>
              <a:t> </a:t>
            </a:r>
            <a:r>
              <a:rPr sz="2800" spc="15" dirty="0">
                <a:latin typeface="+mj-lt"/>
                <a:cs typeface="Arial"/>
              </a:rPr>
              <a:t>client</a:t>
            </a:r>
            <a:r>
              <a:rPr sz="2800" spc="54" dirty="0">
                <a:latin typeface="+mj-lt"/>
                <a:cs typeface="Times New Roman"/>
              </a:rPr>
              <a:t> </a:t>
            </a:r>
            <a:r>
              <a:rPr sz="2800" spc="15" dirty="0">
                <a:latin typeface="+mj-lt"/>
                <a:cs typeface="Arial"/>
              </a:rPr>
              <a:t>starts</a:t>
            </a:r>
            <a:r>
              <a:rPr sz="2800" spc="54" dirty="0">
                <a:latin typeface="+mj-lt"/>
                <a:cs typeface="Times New Roman"/>
              </a:rPr>
              <a:t> </a:t>
            </a:r>
            <a:r>
              <a:rPr sz="2800" spc="-46" dirty="0">
                <a:latin typeface="+mj-lt"/>
                <a:cs typeface="Arial"/>
              </a:rPr>
              <a:t>a</a:t>
            </a:r>
            <a:r>
              <a:rPr sz="2800" spc="54" dirty="0">
                <a:latin typeface="+mj-lt"/>
                <a:cs typeface="Times New Roman"/>
              </a:rPr>
              <a:t> </a:t>
            </a:r>
            <a:r>
              <a:rPr sz="2800" spc="8" dirty="0">
                <a:latin typeface="+mj-lt"/>
                <a:cs typeface="Arial"/>
              </a:rPr>
              <a:t>transaction,</a:t>
            </a:r>
            <a:r>
              <a:rPr sz="2800" spc="54" dirty="0">
                <a:latin typeface="+mj-lt"/>
                <a:cs typeface="Times New Roman"/>
              </a:rPr>
              <a:t> </a:t>
            </a:r>
            <a:r>
              <a:rPr sz="2800" dirty="0">
                <a:latin typeface="+mj-lt"/>
                <a:cs typeface="Arial"/>
              </a:rPr>
              <a:t>then</a:t>
            </a:r>
            <a:r>
              <a:rPr sz="2800" spc="54" dirty="0">
                <a:latin typeface="+mj-lt"/>
                <a:cs typeface="Times New Roman"/>
              </a:rPr>
              <a:t> </a:t>
            </a:r>
            <a:r>
              <a:rPr sz="2800" dirty="0">
                <a:latin typeface="+mj-lt"/>
                <a:cs typeface="Arial"/>
              </a:rPr>
              <a:t>sequentially</a:t>
            </a:r>
            <a:r>
              <a:rPr sz="2800" spc="54" dirty="0">
                <a:latin typeface="+mj-lt"/>
                <a:cs typeface="Times New Roman"/>
              </a:rPr>
              <a:t> </a:t>
            </a:r>
            <a:r>
              <a:rPr sz="2800" spc="8" dirty="0">
                <a:latin typeface="+mj-lt"/>
                <a:cs typeface="Arial"/>
              </a:rPr>
              <a:t>performs</a:t>
            </a:r>
            <a:r>
              <a:rPr sz="2800" spc="54" dirty="0">
                <a:latin typeface="+mj-lt"/>
                <a:cs typeface="Times New Roman"/>
              </a:rPr>
              <a:t> </a:t>
            </a:r>
            <a:r>
              <a:rPr sz="2800" spc="8" dirty="0">
                <a:latin typeface="+mj-lt"/>
                <a:cs typeface="Arial"/>
              </a:rPr>
              <a:t>operations</a:t>
            </a:r>
            <a:r>
              <a:rPr sz="2800" spc="54" dirty="0">
                <a:latin typeface="+mj-lt"/>
                <a:cs typeface="Times New Roman"/>
              </a:rPr>
              <a:t> </a:t>
            </a:r>
            <a:r>
              <a:rPr sz="2800" spc="8" dirty="0">
                <a:latin typeface="+mj-lt"/>
                <a:cs typeface="Arial"/>
              </a:rPr>
              <a:t>on</a:t>
            </a:r>
            <a:r>
              <a:rPr sz="2800" spc="4" dirty="0">
                <a:latin typeface="+mj-lt"/>
                <a:cs typeface="Times New Roman"/>
              </a:rPr>
              <a:t> </a:t>
            </a:r>
            <a:r>
              <a:rPr sz="2800" spc="15" dirty="0">
                <a:latin typeface="+mj-lt"/>
                <a:cs typeface="Arial"/>
              </a:rPr>
              <a:t>multiple</a:t>
            </a:r>
            <a:r>
              <a:rPr sz="2800" spc="54" dirty="0">
                <a:latin typeface="+mj-lt"/>
                <a:cs typeface="Times New Roman"/>
              </a:rPr>
              <a:t> </a:t>
            </a:r>
            <a:r>
              <a:rPr sz="2800" spc="-19" dirty="0">
                <a:latin typeface="+mj-lt"/>
                <a:cs typeface="Arial"/>
              </a:rPr>
              <a:t>servers</a:t>
            </a:r>
            <a:endParaRPr sz="2800" dirty="0">
              <a:latin typeface="+mj-lt"/>
              <a:cs typeface="Arial"/>
            </a:endParaRPr>
          </a:p>
          <a:p>
            <a:pPr lvl="1">
              <a:lnSpc>
                <a:spcPct val="100000"/>
              </a:lnSpc>
              <a:spcBef>
                <a:spcPts val="31"/>
              </a:spcBef>
              <a:buFont typeface="Arial"/>
              <a:buChar char="•"/>
            </a:pPr>
            <a:endParaRPr sz="2800" dirty="0">
              <a:latin typeface="+mj-lt"/>
              <a:cs typeface="Times New Roman"/>
            </a:endParaRPr>
          </a:p>
          <a:p>
            <a:pPr marL="554869" marR="1081995" lvl="1" indent="-204426">
              <a:lnSpc>
                <a:spcPct val="102600"/>
              </a:lnSpc>
              <a:buFont typeface="Arial"/>
              <a:buChar char="•"/>
              <a:tabLst>
                <a:tab pos="554869" algn="l"/>
              </a:tabLst>
            </a:pPr>
            <a:r>
              <a:rPr sz="2800" spc="8" dirty="0">
                <a:latin typeface="+mj-lt"/>
                <a:cs typeface="Arial"/>
              </a:rPr>
              <a:t>nested:</a:t>
            </a:r>
            <a:r>
              <a:rPr sz="2800" spc="54" dirty="0">
                <a:latin typeface="+mj-lt"/>
                <a:cs typeface="Times New Roman"/>
              </a:rPr>
              <a:t> </a:t>
            </a:r>
            <a:r>
              <a:rPr sz="2800" spc="15" dirty="0">
                <a:latin typeface="+mj-lt"/>
                <a:cs typeface="Arial"/>
              </a:rPr>
              <a:t>within</a:t>
            </a:r>
            <a:r>
              <a:rPr sz="2800" spc="54" dirty="0">
                <a:latin typeface="+mj-lt"/>
                <a:cs typeface="Times New Roman"/>
              </a:rPr>
              <a:t> </a:t>
            </a:r>
            <a:r>
              <a:rPr sz="2800" spc="-46" dirty="0">
                <a:latin typeface="+mj-lt"/>
                <a:cs typeface="Arial"/>
              </a:rPr>
              <a:t>a</a:t>
            </a:r>
            <a:r>
              <a:rPr sz="2800" spc="54" dirty="0">
                <a:latin typeface="+mj-lt"/>
                <a:cs typeface="Times New Roman"/>
              </a:rPr>
              <a:t> </a:t>
            </a:r>
            <a:r>
              <a:rPr sz="2800" spc="8" dirty="0">
                <a:latin typeface="+mj-lt"/>
                <a:cs typeface="Arial"/>
              </a:rPr>
              <a:t>transaction,</a:t>
            </a:r>
            <a:r>
              <a:rPr sz="2800" spc="54" dirty="0">
                <a:latin typeface="+mj-lt"/>
                <a:cs typeface="Times New Roman"/>
              </a:rPr>
              <a:t> </a:t>
            </a:r>
            <a:r>
              <a:rPr sz="2800" spc="8" dirty="0">
                <a:latin typeface="+mj-lt"/>
                <a:cs typeface="Arial"/>
              </a:rPr>
              <a:t>further</a:t>
            </a:r>
            <a:r>
              <a:rPr sz="2800" spc="54" dirty="0">
                <a:latin typeface="+mj-lt"/>
                <a:cs typeface="Times New Roman"/>
              </a:rPr>
              <a:t> </a:t>
            </a:r>
            <a:r>
              <a:rPr sz="2800" spc="8" dirty="0">
                <a:latin typeface="+mj-lt"/>
                <a:cs typeface="Arial"/>
              </a:rPr>
              <a:t>transactions</a:t>
            </a:r>
            <a:r>
              <a:rPr sz="2800" spc="54" dirty="0">
                <a:latin typeface="+mj-lt"/>
                <a:cs typeface="Times New Roman"/>
              </a:rPr>
              <a:t> </a:t>
            </a:r>
            <a:r>
              <a:rPr sz="2800" spc="8" dirty="0">
                <a:latin typeface="+mj-lt"/>
                <a:cs typeface="Arial"/>
              </a:rPr>
              <a:t>can</a:t>
            </a:r>
            <a:r>
              <a:rPr sz="2800" spc="54" dirty="0">
                <a:latin typeface="+mj-lt"/>
                <a:cs typeface="Times New Roman"/>
              </a:rPr>
              <a:t> </a:t>
            </a:r>
            <a:r>
              <a:rPr sz="2800" spc="8" dirty="0">
                <a:latin typeface="+mj-lt"/>
                <a:cs typeface="Arial"/>
              </a:rPr>
              <a:t>be</a:t>
            </a:r>
            <a:r>
              <a:rPr sz="2800" spc="54" dirty="0">
                <a:latin typeface="+mj-lt"/>
                <a:cs typeface="Times New Roman"/>
              </a:rPr>
              <a:t> </a:t>
            </a:r>
            <a:r>
              <a:rPr sz="2800" spc="15" dirty="0">
                <a:latin typeface="+mj-lt"/>
                <a:cs typeface="Arial"/>
              </a:rPr>
              <a:t>started;</a:t>
            </a:r>
            <a:r>
              <a:rPr sz="2800" spc="8" dirty="0">
                <a:latin typeface="+mj-lt"/>
                <a:cs typeface="Times New Roman"/>
              </a:rPr>
              <a:t> </a:t>
            </a:r>
            <a:r>
              <a:rPr sz="2800" spc="15" dirty="0">
                <a:latin typeface="+mj-lt"/>
                <a:cs typeface="Arial"/>
              </a:rPr>
              <a:t>sub-transactions</a:t>
            </a:r>
            <a:r>
              <a:rPr sz="2800" spc="54" dirty="0">
                <a:latin typeface="+mj-lt"/>
                <a:cs typeface="Times New Roman"/>
              </a:rPr>
              <a:t> </a:t>
            </a:r>
            <a:r>
              <a:rPr sz="2800" dirty="0">
                <a:latin typeface="+mj-lt"/>
                <a:cs typeface="Arial"/>
              </a:rPr>
              <a:t>may</a:t>
            </a:r>
            <a:r>
              <a:rPr sz="2800" spc="54" dirty="0">
                <a:latin typeface="+mj-lt"/>
                <a:cs typeface="Times New Roman"/>
              </a:rPr>
              <a:t> </a:t>
            </a:r>
            <a:r>
              <a:rPr sz="2800" dirty="0">
                <a:latin typeface="+mj-lt"/>
                <a:cs typeface="Arial"/>
              </a:rPr>
              <a:t>run</a:t>
            </a:r>
            <a:r>
              <a:rPr sz="2800" spc="54" dirty="0">
                <a:latin typeface="+mj-lt"/>
                <a:cs typeface="Times New Roman"/>
              </a:rPr>
              <a:t> </a:t>
            </a:r>
            <a:r>
              <a:rPr sz="2800" spc="19" dirty="0">
                <a:latin typeface="+mj-lt"/>
                <a:cs typeface="Arial"/>
              </a:rPr>
              <a:t>concur</a:t>
            </a:r>
            <a:r>
              <a:rPr sz="2800" spc="-27" dirty="0">
                <a:latin typeface="+mj-lt"/>
                <a:cs typeface="Arial"/>
              </a:rPr>
              <a:t>r</a:t>
            </a:r>
            <a:r>
              <a:rPr sz="2800" dirty="0">
                <a:latin typeface="+mj-lt"/>
                <a:cs typeface="Arial"/>
              </a:rPr>
              <a:t>ently</a:t>
            </a:r>
          </a:p>
        </p:txBody>
      </p:sp>
      <p:sp>
        <p:nvSpPr>
          <p:cNvPr id="2" name="Footer Placeholder 1"/>
          <p:cNvSpPr>
            <a:spLocks noGrp="1"/>
          </p:cNvSpPr>
          <p:nvPr>
            <p:ph type="ftr" idx="11"/>
          </p:nvPr>
        </p:nvSpPr>
        <p:spPr/>
        <p:txBody>
          <a:bodyPr/>
          <a:lstStyle/>
          <a:p>
            <a:pPr>
              <a:defRPr/>
            </a:pPr>
            <a:r>
              <a:rPr lang="en-US"/>
              <a:t>Software Engineering for Distributed Systems Course </a:t>
            </a:r>
            <a:endParaRPr lang="en-US" dirty="0"/>
          </a:p>
        </p:txBody>
      </p:sp>
      <p:sp>
        <p:nvSpPr>
          <p:cNvPr id="3" name="Slide Number Placeholder 2"/>
          <p:cNvSpPr>
            <a:spLocks noGrp="1"/>
          </p:cNvSpPr>
          <p:nvPr>
            <p:ph type="sldNum" idx="12"/>
          </p:nvPr>
        </p:nvSpPr>
        <p:spPr/>
        <p:txBody>
          <a:bodyPr/>
          <a:lstStyle/>
          <a:p>
            <a:fld id="{9209E653-5F71-42D0-A15C-24EE50CB6FA9}" type="slidenum">
              <a:rPr lang="en-US" smtClean="0"/>
              <a:pPr/>
              <a:t>30</a:t>
            </a:fld>
            <a:endParaRPr lang="en-US" dirty="0"/>
          </a:p>
        </p:txBody>
      </p:sp>
    </p:spTree>
    <p:extLst>
      <p:ext uri="{BB962C8B-B14F-4D97-AF65-F5344CB8AC3E}">
        <p14:creationId xmlns:p14="http://schemas.microsoft.com/office/powerpoint/2010/main" val="23037002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p:nvPr/>
        </p:nvSpPr>
        <p:spPr>
          <a:xfrm>
            <a:off x="4344399" y="2200391"/>
            <a:ext cx="3829069" cy="424412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206735" y="2224661"/>
            <a:ext cx="2117865" cy="264912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436531" y="5433757"/>
            <a:ext cx="888071" cy="1057573"/>
          </a:xfrm>
          <a:prstGeom prst="rect">
            <a:avLst/>
          </a:prstGeom>
          <a:blipFill>
            <a:blip r:embed="rId5" cstate="print"/>
            <a:stretch>
              <a:fillRect/>
            </a:stretch>
          </a:blipFill>
        </p:spPr>
        <p:txBody>
          <a:bodyPr wrap="square" lIns="0" tIns="0" rIns="0" bIns="0" rtlCol="0"/>
          <a:lstStyle/>
          <a:p>
            <a:endParaRPr/>
          </a:p>
        </p:txBody>
      </p:sp>
      <p:sp>
        <p:nvSpPr>
          <p:cNvPr id="8" name="object 8"/>
          <p:cNvSpPr txBox="1"/>
          <p:nvPr/>
        </p:nvSpPr>
        <p:spPr>
          <a:xfrm>
            <a:off x="1234266" y="4891494"/>
            <a:ext cx="564082" cy="246221"/>
          </a:xfrm>
          <a:prstGeom prst="rect">
            <a:avLst/>
          </a:prstGeom>
        </p:spPr>
        <p:txBody>
          <a:bodyPr vert="horz" wrap="square" lIns="0" tIns="0" rIns="0" bIns="0" rtlCol="0">
            <a:spAutoFit/>
          </a:bodyPr>
          <a:lstStyle/>
          <a:p>
            <a:pPr marL="9735">
              <a:lnSpc>
                <a:spcPct val="100000"/>
              </a:lnSpc>
            </a:pPr>
            <a:r>
              <a:rPr sz="1600" spc="-4" dirty="0">
                <a:latin typeface="Arial"/>
                <a:cs typeface="Arial"/>
              </a:rPr>
              <a:t>Client</a:t>
            </a:r>
            <a:endParaRPr sz="1600">
              <a:latin typeface="Arial"/>
              <a:cs typeface="Arial"/>
            </a:endParaRPr>
          </a:p>
        </p:txBody>
      </p:sp>
      <p:sp>
        <p:nvSpPr>
          <p:cNvPr id="9" name="object 9"/>
          <p:cNvSpPr txBox="1"/>
          <p:nvPr/>
        </p:nvSpPr>
        <p:spPr>
          <a:xfrm>
            <a:off x="3088745" y="2415747"/>
            <a:ext cx="162432" cy="246221"/>
          </a:xfrm>
          <a:prstGeom prst="rect">
            <a:avLst/>
          </a:prstGeom>
        </p:spPr>
        <p:txBody>
          <a:bodyPr vert="horz" wrap="square" lIns="0" tIns="0" rIns="0" bIns="0" rtlCol="0">
            <a:spAutoFit/>
          </a:bodyPr>
          <a:lstStyle/>
          <a:p>
            <a:pPr marL="9735">
              <a:lnSpc>
                <a:spcPct val="100000"/>
              </a:lnSpc>
            </a:pPr>
            <a:r>
              <a:rPr sz="1600" i="1" dirty="0">
                <a:latin typeface="Arial"/>
                <a:cs typeface="Arial"/>
              </a:rPr>
              <a:t>X</a:t>
            </a:r>
            <a:endParaRPr sz="1600">
              <a:latin typeface="Arial"/>
              <a:cs typeface="Arial"/>
            </a:endParaRPr>
          </a:p>
        </p:txBody>
      </p:sp>
      <p:sp>
        <p:nvSpPr>
          <p:cNvPr id="10" name="object 10"/>
          <p:cNvSpPr txBox="1"/>
          <p:nvPr/>
        </p:nvSpPr>
        <p:spPr>
          <a:xfrm>
            <a:off x="3065607" y="3984764"/>
            <a:ext cx="162432" cy="246221"/>
          </a:xfrm>
          <a:prstGeom prst="rect">
            <a:avLst/>
          </a:prstGeom>
        </p:spPr>
        <p:txBody>
          <a:bodyPr vert="horz" wrap="square" lIns="0" tIns="0" rIns="0" bIns="0" rtlCol="0">
            <a:spAutoFit/>
          </a:bodyPr>
          <a:lstStyle/>
          <a:p>
            <a:pPr marL="9735">
              <a:lnSpc>
                <a:spcPct val="100000"/>
              </a:lnSpc>
            </a:pPr>
            <a:r>
              <a:rPr sz="1600" i="1" dirty="0">
                <a:latin typeface="Arial"/>
                <a:cs typeface="Arial"/>
              </a:rPr>
              <a:t>Y</a:t>
            </a:r>
            <a:endParaRPr sz="1600">
              <a:latin typeface="Arial"/>
              <a:cs typeface="Arial"/>
            </a:endParaRPr>
          </a:p>
        </p:txBody>
      </p:sp>
      <p:sp>
        <p:nvSpPr>
          <p:cNvPr id="11" name="object 11"/>
          <p:cNvSpPr txBox="1"/>
          <p:nvPr/>
        </p:nvSpPr>
        <p:spPr>
          <a:xfrm>
            <a:off x="3065607" y="5626597"/>
            <a:ext cx="150619" cy="246221"/>
          </a:xfrm>
          <a:prstGeom prst="rect">
            <a:avLst/>
          </a:prstGeom>
        </p:spPr>
        <p:txBody>
          <a:bodyPr vert="horz" wrap="square" lIns="0" tIns="0" rIns="0" bIns="0" rtlCol="0">
            <a:spAutoFit/>
          </a:bodyPr>
          <a:lstStyle/>
          <a:p>
            <a:pPr marL="9735">
              <a:lnSpc>
                <a:spcPct val="100000"/>
              </a:lnSpc>
            </a:pPr>
            <a:r>
              <a:rPr sz="1600" i="1" dirty="0">
                <a:latin typeface="Arial"/>
                <a:cs typeface="Arial"/>
              </a:rPr>
              <a:t>Z</a:t>
            </a:r>
            <a:endParaRPr sz="1600">
              <a:latin typeface="Arial"/>
              <a:cs typeface="Arial"/>
            </a:endParaRPr>
          </a:p>
        </p:txBody>
      </p:sp>
      <p:sp>
        <p:nvSpPr>
          <p:cNvPr id="12" name="object 12"/>
          <p:cNvSpPr txBox="1"/>
          <p:nvPr/>
        </p:nvSpPr>
        <p:spPr>
          <a:xfrm>
            <a:off x="5856227" y="2590852"/>
            <a:ext cx="1549010" cy="746358"/>
          </a:xfrm>
          <a:prstGeom prst="rect">
            <a:avLst/>
          </a:prstGeom>
        </p:spPr>
        <p:txBody>
          <a:bodyPr vert="horz" wrap="square" lIns="0" tIns="0" rIns="0" bIns="0" rtlCol="0">
            <a:spAutoFit/>
          </a:bodyPr>
          <a:lstStyle/>
          <a:p>
            <a:pPr marR="3894" algn="r">
              <a:lnSpc>
                <a:spcPct val="100000"/>
              </a:lnSpc>
            </a:pPr>
            <a:r>
              <a:rPr sz="2500" i="1" spc="-155" baseline="23255" dirty="0">
                <a:latin typeface="Arial"/>
                <a:cs typeface="Arial"/>
              </a:rPr>
              <a:t>T</a:t>
            </a:r>
            <a:r>
              <a:rPr sz="1300" dirty="0">
                <a:latin typeface="Arial"/>
                <a:cs typeface="Arial"/>
              </a:rPr>
              <a:t>11</a:t>
            </a:r>
            <a:endParaRPr sz="1300">
              <a:latin typeface="Arial"/>
              <a:cs typeface="Arial"/>
            </a:endParaRPr>
          </a:p>
          <a:p>
            <a:pPr marL="9735">
              <a:lnSpc>
                <a:spcPct val="100000"/>
              </a:lnSpc>
              <a:spcBef>
                <a:spcPts val="1859"/>
              </a:spcBef>
            </a:pPr>
            <a:r>
              <a:rPr sz="1600" i="1" dirty="0">
                <a:latin typeface="Arial"/>
                <a:cs typeface="Arial"/>
              </a:rPr>
              <a:t>X</a:t>
            </a:r>
            <a:endParaRPr sz="1600">
              <a:latin typeface="Arial"/>
              <a:cs typeface="Arial"/>
            </a:endParaRPr>
          </a:p>
        </p:txBody>
      </p:sp>
      <p:sp>
        <p:nvSpPr>
          <p:cNvPr id="13" name="object 13"/>
          <p:cNvSpPr txBox="1"/>
          <p:nvPr/>
        </p:nvSpPr>
        <p:spPr>
          <a:xfrm>
            <a:off x="5840215" y="5170627"/>
            <a:ext cx="162432" cy="246221"/>
          </a:xfrm>
          <a:prstGeom prst="rect">
            <a:avLst/>
          </a:prstGeom>
        </p:spPr>
        <p:txBody>
          <a:bodyPr vert="horz" wrap="square" lIns="0" tIns="0" rIns="0" bIns="0" rtlCol="0">
            <a:spAutoFit/>
          </a:bodyPr>
          <a:lstStyle/>
          <a:p>
            <a:pPr marL="9735">
              <a:lnSpc>
                <a:spcPct val="100000"/>
              </a:lnSpc>
            </a:pPr>
            <a:r>
              <a:rPr sz="1600" i="1" dirty="0">
                <a:latin typeface="Arial"/>
                <a:cs typeface="Arial"/>
              </a:rPr>
              <a:t>Y</a:t>
            </a:r>
            <a:endParaRPr sz="1600">
              <a:latin typeface="Arial"/>
              <a:cs typeface="Arial"/>
            </a:endParaRPr>
          </a:p>
        </p:txBody>
      </p:sp>
      <p:sp>
        <p:nvSpPr>
          <p:cNvPr id="14" name="object 14"/>
          <p:cNvSpPr txBox="1"/>
          <p:nvPr/>
        </p:nvSpPr>
        <p:spPr>
          <a:xfrm>
            <a:off x="7457993" y="2245846"/>
            <a:ext cx="197872" cy="246221"/>
          </a:xfrm>
          <a:prstGeom prst="rect">
            <a:avLst/>
          </a:prstGeom>
        </p:spPr>
        <p:txBody>
          <a:bodyPr vert="horz" wrap="square" lIns="0" tIns="0" rIns="0" bIns="0" rtlCol="0">
            <a:spAutoFit/>
          </a:bodyPr>
          <a:lstStyle/>
          <a:p>
            <a:pPr marL="9735">
              <a:lnSpc>
                <a:spcPct val="100000"/>
              </a:lnSpc>
            </a:pPr>
            <a:r>
              <a:rPr sz="1600" i="1" dirty="0">
                <a:latin typeface="Arial"/>
                <a:cs typeface="Arial"/>
              </a:rPr>
              <a:t>M</a:t>
            </a:r>
            <a:endParaRPr sz="1600">
              <a:latin typeface="Arial"/>
              <a:cs typeface="Arial"/>
            </a:endParaRPr>
          </a:p>
        </p:txBody>
      </p:sp>
      <p:sp>
        <p:nvSpPr>
          <p:cNvPr id="15" name="object 15"/>
          <p:cNvSpPr txBox="1"/>
          <p:nvPr/>
        </p:nvSpPr>
        <p:spPr>
          <a:xfrm>
            <a:off x="7773001" y="3523595"/>
            <a:ext cx="174245" cy="246221"/>
          </a:xfrm>
          <a:prstGeom prst="rect">
            <a:avLst/>
          </a:prstGeom>
        </p:spPr>
        <p:txBody>
          <a:bodyPr vert="horz" wrap="square" lIns="0" tIns="0" rIns="0" bIns="0" rtlCol="0">
            <a:spAutoFit/>
          </a:bodyPr>
          <a:lstStyle/>
          <a:p>
            <a:pPr marL="9735">
              <a:lnSpc>
                <a:spcPct val="100000"/>
              </a:lnSpc>
            </a:pPr>
            <a:r>
              <a:rPr sz="1600" i="1" dirty="0">
                <a:latin typeface="Arial"/>
                <a:cs typeface="Arial"/>
              </a:rPr>
              <a:t>N</a:t>
            </a:r>
            <a:endParaRPr sz="1600">
              <a:latin typeface="Arial"/>
              <a:cs typeface="Arial"/>
            </a:endParaRPr>
          </a:p>
        </p:txBody>
      </p:sp>
      <p:sp>
        <p:nvSpPr>
          <p:cNvPr id="16" name="object 16"/>
          <p:cNvSpPr txBox="1"/>
          <p:nvPr/>
        </p:nvSpPr>
        <p:spPr>
          <a:xfrm>
            <a:off x="5493163" y="3494122"/>
            <a:ext cx="150619" cy="246221"/>
          </a:xfrm>
          <a:prstGeom prst="rect">
            <a:avLst/>
          </a:prstGeom>
        </p:spPr>
        <p:txBody>
          <a:bodyPr vert="horz" wrap="square" lIns="0" tIns="0" rIns="0" bIns="0" rtlCol="0">
            <a:spAutoFit/>
          </a:bodyPr>
          <a:lstStyle/>
          <a:p>
            <a:pPr marL="9735">
              <a:lnSpc>
                <a:spcPct val="100000"/>
              </a:lnSpc>
            </a:pPr>
            <a:r>
              <a:rPr sz="1600" i="1" dirty="0">
                <a:latin typeface="Arial"/>
                <a:cs typeface="Arial"/>
              </a:rPr>
              <a:t>T</a:t>
            </a:r>
            <a:endParaRPr sz="1600">
              <a:latin typeface="Arial"/>
              <a:cs typeface="Arial"/>
            </a:endParaRPr>
          </a:p>
        </p:txBody>
      </p:sp>
      <p:sp>
        <p:nvSpPr>
          <p:cNvPr id="17" name="object 17"/>
          <p:cNvSpPr txBox="1"/>
          <p:nvPr/>
        </p:nvSpPr>
        <p:spPr>
          <a:xfrm>
            <a:off x="5594610" y="3624929"/>
            <a:ext cx="115179" cy="200055"/>
          </a:xfrm>
          <a:prstGeom prst="rect">
            <a:avLst/>
          </a:prstGeom>
        </p:spPr>
        <p:txBody>
          <a:bodyPr vert="horz" wrap="square" lIns="0" tIns="0" rIns="0" bIns="0" rtlCol="0">
            <a:spAutoFit/>
          </a:bodyPr>
          <a:lstStyle/>
          <a:p>
            <a:pPr marL="9735">
              <a:lnSpc>
                <a:spcPct val="100000"/>
              </a:lnSpc>
            </a:pPr>
            <a:r>
              <a:rPr sz="1300" spc="11" dirty="0">
                <a:latin typeface="Arial"/>
                <a:cs typeface="Arial"/>
              </a:rPr>
              <a:t>1</a:t>
            </a:r>
            <a:endParaRPr sz="1300">
              <a:latin typeface="Arial"/>
              <a:cs typeface="Arial"/>
            </a:endParaRPr>
          </a:p>
        </p:txBody>
      </p:sp>
      <p:sp>
        <p:nvSpPr>
          <p:cNvPr id="18" name="object 18"/>
          <p:cNvSpPr txBox="1"/>
          <p:nvPr/>
        </p:nvSpPr>
        <p:spPr>
          <a:xfrm>
            <a:off x="5493164" y="4685188"/>
            <a:ext cx="246601" cy="246221"/>
          </a:xfrm>
          <a:prstGeom prst="rect">
            <a:avLst/>
          </a:prstGeom>
        </p:spPr>
        <p:txBody>
          <a:bodyPr vert="horz" wrap="square" lIns="0" tIns="0" rIns="0" bIns="0" rtlCol="0">
            <a:spAutoFit/>
          </a:bodyPr>
          <a:lstStyle/>
          <a:p>
            <a:pPr marL="9735">
              <a:lnSpc>
                <a:spcPct val="100000"/>
              </a:lnSpc>
            </a:pPr>
            <a:r>
              <a:rPr sz="1600" i="1" spc="8" dirty="0">
                <a:latin typeface="Arial"/>
                <a:cs typeface="Arial"/>
              </a:rPr>
              <a:t>T</a:t>
            </a:r>
            <a:r>
              <a:rPr sz="2000" spc="17" baseline="-32679" dirty="0">
                <a:latin typeface="Arial"/>
                <a:cs typeface="Arial"/>
              </a:rPr>
              <a:t>2</a:t>
            </a:r>
            <a:endParaRPr sz="2000" baseline="-32679">
              <a:latin typeface="Arial"/>
              <a:cs typeface="Arial"/>
            </a:endParaRPr>
          </a:p>
        </p:txBody>
      </p:sp>
      <p:sp>
        <p:nvSpPr>
          <p:cNvPr id="19" name="object 19"/>
          <p:cNvSpPr txBox="1"/>
          <p:nvPr/>
        </p:nvSpPr>
        <p:spPr>
          <a:xfrm>
            <a:off x="4347021" y="3499318"/>
            <a:ext cx="564082" cy="246221"/>
          </a:xfrm>
          <a:prstGeom prst="rect">
            <a:avLst/>
          </a:prstGeom>
        </p:spPr>
        <p:txBody>
          <a:bodyPr vert="horz" wrap="square" lIns="0" tIns="0" rIns="0" bIns="0" rtlCol="0">
            <a:spAutoFit/>
          </a:bodyPr>
          <a:lstStyle/>
          <a:p>
            <a:pPr marL="9735">
              <a:lnSpc>
                <a:spcPct val="100000"/>
              </a:lnSpc>
            </a:pPr>
            <a:r>
              <a:rPr sz="1600" spc="-4" dirty="0">
                <a:latin typeface="Arial"/>
                <a:cs typeface="Arial"/>
              </a:rPr>
              <a:t>Client</a:t>
            </a:r>
            <a:endParaRPr sz="1600">
              <a:latin typeface="Arial"/>
              <a:cs typeface="Arial"/>
            </a:endParaRPr>
          </a:p>
        </p:txBody>
      </p:sp>
      <p:sp>
        <p:nvSpPr>
          <p:cNvPr id="20" name="object 20"/>
          <p:cNvSpPr txBox="1"/>
          <p:nvPr/>
        </p:nvSpPr>
        <p:spPr>
          <a:xfrm>
            <a:off x="7436628" y="5489634"/>
            <a:ext cx="162432" cy="246221"/>
          </a:xfrm>
          <a:prstGeom prst="rect">
            <a:avLst/>
          </a:prstGeom>
        </p:spPr>
        <p:txBody>
          <a:bodyPr vert="horz" wrap="square" lIns="0" tIns="0" rIns="0" bIns="0" rtlCol="0">
            <a:spAutoFit/>
          </a:bodyPr>
          <a:lstStyle/>
          <a:p>
            <a:pPr marL="9735">
              <a:lnSpc>
                <a:spcPct val="100000"/>
              </a:lnSpc>
            </a:pPr>
            <a:r>
              <a:rPr sz="1600" i="1" dirty="0">
                <a:latin typeface="Arial"/>
                <a:cs typeface="Arial"/>
              </a:rPr>
              <a:t>P</a:t>
            </a:r>
            <a:endParaRPr sz="1600">
              <a:latin typeface="Arial"/>
              <a:cs typeface="Arial"/>
            </a:endParaRPr>
          </a:p>
        </p:txBody>
      </p:sp>
      <p:sp>
        <p:nvSpPr>
          <p:cNvPr id="21" name="object 21"/>
          <p:cNvSpPr txBox="1"/>
          <p:nvPr/>
        </p:nvSpPr>
        <p:spPr>
          <a:xfrm>
            <a:off x="4692288" y="4125193"/>
            <a:ext cx="150619" cy="246221"/>
          </a:xfrm>
          <a:prstGeom prst="rect">
            <a:avLst/>
          </a:prstGeom>
        </p:spPr>
        <p:txBody>
          <a:bodyPr vert="horz" wrap="square" lIns="0" tIns="0" rIns="0" bIns="0" rtlCol="0">
            <a:spAutoFit/>
          </a:bodyPr>
          <a:lstStyle/>
          <a:p>
            <a:pPr marL="9735">
              <a:lnSpc>
                <a:spcPct val="100000"/>
              </a:lnSpc>
            </a:pPr>
            <a:r>
              <a:rPr sz="1600" i="1" dirty="0">
                <a:latin typeface="Arial"/>
                <a:cs typeface="Arial"/>
              </a:rPr>
              <a:t>T</a:t>
            </a:r>
            <a:endParaRPr sz="1600">
              <a:latin typeface="Arial"/>
              <a:cs typeface="Arial"/>
            </a:endParaRPr>
          </a:p>
        </p:txBody>
      </p:sp>
      <p:sp>
        <p:nvSpPr>
          <p:cNvPr id="22" name="object 22"/>
          <p:cNvSpPr txBox="1"/>
          <p:nvPr/>
        </p:nvSpPr>
        <p:spPr>
          <a:xfrm>
            <a:off x="7021946" y="3859937"/>
            <a:ext cx="360304" cy="256480"/>
          </a:xfrm>
          <a:prstGeom prst="rect">
            <a:avLst/>
          </a:prstGeom>
        </p:spPr>
        <p:txBody>
          <a:bodyPr vert="horz" wrap="square" lIns="0" tIns="0" rIns="0" bIns="0" rtlCol="0">
            <a:spAutoFit/>
          </a:bodyPr>
          <a:lstStyle/>
          <a:p>
            <a:pPr marL="9735">
              <a:lnSpc>
                <a:spcPct val="100000"/>
              </a:lnSpc>
            </a:pPr>
            <a:r>
              <a:rPr sz="2500" i="1" baseline="28423" dirty="0">
                <a:latin typeface="Arial"/>
                <a:cs typeface="Arial"/>
              </a:rPr>
              <a:t>T</a:t>
            </a:r>
            <a:r>
              <a:rPr sz="2500" i="1" spc="-356" baseline="28423" dirty="0">
                <a:latin typeface="Times New Roman"/>
                <a:cs typeface="Times New Roman"/>
              </a:rPr>
              <a:t> </a:t>
            </a:r>
            <a:r>
              <a:rPr sz="1300" dirty="0">
                <a:latin typeface="Arial"/>
                <a:cs typeface="Arial"/>
              </a:rPr>
              <a:t>12</a:t>
            </a:r>
            <a:endParaRPr sz="1300">
              <a:latin typeface="Arial"/>
              <a:cs typeface="Arial"/>
            </a:endParaRPr>
          </a:p>
        </p:txBody>
      </p:sp>
      <p:sp>
        <p:nvSpPr>
          <p:cNvPr id="23" name="object 23"/>
          <p:cNvSpPr txBox="1"/>
          <p:nvPr/>
        </p:nvSpPr>
        <p:spPr>
          <a:xfrm>
            <a:off x="7068222" y="4433793"/>
            <a:ext cx="150619" cy="246221"/>
          </a:xfrm>
          <a:prstGeom prst="rect">
            <a:avLst/>
          </a:prstGeom>
        </p:spPr>
        <p:txBody>
          <a:bodyPr vert="horz" wrap="square" lIns="0" tIns="0" rIns="0" bIns="0" rtlCol="0">
            <a:spAutoFit/>
          </a:bodyPr>
          <a:lstStyle/>
          <a:p>
            <a:pPr marL="9735">
              <a:lnSpc>
                <a:spcPct val="100000"/>
              </a:lnSpc>
            </a:pPr>
            <a:r>
              <a:rPr sz="1600" i="1" dirty="0">
                <a:latin typeface="Arial"/>
                <a:cs typeface="Arial"/>
              </a:rPr>
              <a:t>T</a:t>
            </a:r>
            <a:endParaRPr sz="1600">
              <a:latin typeface="Arial"/>
              <a:cs typeface="Arial"/>
            </a:endParaRPr>
          </a:p>
        </p:txBody>
      </p:sp>
      <p:sp>
        <p:nvSpPr>
          <p:cNvPr id="24" name="object 24"/>
          <p:cNvSpPr txBox="1"/>
          <p:nvPr/>
        </p:nvSpPr>
        <p:spPr>
          <a:xfrm>
            <a:off x="7183909" y="4590611"/>
            <a:ext cx="207224" cy="200055"/>
          </a:xfrm>
          <a:prstGeom prst="rect">
            <a:avLst/>
          </a:prstGeom>
        </p:spPr>
        <p:txBody>
          <a:bodyPr vert="horz" wrap="square" lIns="0" tIns="0" rIns="0" bIns="0" rtlCol="0">
            <a:spAutoFit/>
          </a:bodyPr>
          <a:lstStyle/>
          <a:p>
            <a:pPr marL="9735">
              <a:lnSpc>
                <a:spcPct val="100000"/>
              </a:lnSpc>
            </a:pPr>
            <a:r>
              <a:rPr sz="1300" dirty="0">
                <a:latin typeface="Arial"/>
                <a:cs typeface="Arial"/>
              </a:rPr>
              <a:t>21</a:t>
            </a:r>
            <a:endParaRPr sz="1300">
              <a:latin typeface="Arial"/>
              <a:cs typeface="Arial"/>
            </a:endParaRPr>
          </a:p>
        </p:txBody>
      </p:sp>
      <p:sp>
        <p:nvSpPr>
          <p:cNvPr id="25" name="object 25"/>
          <p:cNvSpPr txBox="1"/>
          <p:nvPr/>
        </p:nvSpPr>
        <p:spPr>
          <a:xfrm>
            <a:off x="7052210" y="5834642"/>
            <a:ext cx="150619" cy="246221"/>
          </a:xfrm>
          <a:prstGeom prst="rect">
            <a:avLst/>
          </a:prstGeom>
        </p:spPr>
        <p:txBody>
          <a:bodyPr vert="horz" wrap="square" lIns="0" tIns="0" rIns="0" bIns="0" rtlCol="0">
            <a:spAutoFit/>
          </a:bodyPr>
          <a:lstStyle/>
          <a:p>
            <a:pPr marL="9735">
              <a:lnSpc>
                <a:spcPct val="100000"/>
              </a:lnSpc>
            </a:pPr>
            <a:r>
              <a:rPr sz="1600" i="1" dirty="0">
                <a:latin typeface="Arial"/>
                <a:cs typeface="Arial"/>
              </a:rPr>
              <a:t>T</a:t>
            </a:r>
            <a:endParaRPr sz="1600">
              <a:latin typeface="Arial"/>
              <a:cs typeface="Arial"/>
            </a:endParaRPr>
          </a:p>
        </p:txBody>
      </p:sp>
      <p:sp>
        <p:nvSpPr>
          <p:cNvPr id="26" name="object 26"/>
          <p:cNvSpPr txBox="1"/>
          <p:nvPr/>
        </p:nvSpPr>
        <p:spPr>
          <a:xfrm>
            <a:off x="7167888" y="5991450"/>
            <a:ext cx="207224" cy="200055"/>
          </a:xfrm>
          <a:prstGeom prst="rect">
            <a:avLst/>
          </a:prstGeom>
        </p:spPr>
        <p:txBody>
          <a:bodyPr vert="horz" wrap="square" lIns="0" tIns="0" rIns="0" bIns="0" rtlCol="0">
            <a:spAutoFit/>
          </a:bodyPr>
          <a:lstStyle/>
          <a:p>
            <a:pPr marL="9735">
              <a:lnSpc>
                <a:spcPct val="100000"/>
              </a:lnSpc>
            </a:pPr>
            <a:r>
              <a:rPr sz="1300" dirty="0">
                <a:latin typeface="Arial"/>
                <a:cs typeface="Arial"/>
              </a:rPr>
              <a:t>22</a:t>
            </a:r>
            <a:endParaRPr sz="1300">
              <a:latin typeface="Arial"/>
              <a:cs typeface="Arial"/>
            </a:endParaRPr>
          </a:p>
        </p:txBody>
      </p:sp>
      <p:sp>
        <p:nvSpPr>
          <p:cNvPr id="27" name="object 27"/>
          <p:cNvSpPr txBox="1"/>
          <p:nvPr/>
        </p:nvSpPr>
        <p:spPr>
          <a:xfrm>
            <a:off x="899674" y="3746524"/>
            <a:ext cx="193934" cy="338554"/>
          </a:xfrm>
          <a:prstGeom prst="rect">
            <a:avLst/>
          </a:prstGeom>
        </p:spPr>
        <p:txBody>
          <a:bodyPr vert="horz" wrap="square" lIns="0" tIns="0" rIns="0" bIns="0" rtlCol="0">
            <a:spAutoFit/>
          </a:bodyPr>
          <a:lstStyle/>
          <a:p>
            <a:pPr marL="9735">
              <a:lnSpc>
                <a:spcPct val="100000"/>
              </a:lnSpc>
            </a:pPr>
            <a:r>
              <a:rPr sz="2200" i="1" spc="-15" dirty="0">
                <a:latin typeface="Arial"/>
                <a:cs typeface="Arial"/>
              </a:rPr>
              <a:t>T</a:t>
            </a:r>
            <a:endParaRPr sz="2200">
              <a:latin typeface="Arial"/>
              <a:cs typeface="Arial"/>
            </a:endParaRPr>
          </a:p>
        </p:txBody>
      </p:sp>
      <p:sp>
        <p:nvSpPr>
          <p:cNvPr id="28" name="object 28"/>
          <p:cNvSpPr txBox="1"/>
          <p:nvPr/>
        </p:nvSpPr>
        <p:spPr>
          <a:xfrm>
            <a:off x="1554612" y="4256961"/>
            <a:ext cx="150619" cy="246221"/>
          </a:xfrm>
          <a:prstGeom prst="rect">
            <a:avLst/>
          </a:prstGeom>
        </p:spPr>
        <p:txBody>
          <a:bodyPr vert="horz" wrap="square" lIns="0" tIns="0" rIns="0" bIns="0" rtlCol="0">
            <a:spAutoFit/>
          </a:bodyPr>
          <a:lstStyle/>
          <a:p>
            <a:pPr marL="9735">
              <a:lnSpc>
                <a:spcPct val="100000"/>
              </a:lnSpc>
            </a:pPr>
            <a:r>
              <a:rPr sz="1600" i="1" dirty="0">
                <a:latin typeface="Arial"/>
                <a:cs typeface="Arial"/>
              </a:rPr>
              <a:t>T</a:t>
            </a:r>
            <a:endParaRPr sz="1600">
              <a:latin typeface="Arial"/>
              <a:cs typeface="Arial"/>
            </a:endParaRPr>
          </a:p>
        </p:txBody>
      </p:sp>
      <p:sp>
        <p:nvSpPr>
          <p:cNvPr id="29" name="object 29"/>
          <p:cNvSpPr/>
          <p:nvPr/>
        </p:nvSpPr>
        <p:spPr>
          <a:xfrm>
            <a:off x="1612506" y="4511430"/>
            <a:ext cx="1121273" cy="1449577"/>
          </a:xfrm>
          <a:custGeom>
            <a:avLst/>
            <a:gdLst/>
            <a:ahLst/>
            <a:cxnLst/>
            <a:rect l="l" t="t" r="r" b="b"/>
            <a:pathLst>
              <a:path w="1446529" h="1918970">
                <a:moveTo>
                  <a:pt x="36743" y="0"/>
                </a:moveTo>
                <a:lnTo>
                  <a:pt x="0" y="0"/>
                </a:lnTo>
                <a:lnTo>
                  <a:pt x="0" y="36697"/>
                </a:lnTo>
                <a:lnTo>
                  <a:pt x="1409760" y="1918709"/>
                </a:lnTo>
                <a:lnTo>
                  <a:pt x="1446489" y="1918709"/>
                </a:lnTo>
                <a:lnTo>
                  <a:pt x="1446489" y="1881990"/>
                </a:lnTo>
                <a:lnTo>
                  <a:pt x="36743" y="0"/>
                </a:lnTo>
                <a:close/>
              </a:path>
            </a:pathLst>
          </a:custGeom>
          <a:solidFill>
            <a:srgbClr val="000000"/>
          </a:solidFill>
        </p:spPr>
        <p:txBody>
          <a:bodyPr wrap="square" lIns="0" tIns="0" rIns="0" bIns="0" rtlCol="0"/>
          <a:lstStyle/>
          <a:p>
            <a:endParaRPr/>
          </a:p>
        </p:txBody>
      </p:sp>
      <p:sp>
        <p:nvSpPr>
          <p:cNvPr id="30" name="object 30"/>
          <p:cNvSpPr/>
          <p:nvPr/>
        </p:nvSpPr>
        <p:spPr>
          <a:xfrm>
            <a:off x="2705277" y="5915734"/>
            <a:ext cx="51683" cy="45089"/>
          </a:xfrm>
          <a:custGeom>
            <a:avLst/>
            <a:gdLst/>
            <a:ahLst/>
            <a:cxnLst/>
            <a:rect l="l" t="t" r="r" b="b"/>
            <a:pathLst>
              <a:path w="66675" h="59690">
                <a:moveTo>
                  <a:pt x="66568" y="0"/>
                </a:moveTo>
                <a:lnTo>
                  <a:pt x="29839" y="0"/>
                </a:lnTo>
                <a:lnTo>
                  <a:pt x="0" y="22954"/>
                </a:lnTo>
                <a:lnTo>
                  <a:pt x="0" y="59673"/>
                </a:lnTo>
                <a:lnTo>
                  <a:pt x="36728" y="59673"/>
                </a:lnTo>
                <a:lnTo>
                  <a:pt x="66568" y="36719"/>
                </a:lnTo>
                <a:lnTo>
                  <a:pt x="66568" y="0"/>
                </a:lnTo>
                <a:close/>
              </a:path>
            </a:pathLst>
          </a:custGeom>
          <a:solidFill>
            <a:srgbClr val="000000"/>
          </a:solidFill>
        </p:spPr>
        <p:txBody>
          <a:bodyPr wrap="square" lIns="0" tIns="0" rIns="0" bIns="0" rtlCol="0"/>
          <a:lstStyle/>
          <a:p>
            <a:endParaRPr/>
          </a:p>
        </p:txBody>
      </p:sp>
      <p:sp>
        <p:nvSpPr>
          <p:cNvPr id="31" name="object 31"/>
          <p:cNvSpPr/>
          <p:nvPr/>
        </p:nvSpPr>
        <p:spPr>
          <a:xfrm>
            <a:off x="1635643" y="4494092"/>
            <a:ext cx="1121273" cy="1449577"/>
          </a:xfrm>
          <a:custGeom>
            <a:avLst/>
            <a:gdLst/>
            <a:ahLst/>
            <a:cxnLst/>
            <a:rect l="l" t="t" r="r" b="b"/>
            <a:pathLst>
              <a:path w="1446529" h="1918970">
                <a:moveTo>
                  <a:pt x="36743" y="0"/>
                </a:moveTo>
                <a:lnTo>
                  <a:pt x="0" y="0"/>
                </a:lnTo>
                <a:lnTo>
                  <a:pt x="0" y="36697"/>
                </a:lnTo>
                <a:lnTo>
                  <a:pt x="1409751" y="1918706"/>
                </a:lnTo>
                <a:lnTo>
                  <a:pt x="1446480" y="1918706"/>
                </a:lnTo>
                <a:lnTo>
                  <a:pt x="1446480" y="1881987"/>
                </a:lnTo>
                <a:lnTo>
                  <a:pt x="36743" y="0"/>
                </a:lnTo>
                <a:close/>
              </a:path>
            </a:pathLst>
          </a:custGeom>
          <a:solidFill>
            <a:srgbClr val="000000"/>
          </a:solidFill>
        </p:spPr>
        <p:txBody>
          <a:bodyPr wrap="square" lIns="0" tIns="0" rIns="0" bIns="0" rtlCol="0"/>
          <a:lstStyle/>
          <a:p>
            <a:endParaRPr/>
          </a:p>
        </p:txBody>
      </p:sp>
      <p:sp>
        <p:nvSpPr>
          <p:cNvPr id="32" name="object 32"/>
          <p:cNvSpPr txBox="1"/>
          <p:nvPr/>
        </p:nvSpPr>
        <p:spPr>
          <a:xfrm>
            <a:off x="7665909" y="1668547"/>
            <a:ext cx="1917189" cy="184666"/>
          </a:xfrm>
          <a:prstGeom prst="rect">
            <a:avLst/>
          </a:prstGeom>
        </p:spPr>
        <p:txBody>
          <a:bodyPr vert="horz" wrap="square" lIns="0" tIns="0" rIns="0" bIns="0" rtlCol="0">
            <a:spAutoFit/>
          </a:bodyPr>
          <a:lstStyle/>
          <a:p>
            <a:pPr marL="9735">
              <a:lnSpc>
                <a:spcPct val="100000"/>
              </a:lnSpc>
            </a:pPr>
            <a:r>
              <a:rPr sz="1200" spc="69" dirty="0">
                <a:solidFill>
                  <a:srgbClr val="747474"/>
                </a:solidFill>
                <a:latin typeface="Arial"/>
                <a:cs typeface="Arial"/>
              </a:rPr>
              <a:t>©</a:t>
            </a:r>
            <a:r>
              <a:rPr sz="1200" spc="31" dirty="0">
                <a:solidFill>
                  <a:srgbClr val="747474"/>
                </a:solidFill>
                <a:latin typeface="Times New Roman"/>
                <a:cs typeface="Times New Roman"/>
              </a:rPr>
              <a:t> </a:t>
            </a:r>
            <a:r>
              <a:rPr sz="1200" spc="-15" dirty="0">
                <a:solidFill>
                  <a:srgbClr val="747474"/>
                </a:solidFill>
                <a:latin typeface="Arial"/>
                <a:cs typeface="Arial"/>
              </a:rPr>
              <a:t>Pearson</a:t>
            </a:r>
            <a:r>
              <a:rPr sz="1200" spc="31" dirty="0">
                <a:solidFill>
                  <a:srgbClr val="747474"/>
                </a:solidFill>
                <a:latin typeface="Times New Roman"/>
                <a:cs typeface="Times New Roman"/>
              </a:rPr>
              <a:t> </a:t>
            </a:r>
            <a:r>
              <a:rPr sz="1200" spc="4" dirty="0">
                <a:solidFill>
                  <a:srgbClr val="747474"/>
                </a:solidFill>
                <a:latin typeface="Arial"/>
                <a:cs typeface="Arial"/>
              </a:rPr>
              <a:t>Education</a:t>
            </a:r>
            <a:r>
              <a:rPr sz="1200" spc="31" dirty="0">
                <a:solidFill>
                  <a:srgbClr val="747474"/>
                </a:solidFill>
                <a:latin typeface="Times New Roman"/>
                <a:cs typeface="Times New Roman"/>
              </a:rPr>
              <a:t> </a:t>
            </a:r>
            <a:r>
              <a:rPr sz="1200" dirty="0">
                <a:solidFill>
                  <a:srgbClr val="747474"/>
                </a:solidFill>
                <a:latin typeface="Arial"/>
                <a:cs typeface="Arial"/>
              </a:rPr>
              <a:t>2005</a:t>
            </a:r>
            <a:endParaRPr sz="1200">
              <a:latin typeface="Arial"/>
              <a:cs typeface="Arial"/>
            </a:endParaRPr>
          </a:p>
        </p:txBody>
      </p:sp>
      <p:sp>
        <p:nvSpPr>
          <p:cNvPr id="2" name="Footer Placeholder 1"/>
          <p:cNvSpPr>
            <a:spLocks noGrp="1"/>
          </p:cNvSpPr>
          <p:nvPr>
            <p:ph type="ftr" idx="11"/>
          </p:nvPr>
        </p:nvSpPr>
        <p:spPr/>
        <p:txBody>
          <a:bodyPr/>
          <a:lstStyle/>
          <a:p>
            <a:pPr>
              <a:defRPr/>
            </a:pPr>
            <a:r>
              <a:rPr lang="en-US" dirty="0"/>
              <a:t>Software Engineering for Distributed Systems Course </a:t>
            </a:r>
          </a:p>
        </p:txBody>
      </p:sp>
      <p:sp>
        <p:nvSpPr>
          <p:cNvPr id="3" name="Slide Number Placeholder 2"/>
          <p:cNvSpPr>
            <a:spLocks noGrp="1"/>
          </p:cNvSpPr>
          <p:nvPr>
            <p:ph type="sldNum" idx="12"/>
          </p:nvPr>
        </p:nvSpPr>
        <p:spPr/>
        <p:txBody>
          <a:bodyPr/>
          <a:lstStyle/>
          <a:p>
            <a:fld id="{5502A544-8931-40D0-9B0E-9B21BC352437}" type="slidenum">
              <a:rPr lang="en-US" smtClean="0"/>
              <a:pPr/>
              <a:t>31</a:t>
            </a:fld>
            <a:endParaRPr lang="en-US"/>
          </a:p>
        </p:txBody>
      </p:sp>
      <p:sp>
        <p:nvSpPr>
          <p:cNvPr id="33" name="object 4"/>
          <p:cNvSpPr txBox="1">
            <a:spLocks/>
          </p:cNvSpPr>
          <p:nvPr/>
        </p:nvSpPr>
        <p:spPr>
          <a:xfrm>
            <a:off x="335415" y="395461"/>
            <a:ext cx="9104345" cy="615553"/>
          </a:xfrm>
          <a:prstGeom prst="rect">
            <a:avLst/>
          </a:prstGeom>
        </p:spPr>
        <p:txBody>
          <a:bodyPr vert="horz" wrap="square" lIns="0" tIns="0" rIns="0" bIns="0" rtlCol="0">
            <a:spAutoFit/>
          </a:bodyPr>
          <a:lstStyle>
            <a:lvl1pPr algn="l" defTabSz="449263" rtl="0" eaLnBrk="0" fontAlgn="base" hangingPunct="0">
              <a:lnSpc>
                <a:spcPct val="101000"/>
              </a:lnSpc>
              <a:spcBef>
                <a:spcPct val="0"/>
              </a:spcBef>
              <a:spcAft>
                <a:spcPct val="0"/>
              </a:spcAft>
              <a:buClr>
                <a:srgbClr val="000000"/>
              </a:buClr>
              <a:buSzPct val="100000"/>
              <a:buFont typeface="Times New Roman" pitchFamily="18" charset="0"/>
              <a:defRPr sz="3200" b="1">
                <a:solidFill>
                  <a:srgbClr val="000000"/>
                </a:solidFill>
                <a:latin typeface="+mj-lt"/>
                <a:ea typeface="+mj-ea"/>
                <a:cs typeface="+mj-cs"/>
              </a:defRPr>
            </a:lvl1pPr>
            <a:lvl2pPr algn="l" defTabSz="449263" rtl="0" eaLnBrk="0" fontAlgn="base" hangingPunct="0">
              <a:lnSpc>
                <a:spcPct val="101000"/>
              </a:lnSpc>
              <a:spcBef>
                <a:spcPct val="0"/>
              </a:spcBef>
              <a:spcAft>
                <a:spcPct val="0"/>
              </a:spcAft>
              <a:buClr>
                <a:srgbClr val="000000"/>
              </a:buClr>
              <a:buSzPct val="100000"/>
              <a:buFont typeface="Times New Roman" pitchFamily="18" charset="0"/>
              <a:defRPr sz="4400">
                <a:solidFill>
                  <a:srgbClr val="000000"/>
                </a:solidFill>
                <a:latin typeface="Tahoma" charset="0"/>
                <a:ea typeface="ＭＳ Ｐゴシック" charset="0"/>
                <a:cs typeface="Arial Unicode MS" charset="0"/>
              </a:defRPr>
            </a:lvl2pPr>
            <a:lvl3pPr algn="l" defTabSz="449263" rtl="0" eaLnBrk="0" fontAlgn="base" hangingPunct="0">
              <a:lnSpc>
                <a:spcPct val="101000"/>
              </a:lnSpc>
              <a:spcBef>
                <a:spcPct val="0"/>
              </a:spcBef>
              <a:spcAft>
                <a:spcPct val="0"/>
              </a:spcAft>
              <a:buClr>
                <a:srgbClr val="000000"/>
              </a:buClr>
              <a:buSzPct val="100000"/>
              <a:buFont typeface="Times New Roman" pitchFamily="18" charset="0"/>
              <a:defRPr sz="4400">
                <a:solidFill>
                  <a:srgbClr val="000000"/>
                </a:solidFill>
                <a:latin typeface="Tahoma" charset="0"/>
                <a:ea typeface="ＭＳ Ｐゴシック" charset="0"/>
                <a:cs typeface="Arial Unicode MS" charset="0"/>
              </a:defRPr>
            </a:lvl3pPr>
            <a:lvl4pPr algn="l" defTabSz="449263" rtl="0" eaLnBrk="0" fontAlgn="base" hangingPunct="0">
              <a:lnSpc>
                <a:spcPct val="101000"/>
              </a:lnSpc>
              <a:spcBef>
                <a:spcPct val="0"/>
              </a:spcBef>
              <a:spcAft>
                <a:spcPct val="0"/>
              </a:spcAft>
              <a:buClr>
                <a:srgbClr val="000000"/>
              </a:buClr>
              <a:buSzPct val="100000"/>
              <a:buFont typeface="Times New Roman" pitchFamily="18" charset="0"/>
              <a:defRPr sz="4400">
                <a:solidFill>
                  <a:srgbClr val="000000"/>
                </a:solidFill>
                <a:latin typeface="Tahoma" charset="0"/>
                <a:ea typeface="ＭＳ Ｐゴシック" charset="0"/>
                <a:cs typeface="Arial Unicode MS" charset="0"/>
              </a:defRPr>
            </a:lvl4pPr>
            <a:lvl5pPr algn="l" defTabSz="449263" rtl="0" eaLnBrk="0" fontAlgn="base" hangingPunct="0">
              <a:lnSpc>
                <a:spcPct val="101000"/>
              </a:lnSpc>
              <a:spcBef>
                <a:spcPct val="0"/>
              </a:spcBef>
              <a:spcAft>
                <a:spcPct val="0"/>
              </a:spcAft>
              <a:buClr>
                <a:srgbClr val="000000"/>
              </a:buClr>
              <a:buSzPct val="100000"/>
              <a:buFont typeface="Times New Roman" pitchFamily="18" charset="0"/>
              <a:defRPr sz="4400">
                <a:solidFill>
                  <a:srgbClr val="000000"/>
                </a:solidFill>
                <a:latin typeface="Tahoma" charset="0"/>
                <a:ea typeface="ＭＳ Ｐゴシック" charset="0"/>
                <a:cs typeface="Arial Unicode MS" charset="0"/>
              </a:defRPr>
            </a:lvl5pPr>
            <a:lvl6pPr marL="2514600" indent="-228600" algn="l" defTabSz="449263" rtl="0" fontAlgn="base" hangingPunct="0">
              <a:lnSpc>
                <a:spcPct val="101000"/>
              </a:lnSpc>
              <a:spcBef>
                <a:spcPct val="0"/>
              </a:spcBef>
              <a:spcAft>
                <a:spcPct val="0"/>
              </a:spcAft>
              <a:buClr>
                <a:srgbClr val="000000"/>
              </a:buClr>
              <a:buSzPct val="100000"/>
              <a:buFont typeface="Times New Roman" charset="0"/>
              <a:defRPr sz="4400">
                <a:solidFill>
                  <a:srgbClr val="000000"/>
                </a:solidFill>
                <a:latin typeface="Tahoma" charset="0"/>
                <a:ea typeface="ＭＳ Ｐゴシック" charset="0"/>
                <a:cs typeface="Arial Unicode MS" charset="0"/>
              </a:defRPr>
            </a:lvl6pPr>
            <a:lvl7pPr marL="2971800" indent="-228600" algn="l" defTabSz="449263" rtl="0" fontAlgn="base" hangingPunct="0">
              <a:lnSpc>
                <a:spcPct val="101000"/>
              </a:lnSpc>
              <a:spcBef>
                <a:spcPct val="0"/>
              </a:spcBef>
              <a:spcAft>
                <a:spcPct val="0"/>
              </a:spcAft>
              <a:buClr>
                <a:srgbClr val="000000"/>
              </a:buClr>
              <a:buSzPct val="100000"/>
              <a:buFont typeface="Times New Roman" charset="0"/>
              <a:defRPr sz="4400">
                <a:solidFill>
                  <a:srgbClr val="000000"/>
                </a:solidFill>
                <a:latin typeface="Tahoma" charset="0"/>
                <a:ea typeface="ＭＳ Ｐゴシック" charset="0"/>
                <a:cs typeface="Arial Unicode MS" charset="0"/>
              </a:defRPr>
            </a:lvl7pPr>
            <a:lvl8pPr marL="3429000" indent="-228600" algn="l" defTabSz="449263" rtl="0" fontAlgn="base" hangingPunct="0">
              <a:lnSpc>
                <a:spcPct val="101000"/>
              </a:lnSpc>
              <a:spcBef>
                <a:spcPct val="0"/>
              </a:spcBef>
              <a:spcAft>
                <a:spcPct val="0"/>
              </a:spcAft>
              <a:buClr>
                <a:srgbClr val="000000"/>
              </a:buClr>
              <a:buSzPct val="100000"/>
              <a:buFont typeface="Times New Roman" charset="0"/>
              <a:defRPr sz="4400">
                <a:solidFill>
                  <a:srgbClr val="000000"/>
                </a:solidFill>
                <a:latin typeface="Tahoma" charset="0"/>
                <a:ea typeface="ＭＳ Ｐゴシック" charset="0"/>
                <a:cs typeface="Arial Unicode MS" charset="0"/>
              </a:defRPr>
            </a:lvl8pPr>
            <a:lvl9pPr marL="3886200" indent="-228600" algn="l" defTabSz="449263" rtl="0" fontAlgn="base" hangingPunct="0">
              <a:lnSpc>
                <a:spcPct val="101000"/>
              </a:lnSpc>
              <a:spcBef>
                <a:spcPct val="0"/>
              </a:spcBef>
              <a:spcAft>
                <a:spcPct val="0"/>
              </a:spcAft>
              <a:buClr>
                <a:srgbClr val="000000"/>
              </a:buClr>
              <a:buSzPct val="100000"/>
              <a:buFont typeface="Times New Roman" charset="0"/>
              <a:defRPr sz="4400">
                <a:solidFill>
                  <a:srgbClr val="000000"/>
                </a:solidFill>
                <a:latin typeface="Tahoma" charset="0"/>
                <a:ea typeface="ＭＳ Ｐゴシック" charset="0"/>
                <a:cs typeface="Arial Unicode MS" charset="0"/>
              </a:defRPr>
            </a:lvl9pPr>
          </a:lstStyle>
          <a:p>
            <a:pPr marL="9735">
              <a:lnSpc>
                <a:spcPct val="100000"/>
              </a:lnSpc>
            </a:pPr>
            <a:r>
              <a:rPr lang="en-US" sz="4000" kern="0" spc="-42"/>
              <a:t>Distributed</a:t>
            </a:r>
            <a:r>
              <a:rPr lang="en-US" sz="4000" kern="0" spc="87">
                <a:latin typeface="Times New Roman"/>
                <a:cs typeface="Times New Roman"/>
              </a:rPr>
              <a:t> </a:t>
            </a:r>
            <a:r>
              <a:rPr lang="en-US" sz="4000" kern="0" spc="-498"/>
              <a:t>T</a:t>
            </a:r>
            <a:r>
              <a:rPr lang="en-US" sz="4000" kern="0" spc="-61"/>
              <a:t>ransactions</a:t>
            </a:r>
            <a:endParaRPr lang="en-US" sz="4000" kern="0" spc="-61" dirty="0"/>
          </a:p>
        </p:txBody>
      </p:sp>
    </p:spTree>
    <p:extLst>
      <p:ext uri="{BB962C8B-B14F-4D97-AF65-F5344CB8AC3E}">
        <p14:creationId xmlns:p14="http://schemas.microsoft.com/office/powerpoint/2010/main" val="23283549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68280" y="411353"/>
            <a:ext cx="9104345" cy="615553"/>
          </a:xfrm>
          <a:prstGeom prst="rect">
            <a:avLst/>
          </a:prstGeom>
        </p:spPr>
        <p:txBody>
          <a:bodyPr vert="horz" wrap="square" lIns="0" tIns="0" rIns="0" bIns="0" rtlCol="0">
            <a:spAutoFit/>
          </a:bodyPr>
          <a:lstStyle/>
          <a:p>
            <a:pPr marL="9735">
              <a:lnSpc>
                <a:spcPct val="100000"/>
              </a:lnSpc>
            </a:pPr>
            <a:r>
              <a:rPr sz="4000" spc="-498" dirty="0"/>
              <a:t>T</a:t>
            </a:r>
            <a:r>
              <a:rPr sz="4000" spc="-61" dirty="0"/>
              <a:t>ransaction</a:t>
            </a:r>
            <a:r>
              <a:rPr sz="4000" spc="87" dirty="0">
                <a:latin typeface="Times New Roman"/>
                <a:cs typeface="Times New Roman"/>
              </a:rPr>
              <a:t> </a:t>
            </a:r>
            <a:r>
              <a:rPr sz="4000" spc="-42" dirty="0"/>
              <a:t>Coo</a:t>
            </a:r>
            <a:r>
              <a:rPr sz="4000" spc="-84" dirty="0"/>
              <a:t>r</a:t>
            </a:r>
            <a:r>
              <a:rPr sz="4000" spc="-42" dirty="0"/>
              <a:t>dinator</a:t>
            </a:r>
          </a:p>
        </p:txBody>
      </p:sp>
      <p:sp>
        <p:nvSpPr>
          <p:cNvPr id="5" name="object 5"/>
          <p:cNvSpPr txBox="1"/>
          <p:nvPr/>
        </p:nvSpPr>
        <p:spPr>
          <a:xfrm>
            <a:off x="312913" y="1547589"/>
            <a:ext cx="9464323" cy="5214889"/>
          </a:xfrm>
          <a:prstGeom prst="rect">
            <a:avLst/>
          </a:prstGeom>
        </p:spPr>
        <p:txBody>
          <a:bodyPr vert="horz" wrap="square" lIns="0" tIns="0" rIns="0" bIns="0" rtlCol="0">
            <a:spAutoFit/>
          </a:bodyPr>
          <a:lstStyle/>
          <a:p>
            <a:pPr marL="214160" indent="-204426">
              <a:lnSpc>
                <a:spcPct val="100000"/>
              </a:lnSpc>
              <a:buFont typeface="Arial"/>
              <a:buChar char="•"/>
              <a:tabLst>
                <a:tab pos="214160" algn="l"/>
              </a:tabLst>
            </a:pPr>
            <a:r>
              <a:rPr sz="2600" spc="-23" dirty="0">
                <a:latin typeface="+mj-lt"/>
                <a:cs typeface="Arial"/>
              </a:rPr>
              <a:t>aka</a:t>
            </a:r>
            <a:r>
              <a:rPr sz="2600" spc="54" dirty="0">
                <a:latin typeface="+mj-lt"/>
                <a:cs typeface="Times New Roman"/>
              </a:rPr>
              <a:t> </a:t>
            </a:r>
            <a:r>
              <a:rPr sz="2600" spc="-272" dirty="0">
                <a:solidFill>
                  <a:srgbClr val="FF0000"/>
                </a:solidFill>
                <a:latin typeface="+mj-lt"/>
                <a:cs typeface="Arial"/>
              </a:rPr>
              <a:t>T</a:t>
            </a:r>
            <a:r>
              <a:rPr sz="2600" spc="8" dirty="0">
                <a:solidFill>
                  <a:srgbClr val="FF0000"/>
                </a:solidFill>
                <a:latin typeface="+mj-lt"/>
                <a:cs typeface="Arial"/>
              </a:rPr>
              <a:t>ransaction</a:t>
            </a:r>
            <a:r>
              <a:rPr sz="2600" spc="54" dirty="0">
                <a:solidFill>
                  <a:srgbClr val="FF0000"/>
                </a:solidFill>
                <a:latin typeface="+mj-lt"/>
                <a:cs typeface="Times New Roman"/>
              </a:rPr>
              <a:t> </a:t>
            </a:r>
            <a:r>
              <a:rPr sz="2600" spc="-11" dirty="0">
                <a:solidFill>
                  <a:srgbClr val="FF0000"/>
                </a:solidFill>
                <a:latin typeface="+mj-lt"/>
                <a:cs typeface="Arial"/>
              </a:rPr>
              <a:t>Manager</a:t>
            </a:r>
            <a:r>
              <a:rPr sz="2600" spc="54" dirty="0">
                <a:solidFill>
                  <a:srgbClr val="FF0000"/>
                </a:solidFill>
                <a:latin typeface="+mj-lt"/>
                <a:cs typeface="Times New Roman"/>
              </a:rPr>
              <a:t> </a:t>
            </a:r>
            <a:r>
              <a:rPr lang="en-CA" sz="2600" spc="-23" dirty="0">
                <a:latin typeface="+mj-lt"/>
                <a:cs typeface="Arial"/>
              </a:rPr>
              <a:t>or </a:t>
            </a:r>
            <a:r>
              <a:rPr sz="2600" spc="-272" dirty="0">
                <a:solidFill>
                  <a:srgbClr val="FF0000"/>
                </a:solidFill>
                <a:latin typeface="+mj-lt"/>
                <a:cs typeface="Arial"/>
              </a:rPr>
              <a:t>T</a:t>
            </a:r>
            <a:r>
              <a:rPr sz="2600" spc="8" dirty="0">
                <a:solidFill>
                  <a:srgbClr val="FF0000"/>
                </a:solidFill>
                <a:latin typeface="+mj-lt"/>
                <a:cs typeface="Arial"/>
              </a:rPr>
              <a:t>ransaction</a:t>
            </a:r>
            <a:r>
              <a:rPr sz="2600" spc="54" dirty="0">
                <a:solidFill>
                  <a:srgbClr val="FF0000"/>
                </a:solidFill>
                <a:latin typeface="+mj-lt"/>
                <a:cs typeface="Times New Roman"/>
              </a:rPr>
              <a:t> </a:t>
            </a:r>
            <a:r>
              <a:rPr sz="2600" spc="27" dirty="0">
                <a:solidFill>
                  <a:srgbClr val="FF0000"/>
                </a:solidFill>
                <a:latin typeface="+mj-lt"/>
                <a:cs typeface="Arial"/>
              </a:rPr>
              <a:t>Monitor</a:t>
            </a:r>
            <a:endParaRPr sz="2600" dirty="0">
              <a:solidFill>
                <a:srgbClr val="FF0000"/>
              </a:solidFill>
              <a:latin typeface="+mj-lt"/>
              <a:cs typeface="Times New Roman"/>
            </a:endParaRPr>
          </a:p>
          <a:p>
            <a:pPr marL="214160" marR="1245536" indent="-204426">
              <a:lnSpc>
                <a:spcPct val="102600"/>
              </a:lnSpc>
              <a:buFont typeface="Arial"/>
              <a:buChar char="•"/>
              <a:tabLst>
                <a:tab pos="214160" algn="l"/>
              </a:tabLst>
            </a:pPr>
            <a:r>
              <a:rPr sz="2600" spc="8" dirty="0">
                <a:latin typeface="+mj-lt"/>
                <a:cs typeface="Arial"/>
              </a:rPr>
              <a:t>allows</a:t>
            </a:r>
            <a:r>
              <a:rPr sz="2600" spc="54" dirty="0">
                <a:latin typeface="+mj-lt"/>
                <a:cs typeface="Times New Roman"/>
              </a:rPr>
              <a:t> </a:t>
            </a:r>
            <a:r>
              <a:rPr sz="2600" spc="15" dirty="0">
                <a:latin typeface="+mj-lt"/>
                <a:cs typeface="Arial"/>
              </a:rPr>
              <a:t>identiﬁcation</a:t>
            </a:r>
            <a:r>
              <a:rPr sz="2600" spc="54" dirty="0">
                <a:latin typeface="+mj-lt"/>
                <a:cs typeface="Times New Roman"/>
              </a:rPr>
              <a:t> </a:t>
            </a:r>
            <a:r>
              <a:rPr sz="2600" spc="31" dirty="0">
                <a:latin typeface="+mj-lt"/>
                <a:cs typeface="Arial"/>
              </a:rPr>
              <a:t>of</a:t>
            </a:r>
            <a:r>
              <a:rPr sz="2600" spc="54" dirty="0">
                <a:latin typeface="+mj-lt"/>
                <a:cs typeface="Times New Roman"/>
              </a:rPr>
              <a:t> </a:t>
            </a:r>
            <a:r>
              <a:rPr sz="2600" spc="8" dirty="0">
                <a:latin typeface="+mj-lt"/>
                <a:cs typeface="Arial"/>
              </a:rPr>
              <a:t>transaction</a:t>
            </a:r>
            <a:r>
              <a:rPr lang="en-CA" sz="2600" spc="8" dirty="0">
                <a:latin typeface="+mj-lt"/>
                <a:cs typeface="Arial"/>
              </a:rPr>
              <a:t>s</a:t>
            </a:r>
            <a:r>
              <a:rPr sz="2600" spc="8" dirty="0">
                <a:latin typeface="+mj-lt"/>
                <a:cs typeface="Arial"/>
              </a:rPr>
              <a:t>,</a:t>
            </a:r>
            <a:r>
              <a:rPr sz="2600" spc="54" dirty="0">
                <a:latin typeface="+mj-lt"/>
                <a:cs typeface="Times New Roman"/>
              </a:rPr>
              <a:t> </a:t>
            </a:r>
            <a:r>
              <a:rPr sz="2600" spc="8" dirty="0">
                <a:latin typeface="+mj-lt"/>
                <a:cs typeface="Arial"/>
              </a:rPr>
              <a:t>and</a:t>
            </a:r>
            <a:r>
              <a:rPr sz="2600" spc="54" dirty="0">
                <a:latin typeface="+mj-lt"/>
                <a:cs typeface="Times New Roman"/>
              </a:rPr>
              <a:t> </a:t>
            </a:r>
            <a:r>
              <a:rPr sz="2600" dirty="0">
                <a:latin typeface="+mj-lt"/>
                <a:cs typeface="Arial"/>
              </a:rPr>
              <a:t>keeps</a:t>
            </a:r>
            <a:r>
              <a:rPr sz="2600" spc="54" dirty="0">
                <a:latin typeface="+mj-lt"/>
                <a:cs typeface="Times New Roman"/>
              </a:rPr>
              <a:t> </a:t>
            </a:r>
            <a:r>
              <a:rPr sz="2600" spc="23" dirty="0">
                <a:latin typeface="+mj-lt"/>
                <a:cs typeface="Arial"/>
              </a:rPr>
              <a:t>track</a:t>
            </a:r>
            <a:r>
              <a:rPr sz="2600" spc="54" dirty="0">
                <a:latin typeface="+mj-lt"/>
                <a:cs typeface="Times New Roman"/>
              </a:rPr>
              <a:t> </a:t>
            </a:r>
            <a:r>
              <a:rPr sz="2600" spc="31" dirty="0">
                <a:latin typeface="+mj-lt"/>
                <a:cs typeface="Arial"/>
              </a:rPr>
              <a:t>of</a:t>
            </a:r>
            <a:r>
              <a:rPr sz="2600" spc="54" dirty="0">
                <a:latin typeface="+mj-lt"/>
                <a:cs typeface="Times New Roman"/>
              </a:rPr>
              <a:t> </a:t>
            </a:r>
            <a:r>
              <a:rPr sz="2600" spc="15" dirty="0">
                <a:latin typeface="+mj-lt"/>
                <a:cs typeface="Arial"/>
              </a:rPr>
              <a:t>participants</a:t>
            </a:r>
            <a:r>
              <a:rPr sz="2600" spc="8" dirty="0">
                <a:latin typeface="+mj-lt"/>
                <a:cs typeface="Times New Roman"/>
              </a:rPr>
              <a:t> </a:t>
            </a:r>
            <a:r>
              <a:rPr sz="2600" spc="-153" dirty="0">
                <a:latin typeface="+mj-lt"/>
                <a:cs typeface="Arial"/>
              </a:rPr>
              <a:t>(</a:t>
            </a:r>
            <a:r>
              <a:rPr sz="2600" i="1" spc="-38" dirty="0">
                <a:latin typeface="+mj-lt"/>
                <a:cs typeface="Arial"/>
              </a:rPr>
              <a:t>r</a:t>
            </a:r>
            <a:r>
              <a:rPr sz="2600" i="1" spc="-11" dirty="0">
                <a:latin typeface="+mj-lt"/>
                <a:cs typeface="Arial"/>
              </a:rPr>
              <a:t>esou</a:t>
            </a:r>
            <a:r>
              <a:rPr sz="2600" i="1" spc="-46" dirty="0">
                <a:latin typeface="+mj-lt"/>
                <a:cs typeface="Arial"/>
              </a:rPr>
              <a:t>r</a:t>
            </a:r>
            <a:r>
              <a:rPr sz="2600" i="1" spc="-11" dirty="0">
                <a:latin typeface="+mj-lt"/>
                <a:cs typeface="Arial"/>
              </a:rPr>
              <a:t>ce</a:t>
            </a:r>
            <a:r>
              <a:rPr sz="2600" i="1" spc="-15" dirty="0">
                <a:latin typeface="+mj-lt"/>
                <a:cs typeface="Arial"/>
              </a:rPr>
              <a:t>s</a:t>
            </a:r>
            <a:r>
              <a:rPr sz="2600" spc="-34" dirty="0">
                <a:latin typeface="+mj-lt"/>
                <a:cs typeface="Arial"/>
              </a:rPr>
              <a:t>)</a:t>
            </a:r>
            <a:r>
              <a:rPr lang="en-CA" sz="2600" spc="-34" dirty="0">
                <a:latin typeface="+mj-lt"/>
                <a:cs typeface="Arial"/>
              </a:rPr>
              <a:t> </a:t>
            </a:r>
            <a:r>
              <a:rPr sz="2600" spc="-34" dirty="0">
                <a:latin typeface="+mj-lt"/>
                <a:cs typeface="Arial"/>
              </a:rPr>
              <a:t>of</a:t>
            </a:r>
            <a:r>
              <a:rPr sz="2600" spc="54" dirty="0">
                <a:latin typeface="+mj-lt"/>
                <a:cs typeface="Times New Roman"/>
              </a:rPr>
              <a:t> </a:t>
            </a:r>
            <a:r>
              <a:rPr sz="2600" spc="-46" dirty="0">
                <a:latin typeface="+mj-lt"/>
                <a:cs typeface="Arial"/>
              </a:rPr>
              <a:t>a</a:t>
            </a:r>
            <a:r>
              <a:rPr sz="2600" spc="54" dirty="0">
                <a:latin typeface="+mj-lt"/>
                <a:cs typeface="Times New Roman"/>
              </a:rPr>
              <a:t> </a:t>
            </a:r>
            <a:r>
              <a:rPr sz="2600" spc="8" dirty="0">
                <a:latin typeface="+mj-lt"/>
                <a:cs typeface="Arial"/>
              </a:rPr>
              <a:t>transaction</a:t>
            </a:r>
            <a:endParaRPr sz="2600" dirty="0">
              <a:latin typeface="+mj-lt"/>
              <a:cs typeface="Times New Roman"/>
            </a:endParaRPr>
          </a:p>
          <a:p>
            <a:pPr marL="554869" lvl="1" indent="-204426">
              <a:lnSpc>
                <a:spcPct val="100000"/>
              </a:lnSpc>
              <a:buFont typeface="Arial"/>
              <a:buChar char="•"/>
              <a:tabLst>
                <a:tab pos="554869" algn="l"/>
              </a:tabLst>
            </a:pPr>
            <a:r>
              <a:rPr sz="2600" b="1" i="1" spc="8" dirty="0">
                <a:latin typeface="+mj-lt"/>
                <a:cs typeface="Arial"/>
              </a:rPr>
              <a:t>open</a:t>
            </a:r>
            <a:r>
              <a:rPr sz="2600" b="1" i="1" spc="-272" dirty="0">
                <a:latin typeface="+mj-lt"/>
                <a:cs typeface="Arial"/>
              </a:rPr>
              <a:t>T</a:t>
            </a:r>
            <a:r>
              <a:rPr sz="2600" b="1" i="1" spc="-11" dirty="0">
                <a:latin typeface="+mj-lt"/>
                <a:cs typeface="Arial"/>
              </a:rPr>
              <a:t>ransactio</a:t>
            </a:r>
            <a:r>
              <a:rPr sz="2600" b="1" i="1" spc="-15" dirty="0">
                <a:latin typeface="+mj-lt"/>
                <a:cs typeface="Arial"/>
              </a:rPr>
              <a:t>n</a:t>
            </a:r>
            <a:r>
              <a:rPr sz="2600" dirty="0">
                <a:latin typeface="+mj-lt"/>
                <a:cs typeface="Arial"/>
              </a:rPr>
              <a:t>:</a:t>
            </a:r>
            <a:r>
              <a:rPr sz="2600" spc="54" dirty="0">
                <a:latin typeface="+mj-lt"/>
                <a:cs typeface="Times New Roman"/>
              </a:rPr>
              <a:t> </a:t>
            </a:r>
            <a:r>
              <a:rPr sz="2600" spc="15" dirty="0">
                <a:latin typeface="+mj-lt"/>
                <a:cs typeface="Arial"/>
              </a:rPr>
              <a:t>start</a:t>
            </a:r>
            <a:r>
              <a:rPr sz="2600" spc="54" dirty="0">
                <a:latin typeface="+mj-lt"/>
                <a:cs typeface="Times New Roman"/>
              </a:rPr>
              <a:t> </a:t>
            </a:r>
            <a:r>
              <a:rPr sz="2600" spc="-46" dirty="0">
                <a:latin typeface="+mj-lt"/>
                <a:cs typeface="Arial"/>
              </a:rPr>
              <a:t>a</a:t>
            </a:r>
            <a:r>
              <a:rPr sz="2600" spc="54" dirty="0">
                <a:latin typeface="+mj-lt"/>
                <a:cs typeface="Times New Roman"/>
              </a:rPr>
              <a:t> </a:t>
            </a:r>
            <a:r>
              <a:rPr sz="2600" dirty="0">
                <a:latin typeface="+mj-lt"/>
                <a:cs typeface="Arial"/>
              </a:rPr>
              <a:t>new</a:t>
            </a:r>
            <a:r>
              <a:rPr sz="2600" spc="54" dirty="0">
                <a:latin typeface="+mj-lt"/>
                <a:cs typeface="Times New Roman"/>
              </a:rPr>
              <a:t> </a:t>
            </a:r>
            <a:r>
              <a:rPr sz="2600" spc="8" dirty="0">
                <a:latin typeface="+mj-lt"/>
                <a:cs typeface="Arial"/>
              </a:rPr>
              <a:t>transaction,</a:t>
            </a:r>
            <a:r>
              <a:rPr sz="2600" spc="54" dirty="0">
                <a:latin typeface="+mj-lt"/>
                <a:cs typeface="Times New Roman"/>
              </a:rPr>
              <a:t> </a:t>
            </a:r>
            <a:r>
              <a:rPr sz="2600" spc="-38" dirty="0">
                <a:latin typeface="+mj-lt"/>
                <a:cs typeface="Arial"/>
              </a:rPr>
              <a:t>r</a:t>
            </a:r>
            <a:r>
              <a:rPr sz="2600" spc="8" dirty="0">
                <a:latin typeface="+mj-lt"/>
                <a:cs typeface="Arial"/>
              </a:rPr>
              <a:t>etu</a:t>
            </a:r>
            <a:r>
              <a:rPr sz="2600" spc="38" dirty="0">
                <a:latin typeface="+mj-lt"/>
                <a:cs typeface="Arial"/>
              </a:rPr>
              <a:t>r</a:t>
            </a:r>
            <a:r>
              <a:rPr sz="2600" dirty="0">
                <a:latin typeface="+mj-lt"/>
                <a:cs typeface="Arial"/>
              </a:rPr>
              <a:t>ns</a:t>
            </a:r>
            <a:r>
              <a:rPr sz="2600" spc="54" dirty="0">
                <a:latin typeface="+mj-lt"/>
                <a:cs typeface="Times New Roman"/>
              </a:rPr>
              <a:t> </a:t>
            </a:r>
            <a:r>
              <a:rPr sz="2600" spc="8" dirty="0">
                <a:latin typeface="+mj-lt"/>
                <a:cs typeface="Arial"/>
              </a:rPr>
              <a:t>transaction</a:t>
            </a:r>
            <a:r>
              <a:rPr sz="2600" spc="54" dirty="0">
                <a:latin typeface="+mj-lt"/>
                <a:cs typeface="Times New Roman"/>
              </a:rPr>
              <a:t> </a:t>
            </a:r>
            <a:r>
              <a:rPr sz="2600" spc="-11" dirty="0">
                <a:latin typeface="+mj-lt"/>
                <a:cs typeface="Arial"/>
              </a:rPr>
              <a:t>handle</a:t>
            </a:r>
            <a:endParaRPr sz="2600" dirty="0">
              <a:latin typeface="+mj-lt"/>
              <a:cs typeface="Times New Roman"/>
            </a:endParaRPr>
          </a:p>
          <a:p>
            <a:pPr marL="554869" lvl="1" indent="-204426">
              <a:lnSpc>
                <a:spcPct val="100000"/>
              </a:lnSpc>
              <a:buFont typeface="Arial"/>
              <a:buChar char="•"/>
              <a:tabLst>
                <a:tab pos="554869" algn="l"/>
              </a:tabLst>
            </a:pPr>
            <a:r>
              <a:rPr sz="2600" b="1" i="1" dirty="0">
                <a:latin typeface="+mj-lt"/>
                <a:cs typeface="Arial"/>
              </a:rPr>
              <a:t>close</a:t>
            </a:r>
            <a:r>
              <a:rPr sz="2600" b="1" i="1" spc="-272" dirty="0">
                <a:latin typeface="+mj-lt"/>
                <a:cs typeface="Arial"/>
              </a:rPr>
              <a:t>T</a:t>
            </a:r>
            <a:r>
              <a:rPr sz="2600" b="1" i="1" spc="-11" dirty="0">
                <a:latin typeface="+mj-lt"/>
                <a:cs typeface="Arial"/>
              </a:rPr>
              <a:t>ransactio</a:t>
            </a:r>
            <a:r>
              <a:rPr sz="2600" b="1" i="1" spc="-15" dirty="0">
                <a:latin typeface="+mj-lt"/>
                <a:cs typeface="Arial"/>
              </a:rPr>
              <a:t>n</a:t>
            </a:r>
            <a:r>
              <a:rPr sz="2600" dirty="0">
                <a:latin typeface="+mj-lt"/>
                <a:cs typeface="Arial"/>
              </a:rPr>
              <a:t>:</a:t>
            </a:r>
            <a:r>
              <a:rPr sz="2600" spc="54" dirty="0">
                <a:latin typeface="+mj-lt"/>
                <a:cs typeface="Times New Roman"/>
              </a:rPr>
              <a:t> </a:t>
            </a:r>
            <a:r>
              <a:rPr sz="2600" spc="19" dirty="0">
                <a:latin typeface="+mj-lt"/>
                <a:cs typeface="Arial"/>
              </a:rPr>
              <a:t>complete</a:t>
            </a:r>
            <a:r>
              <a:rPr sz="2600" spc="54" dirty="0">
                <a:latin typeface="+mj-lt"/>
                <a:cs typeface="Times New Roman"/>
              </a:rPr>
              <a:t> </a:t>
            </a:r>
            <a:r>
              <a:rPr lang="en-US" sz="2600" spc="8" dirty="0">
                <a:cs typeface="Arial"/>
              </a:rPr>
              <a:t>transaction </a:t>
            </a:r>
            <a:r>
              <a:rPr sz="2600" spc="8" dirty="0">
                <a:latin typeface="+mj-lt"/>
                <a:cs typeface="Arial"/>
              </a:rPr>
              <a:t>successfully</a:t>
            </a:r>
            <a:endParaRPr sz="2600" dirty="0">
              <a:latin typeface="+mj-lt"/>
              <a:cs typeface="Times New Roman"/>
            </a:endParaRPr>
          </a:p>
          <a:p>
            <a:pPr marL="554869" lvl="1" indent="-204426">
              <a:lnSpc>
                <a:spcPct val="100000"/>
              </a:lnSpc>
              <a:buFont typeface="Arial"/>
              <a:buChar char="•"/>
              <a:tabLst>
                <a:tab pos="554869" algn="l"/>
              </a:tabLst>
            </a:pPr>
            <a:r>
              <a:rPr sz="2600" b="1" i="1" spc="15" dirty="0">
                <a:latin typeface="+mj-lt"/>
                <a:cs typeface="Arial"/>
              </a:rPr>
              <a:t>abort</a:t>
            </a:r>
            <a:r>
              <a:rPr sz="2600" b="1" i="1" spc="-272" dirty="0">
                <a:latin typeface="+mj-lt"/>
                <a:cs typeface="Arial"/>
              </a:rPr>
              <a:t>T</a:t>
            </a:r>
            <a:r>
              <a:rPr sz="2600" b="1" i="1" spc="-11" dirty="0">
                <a:latin typeface="+mj-lt"/>
                <a:cs typeface="Arial"/>
              </a:rPr>
              <a:t>ransactio</a:t>
            </a:r>
            <a:r>
              <a:rPr sz="2600" b="1" i="1" spc="-15" dirty="0">
                <a:latin typeface="+mj-lt"/>
                <a:cs typeface="Arial"/>
              </a:rPr>
              <a:t>n</a:t>
            </a:r>
            <a:r>
              <a:rPr sz="2600" dirty="0">
                <a:latin typeface="+mj-lt"/>
                <a:cs typeface="Arial"/>
              </a:rPr>
              <a:t>:</a:t>
            </a:r>
            <a:r>
              <a:rPr sz="2600" spc="54" dirty="0">
                <a:latin typeface="+mj-lt"/>
                <a:cs typeface="Times New Roman"/>
              </a:rPr>
              <a:t> </a:t>
            </a:r>
            <a:r>
              <a:rPr sz="2600" spc="15" dirty="0">
                <a:latin typeface="+mj-lt"/>
                <a:cs typeface="Arial"/>
              </a:rPr>
              <a:t>disca</a:t>
            </a:r>
            <a:r>
              <a:rPr sz="2600" spc="-27" dirty="0">
                <a:latin typeface="+mj-lt"/>
                <a:cs typeface="Arial"/>
              </a:rPr>
              <a:t>r</a:t>
            </a:r>
            <a:r>
              <a:rPr sz="2600" spc="65" dirty="0">
                <a:latin typeface="+mj-lt"/>
                <a:cs typeface="Arial"/>
              </a:rPr>
              <a:t>d</a:t>
            </a:r>
            <a:r>
              <a:rPr sz="2600" spc="54" dirty="0">
                <a:latin typeface="+mj-lt"/>
                <a:cs typeface="Times New Roman"/>
              </a:rPr>
              <a:t> </a:t>
            </a:r>
            <a:r>
              <a:rPr sz="2600" spc="-15" dirty="0">
                <a:latin typeface="+mj-lt"/>
                <a:cs typeface="Arial"/>
              </a:rPr>
              <a:t>all</a:t>
            </a:r>
            <a:r>
              <a:rPr sz="2600" spc="54" dirty="0">
                <a:latin typeface="+mj-lt"/>
                <a:cs typeface="Times New Roman"/>
              </a:rPr>
              <a:t> </a:t>
            </a:r>
            <a:r>
              <a:rPr sz="2600" spc="8" dirty="0">
                <a:latin typeface="+mj-lt"/>
                <a:cs typeface="Arial"/>
              </a:rPr>
              <a:t>partial</a:t>
            </a:r>
            <a:r>
              <a:rPr sz="2600" spc="54" dirty="0">
                <a:latin typeface="+mj-lt"/>
                <a:cs typeface="Times New Roman"/>
              </a:rPr>
              <a:t> </a:t>
            </a:r>
            <a:r>
              <a:rPr sz="2600" dirty="0">
                <a:latin typeface="+mj-lt"/>
                <a:cs typeface="Arial"/>
              </a:rPr>
              <a:t>changes</a:t>
            </a:r>
            <a:endParaRPr sz="2600" dirty="0">
              <a:latin typeface="+mj-lt"/>
              <a:cs typeface="Times New Roman"/>
            </a:endParaRPr>
          </a:p>
          <a:p>
            <a:pPr marL="554869" lvl="1" indent="-204426">
              <a:lnSpc>
                <a:spcPct val="100000"/>
              </a:lnSpc>
              <a:buFont typeface="Arial"/>
              <a:buChar char="•"/>
              <a:tabLst>
                <a:tab pos="554869" algn="l"/>
              </a:tabLst>
            </a:pPr>
            <a:r>
              <a:rPr sz="2600" b="1" i="1" spc="4" dirty="0">
                <a:latin typeface="+mj-lt"/>
                <a:cs typeface="Arial"/>
              </a:rPr>
              <a:t>join</a:t>
            </a:r>
            <a:r>
              <a:rPr sz="2600" dirty="0">
                <a:latin typeface="+mj-lt"/>
                <a:cs typeface="Arial"/>
              </a:rPr>
              <a:t>:</a:t>
            </a:r>
            <a:r>
              <a:rPr sz="2600" spc="54" dirty="0">
                <a:latin typeface="+mj-lt"/>
                <a:cs typeface="Times New Roman"/>
              </a:rPr>
              <a:t> </a:t>
            </a:r>
            <a:r>
              <a:rPr sz="2600" spc="8" dirty="0">
                <a:latin typeface="+mj-lt"/>
                <a:cs typeface="Arial"/>
              </a:rPr>
              <a:t>include</a:t>
            </a:r>
            <a:r>
              <a:rPr sz="2600" spc="54" dirty="0">
                <a:latin typeface="+mj-lt"/>
                <a:cs typeface="Times New Roman"/>
              </a:rPr>
              <a:t> </a:t>
            </a:r>
            <a:r>
              <a:rPr sz="2600" spc="-46" dirty="0">
                <a:latin typeface="+mj-lt"/>
                <a:cs typeface="Arial"/>
              </a:rPr>
              <a:t>a</a:t>
            </a:r>
            <a:r>
              <a:rPr sz="2600" spc="54" dirty="0">
                <a:latin typeface="+mj-lt"/>
                <a:cs typeface="Times New Roman"/>
              </a:rPr>
              <a:t> </a:t>
            </a:r>
            <a:r>
              <a:rPr sz="2600" spc="-38" dirty="0">
                <a:latin typeface="+mj-lt"/>
                <a:cs typeface="Arial"/>
              </a:rPr>
              <a:t>r</a:t>
            </a:r>
            <a:r>
              <a:rPr sz="2600" spc="-19" dirty="0">
                <a:latin typeface="+mj-lt"/>
                <a:cs typeface="Arial"/>
              </a:rPr>
              <a:t>efe</a:t>
            </a:r>
            <a:r>
              <a:rPr sz="2600" spc="-54" dirty="0">
                <a:latin typeface="+mj-lt"/>
                <a:cs typeface="Arial"/>
              </a:rPr>
              <a:t>r</a:t>
            </a:r>
            <a:r>
              <a:rPr sz="2600" spc="-11" dirty="0">
                <a:latin typeface="+mj-lt"/>
                <a:cs typeface="Arial"/>
              </a:rPr>
              <a:t>ence</a:t>
            </a:r>
            <a:r>
              <a:rPr sz="2600" spc="54" dirty="0">
                <a:latin typeface="+mj-lt"/>
                <a:cs typeface="Times New Roman"/>
              </a:rPr>
              <a:t> </a:t>
            </a:r>
            <a:r>
              <a:rPr sz="2600" spc="50" dirty="0">
                <a:latin typeface="+mj-lt"/>
                <a:cs typeface="Arial"/>
              </a:rPr>
              <a:t>to</a:t>
            </a:r>
            <a:r>
              <a:rPr sz="2600" spc="54" dirty="0">
                <a:latin typeface="+mj-lt"/>
                <a:cs typeface="Times New Roman"/>
              </a:rPr>
              <a:t> </a:t>
            </a:r>
            <a:r>
              <a:rPr sz="2600" spc="-46" dirty="0">
                <a:latin typeface="+mj-lt"/>
                <a:cs typeface="Arial"/>
              </a:rPr>
              <a:t>a</a:t>
            </a:r>
            <a:r>
              <a:rPr sz="2600" spc="54" dirty="0">
                <a:latin typeface="+mj-lt"/>
                <a:cs typeface="Times New Roman"/>
              </a:rPr>
              <a:t> </a:t>
            </a:r>
            <a:r>
              <a:rPr sz="2600" spc="23" dirty="0">
                <a:latin typeface="+mj-lt"/>
                <a:cs typeface="Arial"/>
              </a:rPr>
              <a:t>participant</a:t>
            </a:r>
            <a:r>
              <a:rPr sz="2600" spc="54" dirty="0">
                <a:latin typeface="+mj-lt"/>
                <a:cs typeface="Times New Roman"/>
              </a:rPr>
              <a:t> </a:t>
            </a:r>
            <a:r>
              <a:rPr sz="2600" spc="-38" dirty="0">
                <a:latin typeface="+mj-lt"/>
                <a:cs typeface="Arial"/>
              </a:rPr>
              <a:t>(p</a:t>
            </a:r>
            <a:r>
              <a:rPr sz="2600" spc="-65" dirty="0">
                <a:latin typeface="+mj-lt"/>
                <a:cs typeface="Arial"/>
              </a:rPr>
              <a:t>r</a:t>
            </a:r>
            <a:r>
              <a:rPr sz="2600" spc="-23" dirty="0">
                <a:latin typeface="+mj-lt"/>
                <a:cs typeface="Arial"/>
              </a:rPr>
              <a:t>ocess)</a:t>
            </a:r>
            <a:r>
              <a:rPr sz="2600" spc="54" dirty="0">
                <a:latin typeface="+mj-lt"/>
                <a:cs typeface="Times New Roman"/>
              </a:rPr>
              <a:t> </a:t>
            </a:r>
            <a:r>
              <a:rPr sz="2600" spc="23" dirty="0">
                <a:latin typeface="+mj-lt"/>
                <a:cs typeface="Arial"/>
              </a:rPr>
              <a:t>into</a:t>
            </a:r>
            <a:r>
              <a:rPr sz="2600" spc="54" dirty="0">
                <a:latin typeface="+mj-lt"/>
                <a:cs typeface="Times New Roman"/>
              </a:rPr>
              <a:t> </a:t>
            </a:r>
            <a:r>
              <a:rPr sz="2600" spc="8" dirty="0">
                <a:latin typeface="+mj-lt"/>
                <a:cs typeface="Arial"/>
              </a:rPr>
              <a:t>the</a:t>
            </a:r>
            <a:r>
              <a:rPr sz="2600" spc="54" dirty="0">
                <a:latin typeface="+mj-lt"/>
                <a:cs typeface="Times New Roman"/>
              </a:rPr>
              <a:t> </a:t>
            </a:r>
            <a:r>
              <a:rPr sz="2600" spc="8" dirty="0">
                <a:latin typeface="+mj-lt"/>
                <a:cs typeface="Arial"/>
              </a:rPr>
              <a:t>transaction</a:t>
            </a:r>
            <a:endParaRPr sz="2600" dirty="0">
              <a:latin typeface="+mj-lt"/>
              <a:cs typeface="Times New Roman"/>
            </a:endParaRPr>
          </a:p>
          <a:p>
            <a:pPr marL="214160" indent="-204426">
              <a:lnSpc>
                <a:spcPct val="100000"/>
              </a:lnSpc>
              <a:buFont typeface="Arial"/>
              <a:buChar char="•"/>
              <a:tabLst>
                <a:tab pos="214160" algn="l"/>
              </a:tabLst>
            </a:pPr>
            <a:r>
              <a:rPr sz="2600" spc="15" dirty="0">
                <a:latin typeface="+mj-lt"/>
                <a:cs typeface="Arial"/>
              </a:rPr>
              <a:t>client</a:t>
            </a:r>
            <a:r>
              <a:rPr sz="2600" spc="54" dirty="0">
                <a:latin typeface="+mj-lt"/>
                <a:cs typeface="Times New Roman"/>
              </a:rPr>
              <a:t> </a:t>
            </a:r>
            <a:r>
              <a:rPr sz="2600" spc="-11" dirty="0">
                <a:latin typeface="+mj-lt"/>
                <a:cs typeface="Arial"/>
              </a:rPr>
              <a:t>needs</a:t>
            </a:r>
            <a:r>
              <a:rPr sz="2600" spc="54" dirty="0">
                <a:latin typeface="+mj-lt"/>
                <a:cs typeface="Times New Roman"/>
              </a:rPr>
              <a:t> </a:t>
            </a:r>
            <a:r>
              <a:rPr sz="2600" spc="50" dirty="0">
                <a:latin typeface="+mj-lt"/>
                <a:cs typeface="Arial"/>
              </a:rPr>
              <a:t>to</a:t>
            </a:r>
            <a:r>
              <a:rPr sz="2600" spc="54" dirty="0">
                <a:latin typeface="+mj-lt"/>
                <a:cs typeface="Times New Roman"/>
              </a:rPr>
              <a:t> </a:t>
            </a:r>
            <a:r>
              <a:rPr sz="2600" spc="19" dirty="0">
                <a:latin typeface="+mj-lt"/>
                <a:cs typeface="Arial"/>
              </a:rPr>
              <a:t>communicate</a:t>
            </a:r>
            <a:r>
              <a:rPr sz="2600" spc="54" dirty="0">
                <a:latin typeface="+mj-lt"/>
                <a:cs typeface="Times New Roman"/>
              </a:rPr>
              <a:t> </a:t>
            </a:r>
            <a:r>
              <a:rPr sz="2600" spc="8" dirty="0">
                <a:latin typeface="+mj-lt"/>
                <a:cs typeface="Arial"/>
              </a:rPr>
              <a:t>transaction</a:t>
            </a:r>
            <a:r>
              <a:rPr sz="2600" spc="54" dirty="0">
                <a:latin typeface="+mj-lt"/>
                <a:cs typeface="Times New Roman"/>
              </a:rPr>
              <a:t> </a:t>
            </a:r>
            <a:r>
              <a:rPr sz="2600" spc="-11" dirty="0">
                <a:latin typeface="+mj-lt"/>
                <a:cs typeface="Arial"/>
              </a:rPr>
              <a:t>handle</a:t>
            </a:r>
            <a:r>
              <a:rPr sz="2600" spc="54" dirty="0">
                <a:latin typeface="+mj-lt"/>
                <a:cs typeface="Times New Roman"/>
              </a:rPr>
              <a:t> </a:t>
            </a:r>
            <a:r>
              <a:rPr sz="2600" spc="50" dirty="0">
                <a:latin typeface="+mj-lt"/>
                <a:cs typeface="Arial"/>
              </a:rPr>
              <a:t>to</a:t>
            </a:r>
            <a:r>
              <a:rPr sz="2600" spc="54" dirty="0">
                <a:latin typeface="+mj-lt"/>
                <a:cs typeface="Times New Roman"/>
              </a:rPr>
              <a:t> </a:t>
            </a:r>
            <a:r>
              <a:rPr sz="2600" spc="-15" dirty="0">
                <a:latin typeface="+mj-lt"/>
                <a:cs typeface="Arial"/>
              </a:rPr>
              <a:t>all</a:t>
            </a:r>
            <a:r>
              <a:rPr sz="2600" spc="54" dirty="0">
                <a:latin typeface="+mj-lt"/>
                <a:cs typeface="Times New Roman"/>
              </a:rPr>
              <a:t> </a:t>
            </a:r>
            <a:r>
              <a:rPr sz="2600" spc="15" dirty="0">
                <a:latin typeface="+mj-lt"/>
                <a:cs typeface="Arial"/>
              </a:rPr>
              <a:t>participants</a:t>
            </a:r>
            <a:endParaRPr sz="2600" dirty="0">
              <a:latin typeface="+mj-lt"/>
              <a:cs typeface="Times New Roman"/>
            </a:endParaRPr>
          </a:p>
          <a:p>
            <a:pPr marL="554869" marR="3894" lvl="1" indent="-204426">
              <a:lnSpc>
                <a:spcPct val="102600"/>
              </a:lnSpc>
              <a:buFont typeface="Arial"/>
              <a:buChar char="•"/>
              <a:tabLst>
                <a:tab pos="554869" algn="l"/>
              </a:tabLst>
            </a:pPr>
            <a:r>
              <a:rPr sz="2600" spc="31" dirty="0">
                <a:latin typeface="+mj-lt"/>
                <a:cs typeface="Arial"/>
              </a:rPr>
              <a:t>coo</a:t>
            </a:r>
            <a:r>
              <a:rPr sz="2600" spc="-19" dirty="0">
                <a:latin typeface="+mj-lt"/>
                <a:cs typeface="Arial"/>
              </a:rPr>
              <a:t>r</a:t>
            </a:r>
            <a:r>
              <a:rPr sz="2600" spc="15" dirty="0">
                <a:latin typeface="+mj-lt"/>
                <a:cs typeface="Arial"/>
              </a:rPr>
              <a:t>dinator</a:t>
            </a:r>
            <a:r>
              <a:rPr sz="2600" spc="54" dirty="0">
                <a:latin typeface="+mj-lt"/>
                <a:cs typeface="Times New Roman"/>
              </a:rPr>
              <a:t> </a:t>
            </a:r>
            <a:r>
              <a:rPr sz="2600" spc="8" dirty="0">
                <a:latin typeface="+mj-lt"/>
                <a:cs typeface="Arial"/>
              </a:rPr>
              <a:t>does</a:t>
            </a:r>
            <a:r>
              <a:rPr sz="2600" spc="54" dirty="0">
                <a:latin typeface="+mj-lt"/>
                <a:cs typeface="Times New Roman"/>
              </a:rPr>
              <a:t> </a:t>
            </a:r>
            <a:r>
              <a:rPr sz="2600" spc="27" dirty="0">
                <a:latin typeface="+mj-lt"/>
                <a:cs typeface="Arial"/>
              </a:rPr>
              <a:t>not</a:t>
            </a:r>
            <a:r>
              <a:rPr sz="2600" spc="54" dirty="0">
                <a:latin typeface="+mj-lt"/>
                <a:cs typeface="Times New Roman"/>
              </a:rPr>
              <a:t> </a:t>
            </a:r>
            <a:r>
              <a:rPr sz="2600" spc="15" dirty="0">
                <a:latin typeface="+mj-lt"/>
                <a:cs typeface="Arial"/>
              </a:rPr>
              <a:t>talk</a:t>
            </a:r>
            <a:r>
              <a:rPr sz="2600" spc="54" dirty="0">
                <a:latin typeface="+mj-lt"/>
                <a:cs typeface="Times New Roman"/>
              </a:rPr>
              <a:t> </a:t>
            </a:r>
            <a:r>
              <a:rPr sz="2600" spc="50" dirty="0">
                <a:latin typeface="+mj-lt"/>
                <a:cs typeface="Arial"/>
              </a:rPr>
              <a:t>to</a:t>
            </a:r>
            <a:r>
              <a:rPr sz="2600" spc="54" dirty="0">
                <a:latin typeface="+mj-lt"/>
                <a:cs typeface="Times New Roman"/>
              </a:rPr>
              <a:t> </a:t>
            </a:r>
            <a:r>
              <a:rPr sz="2600" spc="15" dirty="0">
                <a:latin typeface="+mj-lt"/>
                <a:cs typeface="Arial"/>
              </a:rPr>
              <a:t>participants</a:t>
            </a:r>
            <a:r>
              <a:rPr sz="2600" spc="54" dirty="0">
                <a:latin typeface="+mj-lt"/>
                <a:cs typeface="Times New Roman"/>
              </a:rPr>
              <a:t> </a:t>
            </a:r>
            <a:r>
              <a:rPr sz="2600" spc="8" dirty="0">
                <a:latin typeface="+mj-lt"/>
                <a:cs typeface="Arial"/>
              </a:rPr>
              <a:t>during</a:t>
            </a:r>
            <a:r>
              <a:rPr sz="2600" spc="54" dirty="0">
                <a:latin typeface="+mj-lt"/>
                <a:cs typeface="Times New Roman"/>
              </a:rPr>
              <a:t> </a:t>
            </a:r>
            <a:r>
              <a:rPr sz="2600" spc="8" dirty="0">
                <a:latin typeface="+mj-lt"/>
                <a:cs typeface="Arial"/>
              </a:rPr>
              <a:t>the</a:t>
            </a:r>
            <a:r>
              <a:rPr sz="2600" spc="54" dirty="0">
                <a:latin typeface="+mj-lt"/>
                <a:cs typeface="Times New Roman"/>
              </a:rPr>
              <a:t> </a:t>
            </a:r>
            <a:r>
              <a:rPr sz="2600" spc="8" dirty="0">
                <a:latin typeface="+mj-lt"/>
                <a:cs typeface="Arial"/>
              </a:rPr>
              <a:t>transaction</a:t>
            </a:r>
            <a:r>
              <a:rPr sz="2600" spc="54" dirty="0">
                <a:latin typeface="+mj-lt"/>
                <a:cs typeface="Times New Roman"/>
              </a:rPr>
              <a:t> </a:t>
            </a:r>
            <a:r>
              <a:rPr sz="2600" spc="-27" dirty="0">
                <a:latin typeface="+mj-lt"/>
                <a:cs typeface="Arial"/>
              </a:rPr>
              <a:t>(only</a:t>
            </a:r>
            <a:r>
              <a:rPr sz="2600" spc="54" dirty="0">
                <a:latin typeface="+mj-lt"/>
                <a:cs typeface="Times New Roman"/>
              </a:rPr>
              <a:t> </a:t>
            </a:r>
            <a:r>
              <a:rPr sz="2600" spc="15" dirty="0">
                <a:latin typeface="+mj-lt"/>
                <a:cs typeface="Arial"/>
              </a:rPr>
              <a:t>at</a:t>
            </a:r>
            <a:r>
              <a:rPr sz="2600" spc="54" dirty="0">
                <a:latin typeface="+mj-lt"/>
                <a:cs typeface="Times New Roman"/>
              </a:rPr>
              <a:t> </a:t>
            </a:r>
            <a:r>
              <a:rPr sz="2600" spc="8" dirty="0">
                <a:latin typeface="+mj-lt"/>
                <a:cs typeface="Arial"/>
              </a:rPr>
              <a:t>the</a:t>
            </a:r>
            <a:r>
              <a:rPr sz="2600" spc="4" dirty="0">
                <a:latin typeface="+mj-lt"/>
                <a:cs typeface="Times New Roman"/>
              </a:rPr>
              <a:t> </a:t>
            </a:r>
            <a:r>
              <a:rPr sz="2600" spc="-31" dirty="0">
                <a:latin typeface="+mj-lt"/>
                <a:cs typeface="Arial"/>
              </a:rPr>
              <a:t>end)</a:t>
            </a:r>
            <a:endParaRPr sz="2600" dirty="0">
              <a:latin typeface="+mj-lt"/>
              <a:cs typeface="Arial"/>
            </a:endParaRPr>
          </a:p>
        </p:txBody>
      </p:sp>
      <p:sp>
        <p:nvSpPr>
          <p:cNvPr id="2" name="Footer Placeholder 1"/>
          <p:cNvSpPr>
            <a:spLocks noGrp="1"/>
          </p:cNvSpPr>
          <p:nvPr>
            <p:ph type="ftr" idx="11"/>
          </p:nvPr>
        </p:nvSpPr>
        <p:spPr/>
        <p:txBody>
          <a:bodyPr/>
          <a:lstStyle/>
          <a:p>
            <a:pPr>
              <a:defRPr/>
            </a:pPr>
            <a:r>
              <a:rPr lang="en-US" dirty="0"/>
              <a:t>Software Engineering for Distributed Systems Course </a:t>
            </a:r>
          </a:p>
        </p:txBody>
      </p:sp>
      <p:sp>
        <p:nvSpPr>
          <p:cNvPr id="3" name="Slide Number Placeholder 2"/>
          <p:cNvSpPr>
            <a:spLocks noGrp="1"/>
          </p:cNvSpPr>
          <p:nvPr>
            <p:ph type="sldNum" idx="12"/>
          </p:nvPr>
        </p:nvSpPr>
        <p:spPr/>
        <p:txBody>
          <a:bodyPr/>
          <a:lstStyle/>
          <a:p>
            <a:fld id="{9209E653-5F71-42D0-A15C-24EE50CB6FA9}" type="slidenum">
              <a:rPr lang="en-US" smtClean="0"/>
              <a:pPr/>
              <a:t>32</a:t>
            </a:fld>
            <a:endParaRPr lang="en-US" dirty="0"/>
          </a:p>
        </p:txBody>
      </p:sp>
    </p:spTree>
    <p:extLst>
      <p:ext uri="{BB962C8B-B14F-4D97-AF65-F5344CB8AC3E}">
        <p14:creationId xmlns:p14="http://schemas.microsoft.com/office/powerpoint/2010/main" val="3443810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68280" y="411353"/>
            <a:ext cx="9104345" cy="615553"/>
          </a:xfrm>
          <a:prstGeom prst="rect">
            <a:avLst/>
          </a:prstGeom>
        </p:spPr>
        <p:txBody>
          <a:bodyPr vert="horz" wrap="square" lIns="0" tIns="0" rIns="0" bIns="0" rtlCol="0">
            <a:spAutoFit/>
          </a:bodyPr>
          <a:lstStyle/>
          <a:p>
            <a:pPr marL="9735">
              <a:lnSpc>
                <a:spcPct val="100000"/>
              </a:lnSpc>
            </a:pPr>
            <a:r>
              <a:rPr sz="4000" spc="-498" dirty="0"/>
              <a:t>T</a:t>
            </a:r>
            <a:r>
              <a:rPr sz="4000" spc="-61" dirty="0"/>
              <a:t>ransaction</a:t>
            </a:r>
            <a:r>
              <a:rPr sz="4000" spc="87" dirty="0">
                <a:latin typeface="Times New Roman"/>
                <a:cs typeface="Times New Roman"/>
              </a:rPr>
              <a:t> </a:t>
            </a:r>
            <a:r>
              <a:rPr lang="en-CA" sz="4000" spc="-42" dirty="0"/>
              <a:t>lifetime</a:t>
            </a:r>
            <a:endParaRPr sz="4000" spc="-42" dirty="0"/>
          </a:p>
        </p:txBody>
      </p:sp>
      <p:sp>
        <p:nvSpPr>
          <p:cNvPr id="5" name="object 5"/>
          <p:cNvSpPr txBox="1"/>
          <p:nvPr/>
        </p:nvSpPr>
        <p:spPr>
          <a:xfrm>
            <a:off x="312913" y="1547589"/>
            <a:ext cx="9464323" cy="5110373"/>
          </a:xfrm>
          <a:prstGeom prst="rect">
            <a:avLst/>
          </a:prstGeom>
        </p:spPr>
        <p:txBody>
          <a:bodyPr vert="horz" wrap="square" lIns="0" tIns="0" rIns="0" bIns="0" rtlCol="0">
            <a:spAutoFit/>
          </a:bodyPr>
          <a:lstStyle/>
          <a:p>
            <a:pPr marL="214160" indent="-204426">
              <a:lnSpc>
                <a:spcPct val="100000"/>
              </a:lnSpc>
              <a:buFont typeface="Arial"/>
              <a:buChar char="•"/>
              <a:tabLst>
                <a:tab pos="214160" algn="l"/>
              </a:tabLst>
            </a:pPr>
            <a:r>
              <a:rPr lang="en-CA" sz="2800" dirty="0"/>
              <a:t>A transaction is achieved by cooperation between a </a:t>
            </a:r>
            <a:r>
              <a:rPr lang="en-CA" sz="2800" dirty="0">
                <a:solidFill>
                  <a:srgbClr val="FF0000"/>
                </a:solidFill>
              </a:rPr>
              <a:t>client</a:t>
            </a:r>
            <a:r>
              <a:rPr lang="en-CA" sz="2800" dirty="0"/>
              <a:t> </a:t>
            </a:r>
            <a:r>
              <a:rPr lang="en-CA" sz="2800" dirty="0">
                <a:solidFill>
                  <a:srgbClr val="FF0000"/>
                </a:solidFill>
              </a:rPr>
              <a:t>program</a:t>
            </a:r>
            <a:r>
              <a:rPr lang="en-CA" sz="2800" dirty="0"/>
              <a:t>, </a:t>
            </a:r>
            <a:r>
              <a:rPr lang="en-CA" sz="2800" dirty="0">
                <a:solidFill>
                  <a:srgbClr val="FF0000"/>
                </a:solidFill>
              </a:rPr>
              <a:t>some recoverable objects</a:t>
            </a:r>
            <a:r>
              <a:rPr lang="en-CA" sz="2800" dirty="0"/>
              <a:t> and a </a:t>
            </a:r>
            <a:r>
              <a:rPr lang="en-CA" sz="2800" dirty="0">
                <a:solidFill>
                  <a:srgbClr val="FF0000"/>
                </a:solidFill>
              </a:rPr>
              <a:t>coordinator</a:t>
            </a:r>
            <a:r>
              <a:rPr lang="en-CA" sz="2800" dirty="0"/>
              <a:t>. </a:t>
            </a:r>
          </a:p>
          <a:p>
            <a:pPr marL="214160" indent="-204426">
              <a:lnSpc>
                <a:spcPct val="100000"/>
              </a:lnSpc>
              <a:buFont typeface="Arial"/>
              <a:buChar char="•"/>
              <a:tabLst>
                <a:tab pos="214160" algn="l"/>
              </a:tabLst>
            </a:pPr>
            <a:r>
              <a:rPr lang="en-CA" sz="2800" dirty="0"/>
              <a:t>The client specifies the sequence of invocations on recoverable objects that are to comprise a transaction. </a:t>
            </a:r>
          </a:p>
          <a:p>
            <a:pPr marL="214160" indent="-204426">
              <a:lnSpc>
                <a:spcPct val="100000"/>
              </a:lnSpc>
              <a:buFont typeface="Arial"/>
              <a:buChar char="•"/>
              <a:tabLst>
                <a:tab pos="214160" algn="l"/>
              </a:tabLst>
            </a:pPr>
            <a:r>
              <a:rPr lang="en-CA" sz="2800" dirty="0"/>
              <a:t>The client sends with each invocation the </a:t>
            </a:r>
            <a:r>
              <a:rPr lang="en-CA" sz="2800" dirty="0">
                <a:solidFill>
                  <a:srgbClr val="FF0000"/>
                </a:solidFill>
              </a:rPr>
              <a:t>TID</a:t>
            </a:r>
            <a:r>
              <a:rPr lang="en-CA" sz="2800" dirty="0"/>
              <a:t> returned by </a:t>
            </a:r>
            <a:r>
              <a:rPr lang="en-CA" sz="2800" i="1" dirty="0" err="1"/>
              <a:t>openTransaction</a:t>
            </a:r>
            <a:r>
              <a:rPr lang="en-CA" sz="2800" i="1" dirty="0"/>
              <a:t>. </a:t>
            </a:r>
          </a:p>
          <a:p>
            <a:pPr marL="214160" indent="-204426">
              <a:lnSpc>
                <a:spcPct val="100000"/>
              </a:lnSpc>
              <a:buFont typeface="Arial"/>
              <a:buChar char="•"/>
              <a:tabLst>
                <a:tab pos="214160" algn="l"/>
              </a:tabLst>
            </a:pPr>
            <a:r>
              <a:rPr lang="en-CA" sz="2800" dirty="0"/>
              <a:t>The client </a:t>
            </a:r>
            <a:r>
              <a:rPr lang="en-CA" sz="2800" i="1" dirty="0"/>
              <a:t>may </a:t>
            </a:r>
            <a:r>
              <a:rPr lang="en-CA" sz="2800" dirty="0"/>
              <a:t>include an </a:t>
            </a:r>
            <a:r>
              <a:rPr lang="en-CA" sz="2800" dirty="0">
                <a:solidFill>
                  <a:srgbClr val="FF0000"/>
                </a:solidFill>
              </a:rPr>
              <a:t>extra argument </a:t>
            </a:r>
            <a:r>
              <a:rPr lang="en-CA" sz="2800" dirty="0"/>
              <a:t>in each operation of a recoverable object with the TID. </a:t>
            </a:r>
          </a:p>
          <a:p>
            <a:pPr marL="214160" indent="-204426">
              <a:lnSpc>
                <a:spcPct val="100000"/>
              </a:lnSpc>
              <a:buFont typeface="Arial"/>
              <a:buChar char="•"/>
              <a:tabLst>
                <a:tab pos="214160" algn="l"/>
              </a:tabLst>
            </a:pPr>
            <a:r>
              <a:rPr lang="en-CA" sz="2800" dirty="0"/>
              <a:t>For example, in the banking service the </a:t>
            </a:r>
            <a:r>
              <a:rPr lang="en-CA" sz="2800" i="1" dirty="0"/>
              <a:t>deposit </a:t>
            </a:r>
            <a:r>
              <a:rPr lang="en-US" sz="2800" dirty="0"/>
              <a:t>operation might be defined:</a:t>
            </a:r>
          </a:p>
          <a:p>
            <a:r>
              <a:rPr lang="en-US" sz="2800" i="1" dirty="0"/>
              <a:t>					</a:t>
            </a:r>
            <a:r>
              <a:rPr lang="en-US" sz="2800" i="1" dirty="0" err="1">
                <a:solidFill>
                  <a:srgbClr val="FF0000"/>
                </a:solidFill>
              </a:rPr>
              <a:t>account</a:t>
            </a:r>
            <a:r>
              <a:rPr lang="en-US" sz="2800" i="1" dirty="0" err="1"/>
              <a:t>.deposit</a:t>
            </a:r>
            <a:r>
              <a:rPr lang="en-US" sz="2800" i="1" dirty="0"/>
              <a:t>(</a:t>
            </a:r>
            <a:r>
              <a:rPr lang="en-US" sz="2800" i="1" dirty="0">
                <a:solidFill>
                  <a:srgbClr val="FF0000"/>
                </a:solidFill>
              </a:rPr>
              <a:t>trans</a:t>
            </a:r>
            <a:r>
              <a:rPr lang="en-US" sz="2800" i="1" dirty="0"/>
              <a:t>, </a:t>
            </a:r>
            <a:r>
              <a:rPr lang="en-US" sz="2800" i="1" dirty="0">
                <a:solidFill>
                  <a:srgbClr val="FF0000"/>
                </a:solidFill>
              </a:rPr>
              <a:t>amount</a:t>
            </a:r>
            <a:r>
              <a:rPr lang="en-US" sz="2800" i="1" dirty="0"/>
              <a:t>)</a:t>
            </a:r>
          </a:p>
          <a:p>
            <a:r>
              <a:rPr lang="en-CA" sz="2800" dirty="0"/>
              <a:t>	Deposits </a:t>
            </a:r>
            <a:r>
              <a:rPr lang="en-CA" sz="2800" i="1" dirty="0">
                <a:solidFill>
                  <a:srgbClr val="FF0000"/>
                </a:solidFill>
              </a:rPr>
              <a:t>amount</a:t>
            </a:r>
            <a:r>
              <a:rPr lang="en-CA" sz="2800" i="1" dirty="0"/>
              <a:t> </a:t>
            </a:r>
            <a:r>
              <a:rPr lang="en-CA" sz="2800" dirty="0"/>
              <a:t>in the</a:t>
            </a:r>
            <a:r>
              <a:rPr lang="en-CA" sz="2800" i="1" dirty="0"/>
              <a:t> </a:t>
            </a:r>
            <a:r>
              <a:rPr lang="en-CA" sz="2800" i="1" dirty="0">
                <a:solidFill>
                  <a:srgbClr val="FF0000"/>
                </a:solidFill>
              </a:rPr>
              <a:t>account</a:t>
            </a:r>
            <a:r>
              <a:rPr lang="en-CA" sz="2800" i="1" dirty="0"/>
              <a:t> </a:t>
            </a:r>
            <a:r>
              <a:rPr lang="en-CA" sz="2800" dirty="0"/>
              <a:t>for transaction </a:t>
            </a:r>
            <a:r>
              <a:rPr lang="en-CA" sz="2800" i="1" dirty="0">
                <a:solidFill>
                  <a:srgbClr val="FF0000"/>
                </a:solidFill>
              </a:rPr>
              <a:t>trans </a:t>
            </a:r>
            <a:endParaRPr sz="2600" dirty="0">
              <a:solidFill>
                <a:srgbClr val="FF0000"/>
              </a:solidFill>
              <a:latin typeface="+mj-lt"/>
              <a:cs typeface="Times New Roman"/>
            </a:endParaRPr>
          </a:p>
        </p:txBody>
      </p:sp>
      <p:sp>
        <p:nvSpPr>
          <p:cNvPr id="2" name="Footer Placeholder 1"/>
          <p:cNvSpPr>
            <a:spLocks noGrp="1"/>
          </p:cNvSpPr>
          <p:nvPr>
            <p:ph type="ftr" idx="11"/>
          </p:nvPr>
        </p:nvSpPr>
        <p:spPr/>
        <p:txBody>
          <a:bodyPr/>
          <a:lstStyle/>
          <a:p>
            <a:pPr>
              <a:defRPr/>
            </a:pPr>
            <a:r>
              <a:rPr lang="en-US"/>
              <a:t>Software Engineering for Distributed Systems Course </a:t>
            </a:r>
            <a:endParaRPr lang="en-US" dirty="0"/>
          </a:p>
        </p:txBody>
      </p:sp>
      <p:sp>
        <p:nvSpPr>
          <p:cNvPr id="3" name="Slide Number Placeholder 2"/>
          <p:cNvSpPr>
            <a:spLocks noGrp="1"/>
          </p:cNvSpPr>
          <p:nvPr>
            <p:ph type="sldNum" idx="12"/>
          </p:nvPr>
        </p:nvSpPr>
        <p:spPr/>
        <p:txBody>
          <a:bodyPr/>
          <a:lstStyle/>
          <a:p>
            <a:fld id="{9209E653-5F71-42D0-A15C-24EE50CB6FA9}" type="slidenum">
              <a:rPr lang="en-US" smtClean="0"/>
              <a:pPr/>
              <a:t>33</a:t>
            </a:fld>
            <a:endParaRPr lang="en-US" dirty="0"/>
          </a:p>
        </p:txBody>
      </p:sp>
    </p:spTree>
    <p:extLst>
      <p:ext uri="{BB962C8B-B14F-4D97-AF65-F5344CB8AC3E}">
        <p14:creationId xmlns:p14="http://schemas.microsoft.com/office/powerpoint/2010/main" val="34438107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68280" y="411353"/>
            <a:ext cx="9104345" cy="615553"/>
          </a:xfrm>
          <a:prstGeom prst="rect">
            <a:avLst/>
          </a:prstGeom>
        </p:spPr>
        <p:txBody>
          <a:bodyPr vert="horz" wrap="square" lIns="0" tIns="0" rIns="0" bIns="0" rtlCol="0">
            <a:spAutoFit/>
          </a:bodyPr>
          <a:lstStyle/>
          <a:p>
            <a:pPr marL="9735">
              <a:lnSpc>
                <a:spcPct val="100000"/>
              </a:lnSpc>
            </a:pPr>
            <a:r>
              <a:rPr sz="4000" spc="-498" dirty="0"/>
              <a:t>T</a:t>
            </a:r>
            <a:r>
              <a:rPr sz="4000" spc="-61" dirty="0"/>
              <a:t>ransaction</a:t>
            </a:r>
            <a:r>
              <a:rPr sz="4000" spc="87" dirty="0">
                <a:latin typeface="Times New Roman"/>
                <a:cs typeface="Times New Roman"/>
              </a:rPr>
              <a:t> </a:t>
            </a:r>
            <a:r>
              <a:rPr lang="en-CA" sz="4000" spc="-42" dirty="0"/>
              <a:t>lifetime</a:t>
            </a:r>
            <a:endParaRPr sz="4000" spc="-42" dirty="0"/>
          </a:p>
        </p:txBody>
      </p:sp>
      <p:sp>
        <p:nvSpPr>
          <p:cNvPr id="2" name="Footer Placeholder 1"/>
          <p:cNvSpPr>
            <a:spLocks noGrp="1"/>
          </p:cNvSpPr>
          <p:nvPr>
            <p:ph type="ftr" idx="11"/>
          </p:nvPr>
        </p:nvSpPr>
        <p:spPr/>
        <p:txBody>
          <a:bodyPr/>
          <a:lstStyle/>
          <a:p>
            <a:pPr>
              <a:defRPr/>
            </a:pPr>
            <a:r>
              <a:rPr lang="en-US"/>
              <a:t>Software Engineering for Distributed Systems Course </a:t>
            </a:r>
            <a:endParaRPr lang="en-US" dirty="0"/>
          </a:p>
        </p:txBody>
      </p:sp>
      <p:sp>
        <p:nvSpPr>
          <p:cNvPr id="3" name="Slide Number Placeholder 2"/>
          <p:cNvSpPr>
            <a:spLocks noGrp="1"/>
          </p:cNvSpPr>
          <p:nvPr>
            <p:ph type="sldNum" idx="12"/>
          </p:nvPr>
        </p:nvSpPr>
        <p:spPr/>
        <p:txBody>
          <a:bodyPr/>
          <a:lstStyle/>
          <a:p>
            <a:fld id="{9209E653-5F71-42D0-A15C-24EE50CB6FA9}" type="slidenum">
              <a:rPr lang="en-US" smtClean="0"/>
              <a:pPr/>
              <a:t>34</a:t>
            </a:fld>
            <a:endParaRPr lang="en-US" dirty="0"/>
          </a:p>
        </p:txBody>
      </p:sp>
      <p:pic>
        <p:nvPicPr>
          <p:cNvPr id="4098" name="Picture 2"/>
          <p:cNvPicPr>
            <a:picLocks noChangeAspect="1" noChangeArrowheads="1"/>
          </p:cNvPicPr>
          <p:nvPr/>
        </p:nvPicPr>
        <p:blipFill>
          <a:blip r:embed="rId3"/>
          <a:srcRect/>
          <a:stretch>
            <a:fillRect/>
          </a:stretch>
        </p:blipFill>
        <p:spPr bwMode="auto">
          <a:xfrm>
            <a:off x="431800" y="1547589"/>
            <a:ext cx="8928992" cy="4935902"/>
          </a:xfrm>
          <a:prstGeom prst="rect">
            <a:avLst/>
          </a:prstGeom>
          <a:noFill/>
          <a:ln w="9525">
            <a:noFill/>
            <a:miter lim="800000"/>
            <a:headEnd/>
            <a:tailEnd/>
          </a:ln>
        </p:spPr>
      </p:pic>
    </p:spTree>
    <p:extLst>
      <p:ext uri="{BB962C8B-B14F-4D97-AF65-F5344CB8AC3E}">
        <p14:creationId xmlns:p14="http://schemas.microsoft.com/office/powerpoint/2010/main" val="3443810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9" name="Footer Placeholder 138"/>
          <p:cNvSpPr>
            <a:spLocks noGrp="1"/>
          </p:cNvSpPr>
          <p:nvPr>
            <p:ph type="ftr" idx="11"/>
          </p:nvPr>
        </p:nvSpPr>
        <p:spPr/>
        <p:txBody>
          <a:bodyPr/>
          <a:lstStyle/>
          <a:p>
            <a:pPr>
              <a:defRPr/>
            </a:pPr>
            <a:r>
              <a:rPr lang="en-US"/>
              <a:t>Software Engineering for Distributed Systems Course </a:t>
            </a:r>
          </a:p>
        </p:txBody>
      </p:sp>
      <p:sp>
        <p:nvSpPr>
          <p:cNvPr id="140" name="Slide Number Placeholder 139"/>
          <p:cNvSpPr>
            <a:spLocks noGrp="1"/>
          </p:cNvSpPr>
          <p:nvPr>
            <p:ph type="sldNum" idx="12"/>
          </p:nvPr>
        </p:nvSpPr>
        <p:spPr/>
        <p:txBody>
          <a:bodyPr/>
          <a:lstStyle/>
          <a:p>
            <a:fld id="{5502A544-8931-40D0-9B0E-9B21BC352437}" type="slidenum">
              <a:rPr lang="en-US" smtClean="0"/>
              <a:pPr/>
              <a:t>35</a:t>
            </a:fld>
            <a:endParaRPr lang="en-US"/>
          </a:p>
        </p:txBody>
      </p:sp>
      <p:sp>
        <p:nvSpPr>
          <p:cNvPr id="145" name="object 4"/>
          <p:cNvSpPr txBox="1">
            <a:spLocks/>
          </p:cNvSpPr>
          <p:nvPr/>
        </p:nvSpPr>
        <p:spPr>
          <a:xfrm>
            <a:off x="468280" y="411353"/>
            <a:ext cx="9104345" cy="615553"/>
          </a:xfrm>
          <a:prstGeom prst="rect">
            <a:avLst/>
          </a:prstGeom>
        </p:spPr>
        <p:txBody>
          <a:bodyPr vert="horz" wrap="square" lIns="0" tIns="0" rIns="0" bIns="0" rtlCol="0">
            <a:spAutoFit/>
          </a:bodyPr>
          <a:lstStyle>
            <a:lvl1pPr algn="l" defTabSz="449263" rtl="0" eaLnBrk="0" fontAlgn="base" hangingPunct="0">
              <a:lnSpc>
                <a:spcPct val="101000"/>
              </a:lnSpc>
              <a:spcBef>
                <a:spcPct val="0"/>
              </a:spcBef>
              <a:spcAft>
                <a:spcPct val="0"/>
              </a:spcAft>
              <a:buClr>
                <a:srgbClr val="000000"/>
              </a:buClr>
              <a:buSzPct val="100000"/>
              <a:buFont typeface="Times New Roman" pitchFamily="18" charset="0"/>
              <a:defRPr sz="3200" b="1">
                <a:solidFill>
                  <a:srgbClr val="000000"/>
                </a:solidFill>
                <a:latin typeface="+mj-lt"/>
                <a:ea typeface="+mj-ea"/>
                <a:cs typeface="+mj-cs"/>
              </a:defRPr>
            </a:lvl1pPr>
            <a:lvl2pPr algn="l" defTabSz="449263" rtl="0" eaLnBrk="0" fontAlgn="base" hangingPunct="0">
              <a:lnSpc>
                <a:spcPct val="101000"/>
              </a:lnSpc>
              <a:spcBef>
                <a:spcPct val="0"/>
              </a:spcBef>
              <a:spcAft>
                <a:spcPct val="0"/>
              </a:spcAft>
              <a:buClr>
                <a:srgbClr val="000000"/>
              </a:buClr>
              <a:buSzPct val="100000"/>
              <a:buFont typeface="Times New Roman" pitchFamily="18" charset="0"/>
              <a:defRPr sz="4400">
                <a:solidFill>
                  <a:srgbClr val="000000"/>
                </a:solidFill>
                <a:latin typeface="Tahoma" charset="0"/>
                <a:ea typeface="ＭＳ Ｐゴシック" charset="0"/>
                <a:cs typeface="Arial Unicode MS" charset="0"/>
              </a:defRPr>
            </a:lvl2pPr>
            <a:lvl3pPr algn="l" defTabSz="449263" rtl="0" eaLnBrk="0" fontAlgn="base" hangingPunct="0">
              <a:lnSpc>
                <a:spcPct val="101000"/>
              </a:lnSpc>
              <a:spcBef>
                <a:spcPct val="0"/>
              </a:spcBef>
              <a:spcAft>
                <a:spcPct val="0"/>
              </a:spcAft>
              <a:buClr>
                <a:srgbClr val="000000"/>
              </a:buClr>
              <a:buSzPct val="100000"/>
              <a:buFont typeface="Times New Roman" pitchFamily="18" charset="0"/>
              <a:defRPr sz="4400">
                <a:solidFill>
                  <a:srgbClr val="000000"/>
                </a:solidFill>
                <a:latin typeface="Tahoma" charset="0"/>
                <a:ea typeface="ＭＳ Ｐゴシック" charset="0"/>
                <a:cs typeface="Arial Unicode MS" charset="0"/>
              </a:defRPr>
            </a:lvl3pPr>
            <a:lvl4pPr algn="l" defTabSz="449263" rtl="0" eaLnBrk="0" fontAlgn="base" hangingPunct="0">
              <a:lnSpc>
                <a:spcPct val="101000"/>
              </a:lnSpc>
              <a:spcBef>
                <a:spcPct val="0"/>
              </a:spcBef>
              <a:spcAft>
                <a:spcPct val="0"/>
              </a:spcAft>
              <a:buClr>
                <a:srgbClr val="000000"/>
              </a:buClr>
              <a:buSzPct val="100000"/>
              <a:buFont typeface="Times New Roman" pitchFamily="18" charset="0"/>
              <a:defRPr sz="4400">
                <a:solidFill>
                  <a:srgbClr val="000000"/>
                </a:solidFill>
                <a:latin typeface="Tahoma" charset="0"/>
                <a:ea typeface="ＭＳ Ｐゴシック" charset="0"/>
                <a:cs typeface="Arial Unicode MS" charset="0"/>
              </a:defRPr>
            </a:lvl4pPr>
            <a:lvl5pPr algn="l" defTabSz="449263" rtl="0" eaLnBrk="0" fontAlgn="base" hangingPunct="0">
              <a:lnSpc>
                <a:spcPct val="101000"/>
              </a:lnSpc>
              <a:spcBef>
                <a:spcPct val="0"/>
              </a:spcBef>
              <a:spcAft>
                <a:spcPct val="0"/>
              </a:spcAft>
              <a:buClr>
                <a:srgbClr val="000000"/>
              </a:buClr>
              <a:buSzPct val="100000"/>
              <a:buFont typeface="Times New Roman" pitchFamily="18" charset="0"/>
              <a:defRPr sz="4400">
                <a:solidFill>
                  <a:srgbClr val="000000"/>
                </a:solidFill>
                <a:latin typeface="Tahoma" charset="0"/>
                <a:ea typeface="ＭＳ Ｐゴシック" charset="0"/>
                <a:cs typeface="Arial Unicode MS" charset="0"/>
              </a:defRPr>
            </a:lvl5pPr>
            <a:lvl6pPr marL="2514600" indent="-228600" algn="l" defTabSz="449263" rtl="0" fontAlgn="base" hangingPunct="0">
              <a:lnSpc>
                <a:spcPct val="101000"/>
              </a:lnSpc>
              <a:spcBef>
                <a:spcPct val="0"/>
              </a:spcBef>
              <a:spcAft>
                <a:spcPct val="0"/>
              </a:spcAft>
              <a:buClr>
                <a:srgbClr val="000000"/>
              </a:buClr>
              <a:buSzPct val="100000"/>
              <a:buFont typeface="Times New Roman" charset="0"/>
              <a:defRPr sz="4400">
                <a:solidFill>
                  <a:srgbClr val="000000"/>
                </a:solidFill>
                <a:latin typeface="Tahoma" charset="0"/>
                <a:ea typeface="ＭＳ Ｐゴシック" charset="0"/>
                <a:cs typeface="Arial Unicode MS" charset="0"/>
              </a:defRPr>
            </a:lvl6pPr>
            <a:lvl7pPr marL="2971800" indent="-228600" algn="l" defTabSz="449263" rtl="0" fontAlgn="base" hangingPunct="0">
              <a:lnSpc>
                <a:spcPct val="101000"/>
              </a:lnSpc>
              <a:spcBef>
                <a:spcPct val="0"/>
              </a:spcBef>
              <a:spcAft>
                <a:spcPct val="0"/>
              </a:spcAft>
              <a:buClr>
                <a:srgbClr val="000000"/>
              </a:buClr>
              <a:buSzPct val="100000"/>
              <a:buFont typeface="Times New Roman" charset="0"/>
              <a:defRPr sz="4400">
                <a:solidFill>
                  <a:srgbClr val="000000"/>
                </a:solidFill>
                <a:latin typeface="Tahoma" charset="0"/>
                <a:ea typeface="ＭＳ Ｐゴシック" charset="0"/>
                <a:cs typeface="Arial Unicode MS" charset="0"/>
              </a:defRPr>
            </a:lvl7pPr>
            <a:lvl8pPr marL="3429000" indent="-228600" algn="l" defTabSz="449263" rtl="0" fontAlgn="base" hangingPunct="0">
              <a:lnSpc>
                <a:spcPct val="101000"/>
              </a:lnSpc>
              <a:spcBef>
                <a:spcPct val="0"/>
              </a:spcBef>
              <a:spcAft>
                <a:spcPct val="0"/>
              </a:spcAft>
              <a:buClr>
                <a:srgbClr val="000000"/>
              </a:buClr>
              <a:buSzPct val="100000"/>
              <a:buFont typeface="Times New Roman" charset="0"/>
              <a:defRPr sz="4400">
                <a:solidFill>
                  <a:srgbClr val="000000"/>
                </a:solidFill>
                <a:latin typeface="Tahoma" charset="0"/>
                <a:ea typeface="ＭＳ Ｐゴシック" charset="0"/>
                <a:cs typeface="Arial Unicode MS" charset="0"/>
              </a:defRPr>
            </a:lvl8pPr>
            <a:lvl9pPr marL="3886200" indent="-228600" algn="l" defTabSz="449263" rtl="0" fontAlgn="base" hangingPunct="0">
              <a:lnSpc>
                <a:spcPct val="101000"/>
              </a:lnSpc>
              <a:spcBef>
                <a:spcPct val="0"/>
              </a:spcBef>
              <a:spcAft>
                <a:spcPct val="0"/>
              </a:spcAft>
              <a:buClr>
                <a:srgbClr val="000000"/>
              </a:buClr>
              <a:buSzPct val="100000"/>
              <a:buFont typeface="Times New Roman" charset="0"/>
              <a:defRPr sz="4400">
                <a:solidFill>
                  <a:srgbClr val="000000"/>
                </a:solidFill>
                <a:latin typeface="Tahoma" charset="0"/>
                <a:ea typeface="ＭＳ Ｐゴシック" charset="0"/>
                <a:cs typeface="Arial Unicode MS" charset="0"/>
              </a:defRPr>
            </a:lvl9pPr>
          </a:lstStyle>
          <a:p>
            <a:pPr marL="9735">
              <a:lnSpc>
                <a:spcPct val="100000"/>
              </a:lnSpc>
            </a:pPr>
            <a:r>
              <a:rPr lang="en-US" sz="4000" kern="0" spc="-498"/>
              <a:t>T</a:t>
            </a:r>
            <a:r>
              <a:rPr lang="en-US" sz="4000" kern="0" spc="-61"/>
              <a:t>ransaction</a:t>
            </a:r>
            <a:r>
              <a:rPr lang="en-US" sz="4000" kern="0" spc="87">
                <a:latin typeface="Times New Roman"/>
                <a:cs typeface="Times New Roman"/>
              </a:rPr>
              <a:t> </a:t>
            </a:r>
            <a:r>
              <a:rPr lang="en-US" sz="4000" kern="0" spc="-42"/>
              <a:t>Coo</a:t>
            </a:r>
            <a:r>
              <a:rPr lang="en-US" sz="4000" kern="0" spc="-84"/>
              <a:t>r</a:t>
            </a:r>
            <a:r>
              <a:rPr lang="en-US" sz="4000" kern="0" spc="-42"/>
              <a:t>dinator</a:t>
            </a:r>
            <a:endParaRPr lang="en-US" sz="4000" kern="0" spc="-42" dirty="0"/>
          </a:p>
        </p:txBody>
      </p:sp>
      <p:pic>
        <p:nvPicPr>
          <p:cNvPr id="1026" name="Picture 2"/>
          <p:cNvPicPr>
            <a:picLocks noChangeAspect="1" noChangeArrowheads="1"/>
          </p:cNvPicPr>
          <p:nvPr/>
        </p:nvPicPr>
        <p:blipFill>
          <a:blip r:embed="rId3"/>
          <a:srcRect/>
          <a:stretch>
            <a:fillRect/>
          </a:stretch>
        </p:blipFill>
        <p:spPr bwMode="auto">
          <a:xfrm>
            <a:off x="105608" y="1691605"/>
            <a:ext cx="9717631" cy="4464496"/>
          </a:xfrm>
          <a:prstGeom prst="rect">
            <a:avLst/>
          </a:prstGeom>
          <a:noFill/>
          <a:ln w="9525">
            <a:noFill/>
            <a:miter lim="800000"/>
            <a:headEnd/>
            <a:tailEnd/>
          </a:ln>
        </p:spPr>
      </p:pic>
    </p:spTree>
    <p:extLst>
      <p:ext uri="{BB962C8B-B14F-4D97-AF65-F5344CB8AC3E}">
        <p14:creationId xmlns:p14="http://schemas.microsoft.com/office/powerpoint/2010/main" val="3164159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25985" y="2811497"/>
            <a:ext cx="1313238" cy="1543594"/>
          </a:xfrm>
          <a:custGeom>
            <a:avLst/>
            <a:gdLst/>
            <a:ahLst/>
            <a:cxnLst/>
            <a:rect l="l" t="t" r="r" b="b"/>
            <a:pathLst>
              <a:path w="1694179" h="2043429">
                <a:moveTo>
                  <a:pt x="0" y="2043159"/>
                </a:moveTo>
                <a:lnTo>
                  <a:pt x="1693782" y="2043159"/>
                </a:lnTo>
                <a:lnTo>
                  <a:pt x="1693782" y="0"/>
                </a:lnTo>
                <a:lnTo>
                  <a:pt x="0" y="0"/>
                </a:lnTo>
                <a:lnTo>
                  <a:pt x="0" y="2043159"/>
                </a:lnTo>
                <a:close/>
              </a:path>
            </a:pathLst>
          </a:custGeom>
          <a:solidFill>
            <a:srgbClr val="FFDC99"/>
          </a:solidFill>
        </p:spPr>
        <p:txBody>
          <a:bodyPr wrap="square" lIns="0" tIns="0" rIns="0" bIns="0" rtlCol="0"/>
          <a:lstStyle/>
          <a:p>
            <a:endParaRPr/>
          </a:p>
        </p:txBody>
      </p:sp>
      <p:sp>
        <p:nvSpPr>
          <p:cNvPr id="3" name="object 3"/>
          <p:cNvSpPr/>
          <p:nvPr/>
        </p:nvSpPr>
        <p:spPr>
          <a:xfrm>
            <a:off x="4209660" y="2024215"/>
            <a:ext cx="377283" cy="3795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419429" y="3582444"/>
            <a:ext cx="1311398" cy="1340270"/>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6419429" y="5081353"/>
            <a:ext cx="1311398" cy="1340270"/>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6419429" y="2129490"/>
            <a:ext cx="1311398" cy="1316555"/>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270084" y="2748934"/>
            <a:ext cx="73833" cy="230832"/>
          </a:xfrm>
          <a:prstGeom prst="rect">
            <a:avLst/>
          </a:prstGeom>
        </p:spPr>
        <p:txBody>
          <a:bodyPr vert="horz" wrap="square" lIns="0" tIns="0" rIns="0" bIns="0" rtlCol="0">
            <a:spAutoFit/>
          </a:bodyPr>
          <a:lstStyle/>
          <a:p>
            <a:pPr marL="9735">
              <a:lnSpc>
                <a:spcPct val="100000"/>
              </a:lnSpc>
            </a:pPr>
            <a:r>
              <a:rPr sz="1500" spc="4" dirty="0">
                <a:latin typeface="Arial"/>
                <a:cs typeface="Arial"/>
              </a:rPr>
              <a:t>.</a:t>
            </a:r>
            <a:endParaRPr sz="1500">
              <a:latin typeface="Arial"/>
              <a:cs typeface="Arial"/>
            </a:endParaRPr>
          </a:p>
        </p:txBody>
      </p:sp>
      <p:sp>
        <p:nvSpPr>
          <p:cNvPr id="8" name="object 8"/>
          <p:cNvSpPr txBox="1"/>
          <p:nvPr/>
        </p:nvSpPr>
        <p:spPr>
          <a:xfrm>
            <a:off x="6905536" y="5540671"/>
            <a:ext cx="754570" cy="1047979"/>
          </a:xfrm>
          <a:prstGeom prst="rect">
            <a:avLst/>
          </a:prstGeom>
        </p:spPr>
        <p:txBody>
          <a:bodyPr vert="horz" wrap="square" lIns="0" tIns="0" rIns="0" bIns="0" rtlCol="0">
            <a:spAutoFit/>
          </a:bodyPr>
          <a:lstStyle/>
          <a:p>
            <a:pPr marL="93938" marR="506683">
              <a:lnSpc>
                <a:spcPct val="151900"/>
              </a:lnSpc>
            </a:pPr>
            <a:r>
              <a:rPr sz="1500" spc="8" dirty="0">
                <a:latin typeface="Arial"/>
                <a:cs typeface="Arial"/>
              </a:rPr>
              <a:t>C</a:t>
            </a:r>
            <a:r>
              <a:rPr sz="1500" dirty="0">
                <a:latin typeface="Times New Roman"/>
                <a:cs typeface="Times New Roman"/>
              </a:rPr>
              <a:t> </a:t>
            </a:r>
            <a:r>
              <a:rPr sz="1500" spc="8" dirty="0">
                <a:latin typeface="Arial"/>
                <a:cs typeface="Arial"/>
              </a:rPr>
              <a:t>D</a:t>
            </a:r>
            <a:endParaRPr sz="1500">
              <a:latin typeface="Arial"/>
              <a:cs typeface="Arial"/>
            </a:endParaRPr>
          </a:p>
          <a:p>
            <a:pPr marL="9735">
              <a:lnSpc>
                <a:spcPct val="100000"/>
              </a:lnSpc>
              <a:spcBef>
                <a:spcPts val="931"/>
              </a:spcBef>
            </a:pPr>
            <a:r>
              <a:rPr sz="1500" spc="4" dirty="0">
                <a:latin typeface="Arial"/>
                <a:cs typeface="Arial"/>
              </a:rPr>
              <a:t>BranchZ</a:t>
            </a:r>
            <a:endParaRPr sz="1500">
              <a:latin typeface="Arial"/>
              <a:cs typeface="Arial"/>
            </a:endParaRPr>
          </a:p>
        </p:txBody>
      </p:sp>
      <p:sp>
        <p:nvSpPr>
          <p:cNvPr id="9" name="object 9"/>
          <p:cNvSpPr txBox="1"/>
          <p:nvPr/>
        </p:nvSpPr>
        <p:spPr>
          <a:xfrm>
            <a:off x="6470430" y="3680004"/>
            <a:ext cx="917494" cy="230832"/>
          </a:xfrm>
          <a:prstGeom prst="rect">
            <a:avLst/>
          </a:prstGeom>
        </p:spPr>
        <p:txBody>
          <a:bodyPr vert="horz" wrap="square" lIns="0" tIns="0" rIns="0" bIns="0" rtlCol="0">
            <a:spAutoFit/>
          </a:bodyPr>
          <a:lstStyle/>
          <a:p>
            <a:pPr marL="9735">
              <a:lnSpc>
                <a:spcPct val="100000"/>
              </a:lnSpc>
            </a:pPr>
            <a:r>
              <a:rPr sz="1500" dirty="0">
                <a:latin typeface="Arial"/>
                <a:cs typeface="Arial"/>
              </a:rPr>
              <a:t>participant</a:t>
            </a:r>
            <a:endParaRPr sz="1500">
              <a:latin typeface="Arial"/>
              <a:cs typeface="Arial"/>
            </a:endParaRPr>
          </a:p>
        </p:txBody>
      </p:sp>
      <p:sp>
        <p:nvSpPr>
          <p:cNvPr id="10" name="object 10"/>
          <p:cNvSpPr txBox="1"/>
          <p:nvPr/>
        </p:nvSpPr>
        <p:spPr>
          <a:xfrm>
            <a:off x="6436965" y="5132959"/>
            <a:ext cx="917494" cy="230832"/>
          </a:xfrm>
          <a:prstGeom prst="rect">
            <a:avLst/>
          </a:prstGeom>
        </p:spPr>
        <p:txBody>
          <a:bodyPr vert="horz" wrap="square" lIns="0" tIns="0" rIns="0" bIns="0" rtlCol="0">
            <a:spAutoFit/>
          </a:bodyPr>
          <a:lstStyle/>
          <a:p>
            <a:pPr marL="9735">
              <a:lnSpc>
                <a:spcPct val="100000"/>
              </a:lnSpc>
            </a:pPr>
            <a:r>
              <a:rPr sz="1500" dirty="0">
                <a:latin typeface="Arial"/>
                <a:cs typeface="Arial"/>
              </a:rPr>
              <a:t>participant</a:t>
            </a:r>
            <a:endParaRPr sz="1500">
              <a:latin typeface="Arial"/>
              <a:cs typeface="Arial"/>
            </a:endParaRPr>
          </a:p>
        </p:txBody>
      </p:sp>
      <p:sp>
        <p:nvSpPr>
          <p:cNvPr id="11" name="object 11"/>
          <p:cNvSpPr txBox="1"/>
          <p:nvPr/>
        </p:nvSpPr>
        <p:spPr>
          <a:xfrm>
            <a:off x="2962194" y="4155919"/>
            <a:ext cx="517321" cy="230832"/>
          </a:xfrm>
          <a:prstGeom prst="rect">
            <a:avLst/>
          </a:prstGeom>
        </p:spPr>
        <p:txBody>
          <a:bodyPr vert="horz" wrap="square" lIns="0" tIns="0" rIns="0" bIns="0" rtlCol="0">
            <a:spAutoFit/>
          </a:bodyPr>
          <a:lstStyle/>
          <a:p>
            <a:pPr marL="9735">
              <a:lnSpc>
                <a:spcPct val="100000"/>
              </a:lnSpc>
            </a:pPr>
            <a:r>
              <a:rPr sz="1500" dirty="0">
                <a:latin typeface="Arial"/>
                <a:cs typeface="Arial"/>
              </a:rPr>
              <a:t>Client</a:t>
            </a:r>
            <a:endParaRPr sz="1500">
              <a:latin typeface="Arial"/>
              <a:cs typeface="Arial"/>
            </a:endParaRPr>
          </a:p>
        </p:txBody>
      </p:sp>
      <p:sp>
        <p:nvSpPr>
          <p:cNvPr id="12" name="object 12"/>
          <p:cNvSpPr txBox="1"/>
          <p:nvPr/>
        </p:nvSpPr>
        <p:spPr>
          <a:xfrm>
            <a:off x="6884234" y="4701517"/>
            <a:ext cx="765399" cy="230832"/>
          </a:xfrm>
          <a:prstGeom prst="rect">
            <a:avLst/>
          </a:prstGeom>
        </p:spPr>
        <p:txBody>
          <a:bodyPr vert="horz" wrap="square" lIns="0" tIns="0" rIns="0" bIns="0" rtlCol="0">
            <a:spAutoFit/>
          </a:bodyPr>
          <a:lstStyle/>
          <a:p>
            <a:pPr marL="9735">
              <a:lnSpc>
                <a:spcPct val="100000"/>
              </a:lnSpc>
            </a:pPr>
            <a:r>
              <a:rPr sz="1500" spc="4" dirty="0">
                <a:latin typeface="Arial"/>
                <a:cs typeface="Arial"/>
              </a:rPr>
              <a:t>BranchY</a:t>
            </a:r>
            <a:endParaRPr sz="1500">
              <a:latin typeface="Arial"/>
              <a:cs typeface="Arial"/>
            </a:endParaRPr>
          </a:p>
        </p:txBody>
      </p:sp>
      <p:sp>
        <p:nvSpPr>
          <p:cNvPr id="13" name="object 13"/>
          <p:cNvSpPr txBox="1"/>
          <p:nvPr/>
        </p:nvSpPr>
        <p:spPr>
          <a:xfrm>
            <a:off x="6990728" y="4201879"/>
            <a:ext cx="149634" cy="230832"/>
          </a:xfrm>
          <a:prstGeom prst="rect">
            <a:avLst/>
          </a:prstGeom>
        </p:spPr>
        <p:txBody>
          <a:bodyPr vert="horz" wrap="square" lIns="0" tIns="0" rIns="0" bIns="0" rtlCol="0">
            <a:spAutoFit/>
          </a:bodyPr>
          <a:lstStyle/>
          <a:p>
            <a:pPr marL="9735">
              <a:lnSpc>
                <a:spcPct val="100000"/>
              </a:lnSpc>
            </a:pPr>
            <a:r>
              <a:rPr sz="1500" spc="8" dirty="0">
                <a:latin typeface="Arial"/>
                <a:cs typeface="Arial"/>
              </a:rPr>
              <a:t>B</a:t>
            </a:r>
            <a:endParaRPr sz="1500">
              <a:latin typeface="Arial"/>
              <a:cs typeface="Arial"/>
            </a:endParaRPr>
          </a:p>
        </p:txBody>
      </p:sp>
      <p:sp>
        <p:nvSpPr>
          <p:cNvPr id="14" name="object 14"/>
          <p:cNvSpPr/>
          <p:nvPr/>
        </p:nvSpPr>
        <p:spPr>
          <a:xfrm>
            <a:off x="4539022" y="2173970"/>
            <a:ext cx="1981178" cy="409642"/>
          </a:xfrm>
          <a:custGeom>
            <a:avLst/>
            <a:gdLst/>
            <a:ahLst/>
            <a:cxnLst/>
            <a:rect l="l" t="t" r="r" b="b"/>
            <a:pathLst>
              <a:path w="2555875" h="542289">
                <a:moveTo>
                  <a:pt x="31394" y="0"/>
                </a:moveTo>
                <a:lnTo>
                  <a:pt x="0" y="0"/>
                </a:lnTo>
                <a:lnTo>
                  <a:pt x="0" y="31394"/>
                </a:lnTo>
                <a:lnTo>
                  <a:pt x="2523987" y="541690"/>
                </a:lnTo>
                <a:lnTo>
                  <a:pt x="2555382" y="541690"/>
                </a:lnTo>
                <a:lnTo>
                  <a:pt x="2555382" y="510296"/>
                </a:lnTo>
                <a:lnTo>
                  <a:pt x="31394" y="0"/>
                </a:lnTo>
                <a:close/>
              </a:path>
            </a:pathLst>
          </a:custGeom>
          <a:solidFill>
            <a:srgbClr val="000000"/>
          </a:solidFill>
        </p:spPr>
        <p:txBody>
          <a:bodyPr wrap="square" lIns="0" tIns="0" rIns="0" bIns="0" rtlCol="0"/>
          <a:lstStyle/>
          <a:p>
            <a:endParaRPr/>
          </a:p>
        </p:txBody>
      </p:sp>
      <p:sp>
        <p:nvSpPr>
          <p:cNvPr id="15" name="object 15"/>
          <p:cNvSpPr/>
          <p:nvPr/>
        </p:nvSpPr>
        <p:spPr>
          <a:xfrm>
            <a:off x="4534462" y="2173970"/>
            <a:ext cx="29041" cy="47488"/>
          </a:xfrm>
          <a:custGeom>
            <a:avLst/>
            <a:gdLst/>
            <a:ahLst/>
            <a:cxnLst/>
            <a:rect l="l" t="t" r="r" b="b"/>
            <a:pathLst>
              <a:path w="37464" h="62864">
                <a:moveTo>
                  <a:pt x="37277" y="0"/>
                </a:moveTo>
                <a:lnTo>
                  <a:pt x="5882" y="0"/>
                </a:lnTo>
                <a:lnTo>
                  <a:pt x="0" y="31394"/>
                </a:lnTo>
                <a:lnTo>
                  <a:pt x="0" y="62819"/>
                </a:lnTo>
                <a:lnTo>
                  <a:pt x="31424" y="62819"/>
                </a:lnTo>
                <a:lnTo>
                  <a:pt x="37277" y="31394"/>
                </a:lnTo>
                <a:lnTo>
                  <a:pt x="37277" y="0"/>
                </a:lnTo>
                <a:close/>
              </a:path>
            </a:pathLst>
          </a:custGeom>
          <a:solidFill>
            <a:srgbClr val="000000"/>
          </a:solidFill>
        </p:spPr>
        <p:txBody>
          <a:bodyPr wrap="square" lIns="0" tIns="0" rIns="0" bIns="0" rtlCol="0"/>
          <a:lstStyle/>
          <a:p>
            <a:endParaRPr/>
          </a:p>
        </p:txBody>
      </p:sp>
      <p:sp>
        <p:nvSpPr>
          <p:cNvPr id="16" name="object 16"/>
          <p:cNvSpPr/>
          <p:nvPr/>
        </p:nvSpPr>
        <p:spPr>
          <a:xfrm>
            <a:off x="4534462" y="2197686"/>
            <a:ext cx="1981178" cy="409642"/>
          </a:xfrm>
          <a:custGeom>
            <a:avLst/>
            <a:gdLst/>
            <a:ahLst/>
            <a:cxnLst/>
            <a:rect l="l" t="t" r="r" b="b"/>
            <a:pathLst>
              <a:path w="2555875" h="542289">
                <a:moveTo>
                  <a:pt x="31424" y="0"/>
                </a:moveTo>
                <a:lnTo>
                  <a:pt x="0" y="0"/>
                </a:lnTo>
                <a:lnTo>
                  <a:pt x="0" y="31424"/>
                </a:lnTo>
                <a:lnTo>
                  <a:pt x="2523987" y="541721"/>
                </a:lnTo>
                <a:lnTo>
                  <a:pt x="2555382" y="541721"/>
                </a:lnTo>
                <a:lnTo>
                  <a:pt x="2555382" y="510296"/>
                </a:lnTo>
                <a:lnTo>
                  <a:pt x="31424" y="0"/>
                </a:lnTo>
                <a:close/>
              </a:path>
            </a:pathLst>
          </a:custGeom>
          <a:solidFill>
            <a:srgbClr val="000000"/>
          </a:solidFill>
        </p:spPr>
        <p:txBody>
          <a:bodyPr wrap="square" lIns="0" tIns="0" rIns="0" bIns="0" rtlCol="0"/>
          <a:lstStyle/>
          <a:p>
            <a:endParaRPr/>
          </a:p>
        </p:txBody>
      </p:sp>
      <p:sp>
        <p:nvSpPr>
          <p:cNvPr id="17" name="object 17"/>
          <p:cNvSpPr/>
          <p:nvPr/>
        </p:nvSpPr>
        <p:spPr>
          <a:xfrm>
            <a:off x="4461433" y="2311841"/>
            <a:ext cx="87123" cy="90658"/>
          </a:xfrm>
          <a:custGeom>
            <a:avLst/>
            <a:gdLst/>
            <a:ahLst/>
            <a:cxnLst/>
            <a:rect l="l" t="t" r="r" b="b"/>
            <a:pathLst>
              <a:path w="112395" h="120014">
                <a:moveTo>
                  <a:pt x="111892" y="0"/>
                </a:moveTo>
                <a:lnTo>
                  <a:pt x="0" y="0"/>
                </a:lnTo>
                <a:lnTo>
                  <a:pt x="29443" y="119755"/>
                </a:lnTo>
                <a:lnTo>
                  <a:pt x="82448" y="58887"/>
                </a:lnTo>
                <a:lnTo>
                  <a:pt x="111892" y="0"/>
                </a:lnTo>
                <a:close/>
              </a:path>
            </a:pathLst>
          </a:custGeom>
          <a:solidFill>
            <a:srgbClr val="000000"/>
          </a:solidFill>
        </p:spPr>
        <p:txBody>
          <a:bodyPr wrap="square" lIns="0" tIns="0" rIns="0" bIns="0" rtlCol="0"/>
          <a:lstStyle/>
          <a:p>
            <a:endParaRPr/>
          </a:p>
        </p:txBody>
      </p:sp>
      <p:sp>
        <p:nvSpPr>
          <p:cNvPr id="18" name="object 18"/>
          <p:cNvSpPr/>
          <p:nvPr/>
        </p:nvSpPr>
        <p:spPr>
          <a:xfrm>
            <a:off x="4464480" y="2311841"/>
            <a:ext cx="38393" cy="78666"/>
          </a:xfrm>
          <a:custGeom>
            <a:avLst/>
            <a:gdLst/>
            <a:ahLst/>
            <a:cxnLst/>
            <a:rect l="l" t="t" r="r" b="b"/>
            <a:pathLst>
              <a:path w="49529" h="104139">
                <a:moveTo>
                  <a:pt x="31394" y="0"/>
                </a:moveTo>
                <a:lnTo>
                  <a:pt x="0" y="0"/>
                </a:lnTo>
                <a:lnTo>
                  <a:pt x="0" y="31424"/>
                </a:lnTo>
                <a:lnTo>
                  <a:pt x="17678" y="104028"/>
                </a:lnTo>
                <a:lnTo>
                  <a:pt x="49072" y="104028"/>
                </a:lnTo>
                <a:lnTo>
                  <a:pt x="49072" y="72633"/>
                </a:lnTo>
                <a:lnTo>
                  <a:pt x="31394" y="0"/>
                </a:lnTo>
                <a:close/>
              </a:path>
            </a:pathLst>
          </a:custGeom>
          <a:solidFill>
            <a:srgbClr val="000000"/>
          </a:solidFill>
        </p:spPr>
        <p:txBody>
          <a:bodyPr wrap="square" lIns="0" tIns="0" rIns="0" bIns="0" rtlCol="0"/>
          <a:lstStyle/>
          <a:p>
            <a:endParaRPr/>
          </a:p>
        </p:txBody>
      </p:sp>
      <p:sp>
        <p:nvSpPr>
          <p:cNvPr id="19" name="object 19"/>
          <p:cNvSpPr/>
          <p:nvPr/>
        </p:nvSpPr>
        <p:spPr>
          <a:xfrm>
            <a:off x="4449257" y="2311834"/>
            <a:ext cx="111241" cy="0"/>
          </a:xfrm>
          <a:custGeom>
            <a:avLst/>
            <a:gdLst/>
            <a:ahLst/>
            <a:cxnLst/>
            <a:rect l="l" t="t" r="r" b="b"/>
            <a:pathLst>
              <a:path w="143510">
                <a:moveTo>
                  <a:pt x="0" y="0"/>
                </a:moveTo>
                <a:lnTo>
                  <a:pt x="143285" y="0"/>
                </a:lnTo>
              </a:path>
            </a:pathLst>
          </a:custGeom>
          <a:ln w="62797">
            <a:solidFill>
              <a:srgbClr val="000000"/>
            </a:solidFill>
          </a:ln>
        </p:spPr>
        <p:txBody>
          <a:bodyPr wrap="square" lIns="0" tIns="0" rIns="0" bIns="0" rtlCol="0"/>
          <a:lstStyle/>
          <a:p>
            <a:endParaRPr/>
          </a:p>
        </p:txBody>
      </p:sp>
      <p:sp>
        <p:nvSpPr>
          <p:cNvPr id="20" name="object 20"/>
          <p:cNvSpPr/>
          <p:nvPr/>
        </p:nvSpPr>
        <p:spPr>
          <a:xfrm>
            <a:off x="4502518" y="2311841"/>
            <a:ext cx="38393" cy="52285"/>
          </a:xfrm>
          <a:custGeom>
            <a:avLst/>
            <a:gdLst/>
            <a:ahLst/>
            <a:cxnLst/>
            <a:rect l="l" t="t" r="r" b="b"/>
            <a:pathLst>
              <a:path w="49529" h="69214">
                <a:moveTo>
                  <a:pt x="49042" y="0"/>
                </a:moveTo>
                <a:lnTo>
                  <a:pt x="17647" y="0"/>
                </a:lnTo>
                <a:lnTo>
                  <a:pt x="0" y="37307"/>
                </a:lnTo>
                <a:lnTo>
                  <a:pt x="0" y="68701"/>
                </a:lnTo>
                <a:lnTo>
                  <a:pt x="31394" y="68701"/>
                </a:lnTo>
                <a:lnTo>
                  <a:pt x="49042" y="31424"/>
                </a:lnTo>
                <a:lnTo>
                  <a:pt x="49042" y="0"/>
                </a:lnTo>
                <a:close/>
              </a:path>
            </a:pathLst>
          </a:custGeom>
          <a:solidFill>
            <a:srgbClr val="000000"/>
          </a:solidFill>
        </p:spPr>
        <p:txBody>
          <a:bodyPr wrap="square" lIns="0" tIns="0" rIns="0" bIns="0" rtlCol="0"/>
          <a:lstStyle/>
          <a:p>
            <a:endParaRPr/>
          </a:p>
        </p:txBody>
      </p:sp>
      <p:sp>
        <p:nvSpPr>
          <p:cNvPr id="21" name="object 21"/>
          <p:cNvSpPr/>
          <p:nvPr/>
        </p:nvSpPr>
        <p:spPr>
          <a:xfrm>
            <a:off x="4478183" y="2340022"/>
            <a:ext cx="48730" cy="50846"/>
          </a:xfrm>
          <a:custGeom>
            <a:avLst/>
            <a:gdLst/>
            <a:ahLst/>
            <a:cxnLst/>
            <a:rect l="l" t="t" r="r" b="b"/>
            <a:pathLst>
              <a:path w="62864" h="67310">
                <a:moveTo>
                  <a:pt x="62788" y="0"/>
                </a:moveTo>
                <a:lnTo>
                  <a:pt x="31394" y="0"/>
                </a:lnTo>
                <a:lnTo>
                  <a:pt x="0" y="35326"/>
                </a:lnTo>
                <a:lnTo>
                  <a:pt x="0" y="66720"/>
                </a:lnTo>
                <a:lnTo>
                  <a:pt x="31394" y="66720"/>
                </a:lnTo>
                <a:lnTo>
                  <a:pt x="62788" y="31394"/>
                </a:lnTo>
                <a:lnTo>
                  <a:pt x="62788" y="0"/>
                </a:lnTo>
                <a:close/>
              </a:path>
            </a:pathLst>
          </a:custGeom>
          <a:solidFill>
            <a:srgbClr val="000000"/>
          </a:solidFill>
        </p:spPr>
        <p:txBody>
          <a:bodyPr wrap="square" lIns="0" tIns="0" rIns="0" bIns="0" rtlCol="0"/>
          <a:lstStyle/>
          <a:p>
            <a:endParaRPr/>
          </a:p>
        </p:txBody>
      </p:sp>
      <p:sp>
        <p:nvSpPr>
          <p:cNvPr id="22" name="object 22"/>
          <p:cNvSpPr/>
          <p:nvPr/>
        </p:nvSpPr>
        <p:spPr>
          <a:xfrm>
            <a:off x="4522294" y="2348910"/>
            <a:ext cx="27564" cy="28301"/>
          </a:xfrm>
          <a:custGeom>
            <a:avLst/>
            <a:gdLst/>
            <a:ahLst/>
            <a:cxnLst/>
            <a:rect l="l" t="t" r="r" b="b"/>
            <a:pathLst>
              <a:path w="35560" h="37464">
                <a:moveTo>
                  <a:pt x="35326" y="0"/>
                </a:moveTo>
                <a:lnTo>
                  <a:pt x="3931" y="0"/>
                </a:lnTo>
                <a:lnTo>
                  <a:pt x="0" y="5913"/>
                </a:lnTo>
                <a:lnTo>
                  <a:pt x="0" y="37307"/>
                </a:lnTo>
                <a:lnTo>
                  <a:pt x="31394" y="37307"/>
                </a:lnTo>
                <a:lnTo>
                  <a:pt x="35326" y="31424"/>
                </a:lnTo>
                <a:lnTo>
                  <a:pt x="35326" y="0"/>
                </a:lnTo>
                <a:close/>
              </a:path>
            </a:pathLst>
          </a:custGeom>
          <a:solidFill>
            <a:srgbClr val="000000"/>
          </a:solidFill>
        </p:spPr>
        <p:txBody>
          <a:bodyPr wrap="square" lIns="0" tIns="0" rIns="0" bIns="0" rtlCol="0"/>
          <a:lstStyle/>
          <a:p>
            <a:endParaRPr/>
          </a:p>
        </p:txBody>
      </p:sp>
      <p:sp>
        <p:nvSpPr>
          <p:cNvPr id="23" name="object 23"/>
          <p:cNvSpPr/>
          <p:nvPr/>
        </p:nvSpPr>
        <p:spPr>
          <a:xfrm>
            <a:off x="4525342" y="2304451"/>
            <a:ext cx="47253" cy="68593"/>
          </a:xfrm>
          <a:custGeom>
            <a:avLst/>
            <a:gdLst/>
            <a:ahLst/>
            <a:cxnLst/>
            <a:rect l="l" t="t" r="r" b="b"/>
            <a:pathLst>
              <a:path w="60960" h="90805">
                <a:moveTo>
                  <a:pt x="60838" y="0"/>
                </a:moveTo>
                <a:lnTo>
                  <a:pt x="29443" y="0"/>
                </a:lnTo>
                <a:lnTo>
                  <a:pt x="0" y="58856"/>
                </a:lnTo>
                <a:lnTo>
                  <a:pt x="0" y="90281"/>
                </a:lnTo>
                <a:lnTo>
                  <a:pt x="31394" y="90281"/>
                </a:lnTo>
                <a:lnTo>
                  <a:pt x="60838" y="31394"/>
                </a:lnTo>
                <a:lnTo>
                  <a:pt x="60838" y="0"/>
                </a:lnTo>
                <a:close/>
              </a:path>
            </a:pathLst>
          </a:custGeom>
          <a:solidFill>
            <a:srgbClr val="000000"/>
          </a:solidFill>
        </p:spPr>
        <p:txBody>
          <a:bodyPr wrap="square" lIns="0" tIns="0" rIns="0" bIns="0" rtlCol="0"/>
          <a:lstStyle/>
          <a:p>
            <a:endParaRPr/>
          </a:p>
        </p:txBody>
      </p:sp>
      <p:sp>
        <p:nvSpPr>
          <p:cNvPr id="24" name="object 24"/>
          <p:cNvSpPr/>
          <p:nvPr/>
        </p:nvSpPr>
        <p:spPr>
          <a:xfrm>
            <a:off x="4548153" y="2311841"/>
            <a:ext cx="24611" cy="0"/>
          </a:xfrm>
          <a:custGeom>
            <a:avLst/>
            <a:gdLst/>
            <a:ahLst/>
            <a:cxnLst/>
            <a:rect l="l" t="t" r="r" b="b"/>
            <a:pathLst>
              <a:path w="31750">
                <a:moveTo>
                  <a:pt x="0" y="0"/>
                </a:moveTo>
                <a:lnTo>
                  <a:pt x="31402" y="0"/>
                </a:lnTo>
              </a:path>
            </a:pathLst>
          </a:custGeom>
          <a:ln w="14848">
            <a:solidFill>
              <a:srgbClr val="000000"/>
            </a:solidFill>
          </a:ln>
        </p:spPr>
        <p:txBody>
          <a:bodyPr wrap="square" lIns="0" tIns="0" rIns="0" bIns="0" rtlCol="0"/>
          <a:lstStyle/>
          <a:p>
            <a:endParaRPr/>
          </a:p>
        </p:txBody>
      </p:sp>
      <p:sp>
        <p:nvSpPr>
          <p:cNvPr id="25" name="object 25"/>
          <p:cNvSpPr/>
          <p:nvPr/>
        </p:nvSpPr>
        <p:spPr>
          <a:xfrm>
            <a:off x="4545117" y="2292569"/>
            <a:ext cx="27564" cy="26862"/>
          </a:xfrm>
          <a:custGeom>
            <a:avLst/>
            <a:gdLst/>
            <a:ahLst/>
            <a:cxnLst/>
            <a:rect l="l" t="t" r="r" b="b"/>
            <a:pathLst>
              <a:path w="35560" h="35560">
                <a:moveTo>
                  <a:pt x="31394" y="0"/>
                </a:moveTo>
                <a:lnTo>
                  <a:pt x="0" y="0"/>
                </a:lnTo>
                <a:lnTo>
                  <a:pt x="0" y="31424"/>
                </a:lnTo>
                <a:lnTo>
                  <a:pt x="3931" y="35356"/>
                </a:lnTo>
                <a:lnTo>
                  <a:pt x="35326" y="35356"/>
                </a:lnTo>
                <a:lnTo>
                  <a:pt x="35326" y="3931"/>
                </a:lnTo>
                <a:lnTo>
                  <a:pt x="31394" y="0"/>
                </a:lnTo>
                <a:close/>
              </a:path>
            </a:pathLst>
          </a:custGeom>
          <a:solidFill>
            <a:srgbClr val="000000"/>
          </a:solidFill>
        </p:spPr>
        <p:txBody>
          <a:bodyPr wrap="square" lIns="0" tIns="0" rIns="0" bIns="0" rtlCol="0"/>
          <a:lstStyle/>
          <a:p>
            <a:endParaRPr/>
          </a:p>
        </p:txBody>
      </p:sp>
      <p:sp>
        <p:nvSpPr>
          <p:cNvPr id="26" name="object 26"/>
          <p:cNvSpPr/>
          <p:nvPr/>
        </p:nvSpPr>
        <p:spPr>
          <a:xfrm>
            <a:off x="4540534" y="2289622"/>
            <a:ext cx="29041" cy="26862"/>
          </a:xfrm>
          <a:custGeom>
            <a:avLst/>
            <a:gdLst/>
            <a:ahLst/>
            <a:cxnLst/>
            <a:rect l="l" t="t" r="r" b="b"/>
            <a:pathLst>
              <a:path w="37464" h="35560">
                <a:moveTo>
                  <a:pt x="31424" y="0"/>
                </a:moveTo>
                <a:lnTo>
                  <a:pt x="0" y="0"/>
                </a:lnTo>
                <a:lnTo>
                  <a:pt x="0" y="31394"/>
                </a:lnTo>
                <a:lnTo>
                  <a:pt x="5913" y="35326"/>
                </a:lnTo>
                <a:lnTo>
                  <a:pt x="37307" y="35326"/>
                </a:lnTo>
                <a:lnTo>
                  <a:pt x="37307" y="3901"/>
                </a:lnTo>
                <a:lnTo>
                  <a:pt x="31424" y="0"/>
                </a:lnTo>
                <a:close/>
              </a:path>
            </a:pathLst>
          </a:custGeom>
          <a:solidFill>
            <a:srgbClr val="000000"/>
          </a:solidFill>
        </p:spPr>
        <p:txBody>
          <a:bodyPr wrap="square" lIns="0" tIns="0" rIns="0" bIns="0" rtlCol="0"/>
          <a:lstStyle/>
          <a:p>
            <a:endParaRPr/>
          </a:p>
        </p:txBody>
      </p:sp>
      <p:sp>
        <p:nvSpPr>
          <p:cNvPr id="27" name="object 27"/>
          <p:cNvSpPr/>
          <p:nvPr/>
        </p:nvSpPr>
        <p:spPr>
          <a:xfrm>
            <a:off x="4535997" y="2288125"/>
            <a:ext cx="29041" cy="25423"/>
          </a:xfrm>
          <a:custGeom>
            <a:avLst/>
            <a:gdLst/>
            <a:ahLst/>
            <a:cxnLst/>
            <a:rect l="l" t="t" r="r" b="b"/>
            <a:pathLst>
              <a:path w="37464" h="33655">
                <a:moveTo>
                  <a:pt x="31394" y="0"/>
                </a:moveTo>
                <a:lnTo>
                  <a:pt x="0" y="0"/>
                </a:lnTo>
                <a:lnTo>
                  <a:pt x="0" y="31394"/>
                </a:lnTo>
                <a:lnTo>
                  <a:pt x="5852" y="33375"/>
                </a:lnTo>
                <a:lnTo>
                  <a:pt x="37277" y="33375"/>
                </a:lnTo>
                <a:lnTo>
                  <a:pt x="37277" y="1981"/>
                </a:lnTo>
                <a:lnTo>
                  <a:pt x="31394" y="0"/>
                </a:lnTo>
                <a:close/>
              </a:path>
            </a:pathLst>
          </a:custGeom>
          <a:solidFill>
            <a:srgbClr val="000000"/>
          </a:solidFill>
        </p:spPr>
        <p:txBody>
          <a:bodyPr wrap="square" lIns="0" tIns="0" rIns="0" bIns="0" rtlCol="0"/>
          <a:lstStyle/>
          <a:p>
            <a:endParaRPr/>
          </a:p>
        </p:txBody>
      </p:sp>
      <p:sp>
        <p:nvSpPr>
          <p:cNvPr id="28" name="object 28"/>
          <p:cNvSpPr/>
          <p:nvPr/>
        </p:nvSpPr>
        <p:spPr>
          <a:xfrm>
            <a:off x="4444705" y="2288125"/>
            <a:ext cx="29041" cy="25423"/>
          </a:xfrm>
          <a:custGeom>
            <a:avLst/>
            <a:gdLst/>
            <a:ahLst/>
            <a:cxnLst/>
            <a:rect l="l" t="t" r="r" b="b"/>
            <a:pathLst>
              <a:path w="37464" h="33655">
                <a:moveTo>
                  <a:pt x="37277" y="0"/>
                </a:moveTo>
                <a:lnTo>
                  <a:pt x="5882" y="0"/>
                </a:lnTo>
                <a:lnTo>
                  <a:pt x="0" y="1981"/>
                </a:lnTo>
                <a:lnTo>
                  <a:pt x="0" y="33375"/>
                </a:lnTo>
                <a:lnTo>
                  <a:pt x="31394" y="33375"/>
                </a:lnTo>
                <a:lnTo>
                  <a:pt x="37277" y="31394"/>
                </a:lnTo>
                <a:lnTo>
                  <a:pt x="37277" y="0"/>
                </a:lnTo>
                <a:close/>
              </a:path>
            </a:pathLst>
          </a:custGeom>
          <a:solidFill>
            <a:srgbClr val="000000"/>
          </a:solidFill>
        </p:spPr>
        <p:txBody>
          <a:bodyPr wrap="square" lIns="0" tIns="0" rIns="0" bIns="0" rtlCol="0"/>
          <a:lstStyle/>
          <a:p>
            <a:endParaRPr/>
          </a:p>
        </p:txBody>
      </p:sp>
      <p:sp>
        <p:nvSpPr>
          <p:cNvPr id="29" name="object 29"/>
          <p:cNvSpPr/>
          <p:nvPr/>
        </p:nvSpPr>
        <p:spPr>
          <a:xfrm>
            <a:off x="4441657" y="2289622"/>
            <a:ext cx="27564" cy="26862"/>
          </a:xfrm>
          <a:custGeom>
            <a:avLst/>
            <a:gdLst/>
            <a:ahLst/>
            <a:cxnLst/>
            <a:rect l="l" t="t" r="r" b="b"/>
            <a:pathLst>
              <a:path w="35560" h="35560">
                <a:moveTo>
                  <a:pt x="35326" y="0"/>
                </a:moveTo>
                <a:lnTo>
                  <a:pt x="3931" y="0"/>
                </a:lnTo>
                <a:lnTo>
                  <a:pt x="0" y="3901"/>
                </a:lnTo>
                <a:lnTo>
                  <a:pt x="0" y="35326"/>
                </a:lnTo>
                <a:lnTo>
                  <a:pt x="31394" y="35326"/>
                </a:lnTo>
                <a:lnTo>
                  <a:pt x="35326" y="31394"/>
                </a:lnTo>
                <a:lnTo>
                  <a:pt x="35326" y="0"/>
                </a:lnTo>
                <a:close/>
              </a:path>
            </a:pathLst>
          </a:custGeom>
          <a:solidFill>
            <a:srgbClr val="000000"/>
          </a:solidFill>
        </p:spPr>
        <p:txBody>
          <a:bodyPr wrap="square" lIns="0" tIns="0" rIns="0" bIns="0" rtlCol="0"/>
          <a:lstStyle/>
          <a:p>
            <a:endParaRPr/>
          </a:p>
        </p:txBody>
      </p:sp>
      <p:sp>
        <p:nvSpPr>
          <p:cNvPr id="30" name="object 30"/>
          <p:cNvSpPr/>
          <p:nvPr/>
        </p:nvSpPr>
        <p:spPr>
          <a:xfrm>
            <a:off x="4438609" y="2292569"/>
            <a:ext cx="27564" cy="26862"/>
          </a:xfrm>
          <a:custGeom>
            <a:avLst/>
            <a:gdLst/>
            <a:ahLst/>
            <a:cxnLst/>
            <a:rect l="l" t="t" r="r" b="b"/>
            <a:pathLst>
              <a:path w="35560" h="35560">
                <a:moveTo>
                  <a:pt x="35326" y="0"/>
                </a:moveTo>
                <a:lnTo>
                  <a:pt x="3931" y="0"/>
                </a:lnTo>
                <a:lnTo>
                  <a:pt x="0" y="3931"/>
                </a:lnTo>
                <a:lnTo>
                  <a:pt x="0" y="35356"/>
                </a:lnTo>
                <a:lnTo>
                  <a:pt x="31394" y="35356"/>
                </a:lnTo>
                <a:lnTo>
                  <a:pt x="35326" y="31424"/>
                </a:lnTo>
                <a:lnTo>
                  <a:pt x="35326" y="0"/>
                </a:lnTo>
                <a:close/>
              </a:path>
            </a:pathLst>
          </a:custGeom>
          <a:solidFill>
            <a:srgbClr val="000000"/>
          </a:solidFill>
        </p:spPr>
        <p:txBody>
          <a:bodyPr wrap="square" lIns="0" tIns="0" rIns="0" bIns="0" rtlCol="0"/>
          <a:lstStyle/>
          <a:p>
            <a:endParaRPr/>
          </a:p>
        </p:txBody>
      </p:sp>
      <p:sp>
        <p:nvSpPr>
          <p:cNvPr id="31" name="object 31"/>
          <p:cNvSpPr/>
          <p:nvPr/>
        </p:nvSpPr>
        <p:spPr>
          <a:xfrm>
            <a:off x="4437097" y="2295540"/>
            <a:ext cx="26088" cy="28301"/>
          </a:xfrm>
          <a:custGeom>
            <a:avLst/>
            <a:gdLst/>
            <a:ahLst/>
            <a:cxnLst/>
            <a:rect l="l" t="t" r="r" b="b"/>
            <a:pathLst>
              <a:path w="33654" h="37464">
                <a:moveTo>
                  <a:pt x="33345" y="0"/>
                </a:moveTo>
                <a:lnTo>
                  <a:pt x="1950" y="0"/>
                </a:lnTo>
                <a:lnTo>
                  <a:pt x="0" y="5913"/>
                </a:lnTo>
                <a:lnTo>
                  <a:pt x="0" y="37307"/>
                </a:lnTo>
                <a:lnTo>
                  <a:pt x="31394" y="37307"/>
                </a:lnTo>
                <a:lnTo>
                  <a:pt x="33345" y="31424"/>
                </a:lnTo>
                <a:lnTo>
                  <a:pt x="33345" y="0"/>
                </a:lnTo>
                <a:close/>
              </a:path>
            </a:pathLst>
          </a:custGeom>
          <a:solidFill>
            <a:srgbClr val="000000"/>
          </a:solidFill>
        </p:spPr>
        <p:txBody>
          <a:bodyPr wrap="square" lIns="0" tIns="0" rIns="0" bIns="0" rtlCol="0"/>
          <a:lstStyle/>
          <a:p>
            <a:endParaRPr/>
          </a:p>
        </p:txBody>
      </p:sp>
      <p:sp>
        <p:nvSpPr>
          <p:cNvPr id="32" name="object 32"/>
          <p:cNvSpPr/>
          <p:nvPr/>
        </p:nvSpPr>
        <p:spPr>
          <a:xfrm>
            <a:off x="4437097" y="2300006"/>
            <a:ext cx="26088" cy="28301"/>
          </a:xfrm>
          <a:custGeom>
            <a:avLst/>
            <a:gdLst/>
            <a:ahLst/>
            <a:cxnLst/>
            <a:rect l="l" t="t" r="r" b="b"/>
            <a:pathLst>
              <a:path w="33654" h="37464">
                <a:moveTo>
                  <a:pt x="31394" y="0"/>
                </a:moveTo>
                <a:lnTo>
                  <a:pt x="0" y="0"/>
                </a:lnTo>
                <a:lnTo>
                  <a:pt x="0" y="31394"/>
                </a:lnTo>
                <a:lnTo>
                  <a:pt x="1950" y="37277"/>
                </a:lnTo>
                <a:lnTo>
                  <a:pt x="33345" y="37277"/>
                </a:lnTo>
                <a:lnTo>
                  <a:pt x="33345" y="5882"/>
                </a:lnTo>
                <a:lnTo>
                  <a:pt x="31394" y="0"/>
                </a:lnTo>
                <a:close/>
              </a:path>
            </a:pathLst>
          </a:custGeom>
          <a:solidFill>
            <a:srgbClr val="000000"/>
          </a:solidFill>
        </p:spPr>
        <p:txBody>
          <a:bodyPr wrap="square" lIns="0" tIns="0" rIns="0" bIns="0" rtlCol="0"/>
          <a:lstStyle/>
          <a:p>
            <a:endParaRPr/>
          </a:p>
        </p:txBody>
      </p:sp>
      <p:sp>
        <p:nvSpPr>
          <p:cNvPr id="33" name="object 33"/>
          <p:cNvSpPr/>
          <p:nvPr/>
        </p:nvSpPr>
        <p:spPr>
          <a:xfrm>
            <a:off x="4438609" y="2304450"/>
            <a:ext cx="47253" cy="114163"/>
          </a:xfrm>
          <a:custGeom>
            <a:avLst/>
            <a:gdLst/>
            <a:ahLst/>
            <a:cxnLst/>
            <a:rect l="l" t="t" r="r" b="b"/>
            <a:pathLst>
              <a:path w="60960" h="151130">
                <a:moveTo>
                  <a:pt x="31394" y="0"/>
                </a:moveTo>
                <a:lnTo>
                  <a:pt x="0" y="0"/>
                </a:lnTo>
                <a:lnTo>
                  <a:pt x="0" y="31394"/>
                </a:lnTo>
                <a:lnTo>
                  <a:pt x="29443" y="151119"/>
                </a:lnTo>
                <a:lnTo>
                  <a:pt x="60868" y="151119"/>
                </a:lnTo>
                <a:lnTo>
                  <a:pt x="60868" y="119725"/>
                </a:lnTo>
                <a:lnTo>
                  <a:pt x="31394" y="0"/>
                </a:lnTo>
                <a:close/>
              </a:path>
            </a:pathLst>
          </a:custGeom>
          <a:solidFill>
            <a:srgbClr val="000000"/>
          </a:solidFill>
        </p:spPr>
        <p:txBody>
          <a:bodyPr wrap="square" lIns="0" tIns="0" rIns="0" bIns="0" rtlCol="0"/>
          <a:lstStyle/>
          <a:p>
            <a:endParaRPr/>
          </a:p>
        </p:txBody>
      </p:sp>
      <p:sp>
        <p:nvSpPr>
          <p:cNvPr id="34" name="object 34"/>
          <p:cNvSpPr/>
          <p:nvPr/>
        </p:nvSpPr>
        <p:spPr>
          <a:xfrm>
            <a:off x="4461432" y="2394890"/>
            <a:ext cx="27564" cy="28301"/>
          </a:xfrm>
          <a:custGeom>
            <a:avLst/>
            <a:gdLst/>
            <a:ahLst/>
            <a:cxnLst/>
            <a:rect l="l" t="t" r="r" b="b"/>
            <a:pathLst>
              <a:path w="35560" h="37464">
                <a:moveTo>
                  <a:pt x="31424" y="0"/>
                </a:moveTo>
                <a:lnTo>
                  <a:pt x="0" y="0"/>
                </a:lnTo>
                <a:lnTo>
                  <a:pt x="0" y="31394"/>
                </a:lnTo>
                <a:lnTo>
                  <a:pt x="3931" y="37277"/>
                </a:lnTo>
                <a:lnTo>
                  <a:pt x="35326" y="37277"/>
                </a:lnTo>
                <a:lnTo>
                  <a:pt x="35326" y="5882"/>
                </a:lnTo>
                <a:lnTo>
                  <a:pt x="31424" y="0"/>
                </a:lnTo>
                <a:close/>
              </a:path>
            </a:pathLst>
          </a:custGeom>
          <a:solidFill>
            <a:srgbClr val="000000"/>
          </a:solidFill>
        </p:spPr>
        <p:txBody>
          <a:bodyPr wrap="square" lIns="0" tIns="0" rIns="0" bIns="0" rtlCol="0"/>
          <a:lstStyle/>
          <a:p>
            <a:endParaRPr/>
          </a:p>
        </p:txBody>
      </p:sp>
      <p:sp>
        <p:nvSpPr>
          <p:cNvPr id="35" name="object 35"/>
          <p:cNvSpPr/>
          <p:nvPr/>
        </p:nvSpPr>
        <p:spPr>
          <a:xfrm>
            <a:off x="4464480" y="2399333"/>
            <a:ext cx="27564" cy="26862"/>
          </a:xfrm>
          <a:custGeom>
            <a:avLst/>
            <a:gdLst/>
            <a:ahLst/>
            <a:cxnLst/>
            <a:rect l="l" t="t" r="r" b="b"/>
            <a:pathLst>
              <a:path w="35560" h="35560">
                <a:moveTo>
                  <a:pt x="31394" y="0"/>
                </a:moveTo>
                <a:lnTo>
                  <a:pt x="0" y="0"/>
                </a:lnTo>
                <a:lnTo>
                  <a:pt x="0" y="31394"/>
                </a:lnTo>
                <a:lnTo>
                  <a:pt x="3931" y="35326"/>
                </a:lnTo>
                <a:lnTo>
                  <a:pt x="35326" y="35326"/>
                </a:lnTo>
                <a:lnTo>
                  <a:pt x="35326" y="3931"/>
                </a:lnTo>
                <a:lnTo>
                  <a:pt x="31394" y="0"/>
                </a:lnTo>
                <a:close/>
              </a:path>
            </a:pathLst>
          </a:custGeom>
          <a:solidFill>
            <a:srgbClr val="000000"/>
          </a:solidFill>
        </p:spPr>
        <p:txBody>
          <a:bodyPr wrap="square" lIns="0" tIns="0" rIns="0" bIns="0" rtlCol="0"/>
          <a:lstStyle/>
          <a:p>
            <a:endParaRPr/>
          </a:p>
        </p:txBody>
      </p:sp>
      <p:sp>
        <p:nvSpPr>
          <p:cNvPr id="36" name="object 36"/>
          <p:cNvSpPr/>
          <p:nvPr/>
        </p:nvSpPr>
        <p:spPr>
          <a:xfrm>
            <a:off x="4467520" y="2414132"/>
            <a:ext cx="33471" cy="0"/>
          </a:xfrm>
          <a:custGeom>
            <a:avLst/>
            <a:gdLst/>
            <a:ahLst/>
            <a:cxnLst/>
            <a:rect l="l" t="t" r="r" b="b"/>
            <a:pathLst>
              <a:path w="43179">
                <a:moveTo>
                  <a:pt x="0" y="0"/>
                </a:moveTo>
                <a:lnTo>
                  <a:pt x="43189" y="0"/>
                </a:lnTo>
              </a:path>
            </a:pathLst>
          </a:custGeom>
          <a:ln w="31403">
            <a:solidFill>
              <a:srgbClr val="000000"/>
            </a:solidFill>
          </a:ln>
        </p:spPr>
        <p:txBody>
          <a:bodyPr wrap="square" lIns="0" tIns="0" rIns="0" bIns="0" rtlCol="0"/>
          <a:lstStyle/>
          <a:p>
            <a:endParaRPr/>
          </a:p>
        </p:txBody>
      </p:sp>
      <p:sp>
        <p:nvSpPr>
          <p:cNvPr id="37" name="object 37"/>
          <p:cNvSpPr/>
          <p:nvPr/>
        </p:nvSpPr>
        <p:spPr>
          <a:xfrm>
            <a:off x="4476648" y="2399333"/>
            <a:ext cx="29041" cy="26862"/>
          </a:xfrm>
          <a:custGeom>
            <a:avLst/>
            <a:gdLst/>
            <a:ahLst/>
            <a:cxnLst/>
            <a:rect l="l" t="t" r="r" b="b"/>
            <a:pathLst>
              <a:path w="37464" h="35560">
                <a:moveTo>
                  <a:pt x="37307" y="0"/>
                </a:moveTo>
                <a:lnTo>
                  <a:pt x="5913" y="0"/>
                </a:lnTo>
                <a:lnTo>
                  <a:pt x="0" y="3931"/>
                </a:lnTo>
                <a:lnTo>
                  <a:pt x="0" y="35326"/>
                </a:lnTo>
                <a:lnTo>
                  <a:pt x="31424" y="35326"/>
                </a:lnTo>
                <a:lnTo>
                  <a:pt x="37307" y="31394"/>
                </a:lnTo>
                <a:lnTo>
                  <a:pt x="37307" y="0"/>
                </a:lnTo>
                <a:close/>
              </a:path>
            </a:pathLst>
          </a:custGeom>
          <a:solidFill>
            <a:srgbClr val="000000"/>
          </a:solidFill>
        </p:spPr>
        <p:txBody>
          <a:bodyPr wrap="square" lIns="0" tIns="0" rIns="0" bIns="0" rtlCol="0"/>
          <a:lstStyle/>
          <a:p>
            <a:endParaRPr/>
          </a:p>
        </p:txBody>
      </p:sp>
      <p:sp>
        <p:nvSpPr>
          <p:cNvPr id="38" name="object 38"/>
          <p:cNvSpPr/>
          <p:nvPr/>
        </p:nvSpPr>
        <p:spPr>
          <a:xfrm>
            <a:off x="4481232" y="2353377"/>
            <a:ext cx="65465" cy="70033"/>
          </a:xfrm>
          <a:custGeom>
            <a:avLst/>
            <a:gdLst/>
            <a:ahLst/>
            <a:cxnLst/>
            <a:rect l="l" t="t" r="r" b="b"/>
            <a:pathLst>
              <a:path w="84454" h="92710">
                <a:moveTo>
                  <a:pt x="84368" y="0"/>
                </a:moveTo>
                <a:lnTo>
                  <a:pt x="52974" y="0"/>
                </a:lnTo>
                <a:lnTo>
                  <a:pt x="0" y="60838"/>
                </a:lnTo>
                <a:lnTo>
                  <a:pt x="0" y="92232"/>
                </a:lnTo>
                <a:lnTo>
                  <a:pt x="31394" y="92232"/>
                </a:lnTo>
                <a:lnTo>
                  <a:pt x="84368" y="31394"/>
                </a:lnTo>
                <a:lnTo>
                  <a:pt x="84368" y="0"/>
                </a:lnTo>
                <a:close/>
              </a:path>
            </a:pathLst>
          </a:custGeom>
          <a:solidFill>
            <a:srgbClr val="000000"/>
          </a:solidFill>
        </p:spPr>
        <p:txBody>
          <a:bodyPr wrap="square" lIns="0" tIns="0" rIns="0" bIns="0" rtlCol="0"/>
          <a:lstStyle/>
          <a:p>
            <a:endParaRPr/>
          </a:p>
        </p:txBody>
      </p:sp>
      <p:sp>
        <p:nvSpPr>
          <p:cNvPr id="39" name="object 39"/>
          <p:cNvSpPr/>
          <p:nvPr/>
        </p:nvSpPr>
        <p:spPr>
          <a:xfrm>
            <a:off x="6484826" y="4016843"/>
            <a:ext cx="41346" cy="41731"/>
          </a:xfrm>
          <a:custGeom>
            <a:avLst/>
            <a:gdLst/>
            <a:ahLst/>
            <a:cxnLst/>
            <a:rect l="l" t="t" r="r" b="b"/>
            <a:pathLst>
              <a:path w="53340" h="55245">
                <a:moveTo>
                  <a:pt x="53004" y="0"/>
                </a:moveTo>
                <a:lnTo>
                  <a:pt x="21610" y="0"/>
                </a:lnTo>
                <a:lnTo>
                  <a:pt x="0" y="23561"/>
                </a:lnTo>
                <a:lnTo>
                  <a:pt x="0" y="54955"/>
                </a:lnTo>
                <a:lnTo>
                  <a:pt x="31424" y="54955"/>
                </a:lnTo>
                <a:lnTo>
                  <a:pt x="53004" y="31394"/>
                </a:lnTo>
                <a:lnTo>
                  <a:pt x="53004" y="0"/>
                </a:lnTo>
                <a:close/>
              </a:path>
            </a:pathLst>
          </a:custGeom>
          <a:solidFill>
            <a:srgbClr val="000000"/>
          </a:solidFill>
        </p:spPr>
        <p:txBody>
          <a:bodyPr wrap="square" lIns="0" tIns="0" rIns="0" bIns="0" rtlCol="0"/>
          <a:lstStyle/>
          <a:p>
            <a:endParaRPr/>
          </a:p>
        </p:txBody>
      </p:sp>
      <p:sp>
        <p:nvSpPr>
          <p:cNvPr id="40" name="object 40"/>
          <p:cNvSpPr/>
          <p:nvPr/>
        </p:nvSpPr>
        <p:spPr>
          <a:xfrm>
            <a:off x="4522294" y="2335579"/>
            <a:ext cx="2003820" cy="1705244"/>
          </a:xfrm>
          <a:custGeom>
            <a:avLst/>
            <a:gdLst/>
            <a:ahLst/>
            <a:cxnLst/>
            <a:rect l="l" t="t" r="r" b="b"/>
            <a:pathLst>
              <a:path w="2585084" h="2257425">
                <a:moveTo>
                  <a:pt x="31394" y="0"/>
                </a:moveTo>
                <a:lnTo>
                  <a:pt x="0" y="0"/>
                </a:lnTo>
                <a:lnTo>
                  <a:pt x="0" y="31394"/>
                </a:lnTo>
                <a:lnTo>
                  <a:pt x="2553431" y="2257074"/>
                </a:lnTo>
                <a:lnTo>
                  <a:pt x="2584825" y="2257074"/>
                </a:lnTo>
                <a:lnTo>
                  <a:pt x="2584825" y="2225680"/>
                </a:lnTo>
                <a:lnTo>
                  <a:pt x="31394" y="0"/>
                </a:lnTo>
                <a:close/>
              </a:path>
            </a:pathLst>
          </a:custGeom>
          <a:solidFill>
            <a:srgbClr val="000000"/>
          </a:solidFill>
        </p:spPr>
        <p:txBody>
          <a:bodyPr wrap="square" lIns="0" tIns="0" rIns="0" bIns="0" rtlCol="0"/>
          <a:lstStyle/>
          <a:p>
            <a:endParaRPr/>
          </a:p>
        </p:txBody>
      </p:sp>
      <p:sp>
        <p:nvSpPr>
          <p:cNvPr id="41" name="object 41"/>
          <p:cNvSpPr/>
          <p:nvPr/>
        </p:nvSpPr>
        <p:spPr>
          <a:xfrm>
            <a:off x="4505566" y="2335578"/>
            <a:ext cx="41346" cy="41731"/>
          </a:xfrm>
          <a:custGeom>
            <a:avLst/>
            <a:gdLst/>
            <a:ahLst/>
            <a:cxnLst/>
            <a:rect l="l" t="t" r="r" b="b"/>
            <a:pathLst>
              <a:path w="53339" h="55244">
                <a:moveTo>
                  <a:pt x="52974" y="0"/>
                </a:moveTo>
                <a:lnTo>
                  <a:pt x="21579" y="0"/>
                </a:lnTo>
                <a:lnTo>
                  <a:pt x="0" y="23561"/>
                </a:lnTo>
                <a:lnTo>
                  <a:pt x="0" y="54955"/>
                </a:lnTo>
                <a:lnTo>
                  <a:pt x="31394" y="54955"/>
                </a:lnTo>
                <a:lnTo>
                  <a:pt x="52974" y="31394"/>
                </a:lnTo>
                <a:lnTo>
                  <a:pt x="52974" y="0"/>
                </a:lnTo>
                <a:close/>
              </a:path>
            </a:pathLst>
          </a:custGeom>
          <a:solidFill>
            <a:srgbClr val="000000"/>
          </a:solidFill>
        </p:spPr>
        <p:txBody>
          <a:bodyPr wrap="square" lIns="0" tIns="0" rIns="0" bIns="0" rtlCol="0"/>
          <a:lstStyle/>
          <a:p>
            <a:endParaRPr/>
          </a:p>
        </p:txBody>
      </p:sp>
      <p:sp>
        <p:nvSpPr>
          <p:cNvPr id="42" name="object 42"/>
          <p:cNvSpPr/>
          <p:nvPr/>
        </p:nvSpPr>
        <p:spPr>
          <a:xfrm>
            <a:off x="4505566" y="2353377"/>
            <a:ext cx="2003820" cy="1705244"/>
          </a:xfrm>
          <a:custGeom>
            <a:avLst/>
            <a:gdLst/>
            <a:ahLst/>
            <a:cxnLst/>
            <a:rect l="l" t="t" r="r" b="b"/>
            <a:pathLst>
              <a:path w="2585084" h="2257425">
                <a:moveTo>
                  <a:pt x="31394" y="0"/>
                </a:moveTo>
                <a:lnTo>
                  <a:pt x="0" y="0"/>
                </a:lnTo>
                <a:lnTo>
                  <a:pt x="0" y="31394"/>
                </a:lnTo>
                <a:lnTo>
                  <a:pt x="2553400" y="2257074"/>
                </a:lnTo>
                <a:lnTo>
                  <a:pt x="2584825" y="2257074"/>
                </a:lnTo>
                <a:lnTo>
                  <a:pt x="2584825" y="2225680"/>
                </a:lnTo>
                <a:lnTo>
                  <a:pt x="31394" y="0"/>
                </a:lnTo>
                <a:close/>
              </a:path>
            </a:pathLst>
          </a:custGeom>
          <a:solidFill>
            <a:srgbClr val="000000"/>
          </a:solidFill>
        </p:spPr>
        <p:txBody>
          <a:bodyPr wrap="square" lIns="0" tIns="0" rIns="0" bIns="0" rtlCol="0"/>
          <a:lstStyle/>
          <a:p>
            <a:endParaRPr/>
          </a:p>
        </p:txBody>
      </p:sp>
      <p:sp>
        <p:nvSpPr>
          <p:cNvPr id="43" name="object 43"/>
          <p:cNvSpPr/>
          <p:nvPr/>
        </p:nvSpPr>
        <p:spPr>
          <a:xfrm>
            <a:off x="4374723" y="2356323"/>
            <a:ext cx="87123" cy="92098"/>
          </a:xfrm>
          <a:custGeom>
            <a:avLst/>
            <a:gdLst/>
            <a:ahLst/>
            <a:cxnLst/>
            <a:rect l="l" t="t" r="r" b="b"/>
            <a:pathLst>
              <a:path w="112395" h="121919">
                <a:moveTo>
                  <a:pt x="0" y="0"/>
                </a:moveTo>
                <a:lnTo>
                  <a:pt x="0" y="121706"/>
                </a:lnTo>
                <a:lnTo>
                  <a:pt x="56906" y="90281"/>
                </a:lnTo>
                <a:lnTo>
                  <a:pt x="111861" y="60868"/>
                </a:lnTo>
                <a:lnTo>
                  <a:pt x="0" y="0"/>
                </a:lnTo>
                <a:close/>
              </a:path>
            </a:pathLst>
          </a:custGeom>
          <a:solidFill>
            <a:srgbClr val="000000"/>
          </a:solidFill>
        </p:spPr>
        <p:txBody>
          <a:bodyPr wrap="square" lIns="0" tIns="0" rIns="0" bIns="0" rtlCol="0"/>
          <a:lstStyle/>
          <a:p>
            <a:endParaRPr/>
          </a:p>
        </p:txBody>
      </p:sp>
      <p:sp>
        <p:nvSpPr>
          <p:cNvPr id="44" name="object 44"/>
          <p:cNvSpPr/>
          <p:nvPr/>
        </p:nvSpPr>
        <p:spPr>
          <a:xfrm>
            <a:off x="4386883" y="2365205"/>
            <a:ext cx="0" cy="75789"/>
          </a:xfrm>
          <a:custGeom>
            <a:avLst/>
            <a:gdLst/>
            <a:ahLst/>
            <a:cxnLst/>
            <a:rect l="l" t="t" r="r" b="b"/>
            <a:pathLst>
              <a:path h="100330">
                <a:moveTo>
                  <a:pt x="0" y="0"/>
                </a:moveTo>
                <a:lnTo>
                  <a:pt x="0" y="100097"/>
                </a:lnTo>
              </a:path>
            </a:pathLst>
          </a:custGeom>
          <a:ln w="31402">
            <a:solidFill>
              <a:srgbClr val="000000"/>
            </a:solidFill>
          </a:ln>
        </p:spPr>
        <p:txBody>
          <a:bodyPr wrap="square" lIns="0" tIns="0" rIns="0" bIns="0" rtlCol="0"/>
          <a:lstStyle/>
          <a:p>
            <a:endParaRPr/>
          </a:p>
        </p:txBody>
      </p:sp>
      <p:sp>
        <p:nvSpPr>
          <p:cNvPr id="45" name="object 45"/>
          <p:cNvSpPr/>
          <p:nvPr/>
        </p:nvSpPr>
        <p:spPr>
          <a:xfrm>
            <a:off x="4374724" y="2365235"/>
            <a:ext cx="73340" cy="48926"/>
          </a:xfrm>
          <a:custGeom>
            <a:avLst/>
            <a:gdLst/>
            <a:ahLst/>
            <a:cxnLst/>
            <a:rect l="l" t="t" r="r" b="b"/>
            <a:pathLst>
              <a:path w="94614" h="64769">
                <a:moveTo>
                  <a:pt x="31394" y="0"/>
                </a:moveTo>
                <a:lnTo>
                  <a:pt x="0" y="0"/>
                </a:lnTo>
                <a:lnTo>
                  <a:pt x="0" y="31394"/>
                </a:lnTo>
                <a:lnTo>
                  <a:pt x="62788" y="64769"/>
                </a:lnTo>
                <a:lnTo>
                  <a:pt x="94213" y="64769"/>
                </a:lnTo>
                <a:lnTo>
                  <a:pt x="94213" y="33345"/>
                </a:lnTo>
                <a:lnTo>
                  <a:pt x="31394" y="0"/>
                </a:lnTo>
                <a:close/>
              </a:path>
            </a:pathLst>
          </a:custGeom>
          <a:solidFill>
            <a:srgbClr val="000000"/>
          </a:solidFill>
        </p:spPr>
        <p:txBody>
          <a:bodyPr wrap="square" lIns="0" tIns="0" rIns="0" bIns="0" rtlCol="0"/>
          <a:lstStyle/>
          <a:p>
            <a:endParaRPr/>
          </a:p>
        </p:txBody>
      </p:sp>
      <p:sp>
        <p:nvSpPr>
          <p:cNvPr id="46" name="object 46"/>
          <p:cNvSpPr/>
          <p:nvPr/>
        </p:nvSpPr>
        <p:spPr>
          <a:xfrm>
            <a:off x="4402106" y="2390423"/>
            <a:ext cx="45776" cy="35976"/>
          </a:xfrm>
          <a:custGeom>
            <a:avLst/>
            <a:gdLst/>
            <a:ahLst/>
            <a:cxnLst/>
            <a:rect l="l" t="t" r="r" b="b"/>
            <a:pathLst>
              <a:path w="59054" h="47625">
                <a:moveTo>
                  <a:pt x="58887" y="0"/>
                </a:moveTo>
                <a:lnTo>
                  <a:pt x="27462" y="0"/>
                </a:lnTo>
                <a:lnTo>
                  <a:pt x="0" y="15727"/>
                </a:lnTo>
                <a:lnTo>
                  <a:pt x="0" y="47122"/>
                </a:lnTo>
                <a:lnTo>
                  <a:pt x="31394" y="47122"/>
                </a:lnTo>
                <a:lnTo>
                  <a:pt x="58887" y="31424"/>
                </a:lnTo>
                <a:lnTo>
                  <a:pt x="58887" y="0"/>
                </a:lnTo>
                <a:close/>
              </a:path>
            </a:pathLst>
          </a:custGeom>
          <a:solidFill>
            <a:srgbClr val="000000"/>
          </a:solidFill>
        </p:spPr>
        <p:txBody>
          <a:bodyPr wrap="square" lIns="0" tIns="0" rIns="0" bIns="0" rtlCol="0"/>
          <a:lstStyle/>
          <a:p>
            <a:endParaRPr/>
          </a:p>
        </p:txBody>
      </p:sp>
      <p:sp>
        <p:nvSpPr>
          <p:cNvPr id="47" name="object 47"/>
          <p:cNvSpPr/>
          <p:nvPr/>
        </p:nvSpPr>
        <p:spPr>
          <a:xfrm>
            <a:off x="4374723" y="2402304"/>
            <a:ext cx="52175" cy="38854"/>
          </a:xfrm>
          <a:custGeom>
            <a:avLst/>
            <a:gdLst/>
            <a:ahLst/>
            <a:cxnLst/>
            <a:rect l="l" t="t" r="r" b="b"/>
            <a:pathLst>
              <a:path w="67310" h="51435">
                <a:moveTo>
                  <a:pt x="66720" y="0"/>
                </a:moveTo>
                <a:lnTo>
                  <a:pt x="35326" y="0"/>
                </a:lnTo>
                <a:lnTo>
                  <a:pt x="0" y="19598"/>
                </a:lnTo>
                <a:lnTo>
                  <a:pt x="0" y="51023"/>
                </a:lnTo>
                <a:lnTo>
                  <a:pt x="31394" y="51023"/>
                </a:lnTo>
                <a:lnTo>
                  <a:pt x="66720" y="31394"/>
                </a:lnTo>
                <a:lnTo>
                  <a:pt x="66720" y="0"/>
                </a:lnTo>
                <a:close/>
              </a:path>
            </a:pathLst>
          </a:custGeom>
          <a:solidFill>
            <a:srgbClr val="000000"/>
          </a:solidFill>
        </p:spPr>
        <p:txBody>
          <a:bodyPr wrap="square" lIns="0" tIns="0" rIns="0" bIns="0" rtlCol="0"/>
          <a:lstStyle/>
          <a:p>
            <a:endParaRPr/>
          </a:p>
        </p:txBody>
      </p:sp>
      <p:sp>
        <p:nvSpPr>
          <p:cNvPr id="48" name="object 48"/>
          <p:cNvSpPr/>
          <p:nvPr/>
        </p:nvSpPr>
        <p:spPr>
          <a:xfrm>
            <a:off x="4411226" y="2402303"/>
            <a:ext cx="67434" cy="46049"/>
          </a:xfrm>
          <a:custGeom>
            <a:avLst/>
            <a:gdLst/>
            <a:ahLst/>
            <a:cxnLst/>
            <a:rect l="l" t="t" r="r" b="b"/>
            <a:pathLst>
              <a:path w="86995" h="60960">
                <a:moveTo>
                  <a:pt x="86380" y="0"/>
                </a:moveTo>
                <a:lnTo>
                  <a:pt x="54955" y="0"/>
                </a:lnTo>
                <a:lnTo>
                  <a:pt x="0" y="29413"/>
                </a:lnTo>
                <a:lnTo>
                  <a:pt x="0" y="60838"/>
                </a:lnTo>
                <a:lnTo>
                  <a:pt x="31424" y="60838"/>
                </a:lnTo>
                <a:lnTo>
                  <a:pt x="86380" y="31394"/>
                </a:lnTo>
                <a:lnTo>
                  <a:pt x="86380" y="0"/>
                </a:lnTo>
                <a:close/>
              </a:path>
            </a:pathLst>
          </a:custGeom>
          <a:solidFill>
            <a:srgbClr val="000000"/>
          </a:solidFill>
        </p:spPr>
        <p:txBody>
          <a:bodyPr wrap="square" lIns="0" tIns="0" rIns="0" bIns="0" rtlCol="0"/>
          <a:lstStyle/>
          <a:p>
            <a:endParaRPr/>
          </a:p>
        </p:txBody>
      </p:sp>
      <p:sp>
        <p:nvSpPr>
          <p:cNvPr id="49" name="object 49"/>
          <p:cNvSpPr/>
          <p:nvPr/>
        </p:nvSpPr>
        <p:spPr>
          <a:xfrm>
            <a:off x="4453825" y="2399333"/>
            <a:ext cx="29041" cy="26862"/>
          </a:xfrm>
          <a:custGeom>
            <a:avLst/>
            <a:gdLst/>
            <a:ahLst/>
            <a:cxnLst/>
            <a:rect l="l" t="t" r="r" b="b"/>
            <a:pathLst>
              <a:path w="37464" h="35560">
                <a:moveTo>
                  <a:pt x="37307" y="0"/>
                </a:moveTo>
                <a:lnTo>
                  <a:pt x="5913" y="0"/>
                </a:lnTo>
                <a:lnTo>
                  <a:pt x="0" y="3931"/>
                </a:lnTo>
                <a:lnTo>
                  <a:pt x="0" y="35326"/>
                </a:lnTo>
                <a:lnTo>
                  <a:pt x="31424" y="35326"/>
                </a:lnTo>
                <a:lnTo>
                  <a:pt x="37307" y="31394"/>
                </a:lnTo>
                <a:lnTo>
                  <a:pt x="37307" y="0"/>
                </a:lnTo>
                <a:close/>
              </a:path>
            </a:pathLst>
          </a:custGeom>
          <a:solidFill>
            <a:srgbClr val="000000"/>
          </a:solidFill>
        </p:spPr>
        <p:txBody>
          <a:bodyPr wrap="square" lIns="0" tIns="0" rIns="0" bIns="0" rtlCol="0"/>
          <a:lstStyle/>
          <a:p>
            <a:endParaRPr/>
          </a:p>
        </p:txBody>
      </p:sp>
      <p:sp>
        <p:nvSpPr>
          <p:cNvPr id="50" name="object 50"/>
          <p:cNvSpPr/>
          <p:nvPr/>
        </p:nvSpPr>
        <p:spPr>
          <a:xfrm>
            <a:off x="4458408" y="2394890"/>
            <a:ext cx="27564" cy="28301"/>
          </a:xfrm>
          <a:custGeom>
            <a:avLst/>
            <a:gdLst/>
            <a:ahLst/>
            <a:cxnLst/>
            <a:rect l="l" t="t" r="r" b="b"/>
            <a:pathLst>
              <a:path w="35560" h="37464">
                <a:moveTo>
                  <a:pt x="35326" y="0"/>
                </a:moveTo>
                <a:lnTo>
                  <a:pt x="3901" y="0"/>
                </a:lnTo>
                <a:lnTo>
                  <a:pt x="0" y="5882"/>
                </a:lnTo>
                <a:lnTo>
                  <a:pt x="0" y="37277"/>
                </a:lnTo>
                <a:lnTo>
                  <a:pt x="31394" y="37277"/>
                </a:lnTo>
                <a:lnTo>
                  <a:pt x="35326" y="31394"/>
                </a:lnTo>
                <a:lnTo>
                  <a:pt x="35326" y="0"/>
                </a:lnTo>
                <a:close/>
              </a:path>
            </a:pathLst>
          </a:custGeom>
          <a:solidFill>
            <a:srgbClr val="000000"/>
          </a:solidFill>
        </p:spPr>
        <p:txBody>
          <a:bodyPr wrap="square" lIns="0" tIns="0" rIns="0" bIns="0" rtlCol="0"/>
          <a:lstStyle/>
          <a:p>
            <a:endParaRPr/>
          </a:p>
        </p:txBody>
      </p:sp>
      <p:sp>
        <p:nvSpPr>
          <p:cNvPr id="51" name="object 51"/>
          <p:cNvSpPr/>
          <p:nvPr/>
        </p:nvSpPr>
        <p:spPr>
          <a:xfrm>
            <a:off x="4461445" y="2402275"/>
            <a:ext cx="24611" cy="0"/>
          </a:xfrm>
          <a:custGeom>
            <a:avLst/>
            <a:gdLst/>
            <a:ahLst/>
            <a:cxnLst/>
            <a:rect l="l" t="t" r="r" b="b"/>
            <a:pathLst>
              <a:path w="31750">
                <a:moveTo>
                  <a:pt x="0" y="0"/>
                </a:moveTo>
                <a:lnTo>
                  <a:pt x="31402" y="0"/>
                </a:lnTo>
              </a:path>
            </a:pathLst>
          </a:custGeom>
          <a:ln w="14829">
            <a:solidFill>
              <a:srgbClr val="000000"/>
            </a:solidFill>
          </a:ln>
        </p:spPr>
        <p:txBody>
          <a:bodyPr wrap="square" lIns="0" tIns="0" rIns="0" bIns="0" rtlCol="0"/>
          <a:lstStyle/>
          <a:p>
            <a:endParaRPr/>
          </a:p>
        </p:txBody>
      </p:sp>
      <p:sp>
        <p:nvSpPr>
          <p:cNvPr id="52" name="object 52"/>
          <p:cNvSpPr/>
          <p:nvPr/>
        </p:nvSpPr>
        <p:spPr>
          <a:xfrm>
            <a:off x="4458408" y="2383008"/>
            <a:ext cx="27564" cy="26862"/>
          </a:xfrm>
          <a:custGeom>
            <a:avLst/>
            <a:gdLst/>
            <a:ahLst/>
            <a:cxnLst/>
            <a:rect l="l" t="t" r="r" b="b"/>
            <a:pathLst>
              <a:path w="35560" h="35560">
                <a:moveTo>
                  <a:pt x="31394" y="0"/>
                </a:moveTo>
                <a:lnTo>
                  <a:pt x="0" y="0"/>
                </a:lnTo>
                <a:lnTo>
                  <a:pt x="0" y="31394"/>
                </a:lnTo>
                <a:lnTo>
                  <a:pt x="3901" y="35326"/>
                </a:lnTo>
                <a:lnTo>
                  <a:pt x="35326" y="35326"/>
                </a:lnTo>
                <a:lnTo>
                  <a:pt x="35326" y="3931"/>
                </a:lnTo>
                <a:lnTo>
                  <a:pt x="31394" y="0"/>
                </a:lnTo>
                <a:close/>
              </a:path>
            </a:pathLst>
          </a:custGeom>
          <a:solidFill>
            <a:srgbClr val="000000"/>
          </a:solidFill>
        </p:spPr>
        <p:txBody>
          <a:bodyPr wrap="square" lIns="0" tIns="0" rIns="0" bIns="0" rtlCol="0"/>
          <a:lstStyle/>
          <a:p>
            <a:endParaRPr/>
          </a:p>
        </p:txBody>
      </p:sp>
      <p:sp>
        <p:nvSpPr>
          <p:cNvPr id="53" name="object 53"/>
          <p:cNvSpPr/>
          <p:nvPr/>
        </p:nvSpPr>
        <p:spPr>
          <a:xfrm>
            <a:off x="4453825" y="2380038"/>
            <a:ext cx="29041" cy="26862"/>
          </a:xfrm>
          <a:custGeom>
            <a:avLst/>
            <a:gdLst/>
            <a:ahLst/>
            <a:cxnLst/>
            <a:rect l="l" t="t" r="r" b="b"/>
            <a:pathLst>
              <a:path w="37464" h="35560">
                <a:moveTo>
                  <a:pt x="31424" y="0"/>
                </a:moveTo>
                <a:lnTo>
                  <a:pt x="0" y="0"/>
                </a:lnTo>
                <a:lnTo>
                  <a:pt x="0" y="31424"/>
                </a:lnTo>
                <a:lnTo>
                  <a:pt x="5913" y="35326"/>
                </a:lnTo>
                <a:lnTo>
                  <a:pt x="37307" y="35326"/>
                </a:lnTo>
                <a:lnTo>
                  <a:pt x="37307" y="3931"/>
                </a:lnTo>
                <a:lnTo>
                  <a:pt x="31424" y="0"/>
                </a:lnTo>
                <a:close/>
              </a:path>
            </a:pathLst>
          </a:custGeom>
          <a:solidFill>
            <a:srgbClr val="000000"/>
          </a:solidFill>
        </p:spPr>
        <p:txBody>
          <a:bodyPr wrap="square" lIns="0" tIns="0" rIns="0" bIns="0" rtlCol="0"/>
          <a:lstStyle/>
          <a:p>
            <a:endParaRPr/>
          </a:p>
        </p:txBody>
      </p:sp>
      <p:sp>
        <p:nvSpPr>
          <p:cNvPr id="54" name="object 54"/>
          <p:cNvSpPr/>
          <p:nvPr/>
        </p:nvSpPr>
        <p:spPr>
          <a:xfrm>
            <a:off x="4367116" y="2334082"/>
            <a:ext cx="111241" cy="70033"/>
          </a:xfrm>
          <a:custGeom>
            <a:avLst/>
            <a:gdLst/>
            <a:ahLst/>
            <a:cxnLst/>
            <a:rect l="l" t="t" r="r" b="b"/>
            <a:pathLst>
              <a:path w="143510" h="92710">
                <a:moveTo>
                  <a:pt x="31394" y="0"/>
                </a:moveTo>
                <a:lnTo>
                  <a:pt x="0" y="0"/>
                </a:lnTo>
                <a:lnTo>
                  <a:pt x="0" y="31394"/>
                </a:lnTo>
                <a:lnTo>
                  <a:pt x="111861" y="92262"/>
                </a:lnTo>
                <a:lnTo>
                  <a:pt x="143286" y="92262"/>
                </a:lnTo>
                <a:lnTo>
                  <a:pt x="143286" y="60838"/>
                </a:lnTo>
                <a:lnTo>
                  <a:pt x="31394" y="0"/>
                </a:lnTo>
                <a:close/>
              </a:path>
            </a:pathLst>
          </a:custGeom>
          <a:solidFill>
            <a:srgbClr val="000000"/>
          </a:solidFill>
        </p:spPr>
        <p:txBody>
          <a:bodyPr wrap="square" lIns="0" tIns="0" rIns="0" bIns="0" rtlCol="0"/>
          <a:lstStyle/>
          <a:p>
            <a:endParaRPr/>
          </a:p>
        </p:txBody>
      </p:sp>
      <p:sp>
        <p:nvSpPr>
          <p:cNvPr id="55" name="object 55"/>
          <p:cNvSpPr/>
          <p:nvPr/>
        </p:nvSpPr>
        <p:spPr>
          <a:xfrm>
            <a:off x="4362556" y="2332609"/>
            <a:ext cx="29041" cy="25423"/>
          </a:xfrm>
          <a:custGeom>
            <a:avLst/>
            <a:gdLst/>
            <a:ahLst/>
            <a:cxnLst/>
            <a:rect l="l" t="t" r="r" b="b"/>
            <a:pathLst>
              <a:path w="37464" h="33655">
                <a:moveTo>
                  <a:pt x="31394" y="0"/>
                </a:moveTo>
                <a:lnTo>
                  <a:pt x="0" y="0"/>
                </a:lnTo>
                <a:lnTo>
                  <a:pt x="0" y="31394"/>
                </a:lnTo>
                <a:lnTo>
                  <a:pt x="5882" y="33345"/>
                </a:lnTo>
                <a:lnTo>
                  <a:pt x="37277" y="33345"/>
                </a:lnTo>
                <a:lnTo>
                  <a:pt x="37277" y="1950"/>
                </a:lnTo>
                <a:lnTo>
                  <a:pt x="31394" y="0"/>
                </a:lnTo>
                <a:close/>
              </a:path>
            </a:pathLst>
          </a:custGeom>
          <a:solidFill>
            <a:srgbClr val="000000"/>
          </a:solidFill>
        </p:spPr>
        <p:txBody>
          <a:bodyPr wrap="square" lIns="0" tIns="0" rIns="0" bIns="0" rtlCol="0"/>
          <a:lstStyle/>
          <a:p>
            <a:endParaRPr/>
          </a:p>
        </p:txBody>
      </p:sp>
      <p:sp>
        <p:nvSpPr>
          <p:cNvPr id="56" name="object 56"/>
          <p:cNvSpPr/>
          <p:nvPr/>
        </p:nvSpPr>
        <p:spPr>
          <a:xfrm>
            <a:off x="4357996" y="2332609"/>
            <a:ext cx="29041" cy="25423"/>
          </a:xfrm>
          <a:custGeom>
            <a:avLst/>
            <a:gdLst/>
            <a:ahLst/>
            <a:cxnLst/>
            <a:rect l="l" t="t" r="r" b="b"/>
            <a:pathLst>
              <a:path w="37464" h="33655">
                <a:moveTo>
                  <a:pt x="37277" y="0"/>
                </a:moveTo>
                <a:lnTo>
                  <a:pt x="5882" y="0"/>
                </a:lnTo>
                <a:lnTo>
                  <a:pt x="0" y="1950"/>
                </a:lnTo>
                <a:lnTo>
                  <a:pt x="0" y="33345"/>
                </a:lnTo>
                <a:lnTo>
                  <a:pt x="31394" y="33345"/>
                </a:lnTo>
                <a:lnTo>
                  <a:pt x="37277" y="31394"/>
                </a:lnTo>
                <a:lnTo>
                  <a:pt x="37277" y="0"/>
                </a:lnTo>
                <a:close/>
              </a:path>
            </a:pathLst>
          </a:custGeom>
          <a:solidFill>
            <a:srgbClr val="000000"/>
          </a:solidFill>
        </p:spPr>
        <p:txBody>
          <a:bodyPr wrap="square" lIns="0" tIns="0" rIns="0" bIns="0" rtlCol="0"/>
          <a:lstStyle/>
          <a:p>
            <a:endParaRPr/>
          </a:p>
        </p:txBody>
      </p:sp>
      <p:sp>
        <p:nvSpPr>
          <p:cNvPr id="57" name="object 57"/>
          <p:cNvSpPr/>
          <p:nvPr/>
        </p:nvSpPr>
        <p:spPr>
          <a:xfrm>
            <a:off x="4354948" y="2334082"/>
            <a:ext cx="27564" cy="26862"/>
          </a:xfrm>
          <a:custGeom>
            <a:avLst/>
            <a:gdLst/>
            <a:ahLst/>
            <a:cxnLst/>
            <a:rect l="l" t="t" r="r" b="b"/>
            <a:pathLst>
              <a:path w="35560" h="35560">
                <a:moveTo>
                  <a:pt x="35326" y="0"/>
                </a:moveTo>
                <a:lnTo>
                  <a:pt x="3931" y="0"/>
                </a:lnTo>
                <a:lnTo>
                  <a:pt x="0" y="3931"/>
                </a:lnTo>
                <a:lnTo>
                  <a:pt x="0" y="35326"/>
                </a:lnTo>
                <a:lnTo>
                  <a:pt x="31394" y="35326"/>
                </a:lnTo>
                <a:lnTo>
                  <a:pt x="35326" y="31394"/>
                </a:lnTo>
                <a:lnTo>
                  <a:pt x="35326" y="0"/>
                </a:lnTo>
                <a:close/>
              </a:path>
            </a:pathLst>
          </a:custGeom>
          <a:solidFill>
            <a:srgbClr val="000000"/>
          </a:solidFill>
        </p:spPr>
        <p:txBody>
          <a:bodyPr wrap="square" lIns="0" tIns="0" rIns="0" bIns="0" rtlCol="0"/>
          <a:lstStyle/>
          <a:p>
            <a:endParaRPr/>
          </a:p>
        </p:txBody>
      </p:sp>
      <p:sp>
        <p:nvSpPr>
          <p:cNvPr id="58" name="object 58"/>
          <p:cNvSpPr/>
          <p:nvPr/>
        </p:nvSpPr>
        <p:spPr>
          <a:xfrm>
            <a:off x="4351900" y="2337052"/>
            <a:ext cx="27564" cy="26862"/>
          </a:xfrm>
          <a:custGeom>
            <a:avLst/>
            <a:gdLst/>
            <a:ahLst/>
            <a:cxnLst/>
            <a:rect l="l" t="t" r="r" b="b"/>
            <a:pathLst>
              <a:path w="35560" h="35560">
                <a:moveTo>
                  <a:pt x="35326" y="0"/>
                </a:moveTo>
                <a:lnTo>
                  <a:pt x="3931" y="0"/>
                </a:lnTo>
                <a:lnTo>
                  <a:pt x="0" y="3931"/>
                </a:lnTo>
                <a:lnTo>
                  <a:pt x="0" y="35326"/>
                </a:lnTo>
                <a:lnTo>
                  <a:pt x="31394" y="35326"/>
                </a:lnTo>
                <a:lnTo>
                  <a:pt x="35326" y="31394"/>
                </a:lnTo>
                <a:lnTo>
                  <a:pt x="35326" y="0"/>
                </a:lnTo>
                <a:close/>
              </a:path>
            </a:pathLst>
          </a:custGeom>
          <a:solidFill>
            <a:srgbClr val="000000"/>
          </a:solidFill>
        </p:spPr>
        <p:txBody>
          <a:bodyPr wrap="square" lIns="0" tIns="0" rIns="0" bIns="0" rtlCol="0"/>
          <a:lstStyle/>
          <a:p>
            <a:endParaRPr/>
          </a:p>
        </p:txBody>
      </p:sp>
      <p:sp>
        <p:nvSpPr>
          <p:cNvPr id="59" name="object 59"/>
          <p:cNvSpPr/>
          <p:nvPr/>
        </p:nvSpPr>
        <p:spPr>
          <a:xfrm>
            <a:off x="4350388" y="2340022"/>
            <a:ext cx="26088" cy="28301"/>
          </a:xfrm>
          <a:custGeom>
            <a:avLst/>
            <a:gdLst/>
            <a:ahLst/>
            <a:cxnLst/>
            <a:rect l="l" t="t" r="r" b="b"/>
            <a:pathLst>
              <a:path w="33654" h="37464">
                <a:moveTo>
                  <a:pt x="33345" y="0"/>
                </a:moveTo>
                <a:lnTo>
                  <a:pt x="1950" y="0"/>
                </a:lnTo>
                <a:lnTo>
                  <a:pt x="0" y="5882"/>
                </a:lnTo>
                <a:lnTo>
                  <a:pt x="0" y="37277"/>
                </a:lnTo>
                <a:lnTo>
                  <a:pt x="31394" y="37277"/>
                </a:lnTo>
                <a:lnTo>
                  <a:pt x="33345" y="31394"/>
                </a:lnTo>
                <a:lnTo>
                  <a:pt x="33345" y="0"/>
                </a:lnTo>
                <a:close/>
              </a:path>
            </a:pathLst>
          </a:custGeom>
          <a:solidFill>
            <a:srgbClr val="000000"/>
          </a:solidFill>
        </p:spPr>
        <p:txBody>
          <a:bodyPr wrap="square" lIns="0" tIns="0" rIns="0" bIns="0" rtlCol="0"/>
          <a:lstStyle/>
          <a:p>
            <a:endParaRPr/>
          </a:p>
        </p:txBody>
      </p:sp>
      <p:sp>
        <p:nvSpPr>
          <p:cNvPr id="60" name="object 60"/>
          <p:cNvSpPr/>
          <p:nvPr/>
        </p:nvSpPr>
        <p:spPr>
          <a:xfrm>
            <a:off x="4362548" y="2344457"/>
            <a:ext cx="0" cy="116081"/>
          </a:xfrm>
          <a:custGeom>
            <a:avLst/>
            <a:gdLst/>
            <a:ahLst/>
            <a:cxnLst/>
            <a:rect l="l" t="t" r="r" b="b"/>
            <a:pathLst>
              <a:path h="153670">
                <a:moveTo>
                  <a:pt x="0" y="153076"/>
                </a:moveTo>
                <a:lnTo>
                  <a:pt x="0" y="0"/>
                </a:lnTo>
              </a:path>
            </a:pathLst>
          </a:custGeom>
          <a:ln w="31402">
            <a:solidFill>
              <a:srgbClr val="000000"/>
            </a:solidFill>
          </a:ln>
        </p:spPr>
        <p:txBody>
          <a:bodyPr wrap="square" lIns="0" tIns="0" rIns="0" bIns="0" rtlCol="0"/>
          <a:lstStyle/>
          <a:p>
            <a:endParaRPr/>
          </a:p>
        </p:txBody>
      </p:sp>
      <p:sp>
        <p:nvSpPr>
          <p:cNvPr id="61" name="object 61"/>
          <p:cNvSpPr/>
          <p:nvPr/>
        </p:nvSpPr>
        <p:spPr>
          <a:xfrm>
            <a:off x="4350388" y="2436380"/>
            <a:ext cx="26088" cy="28301"/>
          </a:xfrm>
          <a:custGeom>
            <a:avLst/>
            <a:gdLst/>
            <a:ahLst/>
            <a:cxnLst/>
            <a:rect l="l" t="t" r="r" b="b"/>
            <a:pathLst>
              <a:path w="33654" h="37464">
                <a:moveTo>
                  <a:pt x="31394" y="0"/>
                </a:moveTo>
                <a:lnTo>
                  <a:pt x="0" y="0"/>
                </a:lnTo>
                <a:lnTo>
                  <a:pt x="0" y="31424"/>
                </a:lnTo>
                <a:lnTo>
                  <a:pt x="1950" y="37307"/>
                </a:lnTo>
                <a:lnTo>
                  <a:pt x="33345" y="37307"/>
                </a:lnTo>
                <a:lnTo>
                  <a:pt x="33345" y="5913"/>
                </a:lnTo>
                <a:lnTo>
                  <a:pt x="31394" y="0"/>
                </a:lnTo>
                <a:close/>
              </a:path>
            </a:pathLst>
          </a:custGeom>
          <a:solidFill>
            <a:srgbClr val="000000"/>
          </a:solidFill>
        </p:spPr>
        <p:txBody>
          <a:bodyPr wrap="square" lIns="0" tIns="0" rIns="0" bIns="0" rtlCol="0"/>
          <a:lstStyle/>
          <a:p>
            <a:endParaRPr/>
          </a:p>
        </p:txBody>
      </p:sp>
      <p:sp>
        <p:nvSpPr>
          <p:cNvPr id="62" name="object 62"/>
          <p:cNvSpPr/>
          <p:nvPr/>
        </p:nvSpPr>
        <p:spPr>
          <a:xfrm>
            <a:off x="4351900" y="2440846"/>
            <a:ext cx="27564" cy="28301"/>
          </a:xfrm>
          <a:custGeom>
            <a:avLst/>
            <a:gdLst/>
            <a:ahLst/>
            <a:cxnLst/>
            <a:rect l="l" t="t" r="r" b="b"/>
            <a:pathLst>
              <a:path w="35560" h="37464">
                <a:moveTo>
                  <a:pt x="31394" y="0"/>
                </a:moveTo>
                <a:lnTo>
                  <a:pt x="0" y="0"/>
                </a:lnTo>
                <a:lnTo>
                  <a:pt x="0" y="31394"/>
                </a:lnTo>
                <a:lnTo>
                  <a:pt x="3931" y="37277"/>
                </a:lnTo>
                <a:lnTo>
                  <a:pt x="35326" y="37277"/>
                </a:lnTo>
                <a:lnTo>
                  <a:pt x="35326" y="5882"/>
                </a:lnTo>
                <a:lnTo>
                  <a:pt x="31394" y="0"/>
                </a:lnTo>
                <a:close/>
              </a:path>
            </a:pathLst>
          </a:custGeom>
          <a:solidFill>
            <a:srgbClr val="000000"/>
          </a:solidFill>
        </p:spPr>
        <p:txBody>
          <a:bodyPr wrap="square" lIns="0" tIns="0" rIns="0" bIns="0" rtlCol="0"/>
          <a:lstStyle/>
          <a:p>
            <a:endParaRPr/>
          </a:p>
        </p:txBody>
      </p:sp>
      <p:sp>
        <p:nvSpPr>
          <p:cNvPr id="63" name="object 63"/>
          <p:cNvSpPr/>
          <p:nvPr/>
        </p:nvSpPr>
        <p:spPr>
          <a:xfrm>
            <a:off x="4354948" y="2445290"/>
            <a:ext cx="27564" cy="26862"/>
          </a:xfrm>
          <a:custGeom>
            <a:avLst/>
            <a:gdLst/>
            <a:ahLst/>
            <a:cxnLst/>
            <a:rect l="l" t="t" r="r" b="b"/>
            <a:pathLst>
              <a:path w="35560" h="35560">
                <a:moveTo>
                  <a:pt x="31394" y="0"/>
                </a:moveTo>
                <a:lnTo>
                  <a:pt x="0" y="0"/>
                </a:lnTo>
                <a:lnTo>
                  <a:pt x="0" y="31394"/>
                </a:lnTo>
                <a:lnTo>
                  <a:pt x="3931" y="35326"/>
                </a:lnTo>
                <a:lnTo>
                  <a:pt x="35326" y="35326"/>
                </a:lnTo>
                <a:lnTo>
                  <a:pt x="35326" y="3931"/>
                </a:lnTo>
                <a:lnTo>
                  <a:pt x="31394" y="0"/>
                </a:lnTo>
                <a:close/>
              </a:path>
            </a:pathLst>
          </a:custGeom>
          <a:solidFill>
            <a:srgbClr val="000000"/>
          </a:solidFill>
        </p:spPr>
        <p:txBody>
          <a:bodyPr wrap="square" lIns="0" tIns="0" rIns="0" bIns="0" rtlCol="0"/>
          <a:lstStyle/>
          <a:p>
            <a:endParaRPr/>
          </a:p>
        </p:txBody>
      </p:sp>
      <p:sp>
        <p:nvSpPr>
          <p:cNvPr id="64" name="object 64"/>
          <p:cNvSpPr/>
          <p:nvPr/>
        </p:nvSpPr>
        <p:spPr>
          <a:xfrm>
            <a:off x="4357989" y="2460090"/>
            <a:ext cx="33471" cy="0"/>
          </a:xfrm>
          <a:custGeom>
            <a:avLst/>
            <a:gdLst/>
            <a:ahLst/>
            <a:cxnLst/>
            <a:rect l="l" t="t" r="r" b="b"/>
            <a:pathLst>
              <a:path w="43179">
                <a:moveTo>
                  <a:pt x="0" y="0"/>
                </a:moveTo>
                <a:lnTo>
                  <a:pt x="43189" y="0"/>
                </a:lnTo>
              </a:path>
            </a:pathLst>
          </a:custGeom>
          <a:ln w="31403">
            <a:solidFill>
              <a:srgbClr val="000000"/>
            </a:solidFill>
          </a:ln>
        </p:spPr>
        <p:txBody>
          <a:bodyPr wrap="square" lIns="0" tIns="0" rIns="0" bIns="0" rtlCol="0"/>
          <a:lstStyle/>
          <a:p>
            <a:endParaRPr/>
          </a:p>
        </p:txBody>
      </p:sp>
      <p:sp>
        <p:nvSpPr>
          <p:cNvPr id="65" name="object 65"/>
          <p:cNvSpPr/>
          <p:nvPr/>
        </p:nvSpPr>
        <p:spPr>
          <a:xfrm>
            <a:off x="4367115" y="2424522"/>
            <a:ext cx="68911" cy="47488"/>
          </a:xfrm>
          <a:custGeom>
            <a:avLst/>
            <a:gdLst/>
            <a:ahLst/>
            <a:cxnLst/>
            <a:rect l="l" t="t" r="r" b="b"/>
            <a:pathLst>
              <a:path w="88900" h="62864">
                <a:moveTo>
                  <a:pt x="88331" y="0"/>
                </a:moveTo>
                <a:lnTo>
                  <a:pt x="56906" y="0"/>
                </a:lnTo>
                <a:lnTo>
                  <a:pt x="0" y="31424"/>
                </a:lnTo>
                <a:lnTo>
                  <a:pt x="0" y="62819"/>
                </a:lnTo>
                <a:lnTo>
                  <a:pt x="31394" y="62819"/>
                </a:lnTo>
                <a:lnTo>
                  <a:pt x="88331" y="31424"/>
                </a:lnTo>
                <a:lnTo>
                  <a:pt x="88331" y="0"/>
                </a:lnTo>
                <a:close/>
              </a:path>
            </a:pathLst>
          </a:custGeom>
          <a:solidFill>
            <a:srgbClr val="000000"/>
          </a:solidFill>
        </p:spPr>
        <p:txBody>
          <a:bodyPr wrap="square" lIns="0" tIns="0" rIns="0" bIns="0" rtlCol="0"/>
          <a:lstStyle/>
          <a:p>
            <a:endParaRPr/>
          </a:p>
        </p:txBody>
      </p:sp>
      <p:sp>
        <p:nvSpPr>
          <p:cNvPr id="66" name="object 66"/>
          <p:cNvSpPr/>
          <p:nvPr/>
        </p:nvSpPr>
        <p:spPr>
          <a:xfrm>
            <a:off x="6462003" y="5426799"/>
            <a:ext cx="44300" cy="37415"/>
          </a:xfrm>
          <a:custGeom>
            <a:avLst/>
            <a:gdLst/>
            <a:ahLst/>
            <a:cxnLst/>
            <a:rect l="l" t="t" r="r" b="b"/>
            <a:pathLst>
              <a:path w="57150" h="49529">
                <a:moveTo>
                  <a:pt x="56936" y="0"/>
                </a:moveTo>
                <a:lnTo>
                  <a:pt x="25542" y="0"/>
                </a:lnTo>
                <a:lnTo>
                  <a:pt x="0" y="17666"/>
                </a:lnTo>
                <a:lnTo>
                  <a:pt x="0" y="49063"/>
                </a:lnTo>
                <a:lnTo>
                  <a:pt x="31424" y="49063"/>
                </a:lnTo>
                <a:lnTo>
                  <a:pt x="56936" y="31406"/>
                </a:lnTo>
                <a:lnTo>
                  <a:pt x="56936" y="0"/>
                </a:lnTo>
                <a:close/>
              </a:path>
            </a:pathLst>
          </a:custGeom>
          <a:solidFill>
            <a:srgbClr val="000000"/>
          </a:solidFill>
        </p:spPr>
        <p:txBody>
          <a:bodyPr wrap="square" lIns="0" tIns="0" rIns="0" bIns="0" rtlCol="0"/>
          <a:lstStyle/>
          <a:p>
            <a:endParaRPr/>
          </a:p>
        </p:txBody>
      </p:sp>
      <p:sp>
        <p:nvSpPr>
          <p:cNvPr id="67" name="object 67"/>
          <p:cNvSpPr/>
          <p:nvPr/>
        </p:nvSpPr>
        <p:spPr>
          <a:xfrm>
            <a:off x="4417322" y="2406724"/>
            <a:ext cx="2088973" cy="3044016"/>
          </a:xfrm>
          <a:custGeom>
            <a:avLst/>
            <a:gdLst/>
            <a:ahLst/>
            <a:cxnLst/>
            <a:rect l="l" t="t" r="r" b="b"/>
            <a:pathLst>
              <a:path w="2694940" h="4029709">
                <a:moveTo>
                  <a:pt x="31394" y="0"/>
                </a:moveTo>
                <a:lnTo>
                  <a:pt x="0" y="0"/>
                </a:lnTo>
                <a:lnTo>
                  <a:pt x="0" y="31424"/>
                </a:lnTo>
                <a:lnTo>
                  <a:pt x="2663342" y="4029422"/>
                </a:lnTo>
                <a:lnTo>
                  <a:pt x="2694736" y="4029422"/>
                </a:lnTo>
                <a:lnTo>
                  <a:pt x="2694736" y="3998015"/>
                </a:lnTo>
                <a:lnTo>
                  <a:pt x="31394" y="0"/>
                </a:lnTo>
                <a:close/>
              </a:path>
            </a:pathLst>
          </a:custGeom>
          <a:solidFill>
            <a:srgbClr val="000000"/>
          </a:solidFill>
        </p:spPr>
        <p:txBody>
          <a:bodyPr wrap="square" lIns="0" tIns="0" rIns="0" bIns="0" rtlCol="0"/>
          <a:lstStyle/>
          <a:p>
            <a:endParaRPr/>
          </a:p>
        </p:txBody>
      </p:sp>
      <p:sp>
        <p:nvSpPr>
          <p:cNvPr id="68" name="object 68"/>
          <p:cNvSpPr/>
          <p:nvPr/>
        </p:nvSpPr>
        <p:spPr>
          <a:xfrm>
            <a:off x="4397546" y="2406724"/>
            <a:ext cx="44300" cy="37415"/>
          </a:xfrm>
          <a:custGeom>
            <a:avLst/>
            <a:gdLst/>
            <a:ahLst/>
            <a:cxnLst/>
            <a:rect l="l" t="t" r="r" b="b"/>
            <a:pathLst>
              <a:path w="57150" h="49530">
                <a:moveTo>
                  <a:pt x="56906" y="0"/>
                </a:moveTo>
                <a:lnTo>
                  <a:pt x="25511" y="0"/>
                </a:lnTo>
                <a:lnTo>
                  <a:pt x="0" y="17678"/>
                </a:lnTo>
                <a:lnTo>
                  <a:pt x="0" y="49072"/>
                </a:lnTo>
                <a:lnTo>
                  <a:pt x="31394" y="49072"/>
                </a:lnTo>
                <a:lnTo>
                  <a:pt x="56906" y="31424"/>
                </a:lnTo>
                <a:lnTo>
                  <a:pt x="56906" y="0"/>
                </a:lnTo>
                <a:close/>
              </a:path>
            </a:pathLst>
          </a:custGeom>
          <a:solidFill>
            <a:srgbClr val="000000"/>
          </a:solidFill>
        </p:spPr>
        <p:txBody>
          <a:bodyPr wrap="square" lIns="0" tIns="0" rIns="0" bIns="0" rtlCol="0"/>
          <a:lstStyle/>
          <a:p>
            <a:endParaRPr/>
          </a:p>
        </p:txBody>
      </p:sp>
      <p:sp>
        <p:nvSpPr>
          <p:cNvPr id="69" name="object 69"/>
          <p:cNvSpPr/>
          <p:nvPr/>
        </p:nvSpPr>
        <p:spPr>
          <a:xfrm>
            <a:off x="4397546" y="2420078"/>
            <a:ext cx="2088973" cy="3044016"/>
          </a:xfrm>
          <a:custGeom>
            <a:avLst/>
            <a:gdLst/>
            <a:ahLst/>
            <a:cxnLst/>
            <a:rect l="l" t="t" r="r" b="b"/>
            <a:pathLst>
              <a:path w="2694940" h="4029709">
                <a:moveTo>
                  <a:pt x="31394" y="0"/>
                </a:moveTo>
                <a:lnTo>
                  <a:pt x="0" y="0"/>
                </a:lnTo>
                <a:lnTo>
                  <a:pt x="0" y="31394"/>
                </a:lnTo>
                <a:lnTo>
                  <a:pt x="2663311" y="4029401"/>
                </a:lnTo>
                <a:lnTo>
                  <a:pt x="2694736" y="4029401"/>
                </a:lnTo>
                <a:lnTo>
                  <a:pt x="2694736" y="3998003"/>
                </a:lnTo>
                <a:lnTo>
                  <a:pt x="31394" y="0"/>
                </a:lnTo>
                <a:close/>
              </a:path>
            </a:pathLst>
          </a:custGeom>
          <a:solidFill>
            <a:srgbClr val="000000"/>
          </a:solidFill>
        </p:spPr>
        <p:txBody>
          <a:bodyPr wrap="square" lIns="0" tIns="0" rIns="0" bIns="0" rtlCol="0"/>
          <a:lstStyle/>
          <a:p>
            <a:endParaRPr/>
          </a:p>
        </p:txBody>
      </p:sp>
      <p:sp>
        <p:nvSpPr>
          <p:cNvPr id="70" name="object 70"/>
          <p:cNvSpPr txBox="1"/>
          <p:nvPr/>
        </p:nvSpPr>
        <p:spPr>
          <a:xfrm>
            <a:off x="5486188" y="2946117"/>
            <a:ext cx="2163298" cy="512961"/>
          </a:xfrm>
          <a:prstGeom prst="rect">
            <a:avLst/>
          </a:prstGeom>
        </p:spPr>
        <p:txBody>
          <a:bodyPr vert="horz" wrap="square" lIns="0" tIns="0" rIns="0" bIns="0" rtlCol="0">
            <a:spAutoFit/>
          </a:bodyPr>
          <a:lstStyle/>
          <a:p>
            <a:pPr marL="9735">
              <a:lnSpc>
                <a:spcPct val="100000"/>
              </a:lnSpc>
            </a:pPr>
            <a:r>
              <a:rPr sz="1500" i="1" dirty="0">
                <a:latin typeface="Arial"/>
                <a:cs typeface="Arial"/>
              </a:rPr>
              <a:t>join</a:t>
            </a:r>
            <a:endParaRPr sz="1500">
              <a:latin typeface="Arial"/>
              <a:cs typeface="Arial"/>
            </a:endParaRPr>
          </a:p>
          <a:p>
            <a:pPr marL="1392041">
              <a:lnSpc>
                <a:spcPct val="100000"/>
              </a:lnSpc>
              <a:spcBef>
                <a:spcPts val="433"/>
              </a:spcBef>
            </a:pPr>
            <a:r>
              <a:rPr sz="1500" spc="4" dirty="0">
                <a:latin typeface="Arial"/>
                <a:cs typeface="Arial"/>
              </a:rPr>
              <a:t>BranchX</a:t>
            </a:r>
            <a:endParaRPr sz="1500">
              <a:latin typeface="Arial"/>
              <a:cs typeface="Arial"/>
            </a:endParaRPr>
          </a:p>
        </p:txBody>
      </p:sp>
      <p:sp>
        <p:nvSpPr>
          <p:cNvPr id="71" name="object 71"/>
          <p:cNvSpPr txBox="1"/>
          <p:nvPr/>
        </p:nvSpPr>
        <p:spPr>
          <a:xfrm>
            <a:off x="6990728" y="2634770"/>
            <a:ext cx="149634" cy="230832"/>
          </a:xfrm>
          <a:prstGeom prst="rect">
            <a:avLst/>
          </a:prstGeom>
        </p:spPr>
        <p:txBody>
          <a:bodyPr vert="horz" wrap="square" lIns="0" tIns="0" rIns="0" bIns="0" rtlCol="0">
            <a:spAutoFit/>
          </a:bodyPr>
          <a:lstStyle/>
          <a:p>
            <a:pPr marL="9735">
              <a:lnSpc>
                <a:spcPct val="100000"/>
              </a:lnSpc>
            </a:pPr>
            <a:r>
              <a:rPr sz="1500" spc="8" dirty="0">
                <a:latin typeface="Arial"/>
                <a:cs typeface="Arial"/>
              </a:rPr>
              <a:t>A</a:t>
            </a:r>
            <a:endParaRPr sz="1500">
              <a:latin typeface="Arial"/>
              <a:cs typeface="Arial"/>
            </a:endParaRPr>
          </a:p>
        </p:txBody>
      </p:sp>
      <p:sp>
        <p:nvSpPr>
          <p:cNvPr id="72" name="object 72"/>
          <p:cNvSpPr txBox="1"/>
          <p:nvPr/>
        </p:nvSpPr>
        <p:spPr>
          <a:xfrm>
            <a:off x="6429350" y="2249290"/>
            <a:ext cx="917494" cy="230832"/>
          </a:xfrm>
          <a:prstGeom prst="rect">
            <a:avLst/>
          </a:prstGeom>
        </p:spPr>
        <p:txBody>
          <a:bodyPr vert="horz" wrap="square" lIns="0" tIns="0" rIns="0" bIns="0" rtlCol="0">
            <a:spAutoFit/>
          </a:bodyPr>
          <a:lstStyle/>
          <a:p>
            <a:pPr marL="9735">
              <a:lnSpc>
                <a:spcPct val="100000"/>
              </a:lnSpc>
            </a:pPr>
            <a:r>
              <a:rPr sz="1500" dirty="0">
                <a:latin typeface="Arial"/>
                <a:cs typeface="Arial"/>
              </a:rPr>
              <a:t>participant</a:t>
            </a:r>
            <a:endParaRPr sz="1500">
              <a:latin typeface="Arial"/>
              <a:cs typeface="Arial"/>
            </a:endParaRPr>
          </a:p>
        </p:txBody>
      </p:sp>
      <p:sp>
        <p:nvSpPr>
          <p:cNvPr id="73" name="object 73"/>
          <p:cNvSpPr txBox="1"/>
          <p:nvPr/>
        </p:nvSpPr>
        <p:spPr>
          <a:xfrm>
            <a:off x="5498351" y="2181094"/>
            <a:ext cx="322403" cy="230832"/>
          </a:xfrm>
          <a:prstGeom prst="rect">
            <a:avLst/>
          </a:prstGeom>
        </p:spPr>
        <p:txBody>
          <a:bodyPr vert="horz" wrap="square" lIns="0" tIns="0" rIns="0" bIns="0" rtlCol="0">
            <a:spAutoFit/>
          </a:bodyPr>
          <a:lstStyle/>
          <a:p>
            <a:pPr marL="9735">
              <a:lnSpc>
                <a:spcPct val="100000"/>
              </a:lnSpc>
            </a:pPr>
            <a:r>
              <a:rPr sz="1500" i="1" dirty="0">
                <a:latin typeface="Arial"/>
                <a:cs typeface="Arial"/>
              </a:rPr>
              <a:t>join</a:t>
            </a:r>
            <a:endParaRPr sz="1500">
              <a:latin typeface="Arial"/>
              <a:cs typeface="Arial"/>
            </a:endParaRPr>
          </a:p>
        </p:txBody>
      </p:sp>
      <p:sp>
        <p:nvSpPr>
          <p:cNvPr id="74" name="object 74"/>
          <p:cNvSpPr txBox="1"/>
          <p:nvPr/>
        </p:nvSpPr>
        <p:spPr>
          <a:xfrm>
            <a:off x="5749383" y="4791955"/>
            <a:ext cx="322403" cy="230832"/>
          </a:xfrm>
          <a:prstGeom prst="rect">
            <a:avLst/>
          </a:prstGeom>
        </p:spPr>
        <p:txBody>
          <a:bodyPr vert="horz" wrap="square" lIns="0" tIns="0" rIns="0" bIns="0" rtlCol="0">
            <a:spAutoFit/>
          </a:bodyPr>
          <a:lstStyle/>
          <a:p>
            <a:pPr marL="9735">
              <a:lnSpc>
                <a:spcPct val="100000"/>
              </a:lnSpc>
            </a:pPr>
            <a:r>
              <a:rPr sz="1500" i="1" dirty="0">
                <a:latin typeface="Arial"/>
                <a:cs typeface="Arial"/>
              </a:rPr>
              <a:t>join</a:t>
            </a:r>
            <a:endParaRPr sz="1500">
              <a:latin typeface="Arial"/>
              <a:cs typeface="Arial"/>
            </a:endParaRPr>
          </a:p>
        </p:txBody>
      </p:sp>
      <p:sp>
        <p:nvSpPr>
          <p:cNvPr id="75" name="object 75"/>
          <p:cNvSpPr txBox="1"/>
          <p:nvPr/>
        </p:nvSpPr>
        <p:spPr>
          <a:xfrm>
            <a:off x="3265661" y="3463832"/>
            <a:ext cx="427737" cy="230832"/>
          </a:xfrm>
          <a:prstGeom prst="rect">
            <a:avLst/>
          </a:prstGeom>
          <a:solidFill>
            <a:srgbClr val="FFFFFF"/>
          </a:solidFill>
          <a:ln w="31403">
            <a:solidFill>
              <a:srgbClr val="000000"/>
            </a:solidFill>
          </a:ln>
        </p:spPr>
        <p:txBody>
          <a:bodyPr vert="horz" wrap="square" lIns="0" tIns="0" rIns="0" bIns="0" rtlCol="0">
            <a:spAutoFit/>
          </a:bodyPr>
          <a:lstStyle/>
          <a:p>
            <a:pPr marL="154779">
              <a:lnSpc>
                <a:spcPct val="100000"/>
              </a:lnSpc>
            </a:pPr>
            <a:r>
              <a:rPr sz="1500" spc="8" dirty="0">
                <a:latin typeface="Arial"/>
                <a:cs typeface="Arial"/>
              </a:rPr>
              <a:t>T</a:t>
            </a:r>
            <a:endParaRPr sz="1500">
              <a:latin typeface="Arial"/>
              <a:cs typeface="Arial"/>
            </a:endParaRPr>
          </a:p>
        </p:txBody>
      </p:sp>
      <p:sp>
        <p:nvSpPr>
          <p:cNvPr id="76" name="object 76"/>
          <p:cNvSpPr txBox="1"/>
          <p:nvPr/>
        </p:nvSpPr>
        <p:spPr>
          <a:xfrm>
            <a:off x="7850253" y="2634770"/>
            <a:ext cx="1240389" cy="230832"/>
          </a:xfrm>
          <a:prstGeom prst="rect">
            <a:avLst/>
          </a:prstGeom>
        </p:spPr>
        <p:txBody>
          <a:bodyPr vert="horz" wrap="square" lIns="0" tIns="0" rIns="0" bIns="0" rtlCol="0">
            <a:spAutoFit/>
          </a:bodyPr>
          <a:lstStyle/>
          <a:p>
            <a:pPr marL="9735">
              <a:lnSpc>
                <a:spcPct val="100000"/>
              </a:lnSpc>
            </a:pPr>
            <a:r>
              <a:rPr sz="1500" i="1" dirty="0">
                <a:latin typeface="Arial"/>
                <a:cs typeface="Arial"/>
              </a:rPr>
              <a:t>a.withdraw(4);</a:t>
            </a:r>
            <a:endParaRPr sz="1500">
              <a:latin typeface="Arial"/>
              <a:cs typeface="Arial"/>
            </a:endParaRPr>
          </a:p>
        </p:txBody>
      </p:sp>
      <p:sp>
        <p:nvSpPr>
          <p:cNvPr id="77" name="object 77"/>
          <p:cNvSpPr txBox="1"/>
          <p:nvPr/>
        </p:nvSpPr>
        <p:spPr>
          <a:xfrm>
            <a:off x="7896125" y="5450233"/>
            <a:ext cx="1090263" cy="230832"/>
          </a:xfrm>
          <a:prstGeom prst="rect">
            <a:avLst/>
          </a:prstGeom>
        </p:spPr>
        <p:txBody>
          <a:bodyPr vert="horz" wrap="square" lIns="0" tIns="0" rIns="0" bIns="0" rtlCol="0">
            <a:spAutoFit/>
          </a:bodyPr>
          <a:lstStyle/>
          <a:p>
            <a:pPr marL="9735">
              <a:lnSpc>
                <a:spcPct val="100000"/>
              </a:lnSpc>
            </a:pPr>
            <a:r>
              <a:rPr sz="1500" i="1" dirty="0">
                <a:latin typeface="Arial"/>
                <a:cs typeface="Arial"/>
              </a:rPr>
              <a:t>c.deposit(4);</a:t>
            </a:r>
            <a:endParaRPr sz="1500">
              <a:latin typeface="Arial"/>
              <a:cs typeface="Arial"/>
            </a:endParaRPr>
          </a:p>
        </p:txBody>
      </p:sp>
      <p:sp>
        <p:nvSpPr>
          <p:cNvPr id="78" name="object 78"/>
          <p:cNvSpPr txBox="1"/>
          <p:nvPr/>
        </p:nvSpPr>
        <p:spPr>
          <a:xfrm>
            <a:off x="7850253" y="4201879"/>
            <a:ext cx="1240389" cy="230832"/>
          </a:xfrm>
          <a:prstGeom prst="rect">
            <a:avLst/>
          </a:prstGeom>
        </p:spPr>
        <p:txBody>
          <a:bodyPr vert="horz" wrap="square" lIns="0" tIns="0" rIns="0" bIns="0" rtlCol="0">
            <a:spAutoFit/>
          </a:bodyPr>
          <a:lstStyle/>
          <a:p>
            <a:pPr marL="9735">
              <a:lnSpc>
                <a:spcPct val="100000"/>
              </a:lnSpc>
            </a:pPr>
            <a:r>
              <a:rPr sz="1500" i="1" dirty="0">
                <a:latin typeface="Arial"/>
                <a:cs typeface="Arial"/>
              </a:rPr>
              <a:t>b.withdraw(3);</a:t>
            </a:r>
            <a:endParaRPr sz="1500">
              <a:latin typeface="Arial"/>
              <a:cs typeface="Arial"/>
            </a:endParaRPr>
          </a:p>
        </p:txBody>
      </p:sp>
      <p:sp>
        <p:nvSpPr>
          <p:cNvPr id="79" name="object 79"/>
          <p:cNvSpPr txBox="1"/>
          <p:nvPr/>
        </p:nvSpPr>
        <p:spPr>
          <a:xfrm>
            <a:off x="7833755" y="5903901"/>
            <a:ext cx="1100599" cy="230832"/>
          </a:xfrm>
          <a:prstGeom prst="rect">
            <a:avLst/>
          </a:prstGeom>
        </p:spPr>
        <p:txBody>
          <a:bodyPr vert="horz" wrap="square" lIns="0" tIns="0" rIns="0" bIns="0" rtlCol="0">
            <a:spAutoFit/>
          </a:bodyPr>
          <a:lstStyle/>
          <a:p>
            <a:pPr marL="9735">
              <a:lnSpc>
                <a:spcPct val="100000"/>
              </a:lnSpc>
            </a:pPr>
            <a:r>
              <a:rPr sz="1500" i="1" dirty="0">
                <a:latin typeface="Arial"/>
                <a:cs typeface="Arial"/>
              </a:rPr>
              <a:t>d.deposit(3);</a:t>
            </a:r>
            <a:endParaRPr sz="1500">
              <a:latin typeface="Arial"/>
              <a:cs typeface="Arial"/>
            </a:endParaRPr>
          </a:p>
        </p:txBody>
      </p:sp>
      <p:sp>
        <p:nvSpPr>
          <p:cNvPr id="80" name="object 80"/>
          <p:cNvSpPr/>
          <p:nvPr/>
        </p:nvSpPr>
        <p:spPr>
          <a:xfrm>
            <a:off x="4633363" y="3809277"/>
            <a:ext cx="106811" cy="92098"/>
          </a:xfrm>
          <a:custGeom>
            <a:avLst/>
            <a:gdLst/>
            <a:ahLst/>
            <a:cxnLst/>
            <a:rect l="l" t="t" r="r" b="b"/>
            <a:pathLst>
              <a:path w="137795" h="121920">
                <a:moveTo>
                  <a:pt x="27462" y="0"/>
                </a:moveTo>
                <a:lnTo>
                  <a:pt x="27462" y="60838"/>
                </a:lnTo>
                <a:lnTo>
                  <a:pt x="0" y="121676"/>
                </a:lnTo>
                <a:lnTo>
                  <a:pt x="137373" y="90281"/>
                </a:lnTo>
                <a:lnTo>
                  <a:pt x="27462" y="0"/>
                </a:lnTo>
                <a:close/>
              </a:path>
            </a:pathLst>
          </a:custGeom>
          <a:solidFill>
            <a:srgbClr val="000000"/>
          </a:solidFill>
        </p:spPr>
        <p:txBody>
          <a:bodyPr wrap="square" lIns="0" tIns="0" rIns="0" bIns="0" rtlCol="0"/>
          <a:lstStyle/>
          <a:p>
            <a:endParaRPr/>
          </a:p>
        </p:txBody>
      </p:sp>
      <p:sp>
        <p:nvSpPr>
          <p:cNvPr id="81" name="object 81"/>
          <p:cNvSpPr/>
          <p:nvPr/>
        </p:nvSpPr>
        <p:spPr>
          <a:xfrm>
            <a:off x="4654649" y="3822632"/>
            <a:ext cx="71864" cy="60919"/>
          </a:xfrm>
          <a:custGeom>
            <a:avLst/>
            <a:gdLst/>
            <a:ahLst/>
            <a:cxnLst/>
            <a:rect l="l" t="t" r="r" b="b"/>
            <a:pathLst>
              <a:path w="92710" h="80645">
                <a:moveTo>
                  <a:pt x="31394" y="0"/>
                </a:moveTo>
                <a:lnTo>
                  <a:pt x="0" y="0"/>
                </a:lnTo>
                <a:lnTo>
                  <a:pt x="0" y="31394"/>
                </a:lnTo>
                <a:lnTo>
                  <a:pt x="60838" y="80467"/>
                </a:lnTo>
                <a:lnTo>
                  <a:pt x="92232" y="80467"/>
                </a:lnTo>
                <a:lnTo>
                  <a:pt x="92232" y="49072"/>
                </a:lnTo>
                <a:lnTo>
                  <a:pt x="31394" y="0"/>
                </a:lnTo>
                <a:close/>
              </a:path>
            </a:pathLst>
          </a:custGeom>
          <a:solidFill>
            <a:srgbClr val="000000"/>
          </a:solidFill>
        </p:spPr>
        <p:txBody>
          <a:bodyPr wrap="square" lIns="0" tIns="0" rIns="0" bIns="0" rtlCol="0"/>
          <a:lstStyle/>
          <a:p>
            <a:endParaRPr/>
          </a:p>
        </p:txBody>
      </p:sp>
      <p:sp>
        <p:nvSpPr>
          <p:cNvPr id="82" name="object 82"/>
          <p:cNvSpPr/>
          <p:nvPr/>
        </p:nvSpPr>
        <p:spPr>
          <a:xfrm>
            <a:off x="4642482" y="3859701"/>
            <a:ext cx="83677" cy="37415"/>
          </a:xfrm>
          <a:custGeom>
            <a:avLst/>
            <a:gdLst/>
            <a:ahLst/>
            <a:cxnLst/>
            <a:rect l="l" t="t" r="r" b="b"/>
            <a:pathLst>
              <a:path w="107950" h="49529">
                <a:moveTo>
                  <a:pt x="107929" y="0"/>
                </a:moveTo>
                <a:lnTo>
                  <a:pt x="76535" y="0"/>
                </a:lnTo>
                <a:lnTo>
                  <a:pt x="0" y="17647"/>
                </a:lnTo>
                <a:lnTo>
                  <a:pt x="0" y="49042"/>
                </a:lnTo>
                <a:lnTo>
                  <a:pt x="31394" y="49042"/>
                </a:lnTo>
                <a:lnTo>
                  <a:pt x="107929" y="31394"/>
                </a:lnTo>
                <a:lnTo>
                  <a:pt x="107929" y="0"/>
                </a:lnTo>
                <a:close/>
              </a:path>
            </a:pathLst>
          </a:custGeom>
          <a:solidFill>
            <a:srgbClr val="000000"/>
          </a:solidFill>
        </p:spPr>
        <p:txBody>
          <a:bodyPr wrap="square" lIns="0" tIns="0" rIns="0" bIns="0" rtlCol="0"/>
          <a:lstStyle/>
          <a:p>
            <a:endParaRPr/>
          </a:p>
        </p:txBody>
      </p:sp>
      <p:sp>
        <p:nvSpPr>
          <p:cNvPr id="83" name="object 83"/>
          <p:cNvSpPr/>
          <p:nvPr/>
        </p:nvSpPr>
        <p:spPr>
          <a:xfrm>
            <a:off x="4642482" y="3847821"/>
            <a:ext cx="36916" cy="48926"/>
          </a:xfrm>
          <a:custGeom>
            <a:avLst/>
            <a:gdLst/>
            <a:ahLst/>
            <a:cxnLst/>
            <a:rect l="l" t="t" r="r" b="b"/>
            <a:pathLst>
              <a:path w="47625" h="64770">
                <a:moveTo>
                  <a:pt x="47091" y="0"/>
                </a:moveTo>
                <a:lnTo>
                  <a:pt x="15697" y="0"/>
                </a:lnTo>
                <a:lnTo>
                  <a:pt x="0" y="33375"/>
                </a:lnTo>
                <a:lnTo>
                  <a:pt x="0" y="64769"/>
                </a:lnTo>
                <a:lnTo>
                  <a:pt x="31394" y="64769"/>
                </a:lnTo>
                <a:lnTo>
                  <a:pt x="47091" y="31394"/>
                </a:lnTo>
                <a:lnTo>
                  <a:pt x="47091" y="0"/>
                </a:lnTo>
                <a:close/>
              </a:path>
            </a:pathLst>
          </a:custGeom>
          <a:solidFill>
            <a:srgbClr val="000000"/>
          </a:solidFill>
        </p:spPr>
        <p:txBody>
          <a:bodyPr wrap="square" lIns="0" tIns="0" rIns="0" bIns="0" rtlCol="0"/>
          <a:lstStyle/>
          <a:p>
            <a:endParaRPr/>
          </a:p>
        </p:txBody>
      </p:sp>
      <p:sp>
        <p:nvSpPr>
          <p:cNvPr id="84" name="object 84"/>
          <p:cNvSpPr/>
          <p:nvPr/>
        </p:nvSpPr>
        <p:spPr>
          <a:xfrm>
            <a:off x="4666808" y="3822618"/>
            <a:ext cx="0" cy="44610"/>
          </a:xfrm>
          <a:custGeom>
            <a:avLst/>
            <a:gdLst/>
            <a:ahLst/>
            <a:cxnLst/>
            <a:rect l="l" t="t" r="r" b="b"/>
            <a:pathLst>
              <a:path h="59054">
                <a:moveTo>
                  <a:pt x="0" y="0"/>
                </a:moveTo>
                <a:lnTo>
                  <a:pt x="0" y="58887"/>
                </a:lnTo>
              </a:path>
            </a:pathLst>
          </a:custGeom>
          <a:ln w="31402">
            <a:solidFill>
              <a:srgbClr val="000000"/>
            </a:solidFill>
          </a:ln>
        </p:spPr>
        <p:txBody>
          <a:bodyPr wrap="square" lIns="0" tIns="0" rIns="0" bIns="0" rtlCol="0"/>
          <a:lstStyle/>
          <a:p>
            <a:endParaRPr/>
          </a:p>
        </p:txBody>
      </p:sp>
      <p:sp>
        <p:nvSpPr>
          <p:cNvPr id="85" name="object 85"/>
          <p:cNvSpPr/>
          <p:nvPr/>
        </p:nvSpPr>
        <p:spPr>
          <a:xfrm>
            <a:off x="4610539" y="3840407"/>
            <a:ext cx="44300" cy="68593"/>
          </a:xfrm>
          <a:custGeom>
            <a:avLst/>
            <a:gdLst/>
            <a:ahLst/>
            <a:cxnLst/>
            <a:rect l="l" t="t" r="r" b="b"/>
            <a:pathLst>
              <a:path w="57150" h="90804">
                <a:moveTo>
                  <a:pt x="56906" y="0"/>
                </a:moveTo>
                <a:lnTo>
                  <a:pt x="25511" y="0"/>
                </a:lnTo>
                <a:lnTo>
                  <a:pt x="0" y="58887"/>
                </a:lnTo>
                <a:lnTo>
                  <a:pt x="0" y="90312"/>
                </a:lnTo>
                <a:lnTo>
                  <a:pt x="31394" y="90312"/>
                </a:lnTo>
                <a:lnTo>
                  <a:pt x="56906" y="31424"/>
                </a:lnTo>
                <a:lnTo>
                  <a:pt x="56906" y="0"/>
                </a:lnTo>
                <a:close/>
              </a:path>
            </a:pathLst>
          </a:custGeom>
          <a:solidFill>
            <a:srgbClr val="000000"/>
          </a:solidFill>
        </p:spPr>
        <p:txBody>
          <a:bodyPr wrap="square" lIns="0" tIns="0" rIns="0" bIns="0" rtlCol="0"/>
          <a:lstStyle/>
          <a:p>
            <a:endParaRPr/>
          </a:p>
        </p:txBody>
      </p:sp>
      <p:sp>
        <p:nvSpPr>
          <p:cNvPr id="86" name="object 86"/>
          <p:cNvSpPr/>
          <p:nvPr/>
        </p:nvSpPr>
        <p:spPr>
          <a:xfrm>
            <a:off x="4609003" y="3884890"/>
            <a:ext cx="26088" cy="28301"/>
          </a:xfrm>
          <a:custGeom>
            <a:avLst/>
            <a:gdLst/>
            <a:ahLst/>
            <a:cxnLst/>
            <a:rect l="l" t="t" r="r" b="b"/>
            <a:pathLst>
              <a:path w="33654" h="37464">
                <a:moveTo>
                  <a:pt x="33375" y="0"/>
                </a:moveTo>
                <a:lnTo>
                  <a:pt x="1981" y="0"/>
                </a:lnTo>
                <a:lnTo>
                  <a:pt x="0" y="5882"/>
                </a:lnTo>
                <a:lnTo>
                  <a:pt x="0" y="37307"/>
                </a:lnTo>
                <a:lnTo>
                  <a:pt x="31424" y="37307"/>
                </a:lnTo>
                <a:lnTo>
                  <a:pt x="33375" y="31424"/>
                </a:lnTo>
                <a:lnTo>
                  <a:pt x="33375" y="0"/>
                </a:lnTo>
                <a:close/>
              </a:path>
            </a:pathLst>
          </a:custGeom>
          <a:solidFill>
            <a:srgbClr val="000000"/>
          </a:solidFill>
        </p:spPr>
        <p:txBody>
          <a:bodyPr wrap="square" lIns="0" tIns="0" rIns="0" bIns="0" rtlCol="0"/>
          <a:lstStyle/>
          <a:p>
            <a:endParaRPr/>
          </a:p>
        </p:txBody>
      </p:sp>
      <p:sp>
        <p:nvSpPr>
          <p:cNvPr id="87" name="object 87"/>
          <p:cNvSpPr/>
          <p:nvPr/>
        </p:nvSpPr>
        <p:spPr>
          <a:xfrm>
            <a:off x="4609003" y="3889334"/>
            <a:ext cx="26088" cy="28301"/>
          </a:xfrm>
          <a:custGeom>
            <a:avLst/>
            <a:gdLst/>
            <a:ahLst/>
            <a:cxnLst/>
            <a:rect l="l" t="t" r="r" b="b"/>
            <a:pathLst>
              <a:path w="33654" h="37464">
                <a:moveTo>
                  <a:pt x="31424" y="0"/>
                </a:moveTo>
                <a:lnTo>
                  <a:pt x="0" y="0"/>
                </a:lnTo>
                <a:lnTo>
                  <a:pt x="0" y="31424"/>
                </a:lnTo>
                <a:lnTo>
                  <a:pt x="1981" y="37307"/>
                </a:lnTo>
                <a:lnTo>
                  <a:pt x="33375" y="37307"/>
                </a:lnTo>
                <a:lnTo>
                  <a:pt x="33375" y="5882"/>
                </a:lnTo>
                <a:lnTo>
                  <a:pt x="31424" y="0"/>
                </a:lnTo>
                <a:close/>
              </a:path>
            </a:pathLst>
          </a:custGeom>
          <a:solidFill>
            <a:srgbClr val="000000"/>
          </a:solidFill>
        </p:spPr>
        <p:txBody>
          <a:bodyPr wrap="square" lIns="0" tIns="0" rIns="0" bIns="0" rtlCol="0"/>
          <a:lstStyle/>
          <a:p>
            <a:endParaRPr/>
          </a:p>
        </p:txBody>
      </p:sp>
      <p:sp>
        <p:nvSpPr>
          <p:cNvPr id="88" name="object 88"/>
          <p:cNvSpPr/>
          <p:nvPr/>
        </p:nvSpPr>
        <p:spPr>
          <a:xfrm>
            <a:off x="4610539" y="3893778"/>
            <a:ext cx="27564" cy="28301"/>
          </a:xfrm>
          <a:custGeom>
            <a:avLst/>
            <a:gdLst/>
            <a:ahLst/>
            <a:cxnLst/>
            <a:rect l="l" t="t" r="r" b="b"/>
            <a:pathLst>
              <a:path w="35560" h="37464">
                <a:moveTo>
                  <a:pt x="31394" y="0"/>
                </a:moveTo>
                <a:lnTo>
                  <a:pt x="0" y="0"/>
                </a:lnTo>
                <a:lnTo>
                  <a:pt x="0" y="31424"/>
                </a:lnTo>
                <a:lnTo>
                  <a:pt x="3901" y="37307"/>
                </a:lnTo>
                <a:lnTo>
                  <a:pt x="35326" y="37307"/>
                </a:lnTo>
                <a:lnTo>
                  <a:pt x="35326" y="5913"/>
                </a:lnTo>
                <a:lnTo>
                  <a:pt x="31394" y="0"/>
                </a:lnTo>
                <a:close/>
              </a:path>
            </a:pathLst>
          </a:custGeom>
          <a:solidFill>
            <a:srgbClr val="000000"/>
          </a:solidFill>
        </p:spPr>
        <p:txBody>
          <a:bodyPr wrap="square" lIns="0" tIns="0" rIns="0" bIns="0" rtlCol="0"/>
          <a:lstStyle/>
          <a:p>
            <a:endParaRPr/>
          </a:p>
        </p:txBody>
      </p:sp>
      <p:sp>
        <p:nvSpPr>
          <p:cNvPr id="89" name="object 89"/>
          <p:cNvSpPr/>
          <p:nvPr/>
        </p:nvSpPr>
        <p:spPr>
          <a:xfrm>
            <a:off x="4613563" y="3898244"/>
            <a:ext cx="27564" cy="26862"/>
          </a:xfrm>
          <a:custGeom>
            <a:avLst/>
            <a:gdLst/>
            <a:ahLst/>
            <a:cxnLst/>
            <a:rect l="l" t="t" r="r" b="b"/>
            <a:pathLst>
              <a:path w="35560" h="35560">
                <a:moveTo>
                  <a:pt x="31424" y="0"/>
                </a:moveTo>
                <a:lnTo>
                  <a:pt x="0" y="0"/>
                </a:lnTo>
                <a:lnTo>
                  <a:pt x="0" y="31394"/>
                </a:lnTo>
                <a:lnTo>
                  <a:pt x="3931" y="35326"/>
                </a:lnTo>
                <a:lnTo>
                  <a:pt x="35326" y="35326"/>
                </a:lnTo>
                <a:lnTo>
                  <a:pt x="35326" y="3901"/>
                </a:lnTo>
                <a:lnTo>
                  <a:pt x="31424" y="0"/>
                </a:lnTo>
                <a:close/>
              </a:path>
            </a:pathLst>
          </a:custGeom>
          <a:solidFill>
            <a:srgbClr val="000000"/>
          </a:solidFill>
        </p:spPr>
        <p:txBody>
          <a:bodyPr wrap="square" lIns="0" tIns="0" rIns="0" bIns="0" rtlCol="0"/>
          <a:lstStyle/>
          <a:p>
            <a:endParaRPr/>
          </a:p>
        </p:txBody>
      </p:sp>
      <p:sp>
        <p:nvSpPr>
          <p:cNvPr id="90" name="object 90"/>
          <p:cNvSpPr/>
          <p:nvPr/>
        </p:nvSpPr>
        <p:spPr>
          <a:xfrm>
            <a:off x="4616626" y="3913058"/>
            <a:ext cx="33471" cy="0"/>
          </a:xfrm>
          <a:custGeom>
            <a:avLst/>
            <a:gdLst/>
            <a:ahLst/>
            <a:cxnLst/>
            <a:rect l="l" t="t" r="r" b="b"/>
            <a:pathLst>
              <a:path w="43179">
                <a:moveTo>
                  <a:pt x="0" y="0"/>
                </a:moveTo>
                <a:lnTo>
                  <a:pt x="43159" y="0"/>
                </a:lnTo>
              </a:path>
            </a:pathLst>
          </a:custGeom>
          <a:ln w="31403">
            <a:solidFill>
              <a:srgbClr val="000000"/>
            </a:solidFill>
          </a:ln>
        </p:spPr>
        <p:txBody>
          <a:bodyPr wrap="square" lIns="0" tIns="0" rIns="0" bIns="0" rtlCol="0"/>
          <a:lstStyle/>
          <a:p>
            <a:endParaRPr/>
          </a:p>
        </p:txBody>
      </p:sp>
      <p:sp>
        <p:nvSpPr>
          <p:cNvPr id="91" name="object 91"/>
          <p:cNvSpPr/>
          <p:nvPr/>
        </p:nvSpPr>
        <p:spPr>
          <a:xfrm>
            <a:off x="4625754" y="3877476"/>
            <a:ext cx="130930" cy="47488"/>
          </a:xfrm>
          <a:custGeom>
            <a:avLst/>
            <a:gdLst/>
            <a:ahLst/>
            <a:cxnLst/>
            <a:rect l="l" t="t" r="r" b="b"/>
            <a:pathLst>
              <a:path w="168910" h="62864">
                <a:moveTo>
                  <a:pt x="168767" y="0"/>
                </a:moveTo>
                <a:lnTo>
                  <a:pt x="137373" y="0"/>
                </a:lnTo>
                <a:lnTo>
                  <a:pt x="0" y="31394"/>
                </a:lnTo>
                <a:lnTo>
                  <a:pt x="0" y="62819"/>
                </a:lnTo>
                <a:lnTo>
                  <a:pt x="31394" y="62819"/>
                </a:lnTo>
                <a:lnTo>
                  <a:pt x="168767" y="31394"/>
                </a:lnTo>
                <a:lnTo>
                  <a:pt x="168767" y="0"/>
                </a:lnTo>
                <a:close/>
              </a:path>
            </a:pathLst>
          </a:custGeom>
          <a:solidFill>
            <a:srgbClr val="000000"/>
          </a:solidFill>
        </p:spPr>
        <p:txBody>
          <a:bodyPr wrap="square" lIns="0" tIns="0" rIns="0" bIns="0" rtlCol="0"/>
          <a:lstStyle/>
          <a:p>
            <a:endParaRPr/>
          </a:p>
        </p:txBody>
      </p:sp>
      <p:sp>
        <p:nvSpPr>
          <p:cNvPr id="92" name="object 92"/>
          <p:cNvSpPr/>
          <p:nvPr/>
        </p:nvSpPr>
        <p:spPr>
          <a:xfrm>
            <a:off x="4732239" y="3874506"/>
            <a:ext cx="29041" cy="26862"/>
          </a:xfrm>
          <a:custGeom>
            <a:avLst/>
            <a:gdLst/>
            <a:ahLst/>
            <a:cxnLst/>
            <a:rect l="l" t="t" r="r" b="b"/>
            <a:pathLst>
              <a:path w="37464" h="35560">
                <a:moveTo>
                  <a:pt x="37307" y="0"/>
                </a:moveTo>
                <a:lnTo>
                  <a:pt x="5882" y="0"/>
                </a:lnTo>
                <a:lnTo>
                  <a:pt x="0" y="3931"/>
                </a:lnTo>
                <a:lnTo>
                  <a:pt x="0" y="35326"/>
                </a:lnTo>
                <a:lnTo>
                  <a:pt x="31394" y="35326"/>
                </a:lnTo>
                <a:lnTo>
                  <a:pt x="37307" y="31424"/>
                </a:lnTo>
                <a:lnTo>
                  <a:pt x="37307" y="0"/>
                </a:lnTo>
                <a:close/>
              </a:path>
            </a:pathLst>
          </a:custGeom>
          <a:solidFill>
            <a:srgbClr val="000000"/>
          </a:solidFill>
        </p:spPr>
        <p:txBody>
          <a:bodyPr wrap="square" lIns="0" tIns="0" rIns="0" bIns="0" rtlCol="0"/>
          <a:lstStyle/>
          <a:p>
            <a:endParaRPr/>
          </a:p>
        </p:txBody>
      </p:sp>
      <p:sp>
        <p:nvSpPr>
          <p:cNvPr id="93" name="object 93"/>
          <p:cNvSpPr/>
          <p:nvPr/>
        </p:nvSpPr>
        <p:spPr>
          <a:xfrm>
            <a:off x="4736799" y="3870063"/>
            <a:ext cx="27564" cy="28301"/>
          </a:xfrm>
          <a:custGeom>
            <a:avLst/>
            <a:gdLst/>
            <a:ahLst/>
            <a:cxnLst/>
            <a:rect l="l" t="t" r="r" b="b"/>
            <a:pathLst>
              <a:path w="35560" h="37464">
                <a:moveTo>
                  <a:pt x="35326" y="0"/>
                </a:moveTo>
                <a:lnTo>
                  <a:pt x="3931" y="0"/>
                </a:lnTo>
                <a:lnTo>
                  <a:pt x="0" y="5882"/>
                </a:lnTo>
                <a:lnTo>
                  <a:pt x="0" y="37307"/>
                </a:lnTo>
                <a:lnTo>
                  <a:pt x="31424" y="37307"/>
                </a:lnTo>
                <a:lnTo>
                  <a:pt x="35326" y="31394"/>
                </a:lnTo>
                <a:lnTo>
                  <a:pt x="35326" y="0"/>
                </a:lnTo>
                <a:close/>
              </a:path>
            </a:pathLst>
          </a:custGeom>
          <a:solidFill>
            <a:srgbClr val="000000"/>
          </a:solidFill>
        </p:spPr>
        <p:txBody>
          <a:bodyPr wrap="square" lIns="0" tIns="0" rIns="0" bIns="0" rtlCol="0"/>
          <a:lstStyle/>
          <a:p>
            <a:endParaRPr/>
          </a:p>
        </p:txBody>
      </p:sp>
      <p:sp>
        <p:nvSpPr>
          <p:cNvPr id="94" name="object 94"/>
          <p:cNvSpPr/>
          <p:nvPr/>
        </p:nvSpPr>
        <p:spPr>
          <a:xfrm>
            <a:off x="4739857" y="3877474"/>
            <a:ext cx="24611" cy="0"/>
          </a:xfrm>
          <a:custGeom>
            <a:avLst/>
            <a:gdLst/>
            <a:ahLst/>
            <a:cxnLst/>
            <a:rect l="l" t="t" r="r" b="b"/>
            <a:pathLst>
              <a:path w="31750">
                <a:moveTo>
                  <a:pt x="0" y="0"/>
                </a:moveTo>
                <a:lnTo>
                  <a:pt x="31402" y="0"/>
                </a:lnTo>
              </a:path>
            </a:pathLst>
          </a:custGeom>
          <a:ln w="14836">
            <a:solidFill>
              <a:srgbClr val="000000"/>
            </a:solidFill>
          </a:ln>
        </p:spPr>
        <p:txBody>
          <a:bodyPr wrap="square" lIns="0" tIns="0" rIns="0" bIns="0" rtlCol="0"/>
          <a:lstStyle/>
          <a:p>
            <a:endParaRPr/>
          </a:p>
        </p:txBody>
      </p:sp>
      <p:sp>
        <p:nvSpPr>
          <p:cNvPr id="95" name="object 95"/>
          <p:cNvSpPr/>
          <p:nvPr/>
        </p:nvSpPr>
        <p:spPr>
          <a:xfrm>
            <a:off x="4736799" y="3858205"/>
            <a:ext cx="27564" cy="26862"/>
          </a:xfrm>
          <a:custGeom>
            <a:avLst/>
            <a:gdLst/>
            <a:ahLst/>
            <a:cxnLst/>
            <a:rect l="l" t="t" r="r" b="b"/>
            <a:pathLst>
              <a:path w="35560" h="35560">
                <a:moveTo>
                  <a:pt x="31424" y="0"/>
                </a:moveTo>
                <a:lnTo>
                  <a:pt x="0" y="0"/>
                </a:lnTo>
                <a:lnTo>
                  <a:pt x="0" y="31394"/>
                </a:lnTo>
                <a:lnTo>
                  <a:pt x="3931" y="35326"/>
                </a:lnTo>
                <a:lnTo>
                  <a:pt x="35326" y="35326"/>
                </a:lnTo>
                <a:lnTo>
                  <a:pt x="35326" y="3931"/>
                </a:lnTo>
                <a:lnTo>
                  <a:pt x="31424" y="0"/>
                </a:lnTo>
                <a:close/>
              </a:path>
            </a:pathLst>
          </a:custGeom>
          <a:solidFill>
            <a:srgbClr val="000000"/>
          </a:solidFill>
        </p:spPr>
        <p:txBody>
          <a:bodyPr wrap="square" lIns="0" tIns="0" rIns="0" bIns="0" rtlCol="0"/>
          <a:lstStyle/>
          <a:p>
            <a:endParaRPr/>
          </a:p>
        </p:txBody>
      </p:sp>
      <p:sp>
        <p:nvSpPr>
          <p:cNvPr id="96" name="object 96"/>
          <p:cNvSpPr/>
          <p:nvPr/>
        </p:nvSpPr>
        <p:spPr>
          <a:xfrm>
            <a:off x="4651602" y="3790006"/>
            <a:ext cx="109765" cy="92098"/>
          </a:xfrm>
          <a:custGeom>
            <a:avLst/>
            <a:gdLst/>
            <a:ahLst/>
            <a:cxnLst/>
            <a:rect l="l" t="t" r="r" b="b"/>
            <a:pathLst>
              <a:path w="141604" h="121920">
                <a:moveTo>
                  <a:pt x="31394" y="0"/>
                </a:moveTo>
                <a:lnTo>
                  <a:pt x="0" y="0"/>
                </a:lnTo>
                <a:lnTo>
                  <a:pt x="0" y="31394"/>
                </a:lnTo>
                <a:lnTo>
                  <a:pt x="109910" y="121676"/>
                </a:lnTo>
                <a:lnTo>
                  <a:pt x="141335" y="121676"/>
                </a:lnTo>
                <a:lnTo>
                  <a:pt x="141335" y="90281"/>
                </a:lnTo>
                <a:lnTo>
                  <a:pt x="31394" y="0"/>
                </a:lnTo>
                <a:close/>
              </a:path>
            </a:pathLst>
          </a:custGeom>
          <a:solidFill>
            <a:srgbClr val="000000"/>
          </a:solidFill>
        </p:spPr>
        <p:txBody>
          <a:bodyPr wrap="square" lIns="0" tIns="0" rIns="0" bIns="0" rtlCol="0"/>
          <a:lstStyle/>
          <a:p>
            <a:endParaRPr/>
          </a:p>
        </p:txBody>
      </p:sp>
      <p:sp>
        <p:nvSpPr>
          <p:cNvPr id="97" name="object 97"/>
          <p:cNvSpPr/>
          <p:nvPr/>
        </p:nvSpPr>
        <p:spPr>
          <a:xfrm>
            <a:off x="4647041" y="3787036"/>
            <a:ext cx="29041" cy="26862"/>
          </a:xfrm>
          <a:custGeom>
            <a:avLst/>
            <a:gdLst/>
            <a:ahLst/>
            <a:cxnLst/>
            <a:rect l="l" t="t" r="r" b="b"/>
            <a:pathLst>
              <a:path w="37464" h="35560">
                <a:moveTo>
                  <a:pt x="31394" y="0"/>
                </a:moveTo>
                <a:lnTo>
                  <a:pt x="0" y="0"/>
                </a:lnTo>
                <a:lnTo>
                  <a:pt x="0" y="31424"/>
                </a:lnTo>
                <a:lnTo>
                  <a:pt x="5882" y="35326"/>
                </a:lnTo>
                <a:lnTo>
                  <a:pt x="37277" y="35326"/>
                </a:lnTo>
                <a:lnTo>
                  <a:pt x="37277" y="3931"/>
                </a:lnTo>
                <a:lnTo>
                  <a:pt x="31394" y="0"/>
                </a:lnTo>
                <a:close/>
              </a:path>
            </a:pathLst>
          </a:custGeom>
          <a:solidFill>
            <a:srgbClr val="000000"/>
          </a:solidFill>
        </p:spPr>
        <p:txBody>
          <a:bodyPr wrap="square" lIns="0" tIns="0" rIns="0" bIns="0" rtlCol="0"/>
          <a:lstStyle/>
          <a:p>
            <a:endParaRPr/>
          </a:p>
        </p:txBody>
      </p:sp>
      <p:sp>
        <p:nvSpPr>
          <p:cNvPr id="98" name="object 98"/>
          <p:cNvSpPr/>
          <p:nvPr/>
        </p:nvSpPr>
        <p:spPr>
          <a:xfrm>
            <a:off x="4642482" y="3785563"/>
            <a:ext cx="29041" cy="25423"/>
          </a:xfrm>
          <a:custGeom>
            <a:avLst/>
            <a:gdLst/>
            <a:ahLst/>
            <a:cxnLst/>
            <a:rect l="l" t="t" r="r" b="b"/>
            <a:pathLst>
              <a:path w="37464" h="33654">
                <a:moveTo>
                  <a:pt x="31394" y="0"/>
                </a:moveTo>
                <a:lnTo>
                  <a:pt x="0" y="0"/>
                </a:lnTo>
                <a:lnTo>
                  <a:pt x="0" y="31394"/>
                </a:lnTo>
                <a:lnTo>
                  <a:pt x="5882" y="33375"/>
                </a:lnTo>
                <a:lnTo>
                  <a:pt x="37277" y="33375"/>
                </a:lnTo>
                <a:lnTo>
                  <a:pt x="37277" y="1950"/>
                </a:lnTo>
                <a:lnTo>
                  <a:pt x="31394" y="0"/>
                </a:lnTo>
                <a:close/>
              </a:path>
            </a:pathLst>
          </a:custGeom>
          <a:solidFill>
            <a:srgbClr val="000000"/>
          </a:solidFill>
        </p:spPr>
        <p:txBody>
          <a:bodyPr wrap="square" lIns="0" tIns="0" rIns="0" bIns="0" rtlCol="0"/>
          <a:lstStyle/>
          <a:p>
            <a:endParaRPr/>
          </a:p>
        </p:txBody>
      </p:sp>
      <p:sp>
        <p:nvSpPr>
          <p:cNvPr id="99" name="object 99"/>
          <p:cNvSpPr/>
          <p:nvPr/>
        </p:nvSpPr>
        <p:spPr>
          <a:xfrm>
            <a:off x="4637922" y="3785563"/>
            <a:ext cx="29041" cy="25423"/>
          </a:xfrm>
          <a:custGeom>
            <a:avLst/>
            <a:gdLst/>
            <a:ahLst/>
            <a:cxnLst/>
            <a:rect l="l" t="t" r="r" b="b"/>
            <a:pathLst>
              <a:path w="37464" h="33654">
                <a:moveTo>
                  <a:pt x="37277" y="0"/>
                </a:moveTo>
                <a:lnTo>
                  <a:pt x="5882" y="0"/>
                </a:lnTo>
                <a:lnTo>
                  <a:pt x="0" y="1950"/>
                </a:lnTo>
                <a:lnTo>
                  <a:pt x="0" y="33375"/>
                </a:lnTo>
                <a:lnTo>
                  <a:pt x="31394" y="33375"/>
                </a:lnTo>
                <a:lnTo>
                  <a:pt x="37277" y="31394"/>
                </a:lnTo>
                <a:lnTo>
                  <a:pt x="37277" y="0"/>
                </a:lnTo>
                <a:close/>
              </a:path>
            </a:pathLst>
          </a:custGeom>
          <a:solidFill>
            <a:srgbClr val="000000"/>
          </a:solidFill>
        </p:spPr>
        <p:txBody>
          <a:bodyPr wrap="square" lIns="0" tIns="0" rIns="0" bIns="0" rtlCol="0"/>
          <a:lstStyle/>
          <a:p>
            <a:endParaRPr/>
          </a:p>
        </p:txBody>
      </p:sp>
      <p:sp>
        <p:nvSpPr>
          <p:cNvPr id="100" name="object 100"/>
          <p:cNvSpPr/>
          <p:nvPr/>
        </p:nvSpPr>
        <p:spPr>
          <a:xfrm>
            <a:off x="4634874" y="3787036"/>
            <a:ext cx="27564" cy="26862"/>
          </a:xfrm>
          <a:custGeom>
            <a:avLst/>
            <a:gdLst/>
            <a:ahLst/>
            <a:cxnLst/>
            <a:rect l="l" t="t" r="r" b="b"/>
            <a:pathLst>
              <a:path w="35560" h="35560">
                <a:moveTo>
                  <a:pt x="35326" y="0"/>
                </a:moveTo>
                <a:lnTo>
                  <a:pt x="3931" y="0"/>
                </a:lnTo>
                <a:lnTo>
                  <a:pt x="0" y="3931"/>
                </a:lnTo>
                <a:lnTo>
                  <a:pt x="0" y="35326"/>
                </a:lnTo>
                <a:lnTo>
                  <a:pt x="31394" y="35326"/>
                </a:lnTo>
                <a:lnTo>
                  <a:pt x="35326" y="31424"/>
                </a:lnTo>
                <a:lnTo>
                  <a:pt x="35326" y="0"/>
                </a:lnTo>
                <a:close/>
              </a:path>
            </a:pathLst>
          </a:custGeom>
          <a:solidFill>
            <a:srgbClr val="000000"/>
          </a:solidFill>
        </p:spPr>
        <p:txBody>
          <a:bodyPr wrap="square" lIns="0" tIns="0" rIns="0" bIns="0" rtlCol="0"/>
          <a:lstStyle/>
          <a:p>
            <a:endParaRPr/>
          </a:p>
        </p:txBody>
      </p:sp>
      <p:sp>
        <p:nvSpPr>
          <p:cNvPr id="101" name="object 101"/>
          <p:cNvSpPr/>
          <p:nvPr/>
        </p:nvSpPr>
        <p:spPr>
          <a:xfrm>
            <a:off x="4631826" y="3790006"/>
            <a:ext cx="27564" cy="26862"/>
          </a:xfrm>
          <a:custGeom>
            <a:avLst/>
            <a:gdLst/>
            <a:ahLst/>
            <a:cxnLst/>
            <a:rect l="l" t="t" r="r" b="b"/>
            <a:pathLst>
              <a:path w="35560" h="35560">
                <a:moveTo>
                  <a:pt x="35326" y="0"/>
                </a:moveTo>
                <a:lnTo>
                  <a:pt x="3931" y="0"/>
                </a:lnTo>
                <a:lnTo>
                  <a:pt x="0" y="3931"/>
                </a:lnTo>
                <a:lnTo>
                  <a:pt x="0" y="35326"/>
                </a:lnTo>
                <a:lnTo>
                  <a:pt x="31424" y="35326"/>
                </a:lnTo>
                <a:lnTo>
                  <a:pt x="35326" y="31394"/>
                </a:lnTo>
                <a:lnTo>
                  <a:pt x="35326" y="0"/>
                </a:lnTo>
                <a:close/>
              </a:path>
            </a:pathLst>
          </a:custGeom>
          <a:solidFill>
            <a:srgbClr val="000000"/>
          </a:solidFill>
        </p:spPr>
        <p:txBody>
          <a:bodyPr wrap="square" lIns="0" tIns="0" rIns="0" bIns="0" rtlCol="0"/>
          <a:lstStyle/>
          <a:p>
            <a:endParaRPr/>
          </a:p>
        </p:txBody>
      </p:sp>
      <p:sp>
        <p:nvSpPr>
          <p:cNvPr id="102" name="object 102"/>
          <p:cNvSpPr/>
          <p:nvPr/>
        </p:nvSpPr>
        <p:spPr>
          <a:xfrm>
            <a:off x="4630314" y="3792976"/>
            <a:ext cx="26088" cy="28301"/>
          </a:xfrm>
          <a:custGeom>
            <a:avLst/>
            <a:gdLst/>
            <a:ahLst/>
            <a:cxnLst/>
            <a:rect l="l" t="t" r="r" b="b"/>
            <a:pathLst>
              <a:path w="33654" h="37464">
                <a:moveTo>
                  <a:pt x="33375" y="0"/>
                </a:moveTo>
                <a:lnTo>
                  <a:pt x="1950" y="0"/>
                </a:lnTo>
                <a:lnTo>
                  <a:pt x="0" y="5882"/>
                </a:lnTo>
                <a:lnTo>
                  <a:pt x="0" y="37277"/>
                </a:lnTo>
                <a:lnTo>
                  <a:pt x="31394" y="37277"/>
                </a:lnTo>
                <a:lnTo>
                  <a:pt x="33375" y="31394"/>
                </a:lnTo>
                <a:lnTo>
                  <a:pt x="33375" y="0"/>
                </a:lnTo>
                <a:close/>
              </a:path>
            </a:pathLst>
          </a:custGeom>
          <a:solidFill>
            <a:srgbClr val="000000"/>
          </a:solidFill>
        </p:spPr>
        <p:txBody>
          <a:bodyPr wrap="square" lIns="0" tIns="0" rIns="0" bIns="0" rtlCol="0"/>
          <a:lstStyle/>
          <a:p>
            <a:endParaRPr/>
          </a:p>
        </p:txBody>
      </p:sp>
      <p:sp>
        <p:nvSpPr>
          <p:cNvPr id="103" name="object 103"/>
          <p:cNvSpPr/>
          <p:nvPr/>
        </p:nvSpPr>
        <p:spPr>
          <a:xfrm>
            <a:off x="4654641" y="3797403"/>
            <a:ext cx="0" cy="71951"/>
          </a:xfrm>
          <a:custGeom>
            <a:avLst/>
            <a:gdLst/>
            <a:ahLst/>
            <a:cxnLst/>
            <a:rect l="l" t="t" r="r" b="b"/>
            <a:pathLst>
              <a:path h="95250">
                <a:moveTo>
                  <a:pt x="0" y="95182"/>
                </a:moveTo>
                <a:lnTo>
                  <a:pt x="0" y="0"/>
                </a:lnTo>
              </a:path>
            </a:pathLst>
          </a:custGeom>
          <a:ln w="62796">
            <a:solidFill>
              <a:srgbClr val="000000"/>
            </a:solidFill>
          </a:ln>
        </p:spPr>
        <p:txBody>
          <a:bodyPr wrap="square" lIns="0" tIns="0" rIns="0" bIns="0" rtlCol="0"/>
          <a:lstStyle/>
          <a:p>
            <a:endParaRPr/>
          </a:p>
        </p:txBody>
      </p:sp>
      <p:sp>
        <p:nvSpPr>
          <p:cNvPr id="104" name="object 104"/>
          <p:cNvSpPr/>
          <p:nvPr/>
        </p:nvSpPr>
        <p:spPr>
          <a:xfrm>
            <a:off x="3715970" y="3606157"/>
            <a:ext cx="30518" cy="46049"/>
          </a:xfrm>
          <a:custGeom>
            <a:avLst/>
            <a:gdLst/>
            <a:ahLst/>
            <a:cxnLst/>
            <a:rect l="l" t="t" r="r" b="b"/>
            <a:pathLst>
              <a:path w="39370" h="60960">
                <a:moveTo>
                  <a:pt x="39258" y="0"/>
                </a:moveTo>
                <a:lnTo>
                  <a:pt x="7863" y="0"/>
                </a:lnTo>
                <a:lnTo>
                  <a:pt x="0" y="29443"/>
                </a:lnTo>
                <a:lnTo>
                  <a:pt x="0" y="60838"/>
                </a:lnTo>
                <a:lnTo>
                  <a:pt x="31424" y="60838"/>
                </a:lnTo>
                <a:lnTo>
                  <a:pt x="39258" y="31424"/>
                </a:lnTo>
                <a:lnTo>
                  <a:pt x="39258" y="0"/>
                </a:lnTo>
                <a:close/>
              </a:path>
            </a:pathLst>
          </a:custGeom>
          <a:solidFill>
            <a:srgbClr val="000000"/>
          </a:solidFill>
        </p:spPr>
        <p:txBody>
          <a:bodyPr wrap="square" lIns="0" tIns="0" rIns="0" bIns="0" rtlCol="0"/>
          <a:lstStyle/>
          <a:p>
            <a:endParaRPr/>
          </a:p>
        </p:txBody>
      </p:sp>
      <p:sp>
        <p:nvSpPr>
          <p:cNvPr id="105" name="object 105"/>
          <p:cNvSpPr/>
          <p:nvPr/>
        </p:nvSpPr>
        <p:spPr>
          <a:xfrm>
            <a:off x="3715970" y="3628399"/>
            <a:ext cx="926847" cy="250870"/>
          </a:xfrm>
          <a:custGeom>
            <a:avLst/>
            <a:gdLst/>
            <a:ahLst/>
            <a:cxnLst/>
            <a:rect l="l" t="t" r="r" b="b"/>
            <a:pathLst>
              <a:path w="1195704" h="332104">
                <a:moveTo>
                  <a:pt x="31424" y="0"/>
                </a:moveTo>
                <a:lnTo>
                  <a:pt x="0" y="0"/>
                </a:lnTo>
                <a:lnTo>
                  <a:pt x="0" y="31394"/>
                </a:lnTo>
                <a:lnTo>
                  <a:pt x="1163848" y="331713"/>
                </a:lnTo>
                <a:lnTo>
                  <a:pt x="1195273" y="331713"/>
                </a:lnTo>
                <a:lnTo>
                  <a:pt x="1195273" y="300288"/>
                </a:lnTo>
                <a:lnTo>
                  <a:pt x="31424" y="0"/>
                </a:lnTo>
                <a:close/>
              </a:path>
            </a:pathLst>
          </a:custGeom>
          <a:solidFill>
            <a:srgbClr val="000000"/>
          </a:solidFill>
        </p:spPr>
        <p:txBody>
          <a:bodyPr wrap="square" lIns="0" tIns="0" rIns="0" bIns="0" rtlCol="0"/>
          <a:lstStyle/>
          <a:p>
            <a:endParaRPr/>
          </a:p>
        </p:txBody>
      </p:sp>
      <p:sp>
        <p:nvSpPr>
          <p:cNvPr id="106" name="object 106"/>
          <p:cNvSpPr/>
          <p:nvPr/>
        </p:nvSpPr>
        <p:spPr>
          <a:xfrm>
            <a:off x="4618123" y="3832993"/>
            <a:ext cx="30518" cy="46049"/>
          </a:xfrm>
          <a:custGeom>
            <a:avLst/>
            <a:gdLst/>
            <a:ahLst/>
            <a:cxnLst/>
            <a:rect l="l" t="t" r="r" b="b"/>
            <a:pathLst>
              <a:path w="39370" h="60960">
                <a:moveTo>
                  <a:pt x="39258" y="0"/>
                </a:moveTo>
                <a:lnTo>
                  <a:pt x="7863" y="0"/>
                </a:lnTo>
                <a:lnTo>
                  <a:pt x="0" y="29443"/>
                </a:lnTo>
                <a:lnTo>
                  <a:pt x="0" y="60868"/>
                </a:lnTo>
                <a:lnTo>
                  <a:pt x="31424" y="60868"/>
                </a:lnTo>
                <a:lnTo>
                  <a:pt x="39258" y="31424"/>
                </a:lnTo>
                <a:lnTo>
                  <a:pt x="39258" y="0"/>
                </a:lnTo>
                <a:close/>
              </a:path>
            </a:pathLst>
          </a:custGeom>
          <a:solidFill>
            <a:srgbClr val="000000"/>
          </a:solidFill>
        </p:spPr>
        <p:txBody>
          <a:bodyPr wrap="square" lIns="0" tIns="0" rIns="0" bIns="0" rtlCol="0"/>
          <a:lstStyle/>
          <a:p>
            <a:endParaRPr/>
          </a:p>
        </p:txBody>
      </p:sp>
      <p:sp>
        <p:nvSpPr>
          <p:cNvPr id="107" name="object 107"/>
          <p:cNvSpPr/>
          <p:nvPr/>
        </p:nvSpPr>
        <p:spPr>
          <a:xfrm>
            <a:off x="3722066" y="3606157"/>
            <a:ext cx="926847" cy="250870"/>
          </a:xfrm>
          <a:custGeom>
            <a:avLst/>
            <a:gdLst/>
            <a:ahLst/>
            <a:cxnLst/>
            <a:rect l="l" t="t" r="r" b="b"/>
            <a:pathLst>
              <a:path w="1195704" h="332104">
                <a:moveTo>
                  <a:pt x="31394" y="0"/>
                </a:moveTo>
                <a:lnTo>
                  <a:pt x="0" y="0"/>
                </a:lnTo>
                <a:lnTo>
                  <a:pt x="0" y="31424"/>
                </a:lnTo>
                <a:lnTo>
                  <a:pt x="1163848" y="331713"/>
                </a:lnTo>
                <a:lnTo>
                  <a:pt x="1195242" y="331713"/>
                </a:lnTo>
                <a:lnTo>
                  <a:pt x="1195242" y="300288"/>
                </a:lnTo>
                <a:lnTo>
                  <a:pt x="31394" y="0"/>
                </a:lnTo>
                <a:close/>
              </a:path>
            </a:pathLst>
          </a:custGeom>
          <a:solidFill>
            <a:srgbClr val="000000"/>
          </a:solidFill>
        </p:spPr>
        <p:txBody>
          <a:bodyPr wrap="square" lIns="0" tIns="0" rIns="0" bIns="0" rtlCol="0"/>
          <a:lstStyle/>
          <a:p>
            <a:endParaRPr/>
          </a:p>
        </p:txBody>
      </p:sp>
      <p:sp>
        <p:nvSpPr>
          <p:cNvPr id="108" name="object 108"/>
          <p:cNvSpPr/>
          <p:nvPr/>
        </p:nvSpPr>
        <p:spPr>
          <a:xfrm>
            <a:off x="4160219" y="2219927"/>
            <a:ext cx="85645" cy="92098"/>
          </a:xfrm>
          <a:custGeom>
            <a:avLst/>
            <a:gdLst/>
            <a:ahLst/>
            <a:cxnLst/>
            <a:rect l="l" t="t" r="r" b="b"/>
            <a:pathLst>
              <a:path w="110489" h="121919">
                <a:moveTo>
                  <a:pt x="109910" y="0"/>
                </a:moveTo>
                <a:lnTo>
                  <a:pt x="0" y="31394"/>
                </a:lnTo>
                <a:lnTo>
                  <a:pt x="54955" y="90281"/>
                </a:lnTo>
                <a:lnTo>
                  <a:pt x="82417" y="121676"/>
                </a:lnTo>
                <a:lnTo>
                  <a:pt x="109910" y="0"/>
                </a:lnTo>
                <a:close/>
              </a:path>
            </a:pathLst>
          </a:custGeom>
          <a:solidFill>
            <a:srgbClr val="000000"/>
          </a:solidFill>
        </p:spPr>
        <p:txBody>
          <a:bodyPr wrap="square" lIns="0" tIns="0" rIns="0" bIns="0" rtlCol="0"/>
          <a:lstStyle/>
          <a:p>
            <a:endParaRPr/>
          </a:p>
        </p:txBody>
      </p:sp>
      <p:sp>
        <p:nvSpPr>
          <p:cNvPr id="109" name="object 109"/>
          <p:cNvSpPr/>
          <p:nvPr/>
        </p:nvSpPr>
        <p:spPr>
          <a:xfrm>
            <a:off x="4170875" y="2225867"/>
            <a:ext cx="70387" cy="35976"/>
          </a:xfrm>
          <a:custGeom>
            <a:avLst/>
            <a:gdLst/>
            <a:ahLst/>
            <a:cxnLst/>
            <a:rect l="l" t="t" r="r" b="b"/>
            <a:pathLst>
              <a:path w="90804" h="47625">
                <a:moveTo>
                  <a:pt x="90251" y="0"/>
                </a:moveTo>
                <a:lnTo>
                  <a:pt x="58856" y="0"/>
                </a:lnTo>
                <a:lnTo>
                  <a:pt x="0" y="15697"/>
                </a:lnTo>
                <a:lnTo>
                  <a:pt x="0" y="47091"/>
                </a:lnTo>
                <a:lnTo>
                  <a:pt x="31394" y="47091"/>
                </a:lnTo>
                <a:lnTo>
                  <a:pt x="90251" y="31394"/>
                </a:lnTo>
                <a:lnTo>
                  <a:pt x="90251" y="0"/>
                </a:lnTo>
                <a:close/>
              </a:path>
            </a:pathLst>
          </a:custGeom>
          <a:solidFill>
            <a:srgbClr val="000000"/>
          </a:solidFill>
        </p:spPr>
        <p:txBody>
          <a:bodyPr wrap="square" lIns="0" tIns="0" rIns="0" bIns="0" rtlCol="0"/>
          <a:lstStyle/>
          <a:p>
            <a:endParaRPr/>
          </a:p>
        </p:txBody>
      </p:sp>
      <p:sp>
        <p:nvSpPr>
          <p:cNvPr id="110" name="object 110"/>
          <p:cNvSpPr/>
          <p:nvPr/>
        </p:nvSpPr>
        <p:spPr>
          <a:xfrm>
            <a:off x="4205841" y="2225867"/>
            <a:ext cx="35440" cy="72911"/>
          </a:xfrm>
          <a:custGeom>
            <a:avLst/>
            <a:gdLst/>
            <a:ahLst/>
            <a:cxnLst/>
            <a:rect l="l" t="t" r="r" b="b"/>
            <a:pathLst>
              <a:path w="45720" h="96519">
                <a:moveTo>
                  <a:pt x="45140" y="0"/>
                </a:moveTo>
                <a:lnTo>
                  <a:pt x="13746" y="0"/>
                </a:lnTo>
                <a:lnTo>
                  <a:pt x="0" y="64769"/>
                </a:lnTo>
                <a:lnTo>
                  <a:pt x="0" y="96164"/>
                </a:lnTo>
                <a:lnTo>
                  <a:pt x="31424" y="96164"/>
                </a:lnTo>
                <a:lnTo>
                  <a:pt x="45140" y="31394"/>
                </a:lnTo>
                <a:lnTo>
                  <a:pt x="45140" y="0"/>
                </a:lnTo>
                <a:close/>
              </a:path>
            </a:pathLst>
          </a:custGeom>
          <a:solidFill>
            <a:srgbClr val="000000"/>
          </a:solidFill>
        </p:spPr>
        <p:txBody>
          <a:bodyPr wrap="square" lIns="0" tIns="0" rIns="0" bIns="0" rtlCol="0"/>
          <a:lstStyle/>
          <a:p>
            <a:endParaRPr/>
          </a:p>
        </p:txBody>
      </p:sp>
      <p:sp>
        <p:nvSpPr>
          <p:cNvPr id="111" name="object 111"/>
          <p:cNvSpPr/>
          <p:nvPr/>
        </p:nvSpPr>
        <p:spPr>
          <a:xfrm>
            <a:off x="4199769" y="2268853"/>
            <a:ext cx="30518" cy="29740"/>
          </a:xfrm>
          <a:custGeom>
            <a:avLst/>
            <a:gdLst/>
            <a:ahLst/>
            <a:cxnLst/>
            <a:rect l="l" t="t" r="r" b="b"/>
            <a:pathLst>
              <a:path w="39370" h="39369">
                <a:moveTo>
                  <a:pt x="31394" y="0"/>
                </a:moveTo>
                <a:lnTo>
                  <a:pt x="0" y="0"/>
                </a:lnTo>
                <a:lnTo>
                  <a:pt x="0" y="31394"/>
                </a:lnTo>
                <a:lnTo>
                  <a:pt x="7833" y="39258"/>
                </a:lnTo>
                <a:lnTo>
                  <a:pt x="39258" y="39258"/>
                </a:lnTo>
                <a:lnTo>
                  <a:pt x="39258" y="7863"/>
                </a:lnTo>
                <a:lnTo>
                  <a:pt x="31394" y="0"/>
                </a:lnTo>
                <a:close/>
              </a:path>
            </a:pathLst>
          </a:custGeom>
          <a:solidFill>
            <a:srgbClr val="000000"/>
          </a:solidFill>
        </p:spPr>
        <p:txBody>
          <a:bodyPr wrap="square" lIns="0" tIns="0" rIns="0" bIns="0" rtlCol="0"/>
          <a:lstStyle/>
          <a:p>
            <a:endParaRPr/>
          </a:p>
        </p:txBody>
      </p:sp>
      <p:sp>
        <p:nvSpPr>
          <p:cNvPr id="112" name="object 112"/>
          <p:cNvSpPr/>
          <p:nvPr/>
        </p:nvSpPr>
        <p:spPr>
          <a:xfrm>
            <a:off x="4170874" y="2237725"/>
            <a:ext cx="53652" cy="55163"/>
          </a:xfrm>
          <a:custGeom>
            <a:avLst/>
            <a:gdLst/>
            <a:ahLst/>
            <a:cxnLst/>
            <a:rect l="l" t="t" r="r" b="b"/>
            <a:pathLst>
              <a:path w="69214" h="73025">
                <a:moveTo>
                  <a:pt x="31394" y="0"/>
                </a:moveTo>
                <a:lnTo>
                  <a:pt x="0" y="0"/>
                </a:lnTo>
                <a:lnTo>
                  <a:pt x="0" y="31394"/>
                </a:lnTo>
                <a:lnTo>
                  <a:pt x="37277" y="72603"/>
                </a:lnTo>
                <a:lnTo>
                  <a:pt x="68671" y="72603"/>
                </a:lnTo>
                <a:lnTo>
                  <a:pt x="68671" y="41208"/>
                </a:lnTo>
                <a:lnTo>
                  <a:pt x="31394" y="0"/>
                </a:lnTo>
                <a:close/>
              </a:path>
            </a:pathLst>
          </a:custGeom>
          <a:solidFill>
            <a:srgbClr val="000000"/>
          </a:solidFill>
        </p:spPr>
        <p:txBody>
          <a:bodyPr wrap="square" lIns="0" tIns="0" rIns="0" bIns="0" rtlCol="0"/>
          <a:lstStyle/>
          <a:p>
            <a:endParaRPr/>
          </a:p>
        </p:txBody>
      </p:sp>
      <p:sp>
        <p:nvSpPr>
          <p:cNvPr id="113" name="object 113"/>
          <p:cNvSpPr/>
          <p:nvPr/>
        </p:nvSpPr>
        <p:spPr>
          <a:xfrm>
            <a:off x="4181507" y="2285155"/>
            <a:ext cx="45776" cy="47488"/>
          </a:xfrm>
          <a:custGeom>
            <a:avLst/>
            <a:gdLst/>
            <a:ahLst/>
            <a:cxnLst/>
            <a:rect l="l" t="t" r="r" b="b"/>
            <a:pathLst>
              <a:path w="59054" h="62864">
                <a:moveTo>
                  <a:pt x="31394" y="0"/>
                </a:moveTo>
                <a:lnTo>
                  <a:pt x="0" y="0"/>
                </a:lnTo>
                <a:lnTo>
                  <a:pt x="0" y="31424"/>
                </a:lnTo>
                <a:lnTo>
                  <a:pt x="27492" y="62819"/>
                </a:lnTo>
                <a:lnTo>
                  <a:pt x="58887" y="62819"/>
                </a:lnTo>
                <a:lnTo>
                  <a:pt x="58887" y="31424"/>
                </a:lnTo>
                <a:lnTo>
                  <a:pt x="31394" y="0"/>
                </a:lnTo>
                <a:close/>
              </a:path>
            </a:pathLst>
          </a:custGeom>
          <a:solidFill>
            <a:srgbClr val="000000"/>
          </a:solidFill>
        </p:spPr>
        <p:txBody>
          <a:bodyPr wrap="square" lIns="0" tIns="0" rIns="0" bIns="0" rtlCol="0"/>
          <a:lstStyle/>
          <a:p>
            <a:endParaRPr/>
          </a:p>
        </p:txBody>
      </p:sp>
      <p:sp>
        <p:nvSpPr>
          <p:cNvPr id="114" name="object 114"/>
          <p:cNvSpPr/>
          <p:nvPr/>
        </p:nvSpPr>
        <p:spPr>
          <a:xfrm>
            <a:off x="4202817" y="2308893"/>
            <a:ext cx="29041" cy="26862"/>
          </a:xfrm>
          <a:custGeom>
            <a:avLst/>
            <a:gdLst/>
            <a:ahLst/>
            <a:cxnLst/>
            <a:rect l="l" t="t" r="r" b="b"/>
            <a:pathLst>
              <a:path w="37464" h="35560">
                <a:moveTo>
                  <a:pt x="31394" y="0"/>
                </a:moveTo>
                <a:lnTo>
                  <a:pt x="0" y="0"/>
                </a:lnTo>
                <a:lnTo>
                  <a:pt x="0" y="31394"/>
                </a:lnTo>
                <a:lnTo>
                  <a:pt x="5882" y="35326"/>
                </a:lnTo>
                <a:lnTo>
                  <a:pt x="37277" y="35326"/>
                </a:lnTo>
                <a:lnTo>
                  <a:pt x="37277" y="3901"/>
                </a:lnTo>
                <a:lnTo>
                  <a:pt x="31394" y="0"/>
                </a:lnTo>
                <a:close/>
              </a:path>
            </a:pathLst>
          </a:custGeom>
          <a:solidFill>
            <a:srgbClr val="000000"/>
          </a:solidFill>
        </p:spPr>
        <p:txBody>
          <a:bodyPr wrap="square" lIns="0" tIns="0" rIns="0" bIns="0" rtlCol="0"/>
          <a:lstStyle/>
          <a:p>
            <a:endParaRPr/>
          </a:p>
        </p:txBody>
      </p:sp>
      <p:sp>
        <p:nvSpPr>
          <p:cNvPr id="115" name="object 115"/>
          <p:cNvSpPr/>
          <p:nvPr/>
        </p:nvSpPr>
        <p:spPr>
          <a:xfrm>
            <a:off x="4207371" y="2323692"/>
            <a:ext cx="33471" cy="0"/>
          </a:xfrm>
          <a:custGeom>
            <a:avLst/>
            <a:gdLst/>
            <a:ahLst/>
            <a:cxnLst/>
            <a:rect l="l" t="t" r="r" b="b"/>
            <a:pathLst>
              <a:path w="43179">
                <a:moveTo>
                  <a:pt x="0" y="0"/>
                </a:moveTo>
                <a:lnTo>
                  <a:pt x="43189" y="0"/>
                </a:lnTo>
              </a:path>
            </a:pathLst>
          </a:custGeom>
          <a:ln w="31403">
            <a:solidFill>
              <a:srgbClr val="000000"/>
            </a:solidFill>
          </a:ln>
        </p:spPr>
        <p:txBody>
          <a:bodyPr wrap="square" lIns="0" tIns="0" rIns="0" bIns="0" rtlCol="0"/>
          <a:lstStyle/>
          <a:p>
            <a:endParaRPr/>
          </a:p>
        </p:txBody>
      </p:sp>
      <p:sp>
        <p:nvSpPr>
          <p:cNvPr id="116" name="object 116"/>
          <p:cNvSpPr/>
          <p:nvPr/>
        </p:nvSpPr>
        <p:spPr>
          <a:xfrm>
            <a:off x="4216496" y="2308893"/>
            <a:ext cx="29041" cy="26862"/>
          </a:xfrm>
          <a:custGeom>
            <a:avLst/>
            <a:gdLst/>
            <a:ahLst/>
            <a:cxnLst/>
            <a:rect l="l" t="t" r="r" b="b"/>
            <a:pathLst>
              <a:path w="37464" h="35560">
                <a:moveTo>
                  <a:pt x="37307" y="0"/>
                </a:moveTo>
                <a:lnTo>
                  <a:pt x="5882" y="0"/>
                </a:lnTo>
                <a:lnTo>
                  <a:pt x="0" y="3901"/>
                </a:lnTo>
                <a:lnTo>
                  <a:pt x="0" y="35326"/>
                </a:lnTo>
                <a:lnTo>
                  <a:pt x="31394" y="35326"/>
                </a:lnTo>
                <a:lnTo>
                  <a:pt x="37307" y="31394"/>
                </a:lnTo>
                <a:lnTo>
                  <a:pt x="37307" y="0"/>
                </a:lnTo>
                <a:close/>
              </a:path>
            </a:pathLst>
          </a:custGeom>
          <a:solidFill>
            <a:srgbClr val="000000"/>
          </a:solidFill>
        </p:spPr>
        <p:txBody>
          <a:bodyPr wrap="square" lIns="0" tIns="0" rIns="0" bIns="0" rtlCol="0"/>
          <a:lstStyle/>
          <a:p>
            <a:endParaRPr/>
          </a:p>
        </p:txBody>
      </p:sp>
      <p:sp>
        <p:nvSpPr>
          <p:cNvPr id="117" name="object 117"/>
          <p:cNvSpPr/>
          <p:nvPr/>
        </p:nvSpPr>
        <p:spPr>
          <a:xfrm>
            <a:off x="4221056" y="2304450"/>
            <a:ext cx="27564" cy="28301"/>
          </a:xfrm>
          <a:custGeom>
            <a:avLst/>
            <a:gdLst/>
            <a:ahLst/>
            <a:cxnLst/>
            <a:rect l="l" t="t" r="r" b="b"/>
            <a:pathLst>
              <a:path w="35560" h="37464">
                <a:moveTo>
                  <a:pt x="35356" y="0"/>
                </a:moveTo>
                <a:lnTo>
                  <a:pt x="3931" y="0"/>
                </a:lnTo>
                <a:lnTo>
                  <a:pt x="0" y="5882"/>
                </a:lnTo>
                <a:lnTo>
                  <a:pt x="0" y="37277"/>
                </a:lnTo>
                <a:lnTo>
                  <a:pt x="31424" y="37277"/>
                </a:lnTo>
                <a:lnTo>
                  <a:pt x="35356" y="31394"/>
                </a:lnTo>
                <a:lnTo>
                  <a:pt x="35356" y="0"/>
                </a:lnTo>
                <a:close/>
              </a:path>
            </a:pathLst>
          </a:custGeom>
          <a:solidFill>
            <a:srgbClr val="000000"/>
          </a:solidFill>
        </p:spPr>
        <p:txBody>
          <a:bodyPr wrap="square" lIns="0" tIns="0" rIns="0" bIns="0" rtlCol="0"/>
          <a:lstStyle/>
          <a:p>
            <a:endParaRPr/>
          </a:p>
        </p:txBody>
      </p:sp>
      <p:sp>
        <p:nvSpPr>
          <p:cNvPr id="118" name="object 118"/>
          <p:cNvSpPr/>
          <p:nvPr/>
        </p:nvSpPr>
        <p:spPr>
          <a:xfrm>
            <a:off x="4224105" y="2212513"/>
            <a:ext cx="45776" cy="116081"/>
          </a:xfrm>
          <a:custGeom>
            <a:avLst/>
            <a:gdLst/>
            <a:ahLst/>
            <a:cxnLst/>
            <a:rect l="l" t="t" r="r" b="b"/>
            <a:pathLst>
              <a:path w="59054" h="153669">
                <a:moveTo>
                  <a:pt x="58887" y="0"/>
                </a:moveTo>
                <a:lnTo>
                  <a:pt x="27492" y="0"/>
                </a:lnTo>
                <a:lnTo>
                  <a:pt x="0" y="121706"/>
                </a:lnTo>
                <a:lnTo>
                  <a:pt x="0" y="153101"/>
                </a:lnTo>
                <a:lnTo>
                  <a:pt x="31424" y="153101"/>
                </a:lnTo>
                <a:lnTo>
                  <a:pt x="58887" y="31394"/>
                </a:lnTo>
                <a:lnTo>
                  <a:pt x="58887" y="0"/>
                </a:lnTo>
                <a:close/>
              </a:path>
            </a:pathLst>
          </a:custGeom>
          <a:solidFill>
            <a:srgbClr val="000000"/>
          </a:solidFill>
        </p:spPr>
        <p:txBody>
          <a:bodyPr wrap="square" lIns="0" tIns="0" rIns="0" bIns="0" rtlCol="0"/>
          <a:lstStyle/>
          <a:p>
            <a:endParaRPr/>
          </a:p>
        </p:txBody>
      </p:sp>
      <p:sp>
        <p:nvSpPr>
          <p:cNvPr id="119" name="object 119"/>
          <p:cNvSpPr/>
          <p:nvPr/>
        </p:nvSpPr>
        <p:spPr>
          <a:xfrm>
            <a:off x="4245406" y="2219920"/>
            <a:ext cx="24611" cy="0"/>
          </a:xfrm>
          <a:custGeom>
            <a:avLst/>
            <a:gdLst/>
            <a:ahLst/>
            <a:cxnLst/>
            <a:rect l="l" t="t" r="r" b="b"/>
            <a:pathLst>
              <a:path w="31750">
                <a:moveTo>
                  <a:pt x="0" y="0"/>
                </a:moveTo>
                <a:lnTo>
                  <a:pt x="31402" y="0"/>
                </a:lnTo>
              </a:path>
            </a:pathLst>
          </a:custGeom>
          <a:ln w="14829">
            <a:solidFill>
              <a:srgbClr val="000000"/>
            </a:solidFill>
          </a:ln>
        </p:spPr>
        <p:txBody>
          <a:bodyPr wrap="square" lIns="0" tIns="0" rIns="0" bIns="0" rtlCol="0"/>
          <a:lstStyle/>
          <a:p>
            <a:endParaRPr/>
          </a:p>
        </p:txBody>
      </p:sp>
      <p:sp>
        <p:nvSpPr>
          <p:cNvPr id="120" name="object 120"/>
          <p:cNvSpPr/>
          <p:nvPr/>
        </p:nvSpPr>
        <p:spPr>
          <a:xfrm>
            <a:off x="4242368" y="2200656"/>
            <a:ext cx="27564" cy="26862"/>
          </a:xfrm>
          <a:custGeom>
            <a:avLst/>
            <a:gdLst/>
            <a:ahLst/>
            <a:cxnLst/>
            <a:rect l="l" t="t" r="r" b="b"/>
            <a:pathLst>
              <a:path w="35560" h="35560">
                <a:moveTo>
                  <a:pt x="31394" y="0"/>
                </a:moveTo>
                <a:lnTo>
                  <a:pt x="0" y="0"/>
                </a:lnTo>
                <a:lnTo>
                  <a:pt x="0" y="31394"/>
                </a:lnTo>
                <a:lnTo>
                  <a:pt x="3931" y="35326"/>
                </a:lnTo>
                <a:lnTo>
                  <a:pt x="35326" y="35326"/>
                </a:lnTo>
                <a:lnTo>
                  <a:pt x="35326" y="3931"/>
                </a:lnTo>
                <a:lnTo>
                  <a:pt x="31394" y="0"/>
                </a:lnTo>
                <a:close/>
              </a:path>
            </a:pathLst>
          </a:custGeom>
          <a:solidFill>
            <a:srgbClr val="000000"/>
          </a:solidFill>
        </p:spPr>
        <p:txBody>
          <a:bodyPr wrap="square" lIns="0" tIns="0" rIns="0" bIns="0" rtlCol="0"/>
          <a:lstStyle/>
          <a:p>
            <a:endParaRPr/>
          </a:p>
        </p:txBody>
      </p:sp>
      <p:sp>
        <p:nvSpPr>
          <p:cNvPr id="121" name="object 121"/>
          <p:cNvSpPr/>
          <p:nvPr/>
        </p:nvSpPr>
        <p:spPr>
          <a:xfrm>
            <a:off x="4237808" y="2197686"/>
            <a:ext cx="29041" cy="26862"/>
          </a:xfrm>
          <a:custGeom>
            <a:avLst/>
            <a:gdLst/>
            <a:ahLst/>
            <a:cxnLst/>
            <a:rect l="l" t="t" r="r" b="b"/>
            <a:pathLst>
              <a:path w="37464" h="35560">
                <a:moveTo>
                  <a:pt x="31394" y="0"/>
                </a:moveTo>
                <a:lnTo>
                  <a:pt x="0" y="0"/>
                </a:lnTo>
                <a:lnTo>
                  <a:pt x="0" y="31424"/>
                </a:lnTo>
                <a:lnTo>
                  <a:pt x="5882" y="35326"/>
                </a:lnTo>
                <a:lnTo>
                  <a:pt x="37277" y="35326"/>
                </a:lnTo>
                <a:lnTo>
                  <a:pt x="37277" y="3931"/>
                </a:lnTo>
                <a:lnTo>
                  <a:pt x="31394" y="0"/>
                </a:lnTo>
                <a:close/>
              </a:path>
            </a:pathLst>
          </a:custGeom>
          <a:solidFill>
            <a:srgbClr val="000000"/>
          </a:solidFill>
        </p:spPr>
        <p:txBody>
          <a:bodyPr wrap="square" lIns="0" tIns="0" rIns="0" bIns="0" rtlCol="0"/>
          <a:lstStyle/>
          <a:p>
            <a:endParaRPr/>
          </a:p>
        </p:txBody>
      </p:sp>
      <p:sp>
        <p:nvSpPr>
          <p:cNvPr id="122" name="object 122"/>
          <p:cNvSpPr/>
          <p:nvPr/>
        </p:nvSpPr>
        <p:spPr>
          <a:xfrm>
            <a:off x="4233225" y="2196212"/>
            <a:ext cx="29041" cy="25423"/>
          </a:xfrm>
          <a:custGeom>
            <a:avLst/>
            <a:gdLst/>
            <a:ahLst/>
            <a:cxnLst/>
            <a:rect l="l" t="t" r="r" b="b"/>
            <a:pathLst>
              <a:path w="37464" h="33655">
                <a:moveTo>
                  <a:pt x="31424" y="0"/>
                </a:moveTo>
                <a:lnTo>
                  <a:pt x="0" y="0"/>
                </a:lnTo>
                <a:lnTo>
                  <a:pt x="0" y="31394"/>
                </a:lnTo>
                <a:lnTo>
                  <a:pt x="5913" y="33375"/>
                </a:lnTo>
                <a:lnTo>
                  <a:pt x="37307" y="33375"/>
                </a:lnTo>
                <a:lnTo>
                  <a:pt x="37307" y="1950"/>
                </a:lnTo>
                <a:lnTo>
                  <a:pt x="31424" y="0"/>
                </a:lnTo>
                <a:close/>
              </a:path>
            </a:pathLst>
          </a:custGeom>
          <a:solidFill>
            <a:srgbClr val="000000"/>
          </a:solidFill>
        </p:spPr>
        <p:txBody>
          <a:bodyPr wrap="square" lIns="0" tIns="0" rIns="0" bIns="0" rtlCol="0"/>
          <a:lstStyle/>
          <a:p>
            <a:endParaRPr/>
          </a:p>
        </p:txBody>
      </p:sp>
      <p:sp>
        <p:nvSpPr>
          <p:cNvPr id="123" name="object 123"/>
          <p:cNvSpPr/>
          <p:nvPr/>
        </p:nvSpPr>
        <p:spPr>
          <a:xfrm>
            <a:off x="4228665" y="2196212"/>
            <a:ext cx="29041" cy="25423"/>
          </a:xfrm>
          <a:custGeom>
            <a:avLst/>
            <a:gdLst/>
            <a:ahLst/>
            <a:cxnLst/>
            <a:rect l="l" t="t" r="r" b="b"/>
            <a:pathLst>
              <a:path w="37464" h="33655">
                <a:moveTo>
                  <a:pt x="37307" y="0"/>
                </a:moveTo>
                <a:lnTo>
                  <a:pt x="5882" y="0"/>
                </a:lnTo>
                <a:lnTo>
                  <a:pt x="0" y="1950"/>
                </a:lnTo>
                <a:lnTo>
                  <a:pt x="0" y="33375"/>
                </a:lnTo>
                <a:lnTo>
                  <a:pt x="31424" y="33375"/>
                </a:lnTo>
                <a:lnTo>
                  <a:pt x="37307" y="31394"/>
                </a:lnTo>
                <a:lnTo>
                  <a:pt x="37307" y="0"/>
                </a:lnTo>
                <a:close/>
              </a:path>
            </a:pathLst>
          </a:custGeom>
          <a:solidFill>
            <a:srgbClr val="000000"/>
          </a:solidFill>
        </p:spPr>
        <p:txBody>
          <a:bodyPr wrap="square" lIns="0" tIns="0" rIns="0" bIns="0" rtlCol="0"/>
          <a:lstStyle/>
          <a:p>
            <a:endParaRPr/>
          </a:p>
        </p:txBody>
      </p:sp>
      <p:sp>
        <p:nvSpPr>
          <p:cNvPr id="124" name="object 124"/>
          <p:cNvSpPr/>
          <p:nvPr/>
        </p:nvSpPr>
        <p:spPr>
          <a:xfrm>
            <a:off x="4143467" y="2197686"/>
            <a:ext cx="109765" cy="47488"/>
          </a:xfrm>
          <a:custGeom>
            <a:avLst/>
            <a:gdLst/>
            <a:ahLst/>
            <a:cxnLst/>
            <a:rect l="l" t="t" r="r" b="b"/>
            <a:pathLst>
              <a:path w="141604" h="62864">
                <a:moveTo>
                  <a:pt x="141335" y="0"/>
                </a:moveTo>
                <a:lnTo>
                  <a:pt x="109910" y="0"/>
                </a:lnTo>
                <a:lnTo>
                  <a:pt x="0" y="31424"/>
                </a:lnTo>
                <a:lnTo>
                  <a:pt x="0" y="62819"/>
                </a:lnTo>
                <a:lnTo>
                  <a:pt x="31424" y="62819"/>
                </a:lnTo>
                <a:lnTo>
                  <a:pt x="141335" y="31424"/>
                </a:lnTo>
                <a:lnTo>
                  <a:pt x="141335" y="0"/>
                </a:lnTo>
                <a:close/>
              </a:path>
            </a:pathLst>
          </a:custGeom>
          <a:solidFill>
            <a:srgbClr val="000000"/>
          </a:solidFill>
        </p:spPr>
        <p:txBody>
          <a:bodyPr wrap="square" lIns="0" tIns="0" rIns="0" bIns="0" rtlCol="0"/>
          <a:lstStyle/>
          <a:p>
            <a:endParaRPr/>
          </a:p>
        </p:txBody>
      </p:sp>
      <p:sp>
        <p:nvSpPr>
          <p:cNvPr id="125" name="object 125"/>
          <p:cNvSpPr/>
          <p:nvPr/>
        </p:nvSpPr>
        <p:spPr>
          <a:xfrm>
            <a:off x="4140443" y="2221424"/>
            <a:ext cx="27564" cy="26862"/>
          </a:xfrm>
          <a:custGeom>
            <a:avLst/>
            <a:gdLst/>
            <a:ahLst/>
            <a:cxnLst/>
            <a:rect l="l" t="t" r="r" b="b"/>
            <a:pathLst>
              <a:path w="35560" h="35560">
                <a:moveTo>
                  <a:pt x="35326" y="0"/>
                </a:moveTo>
                <a:lnTo>
                  <a:pt x="3901" y="0"/>
                </a:lnTo>
                <a:lnTo>
                  <a:pt x="0" y="3901"/>
                </a:lnTo>
                <a:lnTo>
                  <a:pt x="0" y="35326"/>
                </a:lnTo>
                <a:lnTo>
                  <a:pt x="31394" y="35326"/>
                </a:lnTo>
                <a:lnTo>
                  <a:pt x="35326" y="31394"/>
                </a:lnTo>
                <a:lnTo>
                  <a:pt x="35326" y="0"/>
                </a:lnTo>
                <a:close/>
              </a:path>
            </a:pathLst>
          </a:custGeom>
          <a:solidFill>
            <a:srgbClr val="000000"/>
          </a:solidFill>
        </p:spPr>
        <p:txBody>
          <a:bodyPr wrap="square" lIns="0" tIns="0" rIns="0" bIns="0" rtlCol="0"/>
          <a:lstStyle/>
          <a:p>
            <a:endParaRPr/>
          </a:p>
        </p:txBody>
      </p:sp>
      <p:sp>
        <p:nvSpPr>
          <p:cNvPr id="126" name="object 126"/>
          <p:cNvSpPr/>
          <p:nvPr/>
        </p:nvSpPr>
        <p:spPr>
          <a:xfrm>
            <a:off x="4137396" y="2224371"/>
            <a:ext cx="27564" cy="26862"/>
          </a:xfrm>
          <a:custGeom>
            <a:avLst/>
            <a:gdLst/>
            <a:ahLst/>
            <a:cxnLst/>
            <a:rect l="l" t="t" r="r" b="b"/>
            <a:pathLst>
              <a:path w="35560" h="35560">
                <a:moveTo>
                  <a:pt x="35326" y="0"/>
                </a:moveTo>
                <a:lnTo>
                  <a:pt x="3931" y="0"/>
                </a:lnTo>
                <a:lnTo>
                  <a:pt x="0" y="3931"/>
                </a:lnTo>
                <a:lnTo>
                  <a:pt x="0" y="35356"/>
                </a:lnTo>
                <a:lnTo>
                  <a:pt x="31394" y="35356"/>
                </a:lnTo>
                <a:lnTo>
                  <a:pt x="35326" y="31424"/>
                </a:lnTo>
                <a:lnTo>
                  <a:pt x="35326" y="0"/>
                </a:lnTo>
                <a:close/>
              </a:path>
            </a:pathLst>
          </a:custGeom>
          <a:solidFill>
            <a:srgbClr val="000000"/>
          </a:solidFill>
        </p:spPr>
        <p:txBody>
          <a:bodyPr wrap="square" lIns="0" tIns="0" rIns="0" bIns="0" rtlCol="0"/>
          <a:lstStyle/>
          <a:p>
            <a:endParaRPr/>
          </a:p>
        </p:txBody>
      </p:sp>
      <p:sp>
        <p:nvSpPr>
          <p:cNvPr id="127" name="object 127"/>
          <p:cNvSpPr/>
          <p:nvPr/>
        </p:nvSpPr>
        <p:spPr>
          <a:xfrm>
            <a:off x="4135859" y="2227341"/>
            <a:ext cx="26088" cy="28301"/>
          </a:xfrm>
          <a:custGeom>
            <a:avLst/>
            <a:gdLst/>
            <a:ahLst/>
            <a:cxnLst/>
            <a:rect l="l" t="t" r="r" b="b"/>
            <a:pathLst>
              <a:path w="33654" h="37464">
                <a:moveTo>
                  <a:pt x="33375" y="0"/>
                </a:moveTo>
                <a:lnTo>
                  <a:pt x="1981" y="0"/>
                </a:lnTo>
                <a:lnTo>
                  <a:pt x="0" y="5882"/>
                </a:lnTo>
                <a:lnTo>
                  <a:pt x="0" y="37307"/>
                </a:lnTo>
                <a:lnTo>
                  <a:pt x="31424" y="37307"/>
                </a:lnTo>
                <a:lnTo>
                  <a:pt x="33375" y="31424"/>
                </a:lnTo>
                <a:lnTo>
                  <a:pt x="33375" y="0"/>
                </a:lnTo>
                <a:close/>
              </a:path>
            </a:pathLst>
          </a:custGeom>
          <a:solidFill>
            <a:srgbClr val="000000"/>
          </a:solidFill>
        </p:spPr>
        <p:txBody>
          <a:bodyPr wrap="square" lIns="0" tIns="0" rIns="0" bIns="0" rtlCol="0"/>
          <a:lstStyle/>
          <a:p>
            <a:endParaRPr/>
          </a:p>
        </p:txBody>
      </p:sp>
      <p:sp>
        <p:nvSpPr>
          <p:cNvPr id="128" name="object 128"/>
          <p:cNvSpPr/>
          <p:nvPr/>
        </p:nvSpPr>
        <p:spPr>
          <a:xfrm>
            <a:off x="4135859" y="2231785"/>
            <a:ext cx="26088" cy="28301"/>
          </a:xfrm>
          <a:custGeom>
            <a:avLst/>
            <a:gdLst/>
            <a:ahLst/>
            <a:cxnLst/>
            <a:rect l="l" t="t" r="r" b="b"/>
            <a:pathLst>
              <a:path w="33654" h="37464">
                <a:moveTo>
                  <a:pt x="31424" y="0"/>
                </a:moveTo>
                <a:lnTo>
                  <a:pt x="0" y="0"/>
                </a:lnTo>
                <a:lnTo>
                  <a:pt x="0" y="31424"/>
                </a:lnTo>
                <a:lnTo>
                  <a:pt x="1981" y="37307"/>
                </a:lnTo>
                <a:lnTo>
                  <a:pt x="33375" y="37307"/>
                </a:lnTo>
                <a:lnTo>
                  <a:pt x="33375" y="5882"/>
                </a:lnTo>
                <a:lnTo>
                  <a:pt x="31424" y="0"/>
                </a:lnTo>
                <a:close/>
              </a:path>
            </a:pathLst>
          </a:custGeom>
          <a:solidFill>
            <a:srgbClr val="000000"/>
          </a:solidFill>
        </p:spPr>
        <p:txBody>
          <a:bodyPr wrap="square" lIns="0" tIns="0" rIns="0" bIns="0" rtlCol="0"/>
          <a:lstStyle/>
          <a:p>
            <a:endParaRPr/>
          </a:p>
        </p:txBody>
      </p:sp>
      <p:sp>
        <p:nvSpPr>
          <p:cNvPr id="129" name="object 129"/>
          <p:cNvSpPr/>
          <p:nvPr/>
        </p:nvSpPr>
        <p:spPr>
          <a:xfrm>
            <a:off x="4137396" y="2236228"/>
            <a:ext cx="26088" cy="28301"/>
          </a:xfrm>
          <a:custGeom>
            <a:avLst/>
            <a:gdLst/>
            <a:ahLst/>
            <a:cxnLst/>
            <a:rect l="l" t="t" r="r" b="b"/>
            <a:pathLst>
              <a:path w="33654" h="37464">
                <a:moveTo>
                  <a:pt x="31394" y="0"/>
                </a:moveTo>
                <a:lnTo>
                  <a:pt x="0" y="0"/>
                </a:lnTo>
                <a:lnTo>
                  <a:pt x="0" y="31424"/>
                </a:lnTo>
                <a:lnTo>
                  <a:pt x="1950" y="37307"/>
                </a:lnTo>
                <a:lnTo>
                  <a:pt x="33345" y="37307"/>
                </a:lnTo>
                <a:lnTo>
                  <a:pt x="33345" y="5913"/>
                </a:lnTo>
                <a:lnTo>
                  <a:pt x="31394" y="0"/>
                </a:lnTo>
                <a:close/>
              </a:path>
            </a:pathLst>
          </a:custGeom>
          <a:solidFill>
            <a:srgbClr val="000000"/>
          </a:solidFill>
        </p:spPr>
        <p:txBody>
          <a:bodyPr wrap="square" lIns="0" tIns="0" rIns="0" bIns="0" rtlCol="0"/>
          <a:lstStyle/>
          <a:p>
            <a:endParaRPr/>
          </a:p>
        </p:txBody>
      </p:sp>
      <p:sp>
        <p:nvSpPr>
          <p:cNvPr id="130" name="object 130"/>
          <p:cNvSpPr/>
          <p:nvPr/>
        </p:nvSpPr>
        <p:spPr>
          <a:xfrm>
            <a:off x="4138907" y="2240695"/>
            <a:ext cx="66942" cy="68593"/>
          </a:xfrm>
          <a:custGeom>
            <a:avLst/>
            <a:gdLst/>
            <a:ahLst/>
            <a:cxnLst/>
            <a:rect l="l" t="t" r="r" b="b"/>
            <a:pathLst>
              <a:path w="86360" h="90805">
                <a:moveTo>
                  <a:pt x="31394" y="0"/>
                </a:moveTo>
                <a:lnTo>
                  <a:pt x="0" y="0"/>
                </a:lnTo>
                <a:lnTo>
                  <a:pt x="0" y="31394"/>
                </a:lnTo>
                <a:lnTo>
                  <a:pt x="54955" y="90281"/>
                </a:lnTo>
                <a:lnTo>
                  <a:pt x="86349" y="90281"/>
                </a:lnTo>
                <a:lnTo>
                  <a:pt x="86349" y="58856"/>
                </a:lnTo>
                <a:lnTo>
                  <a:pt x="31394" y="0"/>
                </a:lnTo>
                <a:close/>
              </a:path>
            </a:pathLst>
          </a:custGeom>
          <a:solidFill>
            <a:srgbClr val="000000"/>
          </a:solidFill>
        </p:spPr>
        <p:txBody>
          <a:bodyPr wrap="square" lIns="0" tIns="0" rIns="0" bIns="0" rtlCol="0"/>
          <a:lstStyle/>
          <a:p>
            <a:endParaRPr/>
          </a:p>
        </p:txBody>
      </p:sp>
      <p:sp>
        <p:nvSpPr>
          <p:cNvPr id="131" name="object 131"/>
          <p:cNvSpPr/>
          <p:nvPr/>
        </p:nvSpPr>
        <p:spPr>
          <a:xfrm>
            <a:off x="3451259" y="3383765"/>
            <a:ext cx="44300" cy="35976"/>
          </a:xfrm>
          <a:custGeom>
            <a:avLst/>
            <a:gdLst/>
            <a:ahLst/>
            <a:cxnLst/>
            <a:rect l="l" t="t" r="r" b="b"/>
            <a:pathLst>
              <a:path w="57150" h="47625">
                <a:moveTo>
                  <a:pt x="31394" y="0"/>
                </a:moveTo>
                <a:lnTo>
                  <a:pt x="0" y="0"/>
                </a:lnTo>
                <a:lnTo>
                  <a:pt x="0" y="31424"/>
                </a:lnTo>
                <a:lnTo>
                  <a:pt x="25511" y="47122"/>
                </a:lnTo>
                <a:lnTo>
                  <a:pt x="56906" y="47122"/>
                </a:lnTo>
                <a:lnTo>
                  <a:pt x="56906" y="15697"/>
                </a:lnTo>
                <a:lnTo>
                  <a:pt x="31394" y="0"/>
                </a:lnTo>
                <a:close/>
              </a:path>
            </a:pathLst>
          </a:custGeom>
          <a:solidFill>
            <a:srgbClr val="000000"/>
          </a:solidFill>
        </p:spPr>
        <p:txBody>
          <a:bodyPr wrap="square" lIns="0" tIns="0" rIns="0" bIns="0" rtlCol="0"/>
          <a:lstStyle/>
          <a:p>
            <a:endParaRPr/>
          </a:p>
        </p:txBody>
      </p:sp>
      <p:sp>
        <p:nvSpPr>
          <p:cNvPr id="132" name="object 132"/>
          <p:cNvSpPr/>
          <p:nvPr/>
        </p:nvSpPr>
        <p:spPr>
          <a:xfrm>
            <a:off x="3471035" y="2282185"/>
            <a:ext cx="733405" cy="1137309"/>
          </a:xfrm>
          <a:custGeom>
            <a:avLst/>
            <a:gdLst/>
            <a:ahLst/>
            <a:cxnLst/>
            <a:rect l="l" t="t" r="r" b="b"/>
            <a:pathLst>
              <a:path w="946150" h="1505585">
                <a:moveTo>
                  <a:pt x="946007" y="0"/>
                </a:moveTo>
                <a:lnTo>
                  <a:pt x="914613" y="0"/>
                </a:lnTo>
                <a:lnTo>
                  <a:pt x="0" y="1473982"/>
                </a:lnTo>
                <a:lnTo>
                  <a:pt x="0" y="1505407"/>
                </a:lnTo>
                <a:lnTo>
                  <a:pt x="31394" y="1505407"/>
                </a:lnTo>
                <a:lnTo>
                  <a:pt x="946007" y="31424"/>
                </a:lnTo>
                <a:lnTo>
                  <a:pt x="946007" y="0"/>
                </a:lnTo>
                <a:close/>
              </a:path>
            </a:pathLst>
          </a:custGeom>
          <a:solidFill>
            <a:srgbClr val="000000"/>
          </a:solidFill>
        </p:spPr>
        <p:txBody>
          <a:bodyPr wrap="square" lIns="0" tIns="0" rIns="0" bIns="0" rtlCol="0"/>
          <a:lstStyle/>
          <a:p>
            <a:endParaRPr/>
          </a:p>
        </p:txBody>
      </p:sp>
      <p:sp>
        <p:nvSpPr>
          <p:cNvPr id="133" name="object 133"/>
          <p:cNvSpPr/>
          <p:nvPr/>
        </p:nvSpPr>
        <p:spPr>
          <a:xfrm>
            <a:off x="4160218" y="2270351"/>
            <a:ext cx="44300" cy="35976"/>
          </a:xfrm>
          <a:custGeom>
            <a:avLst/>
            <a:gdLst/>
            <a:ahLst/>
            <a:cxnLst/>
            <a:rect l="l" t="t" r="r" b="b"/>
            <a:pathLst>
              <a:path w="57150" h="47625">
                <a:moveTo>
                  <a:pt x="31394" y="0"/>
                </a:moveTo>
                <a:lnTo>
                  <a:pt x="0" y="0"/>
                </a:lnTo>
                <a:lnTo>
                  <a:pt x="0" y="31394"/>
                </a:lnTo>
                <a:lnTo>
                  <a:pt x="25511" y="47091"/>
                </a:lnTo>
                <a:lnTo>
                  <a:pt x="56906" y="47091"/>
                </a:lnTo>
                <a:lnTo>
                  <a:pt x="56906" y="15666"/>
                </a:lnTo>
                <a:lnTo>
                  <a:pt x="31394" y="0"/>
                </a:lnTo>
                <a:close/>
              </a:path>
            </a:pathLst>
          </a:custGeom>
          <a:solidFill>
            <a:srgbClr val="000000"/>
          </a:solidFill>
        </p:spPr>
        <p:txBody>
          <a:bodyPr wrap="square" lIns="0" tIns="0" rIns="0" bIns="0" rtlCol="0"/>
          <a:lstStyle/>
          <a:p>
            <a:endParaRPr/>
          </a:p>
        </p:txBody>
      </p:sp>
      <p:sp>
        <p:nvSpPr>
          <p:cNvPr id="134" name="object 134"/>
          <p:cNvSpPr/>
          <p:nvPr/>
        </p:nvSpPr>
        <p:spPr>
          <a:xfrm>
            <a:off x="3451259" y="2270351"/>
            <a:ext cx="733405" cy="1137309"/>
          </a:xfrm>
          <a:custGeom>
            <a:avLst/>
            <a:gdLst/>
            <a:ahLst/>
            <a:cxnLst/>
            <a:rect l="l" t="t" r="r" b="b"/>
            <a:pathLst>
              <a:path w="946150" h="1505585">
                <a:moveTo>
                  <a:pt x="946007" y="0"/>
                </a:moveTo>
                <a:lnTo>
                  <a:pt x="914613" y="0"/>
                </a:lnTo>
                <a:lnTo>
                  <a:pt x="0" y="1473951"/>
                </a:lnTo>
                <a:lnTo>
                  <a:pt x="0" y="1505376"/>
                </a:lnTo>
                <a:lnTo>
                  <a:pt x="31394" y="1505376"/>
                </a:lnTo>
                <a:lnTo>
                  <a:pt x="946007" y="31394"/>
                </a:lnTo>
                <a:lnTo>
                  <a:pt x="946007" y="0"/>
                </a:lnTo>
                <a:close/>
              </a:path>
            </a:pathLst>
          </a:custGeom>
          <a:solidFill>
            <a:srgbClr val="000000"/>
          </a:solidFill>
        </p:spPr>
        <p:txBody>
          <a:bodyPr wrap="square" lIns="0" tIns="0" rIns="0" bIns="0" rtlCol="0"/>
          <a:lstStyle/>
          <a:p>
            <a:endParaRPr/>
          </a:p>
        </p:txBody>
      </p:sp>
      <p:sp>
        <p:nvSpPr>
          <p:cNvPr id="135" name="object 135"/>
          <p:cNvSpPr txBox="1"/>
          <p:nvPr/>
        </p:nvSpPr>
        <p:spPr>
          <a:xfrm>
            <a:off x="2563601" y="2198890"/>
            <a:ext cx="1490928" cy="480131"/>
          </a:xfrm>
          <a:prstGeom prst="rect">
            <a:avLst/>
          </a:prstGeom>
        </p:spPr>
        <p:txBody>
          <a:bodyPr vert="horz" wrap="square" lIns="0" tIns="0" rIns="0" bIns="0" rtlCol="0">
            <a:spAutoFit/>
          </a:bodyPr>
          <a:lstStyle/>
          <a:p>
            <a:pPr marL="9735" marR="3894" indent="5841">
              <a:lnSpc>
                <a:spcPct val="104400"/>
              </a:lnSpc>
            </a:pPr>
            <a:r>
              <a:rPr sz="1500" i="1" dirty="0">
                <a:latin typeface="Arial"/>
                <a:cs typeface="Arial"/>
              </a:rPr>
              <a:t>openTransaction</a:t>
            </a:r>
            <a:r>
              <a:rPr sz="1500" i="1" spc="-4" dirty="0">
                <a:latin typeface="Times New Roman"/>
                <a:cs typeface="Times New Roman"/>
              </a:rPr>
              <a:t> </a:t>
            </a:r>
            <a:r>
              <a:rPr sz="1500" i="1" dirty="0">
                <a:latin typeface="Arial"/>
                <a:cs typeface="Arial"/>
              </a:rPr>
              <a:t>closeTransaction</a:t>
            </a:r>
            <a:endParaRPr sz="1500">
              <a:latin typeface="Arial"/>
              <a:cs typeface="Arial"/>
            </a:endParaRPr>
          </a:p>
        </p:txBody>
      </p:sp>
      <p:sp>
        <p:nvSpPr>
          <p:cNvPr id="136" name="object 136"/>
          <p:cNvSpPr txBox="1"/>
          <p:nvPr/>
        </p:nvSpPr>
        <p:spPr>
          <a:xfrm>
            <a:off x="4211617" y="4019526"/>
            <a:ext cx="1469271" cy="230832"/>
          </a:xfrm>
          <a:prstGeom prst="rect">
            <a:avLst/>
          </a:prstGeom>
        </p:spPr>
        <p:txBody>
          <a:bodyPr vert="horz" wrap="square" lIns="0" tIns="0" rIns="0" bIns="0" rtlCol="0">
            <a:spAutoFit/>
          </a:bodyPr>
          <a:lstStyle/>
          <a:p>
            <a:pPr marL="9735">
              <a:lnSpc>
                <a:spcPct val="100000"/>
              </a:lnSpc>
            </a:pPr>
            <a:r>
              <a:rPr sz="1500" i="1" dirty="0">
                <a:latin typeface="Arial"/>
                <a:cs typeface="Arial"/>
              </a:rPr>
              <a:t>b.wi</a:t>
            </a:r>
            <a:r>
              <a:rPr sz="1500" i="1" spc="4" dirty="0">
                <a:latin typeface="Arial"/>
                <a:cs typeface="Arial"/>
              </a:rPr>
              <a:t>thdraw(T,</a:t>
            </a:r>
            <a:r>
              <a:rPr sz="1500" i="1" spc="46" dirty="0">
                <a:latin typeface="Times New Roman"/>
                <a:cs typeface="Times New Roman"/>
              </a:rPr>
              <a:t> </a:t>
            </a:r>
            <a:r>
              <a:rPr sz="1500" i="1" dirty="0">
                <a:latin typeface="Arial"/>
                <a:cs typeface="Arial"/>
              </a:rPr>
              <a:t>3)</a:t>
            </a:r>
            <a:r>
              <a:rPr sz="1500" i="1" spc="4" dirty="0">
                <a:latin typeface="Arial"/>
                <a:cs typeface="Arial"/>
              </a:rPr>
              <a:t>;</a:t>
            </a:r>
            <a:endParaRPr sz="1500">
              <a:latin typeface="Arial"/>
              <a:cs typeface="Arial"/>
            </a:endParaRPr>
          </a:p>
        </p:txBody>
      </p:sp>
      <p:sp>
        <p:nvSpPr>
          <p:cNvPr id="137" name="object 137"/>
          <p:cNvSpPr txBox="1"/>
          <p:nvPr/>
        </p:nvSpPr>
        <p:spPr>
          <a:xfrm>
            <a:off x="1215681" y="4616250"/>
            <a:ext cx="1672065" cy="1322413"/>
          </a:xfrm>
          <a:prstGeom prst="rect">
            <a:avLst/>
          </a:prstGeom>
        </p:spPr>
        <p:txBody>
          <a:bodyPr vert="horz" wrap="square" lIns="0" tIns="0" rIns="0" bIns="0" rtlCol="0">
            <a:spAutoFit/>
          </a:bodyPr>
          <a:lstStyle/>
          <a:p>
            <a:pPr marL="370399" marR="3894" indent="-361152">
              <a:lnSpc>
                <a:spcPct val="104400"/>
              </a:lnSpc>
            </a:pPr>
            <a:r>
              <a:rPr sz="1400" i="1" dirty="0">
                <a:latin typeface="Arial"/>
                <a:cs typeface="Arial"/>
              </a:rPr>
              <a:t>T</a:t>
            </a:r>
            <a:r>
              <a:rPr sz="1400" i="1" spc="42" dirty="0">
                <a:latin typeface="Times New Roman"/>
                <a:cs typeface="Times New Roman"/>
              </a:rPr>
              <a:t> </a:t>
            </a:r>
            <a:r>
              <a:rPr sz="1400" dirty="0">
                <a:latin typeface="Arial"/>
                <a:cs typeface="Arial"/>
              </a:rPr>
              <a:t>=</a:t>
            </a:r>
            <a:r>
              <a:rPr sz="1400" spc="-169" dirty="0">
                <a:latin typeface="Times New Roman"/>
                <a:cs typeface="Times New Roman"/>
              </a:rPr>
              <a:t> </a:t>
            </a:r>
            <a:r>
              <a:rPr sz="1400" i="1" spc="-4" dirty="0">
                <a:latin typeface="Arial"/>
                <a:cs typeface="Arial"/>
              </a:rPr>
              <a:t>openTransaction</a:t>
            </a:r>
            <a:r>
              <a:rPr sz="1400" i="1" spc="-4" dirty="0">
                <a:latin typeface="Times New Roman"/>
                <a:cs typeface="Times New Roman"/>
              </a:rPr>
              <a:t> </a:t>
            </a:r>
            <a:r>
              <a:rPr sz="1400" i="1" spc="-4" dirty="0">
                <a:latin typeface="Arial"/>
                <a:cs typeface="Arial"/>
              </a:rPr>
              <a:t>a.withdraw(4);</a:t>
            </a:r>
            <a:endParaRPr sz="1400">
              <a:latin typeface="Arial"/>
              <a:cs typeface="Arial"/>
            </a:endParaRPr>
          </a:p>
          <a:p>
            <a:pPr marL="266727" marR="15575" indent="103186">
              <a:lnSpc>
                <a:spcPct val="97000"/>
              </a:lnSpc>
              <a:spcBef>
                <a:spcPts val="291"/>
              </a:spcBef>
            </a:pPr>
            <a:r>
              <a:rPr sz="1400" i="1" spc="-4" dirty="0">
                <a:latin typeface="Arial"/>
                <a:cs typeface="Arial"/>
              </a:rPr>
              <a:t>c.deposit(4)</a:t>
            </a:r>
            <a:r>
              <a:rPr sz="1400" i="1" dirty="0">
                <a:latin typeface="Arial"/>
                <a:cs typeface="Arial"/>
              </a:rPr>
              <a:t>;</a:t>
            </a:r>
            <a:r>
              <a:rPr sz="1400" i="1" dirty="0">
                <a:latin typeface="Times New Roman"/>
                <a:cs typeface="Times New Roman"/>
              </a:rPr>
              <a:t> </a:t>
            </a:r>
            <a:r>
              <a:rPr sz="1400" i="1" spc="-4" dirty="0">
                <a:latin typeface="Arial"/>
                <a:cs typeface="Arial"/>
              </a:rPr>
              <a:t>b.withdraw(3);</a:t>
            </a:r>
            <a:r>
              <a:rPr sz="1400" i="1" spc="-4" dirty="0">
                <a:latin typeface="Times New Roman"/>
                <a:cs typeface="Times New Roman"/>
              </a:rPr>
              <a:t> </a:t>
            </a:r>
            <a:r>
              <a:rPr sz="1400" i="1" spc="-4" dirty="0">
                <a:latin typeface="Arial"/>
                <a:cs typeface="Arial"/>
              </a:rPr>
              <a:t>d.deposit(3);</a:t>
            </a:r>
            <a:r>
              <a:rPr sz="1400" i="1" spc="-4" dirty="0">
                <a:latin typeface="Times New Roman"/>
                <a:cs typeface="Times New Roman"/>
              </a:rPr>
              <a:t> </a:t>
            </a:r>
            <a:r>
              <a:rPr sz="1400" i="1" spc="-4" dirty="0">
                <a:latin typeface="Arial"/>
                <a:cs typeface="Arial"/>
              </a:rPr>
              <a:t>closeTransaction</a:t>
            </a:r>
            <a:endParaRPr sz="1400">
              <a:latin typeface="Arial"/>
              <a:cs typeface="Arial"/>
            </a:endParaRPr>
          </a:p>
        </p:txBody>
      </p:sp>
      <p:sp>
        <p:nvSpPr>
          <p:cNvPr id="138" name="object 138"/>
          <p:cNvSpPr txBox="1"/>
          <p:nvPr/>
        </p:nvSpPr>
        <p:spPr>
          <a:xfrm>
            <a:off x="1148734" y="6152988"/>
            <a:ext cx="5084120" cy="230832"/>
          </a:xfrm>
          <a:prstGeom prst="rect">
            <a:avLst/>
          </a:prstGeom>
        </p:spPr>
        <p:txBody>
          <a:bodyPr vert="horz" wrap="square" lIns="0" tIns="0" rIns="0" bIns="0" rtlCol="0">
            <a:spAutoFit/>
          </a:bodyPr>
          <a:lstStyle/>
          <a:p>
            <a:pPr marL="9735">
              <a:lnSpc>
                <a:spcPct val="100000"/>
              </a:lnSpc>
            </a:pPr>
            <a:r>
              <a:rPr sz="1500" spc="4" dirty="0">
                <a:latin typeface="Arial"/>
                <a:cs typeface="Arial"/>
              </a:rPr>
              <a:t>Note:</a:t>
            </a:r>
            <a:r>
              <a:rPr sz="1500" spc="46" dirty="0">
                <a:latin typeface="Times New Roman"/>
                <a:cs typeface="Times New Roman"/>
              </a:rPr>
              <a:t> </a:t>
            </a:r>
            <a:r>
              <a:rPr sz="1500" dirty="0">
                <a:latin typeface="Arial"/>
                <a:cs typeface="Arial"/>
              </a:rPr>
              <a:t>th</a:t>
            </a:r>
            <a:r>
              <a:rPr sz="1500" spc="8" dirty="0">
                <a:latin typeface="Arial"/>
                <a:cs typeface="Arial"/>
              </a:rPr>
              <a:t>e</a:t>
            </a:r>
            <a:r>
              <a:rPr sz="1500" spc="46" dirty="0">
                <a:latin typeface="Times New Roman"/>
                <a:cs typeface="Times New Roman"/>
              </a:rPr>
              <a:t> </a:t>
            </a:r>
            <a:r>
              <a:rPr sz="1500" dirty="0">
                <a:latin typeface="Arial"/>
                <a:cs typeface="Arial"/>
              </a:rPr>
              <a:t>coordinato</a:t>
            </a:r>
            <a:r>
              <a:rPr sz="1500" spc="4" dirty="0">
                <a:latin typeface="Arial"/>
                <a:cs typeface="Arial"/>
              </a:rPr>
              <a:t>r</a:t>
            </a:r>
            <a:r>
              <a:rPr sz="1500" spc="46" dirty="0">
                <a:latin typeface="Times New Roman"/>
                <a:cs typeface="Times New Roman"/>
              </a:rPr>
              <a:t> </a:t>
            </a:r>
            <a:r>
              <a:rPr sz="1500" spc="-4" dirty="0">
                <a:latin typeface="Arial"/>
                <a:cs typeface="Arial"/>
              </a:rPr>
              <a:t>i</a:t>
            </a:r>
            <a:r>
              <a:rPr sz="1500" spc="4" dirty="0">
                <a:latin typeface="Arial"/>
                <a:cs typeface="Arial"/>
              </a:rPr>
              <a:t>s</a:t>
            </a:r>
            <a:r>
              <a:rPr sz="1500" spc="46" dirty="0">
                <a:latin typeface="Times New Roman"/>
                <a:cs typeface="Times New Roman"/>
              </a:rPr>
              <a:t> </a:t>
            </a:r>
            <a:r>
              <a:rPr sz="1500" spc="-4" dirty="0">
                <a:latin typeface="Arial"/>
                <a:cs typeface="Arial"/>
              </a:rPr>
              <a:t>i</a:t>
            </a:r>
            <a:r>
              <a:rPr sz="1500" spc="8" dirty="0">
                <a:latin typeface="Arial"/>
                <a:cs typeface="Arial"/>
              </a:rPr>
              <a:t>n</a:t>
            </a:r>
            <a:r>
              <a:rPr sz="1500" spc="46" dirty="0">
                <a:latin typeface="Times New Roman"/>
                <a:cs typeface="Times New Roman"/>
              </a:rPr>
              <a:t> </a:t>
            </a:r>
            <a:r>
              <a:rPr sz="1500" spc="4" dirty="0">
                <a:latin typeface="Arial"/>
                <a:cs typeface="Arial"/>
              </a:rPr>
              <a:t>on</a:t>
            </a:r>
            <a:r>
              <a:rPr sz="1500" spc="8" dirty="0">
                <a:latin typeface="Arial"/>
                <a:cs typeface="Arial"/>
              </a:rPr>
              <a:t>e</a:t>
            </a:r>
            <a:r>
              <a:rPr sz="1500" spc="46" dirty="0">
                <a:latin typeface="Times New Roman"/>
                <a:cs typeface="Times New Roman"/>
              </a:rPr>
              <a:t> </a:t>
            </a:r>
            <a:r>
              <a:rPr sz="1500" spc="4" dirty="0">
                <a:latin typeface="Arial"/>
                <a:cs typeface="Arial"/>
              </a:rPr>
              <a:t>of</a:t>
            </a:r>
            <a:r>
              <a:rPr sz="1500" spc="46" dirty="0">
                <a:latin typeface="Times New Roman"/>
                <a:cs typeface="Times New Roman"/>
              </a:rPr>
              <a:t> </a:t>
            </a:r>
            <a:r>
              <a:rPr sz="1500" dirty="0">
                <a:latin typeface="Arial"/>
                <a:cs typeface="Arial"/>
              </a:rPr>
              <a:t>th</a:t>
            </a:r>
            <a:r>
              <a:rPr sz="1500" spc="8" dirty="0">
                <a:latin typeface="Arial"/>
                <a:cs typeface="Arial"/>
              </a:rPr>
              <a:t>e</a:t>
            </a:r>
            <a:r>
              <a:rPr sz="1500" spc="46" dirty="0">
                <a:latin typeface="Times New Roman"/>
                <a:cs typeface="Times New Roman"/>
              </a:rPr>
              <a:t> </a:t>
            </a:r>
            <a:r>
              <a:rPr sz="1500" dirty="0">
                <a:latin typeface="Arial"/>
                <a:cs typeface="Arial"/>
              </a:rPr>
              <a:t>servers</a:t>
            </a:r>
            <a:r>
              <a:rPr sz="1500" spc="4" dirty="0">
                <a:latin typeface="Arial"/>
                <a:cs typeface="Arial"/>
              </a:rPr>
              <a:t>,</a:t>
            </a:r>
            <a:r>
              <a:rPr sz="1500" spc="46" dirty="0">
                <a:latin typeface="Times New Roman"/>
                <a:cs typeface="Times New Roman"/>
              </a:rPr>
              <a:t> </a:t>
            </a:r>
            <a:r>
              <a:rPr sz="1500" dirty="0">
                <a:latin typeface="Arial"/>
                <a:cs typeface="Arial"/>
              </a:rPr>
              <a:t>e.g</a:t>
            </a:r>
            <a:r>
              <a:rPr sz="1500" spc="4" dirty="0">
                <a:latin typeface="Arial"/>
                <a:cs typeface="Arial"/>
              </a:rPr>
              <a:t>.</a:t>
            </a:r>
            <a:r>
              <a:rPr sz="1500" spc="46" dirty="0">
                <a:latin typeface="Times New Roman"/>
                <a:cs typeface="Times New Roman"/>
              </a:rPr>
              <a:t> </a:t>
            </a:r>
            <a:r>
              <a:rPr sz="1500" spc="4" dirty="0">
                <a:latin typeface="Arial"/>
                <a:cs typeface="Arial"/>
              </a:rPr>
              <a:t>BranchX</a:t>
            </a:r>
            <a:endParaRPr sz="1500">
              <a:latin typeface="Arial"/>
              <a:cs typeface="Arial"/>
            </a:endParaRPr>
          </a:p>
        </p:txBody>
      </p:sp>
      <p:sp>
        <p:nvSpPr>
          <p:cNvPr id="143" name="object 143"/>
          <p:cNvSpPr txBox="1"/>
          <p:nvPr/>
        </p:nvSpPr>
        <p:spPr>
          <a:xfrm>
            <a:off x="7665909" y="1668547"/>
            <a:ext cx="1917189" cy="184666"/>
          </a:xfrm>
          <a:prstGeom prst="rect">
            <a:avLst/>
          </a:prstGeom>
        </p:spPr>
        <p:txBody>
          <a:bodyPr vert="horz" wrap="square" lIns="0" tIns="0" rIns="0" bIns="0" rtlCol="0">
            <a:spAutoFit/>
          </a:bodyPr>
          <a:lstStyle/>
          <a:p>
            <a:pPr marL="9735">
              <a:lnSpc>
                <a:spcPct val="100000"/>
              </a:lnSpc>
            </a:pPr>
            <a:r>
              <a:rPr sz="1200" spc="69" dirty="0">
                <a:solidFill>
                  <a:srgbClr val="747474"/>
                </a:solidFill>
                <a:latin typeface="Arial"/>
                <a:cs typeface="Arial"/>
              </a:rPr>
              <a:t>©</a:t>
            </a:r>
            <a:r>
              <a:rPr sz="1200" spc="31" dirty="0">
                <a:solidFill>
                  <a:srgbClr val="747474"/>
                </a:solidFill>
                <a:latin typeface="Times New Roman"/>
                <a:cs typeface="Times New Roman"/>
              </a:rPr>
              <a:t> </a:t>
            </a:r>
            <a:r>
              <a:rPr sz="1200" spc="-15" dirty="0">
                <a:solidFill>
                  <a:srgbClr val="747474"/>
                </a:solidFill>
                <a:latin typeface="Arial"/>
                <a:cs typeface="Arial"/>
              </a:rPr>
              <a:t>Pearson</a:t>
            </a:r>
            <a:r>
              <a:rPr sz="1200" spc="31" dirty="0">
                <a:solidFill>
                  <a:srgbClr val="747474"/>
                </a:solidFill>
                <a:latin typeface="Times New Roman"/>
                <a:cs typeface="Times New Roman"/>
              </a:rPr>
              <a:t> </a:t>
            </a:r>
            <a:r>
              <a:rPr sz="1200" spc="4" dirty="0">
                <a:solidFill>
                  <a:srgbClr val="747474"/>
                </a:solidFill>
                <a:latin typeface="Arial"/>
                <a:cs typeface="Arial"/>
              </a:rPr>
              <a:t>Education</a:t>
            </a:r>
            <a:r>
              <a:rPr sz="1200" spc="31" dirty="0">
                <a:solidFill>
                  <a:srgbClr val="747474"/>
                </a:solidFill>
                <a:latin typeface="Times New Roman"/>
                <a:cs typeface="Times New Roman"/>
              </a:rPr>
              <a:t> </a:t>
            </a:r>
            <a:r>
              <a:rPr sz="1200" dirty="0">
                <a:solidFill>
                  <a:srgbClr val="747474"/>
                </a:solidFill>
                <a:latin typeface="Arial"/>
                <a:cs typeface="Arial"/>
              </a:rPr>
              <a:t>2005</a:t>
            </a:r>
            <a:endParaRPr sz="1200">
              <a:latin typeface="Arial"/>
              <a:cs typeface="Arial"/>
            </a:endParaRPr>
          </a:p>
        </p:txBody>
      </p:sp>
      <p:sp>
        <p:nvSpPr>
          <p:cNvPr id="144" name="object 144"/>
          <p:cNvSpPr txBox="1"/>
          <p:nvPr/>
        </p:nvSpPr>
        <p:spPr>
          <a:xfrm>
            <a:off x="4202777" y="1634076"/>
            <a:ext cx="1223654" cy="276999"/>
          </a:xfrm>
          <a:prstGeom prst="rect">
            <a:avLst/>
          </a:prstGeom>
        </p:spPr>
        <p:txBody>
          <a:bodyPr vert="horz" wrap="square" lIns="0" tIns="0" rIns="0" bIns="0" rtlCol="0">
            <a:spAutoFit/>
          </a:bodyPr>
          <a:lstStyle/>
          <a:p>
            <a:pPr marL="9735">
              <a:lnSpc>
                <a:spcPct val="100000"/>
              </a:lnSpc>
            </a:pPr>
            <a:r>
              <a:rPr spc="-23" dirty="0">
                <a:latin typeface="Arial"/>
                <a:cs typeface="Arial"/>
              </a:rPr>
              <a:t>Coo</a:t>
            </a:r>
            <a:r>
              <a:rPr spc="-50" dirty="0">
                <a:latin typeface="Arial"/>
                <a:cs typeface="Arial"/>
              </a:rPr>
              <a:t>r</a:t>
            </a:r>
            <a:r>
              <a:rPr spc="-27" dirty="0">
                <a:latin typeface="Arial"/>
                <a:cs typeface="Arial"/>
              </a:rPr>
              <a:t>dinator</a:t>
            </a:r>
            <a:endParaRPr>
              <a:latin typeface="Arial"/>
              <a:cs typeface="Arial"/>
            </a:endParaRPr>
          </a:p>
        </p:txBody>
      </p:sp>
      <p:sp>
        <p:nvSpPr>
          <p:cNvPr id="139" name="Footer Placeholder 138"/>
          <p:cNvSpPr>
            <a:spLocks noGrp="1"/>
          </p:cNvSpPr>
          <p:nvPr>
            <p:ph type="ftr" idx="11"/>
          </p:nvPr>
        </p:nvSpPr>
        <p:spPr/>
        <p:txBody>
          <a:bodyPr/>
          <a:lstStyle/>
          <a:p>
            <a:pPr>
              <a:defRPr/>
            </a:pPr>
            <a:r>
              <a:rPr lang="en-US"/>
              <a:t>Software Engineering for Distributed Systems Course </a:t>
            </a:r>
          </a:p>
        </p:txBody>
      </p:sp>
      <p:sp>
        <p:nvSpPr>
          <p:cNvPr id="140" name="Slide Number Placeholder 139"/>
          <p:cNvSpPr>
            <a:spLocks noGrp="1"/>
          </p:cNvSpPr>
          <p:nvPr>
            <p:ph type="sldNum" idx="12"/>
          </p:nvPr>
        </p:nvSpPr>
        <p:spPr/>
        <p:txBody>
          <a:bodyPr/>
          <a:lstStyle/>
          <a:p>
            <a:fld id="{5502A544-8931-40D0-9B0E-9B21BC352437}" type="slidenum">
              <a:rPr lang="en-US" smtClean="0"/>
              <a:pPr/>
              <a:t>36</a:t>
            </a:fld>
            <a:endParaRPr lang="en-US"/>
          </a:p>
        </p:txBody>
      </p:sp>
      <p:sp>
        <p:nvSpPr>
          <p:cNvPr id="145" name="object 4"/>
          <p:cNvSpPr txBox="1">
            <a:spLocks/>
          </p:cNvSpPr>
          <p:nvPr/>
        </p:nvSpPr>
        <p:spPr>
          <a:xfrm>
            <a:off x="468280" y="411353"/>
            <a:ext cx="9104345" cy="615553"/>
          </a:xfrm>
          <a:prstGeom prst="rect">
            <a:avLst/>
          </a:prstGeom>
        </p:spPr>
        <p:txBody>
          <a:bodyPr vert="horz" wrap="square" lIns="0" tIns="0" rIns="0" bIns="0" rtlCol="0">
            <a:spAutoFit/>
          </a:bodyPr>
          <a:lstStyle>
            <a:lvl1pPr algn="l" defTabSz="449263" rtl="0" eaLnBrk="0" fontAlgn="base" hangingPunct="0">
              <a:lnSpc>
                <a:spcPct val="101000"/>
              </a:lnSpc>
              <a:spcBef>
                <a:spcPct val="0"/>
              </a:spcBef>
              <a:spcAft>
                <a:spcPct val="0"/>
              </a:spcAft>
              <a:buClr>
                <a:srgbClr val="000000"/>
              </a:buClr>
              <a:buSzPct val="100000"/>
              <a:buFont typeface="Times New Roman" pitchFamily="18" charset="0"/>
              <a:defRPr sz="3200" b="1">
                <a:solidFill>
                  <a:srgbClr val="000000"/>
                </a:solidFill>
                <a:latin typeface="+mj-lt"/>
                <a:ea typeface="+mj-ea"/>
                <a:cs typeface="+mj-cs"/>
              </a:defRPr>
            </a:lvl1pPr>
            <a:lvl2pPr algn="l" defTabSz="449263" rtl="0" eaLnBrk="0" fontAlgn="base" hangingPunct="0">
              <a:lnSpc>
                <a:spcPct val="101000"/>
              </a:lnSpc>
              <a:spcBef>
                <a:spcPct val="0"/>
              </a:spcBef>
              <a:spcAft>
                <a:spcPct val="0"/>
              </a:spcAft>
              <a:buClr>
                <a:srgbClr val="000000"/>
              </a:buClr>
              <a:buSzPct val="100000"/>
              <a:buFont typeface="Times New Roman" pitchFamily="18" charset="0"/>
              <a:defRPr sz="4400">
                <a:solidFill>
                  <a:srgbClr val="000000"/>
                </a:solidFill>
                <a:latin typeface="Tahoma" charset="0"/>
                <a:ea typeface="ＭＳ Ｐゴシック" charset="0"/>
                <a:cs typeface="Arial Unicode MS" charset="0"/>
              </a:defRPr>
            </a:lvl2pPr>
            <a:lvl3pPr algn="l" defTabSz="449263" rtl="0" eaLnBrk="0" fontAlgn="base" hangingPunct="0">
              <a:lnSpc>
                <a:spcPct val="101000"/>
              </a:lnSpc>
              <a:spcBef>
                <a:spcPct val="0"/>
              </a:spcBef>
              <a:spcAft>
                <a:spcPct val="0"/>
              </a:spcAft>
              <a:buClr>
                <a:srgbClr val="000000"/>
              </a:buClr>
              <a:buSzPct val="100000"/>
              <a:buFont typeface="Times New Roman" pitchFamily="18" charset="0"/>
              <a:defRPr sz="4400">
                <a:solidFill>
                  <a:srgbClr val="000000"/>
                </a:solidFill>
                <a:latin typeface="Tahoma" charset="0"/>
                <a:ea typeface="ＭＳ Ｐゴシック" charset="0"/>
                <a:cs typeface="Arial Unicode MS" charset="0"/>
              </a:defRPr>
            </a:lvl3pPr>
            <a:lvl4pPr algn="l" defTabSz="449263" rtl="0" eaLnBrk="0" fontAlgn="base" hangingPunct="0">
              <a:lnSpc>
                <a:spcPct val="101000"/>
              </a:lnSpc>
              <a:spcBef>
                <a:spcPct val="0"/>
              </a:spcBef>
              <a:spcAft>
                <a:spcPct val="0"/>
              </a:spcAft>
              <a:buClr>
                <a:srgbClr val="000000"/>
              </a:buClr>
              <a:buSzPct val="100000"/>
              <a:buFont typeface="Times New Roman" pitchFamily="18" charset="0"/>
              <a:defRPr sz="4400">
                <a:solidFill>
                  <a:srgbClr val="000000"/>
                </a:solidFill>
                <a:latin typeface="Tahoma" charset="0"/>
                <a:ea typeface="ＭＳ Ｐゴシック" charset="0"/>
                <a:cs typeface="Arial Unicode MS" charset="0"/>
              </a:defRPr>
            </a:lvl4pPr>
            <a:lvl5pPr algn="l" defTabSz="449263" rtl="0" eaLnBrk="0" fontAlgn="base" hangingPunct="0">
              <a:lnSpc>
                <a:spcPct val="101000"/>
              </a:lnSpc>
              <a:spcBef>
                <a:spcPct val="0"/>
              </a:spcBef>
              <a:spcAft>
                <a:spcPct val="0"/>
              </a:spcAft>
              <a:buClr>
                <a:srgbClr val="000000"/>
              </a:buClr>
              <a:buSzPct val="100000"/>
              <a:buFont typeface="Times New Roman" pitchFamily="18" charset="0"/>
              <a:defRPr sz="4400">
                <a:solidFill>
                  <a:srgbClr val="000000"/>
                </a:solidFill>
                <a:latin typeface="Tahoma" charset="0"/>
                <a:ea typeface="ＭＳ Ｐゴシック" charset="0"/>
                <a:cs typeface="Arial Unicode MS" charset="0"/>
              </a:defRPr>
            </a:lvl5pPr>
            <a:lvl6pPr marL="2514600" indent="-228600" algn="l" defTabSz="449263" rtl="0" fontAlgn="base" hangingPunct="0">
              <a:lnSpc>
                <a:spcPct val="101000"/>
              </a:lnSpc>
              <a:spcBef>
                <a:spcPct val="0"/>
              </a:spcBef>
              <a:spcAft>
                <a:spcPct val="0"/>
              </a:spcAft>
              <a:buClr>
                <a:srgbClr val="000000"/>
              </a:buClr>
              <a:buSzPct val="100000"/>
              <a:buFont typeface="Times New Roman" charset="0"/>
              <a:defRPr sz="4400">
                <a:solidFill>
                  <a:srgbClr val="000000"/>
                </a:solidFill>
                <a:latin typeface="Tahoma" charset="0"/>
                <a:ea typeface="ＭＳ Ｐゴシック" charset="0"/>
                <a:cs typeface="Arial Unicode MS" charset="0"/>
              </a:defRPr>
            </a:lvl6pPr>
            <a:lvl7pPr marL="2971800" indent="-228600" algn="l" defTabSz="449263" rtl="0" fontAlgn="base" hangingPunct="0">
              <a:lnSpc>
                <a:spcPct val="101000"/>
              </a:lnSpc>
              <a:spcBef>
                <a:spcPct val="0"/>
              </a:spcBef>
              <a:spcAft>
                <a:spcPct val="0"/>
              </a:spcAft>
              <a:buClr>
                <a:srgbClr val="000000"/>
              </a:buClr>
              <a:buSzPct val="100000"/>
              <a:buFont typeface="Times New Roman" charset="0"/>
              <a:defRPr sz="4400">
                <a:solidFill>
                  <a:srgbClr val="000000"/>
                </a:solidFill>
                <a:latin typeface="Tahoma" charset="0"/>
                <a:ea typeface="ＭＳ Ｐゴシック" charset="0"/>
                <a:cs typeface="Arial Unicode MS" charset="0"/>
              </a:defRPr>
            </a:lvl7pPr>
            <a:lvl8pPr marL="3429000" indent="-228600" algn="l" defTabSz="449263" rtl="0" fontAlgn="base" hangingPunct="0">
              <a:lnSpc>
                <a:spcPct val="101000"/>
              </a:lnSpc>
              <a:spcBef>
                <a:spcPct val="0"/>
              </a:spcBef>
              <a:spcAft>
                <a:spcPct val="0"/>
              </a:spcAft>
              <a:buClr>
                <a:srgbClr val="000000"/>
              </a:buClr>
              <a:buSzPct val="100000"/>
              <a:buFont typeface="Times New Roman" charset="0"/>
              <a:defRPr sz="4400">
                <a:solidFill>
                  <a:srgbClr val="000000"/>
                </a:solidFill>
                <a:latin typeface="Tahoma" charset="0"/>
                <a:ea typeface="ＭＳ Ｐゴシック" charset="0"/>
                <a:cs typeface="Arial Unicode MS" charset="0"/>
              </a:defRPr>
            </a:lvl8pPr>
            <a:lvl9pPr marL="3886200" indent="-228600" algn="l" defTabSz="449263" rtl="0" fontAlgn="base" hangingPunct="0">
              <a:lnSpc>
                <a:spcPct val="101000"/>
              </a:lnSpc>
              <a:spcBef>
                <a:spcPct val="0"/>
              </a:spcBef>
              <a:spcAft>
                <a:spcPct val="0"/>
              </a:spcAft>
              <a:buClr>
                <a:srgbClr val="000000"/>
              </a:buClr>
              <a:buSzPct val="100000"/>
              <a:buFont typeface="Times New Roman" charset="0"/>
              <a:defRPr sz="4400">
                <a:solidFill>
                  <a:srgbClr val="000000"/>
                </a:solidFill>
                <a:latin typeface="Tahoma" charset="0"/>
                <a:ea typeface="ＭＳ Ｐゴシック" charset="0"/>
                <a:cs typeface="Arial Unicode MS" charset="0"/>
              </a:defRPr>
            </a:lvl9pPr>
          </a:lstStyle>
          <a:p>
            <a:pPr marL="9735">
              <a:lnSpc>
                <a:spcPct val="100000"/>
              </a:lnSpc>
            </a:pPr>
            <a:r>
              <a:rPr lang="en-US" sz="4000" kern="0" spc="-498"/>
              <a:t>T</a:t>
            </a:r>
            <a:r>
              <a:rPr lang="en-US" sz="4000" kern="0" spc="-61"/>
              <a:t>ransaction</a:t>
            </a:r>
            <a:r>
              <a:rPr lang="en-US" sz="4000" kern="0" spc="87">
                <a:latin typeface="Times New Roman"/>
                <a:cs typeface="Times New Roman"/>
              </a:rPr>
              <a:t> </a:t>
            </a:r>
            <a:r>
              <a:rPr lang="en-US" sz="4000" kern="0" spc="-42"/>
              <a:t>Coo</a:t>
            </a:r>
            <a:r>
              <a:rPr lang="en-US" sz="4000" kern="0" spc="-84"/>
              <a:t>r</a:t>
            </a:r>
            <a:r>
              <a:rPr lang="en-US" sz="4000" kern="0" spc="-42"/>
              <a:t>dinator</a:t>
            </a:r>
            <a:endParaRPr lang="en-US" sz="4000" kern="0" spc="-42" dirty="0"/>
          </a:p>
        </p:txBody>
      </p:sp>
    </p:spTree>
    <p:extLst>
      <p:ext uri="{BB962C8B-B14F-4D97-AF65-F5344CB8AC3E}">
        <p14:creationId xmlns:p14="http://schemas.microsoft.com/office/powerpoint/2010/main" val="31641596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68280" y="411353"/>
            <a:ext cx="9104345" cy="615553"/>
          </a:xfrm>
          <a:prstGeom prst="rect">
            <a:avLst/>
          </a:prstGeom>
        </p:spPr>
        <p:txBody>
          <a:bodyPr vert="horz" wrap="square" lIns="0" tIns="0" rIns="0" bIns="0" rtlCol="0">
            <a:spAutoFit/>
          </a:bodyPr>
          <a:lstStyle/>
          <a:p>
            <a:pPr marL="9735">
              <a:lnSpc>
                <a:spcPct val="100000"/>
              </a:lnSpc>
            </a:pPr>
            <a:r>
              <a:rPr sz="4000" spc="-34" dirty="0"/>
              <a:t>Atomic</a:t>
            </a:r>
            <a:r>
              <a:rPr sz="4000" spc="87" dirty="0">
                <a:cs typeface="Times New Roman"/>
              </a:rPr>
              <a:t> </a:t>
            </a:r>
            <a:r>
              <a:rPr sz="4000" spc="-38" dirty="0"/>
              <a:t>Commit</a:t>
            </a:r>
            <a:r>
              <a:rPr sz="4000" spc="87" dirty="0">
                <a:cs typeface="Times New Roman"/>
              </a:rPr>
              <a:t> </a:t>
            </a:r>
            <a:r>
              <a:rPr sz="4000" spc="-130" dirty="0"/>
              <a:t>P</a:t>
            </a:r>
            <a:r>
              <a:rPr sz="4000" spc="-126" dirty="0"/>
              <a:t>r</a:t>
            </a:r>
            <a:r>
              <a:rPr sz="4000" spc="-15" dirty="0"/>
              <a:t>otocols</a:t>
            </a:r>
          </a:p>
        </p:txBody>
      </p:sp>
      <p:sp>
        <p:nvSpPr>
          <p:cNvPr id="5" name="object 5"/>
          <p:cNvSpPr txBox="1"/>
          <p:nvPr/>
        </p:nvSpPr>
        <p:spPr>
          <a:xfrm>
            <a:off x="391722" y="1475581"/>
            <a:ext cx="9123753" cy="2403158"/>
          </a:xfrm>
          <a:prstGeom prst="rect">
            <a:avLst/>
          </a:prstGeom>
        </p:spPr>
        <p:txBody>
          <a:bodyPr vert="horz" wrap="square" lIns="0" tIns="0" rIns="0" bIns="0" rtlCol="0">
            <a:spAutoFit/>
          </a:bodyPr>
          <a:lstStyle/>
          <a:p>
            <a:pPr marL="214160" indent="-204426">
              <a:lnSpc>
                <a:spcPct val="100000"/>
              </a:lnSpc>
              <a:spcBef>
                <a:spcPts val="600"/>
              </a:spcBef>
              <a:spcAft>
                <a:spcPts val="1200"/>
              </a:spcAft>
              <a:buFont typeface="Arial"/>
              <a:buChar char="•"/>
              <a:tabLst>
                <a:tab pos="214160" algn="l"/>
              </a:tabLst>
            </a:pPr>
            <a:r>
              <a:rPr lang="en-CA" sz="2400" b="1" spc="8" dirty="0">
                <a:latin typeface="+mj-lt"/>
                <a:cs typeface="Arial"/>
              </a:rPr>
              <a:t>O</a:t>
            </a:r>
            <a:r>
              <a:rPr sz="2400" b="1" spc="8" dirty="0">
                <a:latin typeface="+mj-lt"/>
                <a:cs typeface="Arial"/>
              </a:rPr>
              <a:t>ne-</a:t>
            </a:r>
            <a:r>
              <a:rPr lang="en-CA" sz="2400" b="1" spc="8" dirty="0">
                <a:latin typeface="+mj-lt"/>
                <a:cs typeface="Arial"/>
              </a:rPr>
              <a:t>P</a:t>
            </a:r>
            <a:r>
              <a:rPr sz="2400" b="1" spc="8" dirty="0" err="1">
                <a:latin typeface="+mj-lt"/>
                <a:cs typeface="Arial"/>
              </a:rPr>
              <a:t>hase</a:t>
            </a:r>
            <a:r>
              <a:rPr sz="2400" b="1" spc="54" dirty="0">
                <a:latin typeface="+mj-lt"/>
                <a:cs typeface="Times New Roman"/>
              </a:rPr>
              <a:t> </a:t>
            </a:r>
            <a:r>
              <a:rPr lang="en-CA" sz="2400" b="1" spc="42" dirty="0">
                <a:latin typeface="+mj-lt"/>
                <a:cs typeface="Arial"/>
              </a:rPr>
              <a:t>C</a:t>
            </a:r>
            <a:r>
              <a:rPr sz="2400" b="1" spc="42" dirty="0" err="1">
                <a:latin typeface="+mj-lt"/>
                <a:cs typeface="Arial"/>
              </a:rPr>
              <a:t>ommit</a:t>
            </a:r>
            <a:endParaRPr sz="2400" b="1" dirty="0">
              <a:latin typeface="+mj-lt"/>
              <a:cs typeface="Times New Roman"/>
            </a:endParaRPr>
          </a:p>
          <a:p>
            <a:pPr marL="554869" lvl="1" indent="-204426">
              <a:lnSpc>
                <a:spcPct val="100000"/>
              </a:lnSpc>
              <a:buFont typeface="Arial"/>
              <a:buChar char="•"/>
              <a:tabLst>
                <a:tab pos="554869" algn="l"/>
              </a:tabLst>
            </a:pPr>
            <a:r>
              <a:rPr lang="en-CA" sz="2400" spc="-19" dirty="0">
                <a:latin typeface="+mj-lt"/>
                <a:cs typeface="Arial"/>
              </a:rPr>
              <a:t>coordinator </a:t>
            </a:r>
            <a:r>
              <a:rPr sz="2400" dirty="0">
                <a:latin typeface="+mj-lt"/>
                <a:cs typeface="Arial"/>
              </a:rPr>
              <a:t>sends</a:t>
            </a:r>
            <a:r>
              <a:rPr sz="2400" spc="54" dirty="0">
                <a:latin typeface="+mj-lt"/>
                <a:cs typeface="Times New Roman"/>
              </a:rPr>
              <a:t> </a:t>
            </a:r>
            <a:r>
              <a:rPr sz="2400" spc="38" dirty="0">
                <a:latin typeface="+mj-lt"/>
                <a:cs typeface="Arial"/>
              </a:rPr>
              <a:t>commit/abort</a:t>
            </a:r>
            <a:r>
              <a:rPr sz="2400" spc="54" dirty="0">
                <a:latin typeface="+mj-lt"/>
                <a:cs typeface="Times New Roman"/>
              </a:rPr>
              <a:t> </a:t>
            </a:r>
            <a:r>
              <a:rPr sz="2400" spc="-11" dirty="0">
                <a:latin typeface="+mj-lt"/>
                <a:cs typeface="Arial"/>
              </a:rPr>
              <a:t>messages</a:t>
            </a:r>
            <a:r>
              <a:rPr sz="2400" spc="54" dirty="0">
                <a:latin typeface="+mj-lt"/>
                <a:cs typeface="Times New Roman"/>
              </a:rPr>
              <a:t> </a:t>
            </a:r>
            <a:r>
              <a:rPr sz="2400" spc="50" dirty="0">
                <a:latin typeface="+mj-lt"/>
                <a:cs typeface="Arial"/>
              </a:rPr>
              <a:t>to</a:t>
            </a:r>
            <a:r>
              <a:rPr sz="2400" spc="54" dirty="0">
                <a:latin typeface="+mj-lt"/>
                <a:cs typeface="Times New Roman"/>
              </a:rPr>
              <a:t> </a:t>
            </a:r>
            <a:r>
              <a:rPr sz="2400" spc="-15" dirty="0">
                <a:latin typeface="+mj-lt"/>
                <a:cs typeface="Arial"/>
              </a:rPr>
              <a:t>all</a:t>
            </a:r>
            <a:r>
              <a:rPr sz="2400" spc="54" dirty="0">
                <a:latin typeface="+mj-lt"/>
                <a:cs typeface="Times New Roman"/>
              </a:rPr>
              <a:t> </a:t>
            </a:r>
            <a:r>
              <a:rPr sz="2400" spc="15" dirty="0">
                <a:latin typeface="+mj-lt"/>
                <a:cs typeface="Arial"/>
              </a:rPr>
              <a:t>participants</a:t>
            </a:r>
            <a:endParaRPr sz="2400" dirty="0">
              <a:latin typeface="+mj-lt"/>
              <a:cs typeface="Times New Roman"/>
            </a:endParaRPr>
          </a:p>
          <a:p>
            <a:pPr marL="554869" lvl="1" indent="-204426">
              <a:lnSpc>
                <a:spcPct val="100000"/>
              </a:lnSpc>
              <a:buFont typeface="Arial"/>
              <a:buChar char="•"/>
              <a:tabLst>
                <a:tab pos="554869" algn="l"/>
              </a:tabLst>
            </a:pPr>
            <a:r>
              <a:rPr lang="en-CA" sz="2400" spc="23" dirty="0">
                <a:latin typeface="+mj-lt"/>
                <a:cs typeface="Arial"/>
              </a:rPr>
              <a:t>each </a:t>
            </a:r>
            <a:r>
              <a:rPr sz="2400" spc="23" dirty="0">
                <a:latin typeface="+mj-lt"/>
                <a:cs typeface="Arial"/>
              </a:rPr>
              <a:t>participant</a:t>
            </a:r>
            <a:r>
              <a:rPr sz="2400" spc="54" dirty="0">
                <a:latin typeface="+mj-lt"/>
                <a:cs typeface="Times New Roman"/>
              </a:rPr>
              <a:t> </a:t>
            </a:r>
            <a:r>
              <a:rPr sz="2400" spc="8" dirty="0">
                <a:latin typeface="+mj-lt"/>
                <a:cs typeface="Arial"/>
              </a:rPr>
              <a:t>individually</a:t>
            </a:r>
            <a:r>
              <a:rPr sz="2400" spc="54" dirty="0">
                <a:latin typeface="+mj-lt"/>
                <a:cs typeface="Times New Roman"/>
              </a:rPr>
              <a:t> </a:t>
            </a:r>
            <a:r>
              <a:rPr sz="2400" spc="31" dirty="0">
                <a:latin typeface="+mj-lt"/>
                <a:cs typeface="Arial"/>
              </a:rPr>
              <a:t>commits</a:t>
            </a:r>
            <a:r>
              <a:rPr sz="2400" spc="54" dirty="0">
                <a:latin typeface="+mj-lt"/>
                <a:cs typeface="Times New Roman"/>
              </a:rPr>
              <a:t> </a:t>
            </a:r>
            <a:r>
              <a:rPr sz="2400" spc="8" dirty="0">
                <a:latin typeface="+mj-lt"/>
                <a:cs typeface="Arial"/>
              </a:rPr>
              <a:t>local</a:t>
            </a:r>
            <a:r>
              <a:rPr sz="2400" spc="54" dirty="0">
                <a:latin typeface="+mj-lt"/>
                <a:cs typeface="Times New Roman"/>
              </a:rPr>
              <a:t> </a:t>
            </a:r>
            <a:r>
              <a:rPr sz="2400" dirty="0">
                <a:latin typeface="+mj-lt"/>
                <a:cs typeface="Arial"/>
              </a:rPr>
              <a:t>changes</a:t>
            </a:r>
            <a:endParaRPr sz="2400" dirty="0">
              <a:latin typeface="+mj-lt"/>
              <a:cs typeface="Times New Roman"/>
            </a:endParaRPr>
          </a:p>
          <a:p>
            <a:pPr marL="554869" marR="3894" lvl="1" indent="-204426">
              <a:lnSpc>
                <a:spcPct val="102600"/>
              </a:lnSpc>
              <a:buFont typeface="Arial"/>
              <a:buChar char="•"/>
              <a:tabLst>
                <a:tab pos="554869" algn="l"/>
              </a:tabLst>
            </a:pPr>
            <a:r>
              <a:rPr sz="2400" spc="42" dirty="0">
                <a:solidFill>
                  <a:srgbClr val="FF0000"/>
                </a:solidFill>
                <a:latin typeface="+mj-lt"/>
                <a:cs typeface="Arial"/>
              </a:rPr>
              <a:t>p</a:t>
            </a:r>
            <a:r>
              <a:rPr sz="2400" spc="-15" dirty="0">
                <a:solidFill>
                  <a:srgbClr val="FF0000"/>
                </a:solidFill>
                <a:latin typeface="+mj-lt"/>
                <a:cs typeface="Arial"/>
              </a:rPr>
              <a:t>r</a:t>
            </a:r>
            <a:r>
              <a:rPr sz="2400" spc="8" dirty="0">
                <a:solidFill>
                  <a:srgbClr val="FF0000"/>
                </a:solidFill>
                <a:latin typeface="+mj-lt"/>
                <a:cs typeface="Arial"/>
              </a:rPr>
              <a:t>oblem</a:t>
            </a:r>
            <a:r>
              <a:rPr sz="2400" spc="8" dirty="0">
                <a:latin typeface="+mj-lt"/>
                <a:cs typeface="Arial"/>
              </a:rPr>
              <a:t>:</a:t>
            </a:r>
            <a:r>
              <a:rPr sz="2400" spc="54" dirty="0">
                <a:latin typeface="+mj-lt"/>
                <a:cs typeface="Times New Roman"/>
              </a:rPr>
              <a:t> </a:t>
            </a:r>
            <a:r>
              <a:rPr sz="2400" spc="19" dirty="0">
                <a:latin typeface="+mj-lt"/>
                <a:cs typeface="Arial"/>
              </a:rPr>
              <a:t>what</a:t>
            </a:r>
            <a:r>
              <a:rPr sz="2400" spc="54" dirty="0">
                <a:latin typeface="+mj-lt"/>
                <a:cs typeface="Times New Roman"/>
              </a:rPr>
              <a:t> </a:t>
            </a:r>
            <a:r>
              <a:rPr sz="2400" spc="11" dirty="0">
                <a:latin typeface="+mj-lt"/>
                <a:cs typeface="Arial"/>
              </a:rPr>
              <a:t>if</a:t>
            </a:r>
            <a:r>
              <a:rPr sz="2400" spc="54" dirty="0">
                <a:latin typeface="+mj-lt"/>
                <a:cs typeface="Times New Roman"/>
              </a:rPr>
              <a:t> </a:t>
            </a:r>
            <a:r>
              <a:rPr sz="2400" spc="-46" dirty="0">
                <a:latin typeface="+mj-lt"/>
                <a:cs typeface="Arial"/>
              </a:rPr>
              <a:t>a</a:t>
            </a:r>
            <a:r>
              <a:rPr sz="2400" spc="54" dirty="0">
                <a:latin typeface="+mj-lt"/>
                <a:cs typeface="Times New Roman"/>
              </a:rPr>
              <a:t> </a:t>
            </a:r>
            <a:r>
              <a:rPr sz="2400" spc="-19" dirty="0">
                <a:latin typeface="+mj-lt"/>
                <a:cs typeface="Arial"/>
              </a:rPr>
              <a:t>server</a:t>
            </a:r>
            <a:r>
              <a:rPr sz="2400" spc="54" dirty="0">
                <a:latin typeface="+mj-lt"/>
                <a:cs typeface="Times New Roman"/>
              </a:rPr>
              <a:t> </a:t>
            </a:r>
            <a:r>
              <a:rPr sz="2400" spc="-8" dirty="0">
                <a:latin typeface="+mj-lt"/>
                <a:cs typeface="Arial"/>
              </a:rPr>
              <a:t>fails</a:t>
            </a:r>
            <a:r>
              <a:rPr sz="2400" spc="54" dirty="0">
                <a:latin typeface="+mj-lt"/>
                <a:cs typeface="Times New Roman"/>
              </a:rPr>
              <a:t> </a:t>
            </a:r>
            <a:r>
              <a:rPr sz="2400" spc="50" dirty="0">
                <a:latin typeface="+mj-lt"/>
                <a:cs typeface="Arial"/>
              </a:rPr>
              <a:t>to</a:t>
            </a:r>
            <a:r>
              <a:rPr sz="2400" spc="54" dirty="0">
                <a:latin typeface="+mj-lt"/>
                <a:cs typeface="Times New Roman"/>
              </a:rPr>
              <a:t> </a:t>
            </a:r>
            <a:r>
              <a:rPr sz="2400" spc="27" dirty="0">
                <a:latin typeface="+mj-lt"/>
                <a:cs typeface="Arial"/>
              </a:rPr>
              <a:t>commit,</a:t>
            </a:r>
            <a:r>
              <a:rPr sz="2400" spc="54" dirty="0">
                <a:latin typeface="+mj-lt"/>
                <a:cs typeface="Times New Roman"/>
              </a:rPr>
              <a:t> </a:t>
            </a:r>
            <a:r>
              <a:rPr sz="2400" spc="-11" dirty="0">
                <a:latin typeface="+mj-lt"/>
                <a:cs typeface="Arial"/>
              </a:rPr>
              <a:t>e.g.</a:t>
            </a:r>
            <a:r>
              <a:rPr sz="2400" spc="54" dirty="0">
                <a:latin typeface="+mj-lt"/>
                <a:cs typeface="Times New Roman"/>
              </a:rPr>
              <a:t> </a:t>
            </a:r>
            <a:r>
              <a:rPr sz="2400" dirty="0">
                <a:latin typeface="+mj-lt"/>
                <a:cs typeface="Arial"/>
              </a:rPr>
              <a:t>when</a:t>
            </a:r>
            <a:r>
              <a:rPr sz="2400" spc="54" dirty="0">
                <a:latin typeface="+mj-lt"/>
                <a:cs typeface="Times New Roman"/>
              </a:rPr>
              <a:t> </a:t>
            </a:r>
            <a:r>
              <a:rPr sz="2400" spc="8" dirty="0">
                <a:latin typeface="+mj-lt"/>
                <a:cs typeface="Arial"/>
              </a:rPr>
              <a:t>the</a:t>
            </a:r>
            <a:r>
              <a:rPr sz="2400" spc="54" dirty="0">
                <a:latin typeface="+mj-lt"/>
                <a:cs typeface="Times New Roman"/>
              </a:rPr>
              <a:t> </a:t>
            </a:r>
            <a:r>
              <a:rPr sz="2400" spc="-19" dirty="0">
                <a:latin typeface="+mj-lt"/>
                <a:cs typeface="Arial"/>
              </a:rPr>
              <a:t>server</a:t>
            </a:r>
            <a:r>
              <a:rPr sz="2400" spc="54" dirty="0">
                <a:latin typeface="+mj-lt"/>
                <a:cs typeface="Times New Roman"/>
              </a:rPr>
              <a:t> </a:t>
            </a:r>
            <a:r>
              <a:rPr sz="2400" spc="8" dirty="0">
                <a:latin typeface="+mj-lt"/>
                <a:cs typeface="Arial"/>
              </a:rPr>
              <a:t>had</a:t>
            </a:r>
            <a:r>
              <a:rPr sz="2400" spc="54" dirty="0">
                <a:latin typeface="+mj-lt"/>
                <a:cs typeface="Times New Roman"/>
              </a:rPr>
              <a:t> </a:t>
            </a:r>
            <a:r>
              <a:rPr sz="2400" spc="50" dirty="0">
                <a:latin typeface="+mj-lt"/>
                <a:cs typeface="Arial"/>
              </a:rPr>
              <a:t>to</a:t>
            </a:r>
            <a:r>
              <a:rPr sz="2400" spc="54" dirty="0">
                <a:latin typeface="+mj-lt"/>
                <a:cs typeface="Times New Roman"/>
              </a:rPr>
              <a:t> </a:t>
            </a:r>
            <a:r>
              <a:rPr sz="2400" spc="42" dirty="0">
                <a:latin typeface="+mj-lt"/>
                <a:cs typeface="Arial"/>
              </a:rPr>
              <a:t>b</a:t>
            </a:r>
            <a:r>
              <a:rPr sz="2400" spc="-15" dirty="0">
                <a:latin typeface="+mj-lt"/>
                <a:cs typeface="Arial"/>
              </a:rPr>
              <a:t>r</a:t>
            </a:r>
            <a:r>
              <a:rPr sz="2400" spc="-23" dirty="0">
                <a:latin typeface="+mj-lt"/>
                <a:cs typeface="Arial"/>
              </a:rPr>
              <a:t>eak</a:t>
            </a:r>
            <a:r>
              <a:rPr sz="2400" spc="-11" dirty="0">
                <a:latin typeface="+mj-lt"/>
                <a:cs typeface="Times New Roman"/>
              </a:rPr>
              <a:t> </a:t>
            </a:r>
            <a:r>
              <a:rPr sz="2400" spc="-46" dirty="0">
                <a:latin typeface="+mj-lt"/>
                <a:cs typeface="Arial"/>
              </a:rPr>
              <a:t>a</a:t>
            </a:r>
            <a:r>
              <a:rPr sz="2400" spc="54" dirty="0">
                <a:latin typeface="+mj-lt"/>
                <a:cs typeface="Times New Roman"/>
              </a:rPr>
              <a:t> </a:t>
            </a:r>
            <a:r>
              <a:rPr sz="2400" spc="34" dirty="0">
                <a:latin typeface="+mj-lt"/>
                <a:cs typeface="Arial"/>
              </a:rPr>
              <a:t>lock</a:t>
            </a:r>
            <a:r>
              <a:rPr sz="2400" spc="54" dirty="0">
                <a:latin typeface="+mj-lt"/>
                <a:cs typeface="Times New Roman"/>
              </a:rPr>
              <a:t> </a:t>
            </a:r>
            <a:r>
              <a:rPr sz="2400" spc="50" dirty="0">
                <a:latin typeface="+mj-lt"/>
                <a:cs typeface="Arial"/>
              </a:rPr>
              <a:t>to</a:t>
            </a:r>
            <a:r>
              <a:rPr sz="2400" spc="54" dirty="0">
                <a:latin typeface="+mj-lt"/>
                <a:cs typeface="Times New Roman"/>
              </a:rPr>
              <a:t> </a:t>
            </a:r>
            <a:r>
              <a:rPr sz="2400" spc="-38" dirty="0">
                <a:latin typeface="+mj-lt"/>
                <a:cs typeface="Arial"/>
              </a:rPr>
              <a:t>r</a:t>
            </a:r>
            <a:r>
              <a:rPr sz="2400" spc="-11" dirty="0">
                <a:latin typeface="+mj-lt"/>
                <a:cs typeface="Arial"/>
              </a:rPr>
              <a:t>esolve</a:t>
            </a:r>
            <a:r>
              <a:rPr sz="2400" spc="54" dirty="0">
                <a:latin typeface="+mj-lt"/>
                <a:cs typeface="Times New Roman"/>
              </a:rPr>
              <a:t> </a:t>
            </a:r>
            <a:r>
              <a:rPr sz="2400" spc="-46" dirty="0">
                <a:latin typeface="+mj-lt"/>
                <a:cs typeface="Arial"/>
              </a:rPr>
              <a:t>a</a:t>
            </a:r>
            <a:r>
              <a:rPr sz="2400" spc="54" dirty="0">
                <a:latin typeface="+mj-lt"/>
                <a:cs typeface="Times New Roman"/>
              </a:rPr>
              <a:t> </a:t>
            </a:r>
            <a:r>
              <a:rPr sz="2400" spc="19" dirty="0">
                <a:latin typeface="+mj-lt"/>
                <a:cs typeface="Arial"/>
              </a:rPr>
              <a:t>deadlock</a:t>
            </a:r>
            <a:r>
              <a:rPr sz="2400" spc="54" dirty="0">
                <a:latin typeface="+mj-lt"/>
                <a:cs typeface="Times New Roman"/>
              </a:rPr>
              <a:t> </a:t>
            </a:r>
            <a:r>
              <a:rPr sz="2400" spc="34" dirty="0">
                <a:latin typeface="+mj-lt"/>
                <a:cs typeface="Arial"/>
              </a:rPr>
              <a:t>with</a:t>
            </a:r>
            <a:r>
              <a:rPr sz="2400" spc="54" dirty="0">
                <a:latin typeface="+mj-lt"/>
                <a:cs typeface="Times New Roman"/>
              </a:rPr>
              <a:t> </a:t>
            </a:r>
            <a:r>
              <a:rPr sz="2400" dirty="0">
                <a:latin typeface="+mj-lt"/>
                <a:cs typeface="Arial"/>
              </a:rPr>
              <a:t>some</a:t>
            </a:r>
            <a:r>
              <a:rPr sz="2400" spc="54" dirty="0">
                <a:latin typeface="+mj-lt"/>
                <a:cs typeface="Times New Roman"/>
              </a:rPr>
              <a:t> </a:t>
            </a:r>
            <a:r>
              <a:rPr sz="2400" spc="8" dirty="0">
                <a:latin typeface="+mj-lt"/>
                <a:cs typeface="Arial"/>
              </a:rPr>
              <a:t>other</a:t>
            </a:r>
            <a:r>
              <a:rPr sz="2400" spc="54" dirty="0">
                <a:latin typeface="+mj-lt"/>
                <a:cs typeface="Times New Roman"/>
              </a:rPr>
              <a:t> </a:t>
            </a:r>
            <a:r>
              <a:rPr sz="2400" spc="8" dirty="0">
                <a:latin typeface="+mj-lt"/>
                <a:cs typeface="Arial"/>
              </a:rPr>
              <a:t>transaction</a:t>
            </a:r>
            <a:endParaRPr sz="2400" dirty="0">
              <a:latin typeface="+mj-lt"/>
              <a:cs typeface="Times New Roman"/>
            </a:endParaRPr>
          </a:p>
        </p:txBody>
      </p:sp>
      <p:sp>
        <p:nvSpPr>
          <p:cNvPr id="2" name="Footer Placeholder 1"/>
          <p:cNvSpPr>
            <a:spLocks noGrp="1"/>
          </p:cNvSpPr>
          <p:nvPr>
            <p:ph type="ftr" idx="11"/>
          </p:nvPr>
        </p:nvSpPr>
        <p:spPr/>
        <p:txBody>
          <a:bodyPr/>
          <a:lstStyle/>
          <a:p>
            <a:pPr>
              <a:defRPr/>
            </a:pPr>
            <a:r>
              <a:rPr lang="en-US"/>
              <a:t>Software Engineering for Distributed Systems Course </a:t>
            </a:r>
            <a:endParaRPr lang="en-US" dirty="0"/>
          </a:p>
        </p:txBody>
      </p:sp>
      <p:sp>
        <p:nvSpPr>
          <p:cNvPr id="3" name="Slide Number Placeholder 2"/>
          <p:cNvSpPr>
            <a:spLocks noGrp="1"/>
          </p:cNvSpPr>
          <p:nvPr>
            <p:ph type="sldNum" idx="12"/>
          </p:nvPr>
        </p:nvSpPr>
        <p:spPr/>
        <p:txBody>
          <a:bodyPr/>
          <a:lstStyle/>
          <a:p>
            <a:fld id="{9209E653-5F71-42D0-A15C-24EE50CB6FA9}" type="slidenum">
              <a:rPr lang="en-US" smtClean="0"/>
              <a:pPr/>
              <a:t>37</a:t>
            </a:fld>
            <a:endParaRPr lang="en-US" dirty="0"/>
          </a:p>
        </p:txBody>
      </p:sp>
    </p:spTree>
    <p:extLst>
      <p:ext uri="{BB962C8B-B14F-4D97-AF65-F5344CB8AC3E}">
        <p14:creationId xmlns:p14="http://schemas.microsoft.com/office/powerpoint/2010/main" val="33454982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68280" y="411353"/>
            <a:ext cx="9104345" cy="615553"/>
          </a:xfrm>
          <a:prstGeom prst="rect">
            <a:avLst/>
          </a:prstGeom>
        </p:spPr>
        <p:txBody>
          <a:bodyPr vert="horz" wrap="square" lIns="0" tIns="0" rIns="0" bIns="0" rtlCol="0">
            <a:spAutoFit/>
          </a:bodyPr>
          <a:lstStyle/>
          <a:p>
            <a:pPr marL="9735">
              <a:lnSpc>
                <a:spcPct val="100000"/>
              </a:lnSpc>
            </a:pPr>
            <a:r>
              <a:rPr sz="4000" spc="-34" dirty="0"/>
              <a:t>Atomic</a:t>
            </a:r>
            <a:r>
              <a:rPr sz="4000" spc="87" dirty="0">
                <a:cs typeface="Times New Roman"/>
              </a:rPr>
              <a:t> </a:t>
            </a:r>
            <a:r>
              <a:rPr sz="4000" spc="-38" dirty="0"/>
              <a:t>Commit</a:t>
            </a:r>
            <a:r>
              <a:rPr sz="4000" spc="87" dirty="0">
                <a:cs typeface="Times New Roman"/>
              </a:rPr>
              <a:t> </a:t>
            </a:r>
            <a:r>
              <a:rPr sz="4000" spc="-130" dirty="0"/>
              <a:t>P</a:t>
            </a:r>
            <a:r>
              <a:rPr sz="4000" spc="-126" dirty="0"/>
              <a:t>r</a:t>
            </a:r>
            <a:r>
              <a:rPr sz="4000" spc="-15" dirty="0"/>
              <a:t>otocols</a:t>
            </a:r>
          </a:p>
        </p:txBody>
      </p:sp>
      <p:sp>
        <p:nvSpPr>
          <p:cNvPr id="5" name="object 5"/>
          <p:cNvSpPr txBox="1"/>
          <p:nvPr/>
        </p:nvSpPr>
        <p:spPr>
          <a:xfrm>
            <a:off x="391722" y="1475581"/>
            <a:ext cx="9123753" cy="4539704"/>
          </a:xfrm>
          <a:prstGeom prst="rect">
            <a:avLst/>
          </a:prstGeom>
        </p:spPr>
        <p:txBody>
          <a:bodyPr vert="horz" wrap="square" lIns="0" tIns="0" rIns="0" bIns="0" rtlCol="0">
            <a:spAutoFit/>
          </a:bodyPr>
          <a:lstStyle/>
          <a:p>
            <a:pPr marL="214160" indent="-204426">
              <a:lnSpc>
                <a:spcPct val="100000"/>
              </a:lnSpc>
              <a:spcAft>
                <a:spcPts val="1200"/>
              </a:spcAft>
              <a:buFont typeface="Arial"/>
              <a:buChar char="•"/>
              <a:tabLst>
                <a:tab pos="214160" algn="l"/>
              </a:tabLst>
            </a:pPr>
            <a:r>
              <a:rPr lang="en-CA" sz="2400" b="1" spc="31" dirty="0">
                <a:latin typeface="+mj-lt"/>
                <a:cs typeface="Arial"/>
              </a:rPr>
              <a:t>T</a:t>
            </a:r>
            <a:r>
              <a:rPr sz="2400" b="1" spc="31" dirty="0" err="1">
                <a:latin typeface="+mj-lt"/>
                <a:cs typeface="Arial"/>
              </a:rPr>
              <a:t>wo</a:t>
            </a:r>
            <a:r>
              <a:rPr sz="2400" b="1" spc="31" dirty="0">
                <a:latin typeface="+mj-lt"/>
                <a:cs typeface="Arial"/>
              </a:rPr>
              <a:t>-</a:t>
            </a:r>
            <a:r>
              <a:rPr lang="en-CA" sz="2400" b="1" spc="31" dirty="0">
                <a:latin typeface="+mj-lt"/>
                <a:cs typeface="Arial"/>
              </a:rPr>
              <a:t>P</a:t>
            </a:r>
            <a:r>
              <a:rPr sz="2400" b="1" spc="31" dirty="0" err="1">
                <a:latin typeface="+mj-lt"/>
                <a:cs typeface="Arial"/>
              </a:rPr>
              <a:t>hase</a:t>
            </a:r>
            <a:r>
              <a:rPr sz="2400" b="1" spc="54" dirty="0">
                <a:latin typeface="+mj-lt"/>
                <a:cs typeface="Times New Roman"/>
              </a:rPr>
              <a:t> </a:t>
            </a:r>
            <a:r>
              <a:rPr lang="en-CA" sz="2400" b="1" spc="42" dirty="0">
                <a:latin typeface="+mj-lt"/>
                <a:cs typeface="Arial"/>
              </a:rPr>
              <a:t>C</a:t>
            </a:r>
            <a:r>
              <a:rPr sz="2400" b="1" spc="42" dirty="0" err="1">
                <a:latin typeface="+mj-lt"/>
                <a:cs typeface="Arial"/>
              </a:rPr>
              <a:t>ommit</a:t>
            </a:r>
            <a:r>
              <a:rPr lang="en-CA" sz="2400" b="1" spc="54" dirty="0">
                <a:latin typeface="+mj-lt"/>
                <a:cs typeface="Times New Roman"/>
              </a:rPr>
              <a:t>(2PC) </a:t>
            </a:r>
            <a:r>
              <a:rPr sz="2400" b="1" spc="-50" dirty="0">
                <a:latin typeface="+mj-lt"/>
                <a:cs typeface="Arial"/>
              </a:rPr>
              <a:t>(Gray</a:t>
            </a:r>
            <a:r>
              <a:rPr sz="2400" b="1" spc="54" dirty="0">
                <a:latin typeface="+mj-lt"/>
                <a:cs typeface="Times New Roman"/>
              </a:rPr>
              <a:t> </a:t>
            </a:r>
            <a:r>
              <a:rPr sz="2400" b="1" spc="-31" dirty="0">
                <a:latin typeface="+mj-lt"/>
                <a:cs typeface="Arial"/>
              </a:rPr>
              <a:t>1978)</a:t>
            </a:r>
            <a:endParaRPr sz="2400" b="1" dirty="0">
              <a:latin typeface="+mj-lt"/>
              <a:cs typeface="Times New Roman"/>
            </a:endParaRPr>
          </a:p>
          <a:p>
            <a:pPr marL="554869" lvl="1" indent="-204426">
              <a:lnSpc>
                <a:spcPct val="100000"/>
              </a:lnSpc>
              <a:spcAft>
                <a:spcPts val="1200"/>
              </a:spcAft>
              <a:buFont typeface="Arial"/>
              <a:buChar char="•"/>
              <a:tabLst>
                <a:tab pos="554869" algn="l"/>
              </a:tabLst>
            </a:pPr>
            <a:r>
              <a:rPr lang="en-CA" sz="2400" b="1" spc="42" dirty="0">
                <a:solidFill>
                  <a:srgbClr val="FF0000"/>
                </a:solidFill>
                <a:latin typeface="+mj-lt"/>
                <a:cs typeface="Arial"/>
              </a:rPr>
              <a:t>commit-request</a:t>
            </a:r>
            <a:r>
              <a:rPr sz="2400" b="1" spc="54" dirty="0">
                <a:solidFill>
                  <a:srgbClr val="FF0000"/>
                </a:solidFill>
                <a:latin typeface="+mj-lt"/>
                <a:cs typeface="Times New Roman"/>
              </a:rPr>
              <a:t> </a:t>
            </a:r>
            <a:r>
              <a:rPr sz="2400" b="1" spc="-11" dirty="0">
                <a:solidFill>
                  <a:srgbClr val="FF0000"/>
                </a:solidFill>
                <a:latin typeface="+mj-lt"/>
                <a:cs typeface="Arial"/>
              </a:rPr>
              <a:t>phase</a:t>
            </a:r>
            <a:r>
              <a:rPr lang="en-CA" sz="2400" b="1" spc="-11" dirty="0">
                <a:solidFill>
                  <a:srgbClr val="FF0000"/>
                </a:solidFill>
                <a:latin typeface="+mj-lt"/>
                <a:cs typeface="Arial"/>
              </a:rPr>
              <a:t> (voting or prepare phase)</a:t>
            </a:r>
            <a:r>
              <a:rPr sz="2400" spc="-11" dirty="0">
                <a:latin typeface="+mj-lt"/>
                <a:cs typeface="Arial"/>
              </a:rPr>
              <a:t>:</a:t>
            </a:r>
            <a:r>
              <a:rPr sz="2400" spc="54" dirty="0">
                <a:latin typeface="+mj-lt"/>
                <a:cs typeface="Times New Roman"/>
              </a:rPr>
              <a:t> </a:t>
            </a:r>
            <a:r>
              <a:rPr sz="2400" spc="15" dirty="0">
                <a:latin typeface="+mj-lt"/>
                <a:cs typeface="Arial"/>
              </a:rPr>
              <a:t>participants</a:t>
            </a:r>
            <a:r>
              <a:rPr sz="2400" spc="54" dirty="0">
                <a:latin typeface="+mj-lt"/>
                <a:cs typeface="Times New Roman"/>
              </a:rPr>
              <a:t> </a:t>
            </a:r>
            <a:r>
              <a:rPr sz="2400" spc="8" dirty="0">
                <a:latin typeface="+mj-lt"/>
                <a:cs typeface="Arial"/>
              </a:rPr>
              <a:t>vote</a:t>
            </a:r>
            <a:r>
              <a:rPr sz="2400" spc="54" dirty="0">
                <a:latin typeface="+mj-lt"/>
                <a:cs typeface="Times New Roman"/>
              </a:rPr>
              <a:t> </a:t>
            </a:r>
            <a:r>
              <a:rPr sz="2400" spc="50" dirty="0">
                <a:latin typeface="+mj-lt"/>
                <a:cs typeface="Arial"/>
              </a:rPr>
              <a:t>to</a:t>
            </a:r>
            <a:r>
              <a:rPr sz="2400" spc="54" dirty="0">
                <a:latin typeface="+mj-lt"/>
                <a:cs typeface="Times New Roman"/>
              </a:rPr>
              <a:t> </a:t>
            </a:r>
            <a:r>
              <a:rPr sz="2400" spc="42" dirty="0">
                <a:latin typeface="+mj-lt"/>
                <a:cs typeface="Arial"/>
              </a:rPr>
              <a:t>commit</a:t>
            </a:r>
            <a:r>
              <a:rPr sz="2400" spc="54" dirty="0">
                <a:latin typeface="+mj-lt"/>
                <a:cs typeface="Times New Roman"/>
              </a:rPr>
              <a:t> </a:t>
            </a:r>
            <a:r>
              <a:rPr sz="2400" spc="15" dirty="0">
                <a:latin typeface="+mj-lt"/>
                <a:cs typeface="Arial"/>
              </a:rPr>
              <a:t>or</a:t>
            </a:r>
            <a:r>
              <a:rPr sz="2400" spc="54" dirty="0">
                <a:latin typeface="+mj-lt"/>
                <a:cs typeface="Times New Roman"/>
              </a:rPr>
              <a:t> </a:t>
            </a:r>
            <a:r>
              <a:rPr sz="2400" spc="27" dirty="0">
                <a:latin typeface="+mj-lt"/>
                <a:cs typeface="Arial"/>
              </a:rPr>
              <a:t>abort</a:t>
            </a:r>
            <a:r>
              <a:rPr sz="2400" spc="54" dirty="0">
                <a:latin typeface="+mj-lt"/>
                <a:cs typeface="Times New Roman"/>
              </a:rPr>
              <a:t> </a:t>
            </a:r>
            <a:r>
              <a:rPr sz="2400" spc="8" dirty="0">
                <a:latin typeface="+mj-lt"/>
                <a:cs typeface="Arial"/>
              </a:rPr>
              <a:t>transactions</a:t>
            </a:r>
            <a:endParaRPr sz="2400" dirty="0">
              <a:latin typeface="+mj-lt"/>
              <a:cs typeface="Times New Roman"/>
            </a:endParaRPr>
          </a:p>
          <a:p>
            <a:pPr marL="895579" lvl="2" indent="-204426">
              <a:lnSpc>
                <a:spcPct val="100000"/>
              </a:lnSpc>
              <a:spcAft>
                <a:spcPts val="600"/>
              </a:spcAft>
              <a:buFont typeface="Arial"/>
              <a:buChar char="•"/>
              <a:tabLst>
                <a:tab pos="895579" algn="l"/>
              </a:tabLst>
            </a:pPr>
            <a:r>
              <a:rPr lang="en-CA" sz="2200" dirty="0"/>
              <a:t>The coordinator sends a </a:t>
            </a:r>
            <a:r>
              <a:rPr lang="en-CA" sz="2200" b="1" dirty="0">
                <a:solidFill>
                  <a:srgbClr val="FF0000"/>
                </a:solidFill>
              </a:rPr>
              <a:t>query to commit</a:t>
            </a:r>
            <a:r>
              <a:rPr lang="en-CA" sz="2200" dirty="0"/>
              <a:t> message to all </a:t>
            </a:r>
            <a:r>
              <a:rPr lang="en-US" sz="2200" spc="15" dirty="0">
                <a:cs typeface="Arial"/>
              </a:rPr>
              <a:t>participants</a:t>
            </a:r>
            <a:r>
              <a:rPr lang="en-US" sz="2200" spc="54" dirty="0">
                <a:cs typeface="Times New Roman"/>
              </a:rPr>
              <a:t> </a:t>
            </a:r>
            <a:r>
              <a:rPr lang="en-CA" sz="2200" dirty="0"/>
              <a:t>and waits until it has received a reply from them </a:t>
            </a:r>
          </a:p>
          <a:p>
            <a:pPr marL="895579" lvl="2" indent="-204426">
              <a:lnSpc>
                <a:spcPct val="100000"/>
              </a:lnSpc>
              <a:spcAft>
                <a:spcPts val="600"/>
              </a:spcAft>
              <a:buFont typeface="Arial"/>
              <a:buChar char="•"/>
              <a:tabLst>
                <a:tab pos="895579" algn="l"/>
              </a:tabLst>
            </a:pPr>
            <a:r>
              <a:rPr lang="en-CA" sz="2200" dirty="0"/>
              <a:t>Each </a:t>
            </a:r>
            <a:r>
              <a:rPr lang="en-US" sz="2200" spc="15" dirty="0">
                <a:cs typeface="Arial"/>
              </a:rPr>
              <a:t>participant </a:t>
            </a:r>
            <a:r>
              <a:rPr lang="en-CA" sz="2200" dirty="0"/>
              <a:t>executes the transaction up to the point where they will be asked to commit. Each </a:t>
            </a:r>
            <a:r>
              <a:rPr lang="en-US" sz="2200" spc="15" dirty="0">
                <a:cs typeface="Arial"/>
              </a:rPr>
              <a:t>participant </a:t>
            </a:r>
            <a:r>
              <a:rPr lang="en-CA" sz="2200" dirty="0"/>
              <a:t>writes an entry to its prepare logs (</a:t>
            </a:r>
            <a:r>
              <a:rPr lang="en-CA" sz="2200" b="1" i="1" dirty="0">
                <a:solidFill>
                  <a:srgbClr val="FF0000"/>
                </a:solidFill>
              </a:rPr>
              <a:t>undo log</a:t>
            </a:r>
            <a:r>
              <a:rPr lang="en-CA" sz="2200" dirty="0"/>
              <a:t> and </a:t>
            </a:r>
            <a:r>
              <a:rPr lang="en-CA" sz="2200" b="1" i="1" dirty="0">
                <a:solidFill>
                  <a:srgbClr val="FF0000"/>
                </a:solidFill>
              </a:rPr>
              <a:t>redo log</a:t>
            </a:r>
            <a:r>
              <a:rPr lang="en-CA" sz="2200" b="1" i="1" dirty="0"/>
              <a:t>)</a:t>
            </a:r>
            <a:endParaRPr lang="en-CA" sz="2200" dirty="0">
              <a:latin typeface="+mj-lt"/>
              <a:cs typeface="Times New Roman"/>
            </a:endParaRPr>
          </a:p>
          <a:p>
            <a:pPr marL="895579" lvl="2" indent="-204426">
              <a:lnSpc>
                <a:spcPct val="100000"/>
              </a:lnSpc>
              <a:spcAft>
                <a:spcPts val="600"/>
              </a:spcAft>
              <a:buFont typeface="Arial"/>
              <a:buChar char="•"/>
              <a:tabLst>
                <a:tab pos="895579" algn="l"/>
              </a:tabLst>
            </a:pPr>
            <a:r>
              <a:rPr lang="en-CA" sz="2200" dirty="0"/>
              <a:t>Each </a:t>
            </a:r>
            <a:r>
              <a:rPr lang="en-US" sz="2200" spc="15" dirty="0">
                <a:cs typeface="Arial"/>
              </a:rPr>
              <a:t>participant either votes Yes or No</a:t>
            </a:r>
          </a:p>
          <a:p>
            <a:pPr marL="895579" lvl="2" indent="-204426">
              <a:lnSpc>
                <a:spcPct val="100000"/>
              </a:lnSpc>
              <a:spcAft>
                <a:spcPts val="600"/>
              </a:spcAft>
              <a:buFont typeface="Arial"/>
              <a:buChar char="•"/>
              <a:tabLst>
                <a:tab pos="895579" algn="l"/>
              </a:tabLst>
            </a:pPr>
            <a:r>
              <a:rPr lang="en-US" sz="2200" spc="15" dirty="0">
                <a:cs typeface="Arial"/>
              </a:rPr>
              <a:t>participants</a:t>
            </a:r>
            <a:r>
              <a:rPr lang="en-US" sz="2200" spc="54" dirty="0">
                <a:cs typeface="Times New Roman"/>
              </a:rPr>
              <a:t> </a:t>
            </a:r>
            <a:r>
              <a:rPr sz="2200" spc="23" dirty="0">
                <a:latin typeface="+mj-lt"/>
                <a:cs typeface="Arial"/>
              </a:rPr>
              <a:t>who</a:t>
            </a:r>
            <a:r>
              <a:rPr sz="2200" spc="54" dirty="0">
                <a:latin typeface="+mj-lt"/>
                <a:cs typeface="Times New Roman"/>
              </a:rPr>
              <a:t> </a:t>
            </a:r>
            <a:r>
              <a:rPr sz="2200" spc="19" dirty="0">
                <a:latin typeface="+mj-lt"/>
                <a:cs typeface="Arial"/>
              </a:rPr>
              <a:t>voted</a:t>
            </a:r>
            <a:r>
              <a:rPr sz="2200" spc="54" dirty="0">
                <a:latin typeface="+mj-lt"/>
                <a:cs typeface="Times New Roman"/>
              </a:rPr>
              <a:t> </a:t>
            </a:r>
            <a:r>
              <a:rPr lang="en-CA" sz="2200" spc="50" dirty="0">
                <a:latin typeface="+mj-lt"/>
                <a:cs typeface="Arial"/>
              </a:rPr>
              <a:t>Yes</a:t>
            </a:r>
            <a:r>
              <a:rPr lang="en-CA" sz="2200" spc="54" dirty="0">
                <a:latin typeface="+mj-lt"/>
                <a:cs typeface="Times New Roman"/>
              </a:rPr>
              <a:t>, </a:t>
            </a:r>
            <a:r>
              <a:rPr sz="2200" spc="19" dirty="0">
                <a:latin typeface="+mj-lt"/>
                <a:cs typeface="Arial"/>
              </a:rPr>
              <a:t>must</a:t>
            </a:r>
            <a:r>
              <a:rPr sz="2200" spc="54" dirty="0">
                <a:latin typeface="+mj-lt"/>
                <a:cs typeface="Times New Roman"/>
              </a:rPr>
              <a:t> </a:t>
            </a:r>
            <a:r>
              <a:rPr sz="2200" spc="27" dirty="0">
                <a:latin typeface="+mj-lt"/>
                <a:cs typeface="Arial"/>
              </a:rPr>
              <a:t>not</a:t>
            </a:r>
            <a:r>
              <a:rPr sz="2200" spc="54" dirty="0">
                <a:latin typeface="+mj-lt"/>
                <a:cs typeface="Times New Roman"/>
              </a:rPr>
              <a:t> </a:t>
            </a:r>
            <a:r>
              <a:rPr sz="2200" dirty="0">
                <a:latin typeface="+mj-lt"/>
                <a:cs typeface="Arial"/>
              </a:rPr>
              <a:t>change</a:t>
            </a:r>
            <a:r>
              <a:rPr sz="2200" spc="54" dirty="0">
                <a:latin typeface="+mj-lt"/>
                <a:cs typeface="Times New Roman"/>
              </a:rPr>
              <a:t> </a:t>
            </a:r>
            <a:r>
              <a:rPr sz="2200" dirty="0">
                <a:latin typeface="+mj-lt"/>
                <a:cs typeface="Arial"/>
              </a:rPr>
              <a:t>their</a:t>
            </a:r>
            <a:r>
              <a:rPr sz="2200" spc="54" dirty="0">
                <a:latin typeface="+mj-lt"/>
                <a:cs typeface="Times New Roman"/>
              </a:rPr>
              <a:t> </a:t>
            </a:r>
            <a:r>
              <a:rPr sz="2200" spc="19" dirty="0">
                <a:latin typeface="+mj-lt"/>
                <a:cs typeface="Arial"/>
              </a:rPr>
              <a:t>minds</a:t>
            </a:r>
            <a:endParaRPr sz="2200" dirty="0">
              <a:latin typeface="+mj-lt"/>
              <a:cs typeface="Times New Roman"/>
            </a:endParaRPr>
          </a:p>
          <a:p>
            <a:pPr marL="554869" lvl="1" indent="-204426">
              <a:lnSpc>
                <a:spcPct val="100000"/>
              </a:lnSpc>
              <a:spcBef>
                <a:spcPts val="600"/>
              </a:spcBef>
              <a:spcAft>
                <a:spcPts val="1200"/>
              </a:spcAft>
              <a:buFont typeface="Arial"/>
              <a:buChar char="•"/>
              <a:tabLst>
                <a:tab pos="554869" algn="l"/>
              </a:tabLst>
            </a:pPr>
            <a:r>
              <a:rPr sz="2400" b="1" spc="42" dirty="0">
                <a:solidFill>
                  <a:srgbClr val="FF0000"/>
                </a:solidFill>
                <a:latin typeface="+mj-lt"/>
                <a:cs typeface="Arial"/>
              </a:rPr>
              <a:t>commit</a:t>
            </a:r>
            <a:r>
              <a:rPr sz="2400" b="1" spc="54" dirty="0">
                <a:solidFill>
                  <a:srgbClr val="FF0000"/>
                </a:solidFill>
                <a:latin typeface="+mj-lt"/>
                <a:cs typeface="Times New Roman"/>
              </a:rPr>
              <a:t> </a:t>
            </a:r>
            <a:r>
              <a:rPr sz="2400" b="1" spc="-11" dirty="0">
                <a:solidFill>
                  <a:srgbClr val="FF0000"/>
                </a:solidFill>
                <a:latin typeface="+mj-lt"/>
                <a:cs typeface="Arial"/>
              </a:rPr>
              <a:t>phase</a:t>
            </a:r>
            <a:r>
              <a:rPr sz="2400" spc="-11" dirty="0">
                <a:latin typeface="+mj-lt"/>
                <a:cs typeface="Arial"/>
              </a:rPr>
              <a:t>:</a:t>
            </a:r>
            <a:r>
              <a:rPr sz="2400" spc="54" dirty="0">
                <a:latin typeface="+mj-lt"/>
                <a:cs typeface="Times New Roman"/>
              </a:rPr>
              <a:t> </a:t>
            </a:r>
            <a:r>
              <a:rPr sz="2400" spc="15" dirty="0">
                <a:latin typeface="+mj-lt"/>
                <a:cs typeface="Arial"/>
              </a:rPr>
              <a:t>participants</a:t>
            </a:r>
            <a:r>
              <a:rPr sz="2400" spc="54" dirty="0">
                <a:latin typeface="+mj-lt"/>
                <a:cs typeface="Times New Roman"/>
              </a:rPr>
              <a:t> </a:t>
            </a:r>
            <a:r>
              <a:rPr sz="2400" spc="-15" dirty="0">
                <a:latin typeface="+mj-lt"/>
                <a:cs typeface="Arial"/>
              </a:rPr>
              <a:t>all</a:t>
            </a:r>
            <a:r>
              <a:rPr sz="2400" spc="54" dirty="0">
                <a:latin typeface="+mj-lt"/>
                <a:cs typeface="Times New Roman"/>
              </a:rPr>
              <a:t> </a:t>
            </a:r>
            <a:r>
              <a:rPr sz="2400" spc="42" dirty="0">
                <a:latin typeface="+mj-lt"/>
                <a:cs typeface="Arial"/>
              </a:rPr>
              <a:t>commit</a:t>
            </a:r>
            <a:endParaRPr sz="2400" dirty="0">
              <a:latin typeface="+mj-lt"/>
              <a:cs typeface="Arial"/>
            </a:endParaRPr>
          </a:p>
        </p:txBody>
      </p:sp>
      <p:sp>
        <p:nvSpPr>
          <p:cNvPr id="2" name="Footer Placeholder 1"/>
          <p:cNvSpPr>
            <a:spLocks noGrp="1"/>
          </p:cNvSpPr>
          <p:nvPr>
            <p:ph type="ftr" idx="11"/>
          </p:nvPr>
        </p:nvSpPr>
        <p:spPr/>
        <p:txBody>
          <a:bodyPr/>
          <a:lstStyle/>
          <a:p>
            <a:pPr>
              <a:defRPr/>
            </a:pPr>
            <a:r>
              <a:rPr lang="en-US"/>
              <a:t>Software Engineering for Distributed Systems Course </a:t>
            </a:r>
            <a:endParaRPr lang="en-US" dirty="0"/>
          </a:p>
        </p:txBody>
      </p:sp>
      <p:sp>
        <p:nvSpPr>
          <p:cNvPr id="3" name="Slide Number Placeholder 2"/>
          <p:cNvSpPr>
            <a:spLocks noGrp="1"/>
          </p:cNvSpPr>
          <p:nvPr>
            <p:ph type="sldNum" idx="12"/>
          </p:nvPr>
        </p:nvSpPr>
        <p:spPr/>
        <p:txBody>
          <a:bodyPr/>
          <a:lstStyle/>
          <a:p>
            <a:fld id="{9209E653-5F71-42D0-A15C-24EE50CB6FA9}" type="slidenum">
              <a:rPr lang="en-US" smtClean="0"/>
              <a:pPr/>
              <a:t>38</a:t>
            </a:fld>
            <a:endParaRPr lang="en-US" dirty="0"/>
          </a:p>
        </p:txBody>
      </p:sp>
    </p:spTree>
    <p:extLst>
      <p:ext uri="{BB962C8B-B14F-4D97-AF65-F5344CB8AC3E}">
        <p14:creationId xmlns:p14="http://schemas.microsoft.com/office/powerpoint/2010/main" val="33454982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68280" y="411353"/>
            <a:ext cx="9104345" cy="615553"/>
          </a:xfrm>
          <a:prstGeom prst="rect">
            <a:avLst/>
          </a:prstGeom>
        </p:spPr>
        <p:txBody>
          <a:bodyPr vert="horz" wrap="square" lIns="0" tIns="0" rIns="0" bIns="0" rtlCol="0">
            <a:spAutoFit/>
          </a:bodyPr>
          <a:lstStyle/>
          <a:p>
            <a:pPr marL="9735">
              <a:lnSpc>
                <a:spcPct val="100000"/>
              </a:lnSpc>
            </a:pPr>
            <a:r>
              <a:rPr sz="4000" spc="-34" dirty="0"/>
              <a:t>Atomic</a:t>
            </a:r>
            <a:r>
              <a:rPr sz="4000" spc="87" dirty="0">
                <a:cs typeface="Times New Roman"/>
              </a:rPr>
              <a:t> </a:t>
            </a:r>
            <a:r>
              <a:rPr sz="4000" spc="-38" dirty="0"/>
              <a:t>Commit</a:t>
            </a:r>
            <a:r>
              <a:rPr sz="4000" spc="87" dirty="0">
                <a:cs typeface="Times New Roman"/>
              </a:rPr>
              <a:t> </a:t>
            </a:r>
            <a:r>
              <a:rPr sz="4000" spc="-130" dirty="0"/>
              <a:t>P</a:t>
            </a:r>
            <a:r>
              <a:rPr sz="4000" spc="-126" dirty="0"/>
              <a:t>r</a:t>
            </a:r>
            <a:r>
              <a:rPr sz="4000" spc="-15" dirty="0"/>
              <a:t>otocols</a:t>
            </a:r>
          </a:p>
        </p:txBody>
      </p:sp>
      <p:sp>
        <p:nvSpPr>
          <p:cNvPr id="5" name="object 5"/>
          <p:cNvSpPr txBox="1"/>
          <p:nvPr/>
        </p:nvSpPr>
        <p:spPr>
          <a:xfrm>
            <a:off x="391722" y="1475581"/>
            <a:ext cx="9123753" cy="369332"/>
          </a:xfrm>
          <a:prstGeom prst="rect">
            <a:avLst/>
          </a:prstGeom>
        </p:spPr>
        <p:txBody>
          <a:bodyPr vert="horz" wrap="square" lIns="0" tIns="0" rIns="0" bIns="0" rtlCol="0">
            <a:spAutoFit/>
          </a:bodyPr>
          <a:lstStyle/>
          <a:p>
            <a:pPr marL="214160" indent="-204426">
              <a:lnSpc>
                <a:spcPct val="100000"/>
              </a:lnSpc>
              <a:spcAft>
                <a:spcPts val="1200"/>
              </a:spcAft>
              <a:buFont typeface="Arial"/>
              <a:buChar char="•"/>
              <a:tabLst>
                <a:tab pos="214160" algn="l"/>
              </a:tabLst>
            </a:pPr>
            <a:r>
              <a:rPr lang="en-CA" sz="2400" b="1" spc="31" dirty="0">
                <a:latin typeface="+mj-lt"/>
                <a:cs typeface="Arial"/>
              </a:rPr>
              <a:t>T</a:t>
            </a:r>
            <a:r>
              <a:rPr sz="2400" b="1" spc="31" dirty="0" err="1">
                <a:latin typeface="+mj-lt"/>
                <a:cs typeface="Arial"/>
              </a:rPr>
              <a:t>wo</a:t>
            </a:r>
            <a:r>
              <a:rPr sz="2400" b="1" spc="31" dirty="0">
                <a:latin typeface="+mj-lt"/>
                <a:cs typeface="Arial"/>
              </a:rPr>
              <a:t>-</a:t>
            </a:r>
            <a:r>
              <a:rPr lang="en-CA" sz="2400" b="1" spc="31" dirty="0">
                <a:latin typeface="+mj-lt"/>
                <a:cs typeface="Arial"/>
              </a:rPr>
              <a:t>P</a:t>
            </a:r>
            <a:r>
              <a:rPr sz="2400" b="1" spc="31" dirty="0" err="1">
                <a:latin typeface="+mj-lt"/>
                <a:cs typeface="Arial"/>
              </a:rPr>
              <a:t>hase</a:t>
            </a:r>
            <a:r>
              <a:rPr sz="2400" b="1" spc="54" dirty="0">
                <a:latin typeface="+mj-lt"/>
                <a:cs typeface="Times New Roman"/>
              </a:rPr>
              <a:t> </a:t>
            </a:r>
            <a:r>
              <a:rPr lang="en-CA" sz="2400" b="1" spc="42" dirty="0">
                <a:latin typeface="+mj-lt"/>
                <a:cs typeface="Arial"/>
              </a:rPr>
              <a:t>C</a:t>
            </a:r>
            <a:r>
              <a:rPr sz="2400" b="1" spc="42" dirty="0" err="1">
                <a:latin typeface="+mj-lt"/>
                <a:cs typeface="Arial"/>
              </a:rPr>
              <a:t>ommit</a:t>
            </a:r>
            <a:r>
              <a:rPr lang="en-CA" sz="2400" b="1" spc="54" dirty="0">
                <a:latin typeface="+mj-lt"/>
                <a:cs typeface="Times New Roman"/>
              </a:rPr>
              <a:t>(2PC) </a:t>
            </a:r>
            <a:r>
              <a:rPr sz="2400" b="1" spc="-50" dirty="0">
                <a:latin typeface="+mj-lt"/>
                <a:cs typeface="Arial"/>
              </a:rPr>
              <a:t>(Gray</a:t>
            </a:r>
            <a:r>
              <a:rPr sz="2400" b="1" spc="54" dirty="0">
                <a:latin typeface="+mj-lt"/>
                <a:cs typeface="Times New Roman"/>
              </a:rPr>
              <a:t> </a:t>
            </a:r>
            <a:r>
              <a:rPr sz="2400" b="1" spc="-31" dirty="0">
                <a:latin typeface="+mj-lt"/>
                <a:cs typeface="Arial"/>
              </a:rPr>
              <a:t>1978)</a:t>
            </a:r>
            <a:endParaRPr sz="2400" b="1" dirty="0">
              <a:latin typeface="+mj-lt"/>
              <a:cs typeface="Times New Roman"/>
            </a:endParaRPr>
          </a:p>
        </p:txBody>
      </p:sp>
      <p:sp>
        <p:nvSpPr>
          <p:cNvPr id="2" name="Footer Placeholder 1"/>
          <p:cNvSpPr>
            <a:spLocks noGrp="1"/>
          </p:cNvSpPr>
          <p:nvPr>
            <p:ph type="ftr" idx="11"/>
          </p:nvPr>
        </p:nvSpPr>
        <p:spPr/>
        <p:txBody>
          <a:bodyPr/>
          <a:lstStyle/>
          <a:p>
            <a:pPr>
              <a:defRPr/>
            </a:pPr>
            <a:r>
              <a:rPr lang="en-US"/>
              <a:t>Software Engineering for Distributed Systems Course </a:t>
            </a:r>
            <a:endParaRPr lang="en-US" dirty="0"/>
          </a:p>
        </p:txBody>
      </p:sp>
      <p:sp>
        <p:nvSpPr>
          <p:cNvPr id="3" name="Slide Number Placeholder 2"/>
          <p:cNvSpPr>
            <a:spLocks noGrp="1"/>
          </p:cNvSpPr>
          <p:nvPr>
            <p:ph type="sldNum" idx="12"/>
          </p:nvPr>
        </p:nvSpPr>
        <p:spPr/>
        <p:txBody>
          <a:bodyPr/>
          <a:lstStyle/>
          <a:p>
            <a:fld id="{9209E653-5F71-42D0-A15C-24EE50CB6FA9}" type="slidenum">
              <a:rPr lang="en-US" smtClean="0"/>
              <a:pPr/>
              <a:t>39</a:t>
            </a:fld>
            <a:endParaRPr lang="en-US" dirty="0"/>
          </a:p>
        </p:txBody>
      </p:sp>
      <p:pic>
        <p:nvPicPr>
          <p:cNvPr id="2050" name="Picture 2"/>
          <p:cNvPicPr>
            <a:picLocks noChangeAspect="1" noChangeArrowheads="1"/>
          </p:cNvPicPr>
          <p:nvPr/>
        </p:nvPicPr>
        <p:blipFill>
          <a:blip r:embed="rId3"/>
          <a:srcRect/>
          <a:stretch>
            <a:fillRect/>
          </a:stretch>
        </p:blipFill>
        <p:spPr bwMode="auto">
          <a:xfrm>
            <a:off x="484169" y="2123653"/>
            <a:ext cx="9347948" cy="3672408"/>
          </a:xfrm>
          <a:prstGeom prst="rect">
            <a:avLst/>
          </a:prstGeom>
          <a:noFill/>
          <a:ln w="9525">
            <a:noFill/>
            <a:miter lim="800000"/>
            <a:headEnd/>
            <a:tailEnd/>
          </a:ln>
        </p:spPr>
      </p:pic>
    </p:spTree>
    <p:extLst>
      <p:ext uri="{BB962C8B-B14F-4D97-AF65-F5344CB8AC3E}">
        <p14:creationId xmlns:p14="http://schemas.microsoft.com/office/powerpoint/2010/main" val="3345498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a:t>Software Engineering for Distributed Systems Course </a:t>
            </a:r>
          </a:p>
        </p:txBody>
      </p:sp>
      <p:sp>
        <p:nvSpPr>
          <p:cNvPr id="6145" name="Rectangle 1"/>
          <p:cNvSpPr>
            <a:spLocks noGrp="1" noChangeArrowheads="1"/>
          </p:cNvSpPr>
          <p:nvPr>
            <p:ph type="title" idx="4294967295"/>
          </p:nvPr>
        </p:nvSpPr>
        <p:spPr>
          <a:xfrm>
            <a:off x="503238" y="301625"/>
            <a:ext cx="9070975" cy="1262063"/>
          </a:xfrm>
        </p:spPr>
        <p:txBody>
          <a:bodyPr/>
          <a:lstStyle/>
          <a:p>
            <a:pPr eaLnBrk="1">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4000" b="1" dirty="0">
                <a:latin typeface="+mn-lt"/>
              </a:rPr>
              <a:t>Objectives</a:t>
            </a:r>
          </a:p>
        </p:txBody>
      </p:sp>
      <p:sp>
        <p:nvSpPr>
          <p:cNvPr id="6146" name="Rectangle 2"/>
          <p:cNvSpPr>
            <a:spLocks noGrp="1" noChangeArrowheads="1"/>
          </p:cNvSpPr>
          <p:nvPr>
            <p:ph type="body" idx="4294967295"/>
          </p:nvPr>
        </p:nvSpPr>
        <p:spPr>
          <a:xfrm>
            <a:off x="359792" y="1768475"/>
            <a:ext cx="9361040" cy="4384675"/>
          </a:xfrm>
        </p:spPr>
        <p:txBody>
          <a:bodyPr/>
          <a:lstStyle/>
          <a:p>
            <a:pPr>
              <a:buFont typeface="Arial" panose="020B0604020202020204" pitchFamily="34" charset="0"/>
              <a:buChar char="•"/>
            </a:pPr>
            <a:r>
              <a:rPr lang="en-GB" sz="2600" dirty="0"/>
              <a:t>Upon completion of this unit, students will have good understanding of:</a:t>
            </a:r>
            <a:endParaRPr lang="en-US" sz="2600" dirty="0"/>
          </a:p>
          <a:p>
            <a:pPr lvl="2">
              <a:buFont typeface="Arial" panose="020B0604020202020204" pitchFamily="34" charset="0"/>
              <a:buChar char="•"/>
            </a:pPr>
            <a:r>
              <a:rPr lang="en-GB" sz="2600" dirty="0"/>
              <a:t>The general characteristics of </a:t>
            </a:r>
            <a:r>
              <a:rPr lang="en-GB" sz="2600" dirty="0" err="1"/>
              <a:t>interprocess</a:t>
            </a:r>
            <a:r>
              <a:rPr lang="en-GB" sz="2600" dirty="0"/>
              <a:t> communication</a:t>
            </a:r>
            <a:endParaRPr lang="en-US" sz="2600" dirty="0"/>
          </a:p>
          <a:p>
            <a:pPr lvl="2">
              <a:buFont typeface="Arial" panose="020B0604020202020204" pitchFamily="34" charset="0"/>
              <a:buChar char="•"/>
            </a:pPr>
            <a:r>
              <a:rPr lang="en-GB" sz="2600" dirty="0"/>
              <a:t>The logical relationship between distributed systems components</a:t>
            </a:r>
            <a:endParaRPr lang="en-US" sz="2600" dirty="0"/>
          </a:p>
        </p:txBody>
      </p:sp>
      <p:sp>
        <p:nvSpPr>
          <p:cNvPr id="6" name="Slide Number Placeholder 5"/>
          <p:cNvSpPr>
            <a:spLocks noGrp="1"/>
          </p:cNvSpPr>
          <p:nvPr>
            <p:ph type="sldNum" idx="12"/>
          </p:nvPr>
        </p:nvSpPr>
        <p:spPr/>
        <p:txBody>
          <a:bodyPr/>
          <a:lstStyle/>
          <a:p>
            <a:fld id="{9209E653-5F71-42D0-A15C-24EE50CB6FA9}" type="slidenum">
              <a:rPr lang="en-US" smtClean="0"/>
              <a:pPr/>
              <a:t>4</a:t>
            </a:fld>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68280" y="411353"/>
            <a:ext cx="9396568" cy="615553"/>
          </a:xfrm>
          <a:prstGeom prst="rect">
            <a:avLst/>
          </a:prstGeom>
        </p:spPr>
        <p:txBody>
          <a:bodyPr vert="horz" wrap="square" lIns="0" tIns="0" rIns="0" bIns="0" rtlCol="0">
            <a:spAutoFit/>
          </a:bodyPr>
          <a:lstStyle/>
          <a:p>
            <a:pPr marL="9735">
              <a:lnSpc>
                <a:spcPct val="100000"/>
              </a:lnSpc>
            </a:pPr>
            <a:r>
              <a:rPr sz="4000" spc="-126" dirty="0"/>
              <a:t>Failu</a:t>
            </a:r>
            <a:r>
              <a:rPr sz="4000" spc="-161" dirty="0"/>
              <a:t>r</a:t>
            </a:r>
            <a:r>
              <a:rPr sz="4000" spc="-103" dirty="0"/>
              <a:t>es</a:t>
            </a:r>
            <a:r>
              <a:rPr lang="en-CA" sz="4000" spc="-103" dirty="0"/>
              <a:t> – participant crash or timeout</a:t>
            </a:r>
            <a:endParaRPr sz="4000" spc="-103" dirty="0"/>
          </a:p>
        </p:txBody>
      </p:sp>
      <p:sp>
        <p:nvSpPr>
          <p:cNvPr id="5" name="object 5"/>
          <p:cNvSpPr txBox="1"/>
          <p:nvPr/>
        </p:nvSpPr>
        <p:spPr>
          <a:xfrm>
            <a:off x="468280" y="1547589"/>
            <a:ext cx="9396568" cy="4693593"/>
          </a:xfrm>
          <a:prstGeom prst="rect">
            <a:avLst/>
          </a:prstGeom>
        </p:spPr>
        <p:txBody>
          <a:bodyPr vert="horz" wrap="square" lIns="0" tIns="0" rIns="0" bIns="0" rtlCol="0">
            <a:spAutoFit/>
          </a:bodyPr>
          <a:lstStyle/>
          <a:p>
            <a:pPr marL="214160" indent="-204426">
              <a:lnSpc>
                <a:spcPct val="100000"/>
              </a:lnSpc>
              <a:spcBef>
                <a:spcPts val="1200"/>
              </a:spcBef>
              <a:buFont typeface="Arial"/>
              <a:buChar char="•"/>
              <a:tabLst>
                <a:tab pos="214160" algn="l"/>
              </a:tabLst>
            </a:pPr>
            <a:r>
              <a:rPr lang="en-US" sz="2800" dirty="0">
                <a:solidFill>
                  <a:srgbClr val="FF0000"/>
                </a:solidFill>
                <a:latin typeface="+mj-lt"/>
                <a:cs typeface="Arial"/>
              </a:rPr>
              <a:t>participant</a:t>
            </a:r>
            <a:r>
              <a:rPr lang="en-US" sz="2800" spc="54" dirty="0">
                <a:cs typeface="Times New Roman"/>
              </a:rPr>
              <a:t> </a:t>
            </a:r>
            <a:r>
              <a:rPr sz="2800" dirty="0">
                <a:solidFill>
                  <a:srgbClr val="FF0000"/>
                </a:solidFill>
                <a:latin typeface="+mj-lt"/>
                <a:cs typeface="Arial"/>
              </a:rPr>
              <a:t>crash</a:t>
            </a:r>
            <a:endParaRPr lang="en-CA" sz="2800" dirty="0">
              <a:latin typeface="+mj-lt"/>
              <a:cs typeface="Arial"/>
            </a:endParaRPr>
          </a:p>
          <a:p>
            <a:pPr marL="554869" marR="53053" lvl="1" indent="-204426">
              <a:lnSpc>
                <a:spcPct val="100000"/>
              </a:lnSpc>
              <a:spcBef>
                <a:spcPts val="600"/>
              </a:spcBef>
              <a:buFont typeface="Arial"/>
              <a:buChar char="•"/>
              <a:tabLst>
                <a:tab pos="554869" algn="l"/>
              </a:tabLst>
            </a:pPr>
            <a:r>
              <a:rPr lang="en-CA" sz="2800" spc="8" dirty="0">
                <a:latin typeface="+mj-lt"/>
                <a:cs typeface="Arial"/>
              </a:rPr>
              <a:t>participant gets restarted from a </a:t>
            </a:r>
            <a:r>
              <a:rPr lang="en-CA" sz="2800" spc="8" dirty="0">
                <a:solidFill>
                  <a:srgbClr val="FF0000"/>
                </a:solidFill>
                <a:latin typeface="+mj-lt"/>
                <a:cs typeface="Arial"/>
              </a:rPr>
              <a:t>consistent state</a:t>
            </a:r>
          </a:p>
          <a:p>
            <a:pPr marL="554869" marR="53053" lvl="1" indent="-204426">
              <a:lnSpc>
                <a:spcPct val="100000"/>
              </a:lnSpc>
              <a:spcBef>
                <a:spcPts val="600"/>
              </a:spcBef>
              <a:buFont typeface="Arial"/>
              <a:buChar char="•"/>
              <a:tabLst>
                <a:tab pos="554869" algn="l"/>
              </a:tabLst>
            </a:pPr>
            <a:r>
              <a:rPr sz="2800" spc="8" dirty="0">
                <a:latin typeface="+mj-lt"/>
                <a:cs typeface="Arial"/>
              </a:rPr>
              <a:t>information</a:t>
            </a:r>
            <a:r>
              <a:rPr sz="2800" spc="54" dirty="0">
                <a:latin typeface="+mj-lt"/>
                <a:cs typeface="Times New Roman"/>
              </a:rPr>
              <a:t> </a:t>
            </a:r>
            <a:r>
              <a:rPr sz="2800" spc="19" dirty="0">
                <a:latin typeface="+mj-lt"/>
                <a:cs typeface="Arial"/>
              </a:rPr>
              <a:t>about</a:t>
            </a:r>
            <a:r>
              <a:rPr sz="2800" spc="54" dirty="0">
                <a:latin typeface="+mj-lt"/>
                <a:cs typeface="Times New Roman"/>
              </a:rPr>
              <a:t> </a:t>
            </a:r>
            <a:r>
              <a:rPr sz="2800" spc="19" dirty="0">
                <a:latin typeface="+mj-lt"/>
                <a:cs typeface="Arial"/>
              </a:rPr>
              <a:t>ongoing</a:t>
            </a:r>
            <a:r>
              <a:rPr sz="2800" spc="54" dirty="0">
                <a:latin typeface="+mj-lt"/>
                <a:cs typeface="Times New Roman"/>
              </a:rPr>
              <a:t> </a:t>
            </a:r>
            <a:r>
              <a:rPr sz="2800" spc="8" dirty="0">
                <a:latin typeface="+mj-lt"/>
                <a:cs typeface="Arial"/>
              </a:rPr>
              <a:t>transactions</a:t>
            </a:r>
            <a:r>
              <a:rPr sz="2800" spc="54" dirty="0">
                <a:latin typeface="+mj-lt"/>
                <a:cs typeface="Times New Roman"/>
              </a:rPr>
              <a:t> </a:t>
            </a:r>
            <a:r>
              <a:rPr sz="2800" spc="27" dirty="0">
                <a:latin typeface="+mj-lt"/>
                <a:cs typeface="Arial"/>
              </a:rPr>
              <a:t>might</a:t>
            </a:r>
            <a:r>
              <a:rPr sz="2800" spc="54" dirty="0">
                <a:latin typeface="+mj-lt"/>
                <a:cs typeface="Times New Roman"/>
              </a:rPr>
              <a:t> </a:t>
            </a:r>
            <a:r>
              <a:rPr sz="2800" spc="-23" dirty="0">
                <a:latin typeface="+mj-lt"/>
                <a:cs typeface="Arial"/>
              </a:rPr>
              <a:t>have</a:t>
            </a:r>
            <a:r>
              <a:rPr sz="2800" spc="54" dirty="0">
                <a:latin typeface="+mj-lt"/>
                <a:cs typeface="Times New Roman"/>
              </a:rPr>
              <a:t> </a:t>
            </a:r>
            <a:r>
              <a:rPr sz="2800" spc="-11" dirty="0">
                <a:latin typeface="+mj-lt"/>
                <a:cs typeface="Arial"/>
              </a:rPr>
              <a:t>been</a:t>
            </a:r>
            <a:r>
              <a:rPr sz="2800" spc="54" dirty="0">
                <a:latin typeface="+mj-lt"/>
                <a:cs typeface="Times New Roman"/>
              </a:rPr>
              <a:t> </a:t>
            </a:r>
            <a:r>
              <a:rPr sz="2800" spc="11" dirty="0">
                <a:latin typeface="+mj-lt"/>
                <a:cs typeface="Arial"/>
              </a:rPr>
              <a:t>lost,</a:t>
            </a:r>
            <a:r>
              <a:rPr sz="2800" spc="54" dirty="0">
                <a:latin typeface="+mj-lt"/>
                <a:cs typeface="Times New Roman"/>
              </a:rPr>
              <a:t> </a:t>
            </a:r>
            <a:r>
              <a:rPr sz="2800" spc="8" dirty="0">
                <a:latin typeface="+mj-lt"/>
                <a:cs typeface="Arial"/>
              </a:rPr>
              <a:t>so</a:t>
            </a:r>
            <a:r>
              <a:rPr sz="2800" spc="54" dirty="0">
                <a:latin typeface="+mj-lt"/>
                <a:cs typeface="Times New Roman"/>
              </a:rPr>
              <a:t> </a:t>
            </a:r>
            <a:r>
              <a:rPr sz="2800" spc="42" dirty="0">
                <a:solidFill>
                  <a:srgbClr val="FF0000"/>
                </a:solidFill>
                <a:latin typeface="+mj-lt"/>
                <a:cs typeface="Arial"/>
              </a:rPr>
              <a:t>p</a:t>
            </a:r>
            <a:r>
              <a:rPr sz="2800" spc="-11" dirty="0">
                <a:solidFill>
                  <a:srgbClr val="FF0000"/>
                </a:solidFill>
                <a:latin typeface="+mj-lt"/>
                <a:cs typeface="Arial"/>
              </a:rPr>
              <a:t>repa</a:t>
            </a:r>
            <a:r>
              <a:rPr sz="2800" spc="-42" dirty="0">
                <a:solidFill>
                  <a:srgbClr val="FF0000"/>
                </a:solidFill>
                <a:latin typeface="+mj-lt"/>
                <a:cs typeface="Arial"/>
              </a:rPr>
              <a:t>r</a:t>
            </a:r>
            <a:r>
              <a:rPr sz="2800" spc="-46" dirty="0">
                <a:solidFill>
                  <a:srgbClr val="FF0000"/>
                </a:solidFill>
                <a:latin typeface="+mj-lt"/>
                <a:cs typeface="Arial"/>
              </a:rPr>
              <a:t>e</a:t>
            </a:r>
            <a:r>
              <a:rPr sz="2800" spc="-19" dirty="0">
                <a:solidFill>
                  <a:srgbClr val="FF0000"/>
                </a:solidFill>
                <a:latin typeface="+mj-lt"/>
                <a:cs typeface="Times New Roman"/>
              </a:rPr>
              <a:t> </a:t>
            </a:r>
            <a:r>
              <a:rPr sz="2800" spc="-11" dirty="0">
                <a:solidFill>
                  <a:srgbClr val="FF0000"/>
                </a:solidFill>
                <a:latin typeface="+mj-lt"/>
                <a:cs typeface="Arial"/>
              </a:rPr>
              <a:t>messages</a:t>
            </a:r>
            <a:r>
              <a:rPr sz="2800" spc="54" dirty="0">
                <a:solidFill>
                  <a:srgbClr val="FF0000"/>
                </a:solidFill>
                <a:latin typeface="+mj-lt"/>
                <a:cs typeface="Times New Roman"/>
              </a:rPr>
              <a:t> </a:t>
            </a:r>
            <a:r>
              <a:rPr sz="2800" spc="8" dirty="0">
                <a:latin typeface="+mj-lt"/>
                <a:cs typeface="Arial"/>
              </a:rPr>
              <a:t>f</a:t>
            </a:r>
            <a:r>
              <a:rPr sz="2800" spc="-23" dirty="0">
                <a:latin typeface="+mj-lt"/>
                <a:cs typeface="Arial"/>
              </a:rPr>
              <a:t>r</a:t>
            </a:r>
            <a:r>
              <a:rPr sz="2800" spc="23" dirty="0">
                <a:latin typeface="+mj-lt"/>
                <a:cs typeface="Arial"/>
              </a:rPr>
              <a:t>om</a:t>
            </a:r>
            <a:r>
              <a:rPr sz="2800" spc="54" dirty="0">
                <a:latin typeface="+mj-lt"/>
                <a:cs typeface="Times New Roman"/>
              </a:rPr>
              <a:t> </a:t>
            </a:r>
            <a:r>
              <a:rPr sz="2800" spc="31" dirty="0">
                <a:latin typeface="+mj-lt"/>
                <a:cs typeface="Arial"/>
              </a:rPr>
              <a:t>coo</a:t>
            </a:r>
            <a:r>
              <a:rPr sz="2800" spc="-15" dirty="0">
                <a:latin typeface="+mj-lt"/>
                <a:cs typeface="Arial"/>
              </a:rPr>
              <a:t>r</a:t>
            </a:r>
            <a:r>
              <a:rPr sz="2800" spc="15" dirty="0">
                <a:latin typeface="+mj-lt"/>
                <a:cs typeface="Arial"/>
              </a:rPr>
              <a:t>dinator</a:t>
            </a:r>
            <a:r>
              <a:rPr sz="2800" spc="54" dirty="0">
                <a:latin typeface="+mj-lt"/>
                <a:cs typeface="Times New Roman"/>
              </a:rPr>
              <a:t> </a:t>
            </a:r>
            <a:r>
              <a:rPr sz="2800" spc="-34" dirty="0">
                <a:latin typeface="+mj-lt"/>
                <a:cs typeface="Arial"/>
              </a:rPr>
              <a:t>r</a:t>
            </a:r>
            <a:r>
              <a:rPr sz="2800" dirty="0">
                <a:latin typeface="+mj-lt"/>
                <a:cs typeface="Arial"/>
              </a:rPr>
              <a:t>esult</a:t>
            </a:r>
            <a:r>
              <a:rPr sz="2800" spc="54" dirty="0">
                <a:latin typeface="+mj-lt"/>
                <a:cs typeface="Times New Roman"/>
              </a:rPr>
              <a:t> </a:t>
            </a:r>
            <a:r>
              <a:rPr sz="2800" dirty="0">
                <a:latin typeface="+mj-lt"/>
                <a:cs typeface="Arial"/>
              </a:rPr>
              <a:t>in</a:t>
            </a:r>
            <a:r>
              <a:rPr sz="2800" spc="54" dirty="0">
                <a:latin typeface="+mj-lt"/>
                <a:cs typeface="Times New Roman"/>
              </a:rPr>
              <a:t> </a:t>
            </a:r>
            <a:r>
              <a:rPr sz="2800" spc="15" dirty="0">
                <a:latin typeface="+mj-lt"/>
                <a:cs typeface="Arial"/>
              </a:rPr>
              <a:t>aborts</a:t>
            </a:r>
            <a:endParaRPr sz="2800" dirty="0">
              <a:latin typeface="+mj-lt"/>
              <a:cs typeface="Arial"/>
            </a:endParaRPr>
          </a:p>
          <a:p>
            <a:pPr marL="554869" lvl="1" indent="-204426">
              <a:lnSpc>
                <a:spcPct val="100000"/>
              </a:lnSpc>
              <a:spcBef>
                <a:spcPts val="600"/>
              </a:spcBef>
              <a:buFont typeface="Arial"/>
              <a:buChar char="•"/>
              <a:tabLst>
                <a:tab pos="554869" algn="l"/>
              </a:tabLst>
            </a:pPr>
            <a:r>
              <a:rPr sz="2800" dirty="0">
                <a:latin typeface="+mj-lt"/>
                <a:cs typeface="Arial"/>
              </a:rPr>
              <a:t>in</a:t>
            </a:r>
            <a:r>
              <a:rPr sz="2800" spc="54" dirty="0">
                <a:latin typeface="+mj-lt"/>
                <a:cs typeface="Times New Roman"/>
              </a:rPr>
              <a:t> </a:t>
            </a:r>
            <a:r>
              <a:rPr sz="2800" spc="-46" dirty="0">
                <a:latin typeface="+mj-lt"/>
                <a:cs typeface="Arial"/>
              </a:rPr>
              <a:t>a</a:t>
            </a:r>
            <a:r>
              <a:rPr sz="2800" spc="54" dirty="0">
                <a:latin typeface="+mj-lt"/>
                <a:cs typeface="Times New Roman"/>
              </a:rPr>
              <a:t> </a:t>
            </a:r>
            <a:r>
              <a:rPr sz="2800" dirty="0">
                <a:latin typeface="+mj-lt"/>
                <a:cs typeface="Arial"/>
              </a:rPr>
              <a:t>crash</a:t>
            </a:r>
            <a:r>
              <a:rPr sz="2800" spc="54" dirty="0">
                <a:latin typeface="+mj-lt"/>
                <a:cs typeface="Times New Roman"/>
              </a:rPr>
              <a:t> </a:t>
            </a:r>
            <a:r>
              <a:rPr sz="2800" dirty="0">
                <a:latin typeface="+mj-lt"/>
                <a:cs typeface="Arial"/>
              </a:rPr>
              <a:t>after</a:t>
            </a:r>
            <a:r>
              <a:rPr sz="2800" spc="54" dirty="0">
                <a:latin typeface="+mj-lt"/>
                <a:cs typeface="Times New Roman"/>
              </a:rPr>
              <a:t> </a:t>
            </a:r>
            <a:r>
              <a:rPr sz="2800" spc="-46" dirty="0">
                <a:latin typeface="+mj-lt"/>
                <a:cs typeface="Arial"/>
              </a:rPr>
              <a:t>a</a:t>
            </a:r>
            <a:r>
              <a:rPr sz="2800" spc="54" dirty="0">
                <a:latin typeface="+mj-lt"/>
                <a:cs typeface="Times New Roman"/>
              </a:rPr>
              <a:t> </a:t>
            </a:r>
            <a:r>
              <a:rPr sz="2800" spc="54" dirty="0">
                <a:latin typeface="+mj-lt"/>
                <a:cs typeface="Arial"/>
              </a:rPr>
              <a:t>"commit"</a:t>
            </a:r>
            <a:r>
              <a:rPr sz="2800" spc="54" dirty="0">
                <a:latin typeface="+mj-lt"/>
                <a:cs typeface="Times New Roman"/>
              </a:rPr>
              <a:t> </a:t>
            </a:r>
            <a:r>
              <a:rPr sz="2800" spc="8" dirty="0">
                <a:latin typeface="+mj-lt"/>
                <a:cs typeface="Arial"/>
              </a:rPr>
              <a:t>vote,</a:t>
            </a:r>
            <a:r>
              <a:rPr sz="2800" spc="54" dirty="0">
                <a:latin typeface="+mj-lt"/>
                <a:cs typeface="Times New Roman"/>
              </a:rPr>
              <a:t> </a:t>
            </a:r>
            <a:r>
              <a:rPr sz="2800" spc="-19" dirty="0">
                <a:latin typeface="+mj-lt"/>
                <a:cs typeface="Arial"/>
              </a:rPr>
              <a:t>server</a:t>
            </a:r>
            <a:r>
              <a:rPr sz="2800" spc="54" dirty="0">
                <a:latin typeface="+mj-lt"/>
                <a:cs typeface="Times New Roman"/>
              </a:rPr>
              <a:t> </a:t>
            </a:r>
            <a:r>
              <a:rPr sz="2800" spc="-11" dirty="0">
                <a:latin typeface="+mj-lt"/>
                <a:cs typeface="Arial"/>
              </a:rPr>
              <a:t>needs</a:t>
            </a:r>
            <a:r>
              <a:rPr sz="2800" spc="54" dirty="0">
                <a:latin typeface="+mj-lt"/>
                <a:cs typeface="Times New Roman"/>
              </a:rPr>
              <a:t> </a:t>
            </a:r>
            <a:r>
              <a:rPr sz="2800" spc="46" dirty="0">
                <a:latin typeface="+mj-lt"/>
                <a:cs typeface="Arial"/>
              </a:rPr>
              <a:t>to</a:t>
            </a:r>
            <a:r>
              <a:rPr sz="2800" spc="54" dirty="0">
                <a:latin typeface="+mj-lt"/>
                <a:cs typeface="Times New Roman"/>
              </a:rPr>
              <a:t> </a:t>
            </a:r>
            <a:r>
              <a:rPr sz="2800" spc="-34" dirty="0">
                <a:latin typeface="+mj-lt"/>
                <a:cs typeface="Arial"/>
              </a:rPr>
              <a:t>r</a:t>
            </a:r>
            <a:r>
              <a:rPr sz="2800" dirty="0">
                <a:latin typeface="+mj-lt"/>
                <a:cs typeface="Arial"/>
              </a:rPr>
              <a:t>ecover</a:t>
            </a:r>
            <a:r>
              <a:rPr sz="2800" spc="54" dirty="0">
                <a:latin typeface="+mj-lt"/>
                <a:cs typeface="Times New Roman"/>
              </a:rPr>
              <a:t> </a:t>
            </a:r>
            <a:r>
              <a:rPr sz="2800" spc="31" dirty="0">
                <a:latin typeface="+mj-lt"/>
                <a:cs typeface="Arial"/>
              </a:rPr>
              <a:t>with</a:t>
            </a:r>
            <a:r>
              <a:rPr sz="2800" spc="54" dirty="0">
                <a:latin typeface="+mj-lt"/>
                <a:cs typeface="Times New Roman"/>
              </a:rPr>
              <a:t> </a:t>
            </a:r>
            <a:r>
              <a:rPr sz="2800" spc="42" dirty="0">
                <a:latin typeface="+mj-lt"/>
                <a:cs typeface="Arial"/>
              </a:rPr>
              <a:t>p</a:t>
            </a:r>
            <a:r>
              <a:rPr sz="2800" spc="-11" dirty="0">
                <a:latin typeface="+mj-lt"/>
                <a:cs typeface="Arial"/>
              </a:rPr>
              <a:t>repa</a:t>
            </a:r>
            <a:r>
              <a:rPr sz="2800" spc="-42" dirty="0">
                <a:latin typeface="+mj-lt"/>
                <a:cs typeface="Arial"/>
              </a:rPr>
              <a:t>r</a:t>
            </a:r>
            <a:r>
              <a:rPr sz="2800" spc="-46" dirty="0">
                <a:latin typeface="+mj-lt"/>
                <a:cs typeface="Arial"/>
              </a:rPr>
              <a:t>e</a:t>
            </a:r>
            <a:r>
              <a:rPr sz="2800" spc="54" dirty="0">
                <a:latin typeface="+mj-lt"/>
                <a:cs typeface="Times New Roman"/>
              </a:rPr>
              <a:t> </a:t>
            </a:r>
            <a:r>
              <a:rPr sz="2800" spc="15" dirty="0">
                <a:latin typeface="+mj-lt"/>
                <a:cs typeface="Arial"/>
              </a:rPr>
              <a:t>log</a:t>
            </a:r>
            <a:endParaRPr lang="en-CA" sz="2800" spc="15" dirty="0">
              <a:latin typeface="+mj-lt"/>
              <a:cs typeface="Arial"/>
            </a:endParaRPr>
          </a:p>
          <a:p>
            <a:pPr marL="228600" lvl="1" indent="-228600">
              <a:lnSpc>
                <a:spcPct val="100000"/>
              </a:lnSpc>
              <a:spcBef>
                <a:spcPts val="1200"/>
              </a:spcBef>
              <a:buFont typeface="Arial"/>
              <a:buChar char="•"/>
              <a:tabLst>
                <a:tab pos="228600" algn="l"/>
              </a:tabLst>
            </a:pPr>
            <a:r>
              <a:rPr lang="en-US" sz="2800" dirty="0">
                <a:solidFill>
                  <a:srgbClr val="FF0000"/>
                </a:solidFill>
                <a:latin typeface="+mj-lt"/>
                <a:cs typeface="Arial"/>
              </a:rPr>
              <a:t>participant time-out</a:t>
            </a:r>
          </a:p>
          <a:p>
            <a:pPr marL="554869" lvl="1" indent="-204426">
              <a:lnSpc>
                <a:spcPct val="100000"/>
              </a:lnSpc>
              <a:spcBef>
                <a:spcPts val="0"/>
              </a:spcBef>
              <a:buFont typeface="Arial"/>
              <a:buChar char="•"/>
              <a:tabLst>
                <a:tab pos="554869" algn="l"/>
              </a:tabLst>
            </a:pPr>
            <a:r>
              <a:rPr sz="2800" spc="31" dirty="0">
                <a:latin typeface="+mj-lt"/>
                <a:cs typeface="Arial"/>
              </a:rPr>
              <a:t>coo</a:t>
            </a:r>
            <a:r>
              <a:rPr sz="2800" spc="-15" dirty="0">
                <a:latin typeface="+mj-lt"/>
                <a:cs typeface="Arial"/>
              </a:rPr>
              <a:t>r</a:t>
            </a:r>
            <a:r>
              <a:rPr sz="2800" spc="15" dirty="0">
                <a:latin typeface="+mj-lt"/>
                <a:cs typeface="Arial"/>
              </a:rPr>
              <a:t>dinator</a:t>
            </a:r>
            <a:r>
              <a:rPr sz="2800" spc="54" dirty="0">
                <a:latin typeface="+mj-lt"/>
                <a:cs typeface="Times New Roman"/>
              </a:rPr>
              <a:t> </a:t>
            </a:r>
            <a:r>
              <a:rPr sz="2800" dirty="0">
                <a:latin typeface="+mj-lt"/>
                <a:cs typeface="Arial"/>
              </a:rPr>
              <a:t>may</a:t>
            </a:r>
            <a:r>
              <a:rPr sz="2800" spc="54" dirty="0">
                <a:latin typeface="+mj-lt"/>
                <a:cs typeface="Times New Roman"/>
              </a:rPr>
              <a:t> </a:t>
            </a:r>
            <a:r>
              <a:rPr sz="2800" spc="23" dirty="0">
                <a:latin typeface="+mj-lt"/>
                <a:cs typeface="Arial"/>
              </a:rPr>
              <a:t>abort</a:t>
            </a:r>
            <a:r>
              <a:rPr sz="2800" spc="54" dirty="0">
                <a:latin typeface="+mj-lt"/>
                <a:cs typeface="Times New Roman"/>
              </a:rPr>
              <a:t> </a:t>
            </a:r>
            <a:r>
              <a:rPr sz="2800" spc="8" dirty="0">
                <a:latin typeface="+mj-lt"/>
                <a:cs typeface="Arial"/>
              </a:rPr>
              <a:t>transaction</a:t>
            </a:r>
            <a:r>
              <a:rPr sz="2800" spc="54" dirty="0">
                <a:latin typeface="+mj-lt"/>
                <a:cs typeface="Times New Roman"/>
              </a:rPr>
              <a:t> </a:t>
            </a:r>
            <a:r>
              <a:rPr sz="2800" dirty="0">
                <a:latin typeface="+mj-lt"/>
                <a:cs typeface="Arial"/>
              </a:rPr>
              <a:t>after</a:t>
            </a:r>
            <a:r>
              <a:rPr sz="2800" spc="54" dirty="0">
                <a:latin typeface="+mj-lt"/>
                <a:cs typeface="Times New Roman"/>
              </a:rPr>
              <a:t> </a:t>
            </a:r>
            <a:r>
              <a:rPr sz="2800" spc="23" dirty="0">
                <a:latin typeface="+mj-lt"/>
                <a:cs typeface="Arial"/>
              </a:rPr>
              <a:t>participant</a:t>
            </a:r>
            <a:r>
              <a:rPr sz="2800" spc="54" dirty="0">
                <a:latin typeface="+mj-lt"/>
                <a:cs typeface="Times New Roman"/>
              </a:rPr>
              <a:t> </a:t>
            </a:r>
            <a:r>
              <a:rPr sz="2800" spc="15" dirty="0">
                <a:latin typeface="+mj-lt"/>
                <a:cs typeface="Arial"/>
              </a:rPr>
              <a:t>timeout</a:t>
            </a:r>
            <a:endParaRPr sz="2800" dirty="0">
              <a:latin typeface="+mj-lt"/>
              <a:cs typeface="Arial"/>
            </a:endParaRPr>
          </a:p>
        </p:txBody>
      </p:sp>
      <p:sp>
        <p:nvSpPr>
          <p:cNvPr id="2" name="Footer Placeholder 1"/>
          <p:cNvSpPr>
            <a:spLocks noGrp="1"/>
          </p:cNvSpPr>
          <p:nvPr>
            <p:ph type="ftr" idx="11"/>
          </p:nvPr>
        </p:nvSpPr>
        <p:spPr/>
        <p:txBody>
          <a:bodyPr/>
          <a:lstStyle/>
          <a:p>
            <a:pPr>
              <a:defRPr/>
            </a:pPr>
            <a:r>
              <a:rPr lang="en-US"/>
              <a:t>Software Engineering for Distributed Systems Course </a:t>
            </a:r>
            <a:endParaRPr lang="en-US" dirty="0"/>
          </a:p>
        </p:txBody>
      </p:sp>
      <p:sp>
        <p:nvSpPr>
          <p:cNvPr id="3" name="Slide Number Placeholder 2"/>
          <p:cNvSpPr>
            <a:spLocks noGrp="1"/>
          </p:cNvSpPr>
          <p:nvPr>
            <p:ph type="sldNum" idx="12"/>
          </p:nvPr>
        </p:nvSpPr>
        <p:spPr/>
        <p:txBody>
          <a:bodyPr/>
          <a:lstStyle/>
          <a:p>
            <a:fld id="{9209E653-5F71-42D0-A15C-24EE50CB6FA9}" type="slidenum">
              <a:rPr lang="en-US" smtClean="0"/>
              <a:pPr/>
              <a:t>40</a:t>
            </a:fld>
            <a:endParaRPr lang="en-US" dirty="0"/>
          </a:p>
        </p:txBody>
      </p:sp>
    </p:spTree>
    <p:extLst>
      <p:ext uri="{BB962C8B-B14F-4D97-AF65-F5344CB8AC3E}">
        <p14:creationId xmlns:p14="http://schemas.microsoft.com/office/powerpoint/2010/main" val="36597834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68280" y="411353"/>
            <a:ext cx="9104345" cy="615553"/>
          </a:xfrm>
          <a:prstGeom prst="rect">
            <a:avLst/>
          </a:prstGeom>
        </p:spPr>
        <p:txBody>
          <a:bodyPr vert="horz" wrap="square" lIns="0" tIns="0" rIns="0" bIns="0" rtlCol="0">
            <a:spAutoFit/>
          </a:bodyPr>
          <a:lstStyle/>
          <a:p>
            <a:pPr marL="9735">
              <a:lnSpc>
                <a:spcPct val="100000"/>
              </a:lnSpc>
            </a:pPr>
            <a:r>
              <a:rPr sz="4000" spc="-126" dirty="0"/>
              <a:t>Failu</a:t>
            </a:r>
            <a:r>
              <a:rPr sz="4000" spc="-161" dirty="0"/>
              <a:t>r</a:t>
            </a:r>
            <a:r>
              <a:rPr sz="4000" spc="-103" dirty="0"/>
              <a:t>es</a:t>
            </a:r>
            <a:r>
              <a:rPr sz="4000" spc="87" dirty="0">
                <a:cs typeface="Times New Roman"/>
              </a:rPr>
              <a:t> </a:t>
            </a:r>
            <a:r>
              <a:rPr lang="en-CA" sz="4000" spc="-211" dirty="0"/>
              <a:t>– </a:t>
            </a:r>
            <a:r>
              <a:rPr lang="en-CA" sz="4000" spc="-103" dirty="0"/>
              <a:t>coordinator crash</a:t>
            </a:r>
            <a:endParaRPr sz="4000" spc="-211" dirty="0"/>
          </a:p>
        </p:txBody>
      </p:sp>
      <p:sp>
        <p:nvSpPr>
          <p:cNvPr id="5" name="object 5"/>
          <p:cNvSpPr txBox="1">
            <a:spLocks noGrp="1"/>
          </p:cNvSpPr>
          <p:nvPr>
            <p:ph type="body" idx="1"/>
          </p:nvPr>
        </p:nvSpPr>
        <p:spPr>
          <a:xfrm>
            <a:off x="503239" y="1519721"/>
            <a:ext cx="9577386" cy="5077352"/>
          </a:xfrm>
          <a:prstGeom prst="rect">
            <a:avLst/>
          </a:prstGeom>
        </p:spPr>
        <p:txBody>
          <a:bodyPr vert="horz" wrap="square" lIns="0" tIns="0" rIns="0" bIns="0" rtlCol="0">
            <a:spAutoFit/>
          </a:bodyPr>
          <a:lstStyle/>
          <a:p>
            <a:pPr marL="214160" marR="634206" indent="-204426">
              <a:lnSpc>
                <a:spcPct val="100000"/>
              </a:lnSpc>
              <a:spcAft>
                <a:spcPts val="600"/>
              </a:spcAft>
              <a:buFont typeface="Arial"/>
              <a:buChar char="•"/>
              <a:tabLst>
                <a:tab pos="214160" algn="l"/>
              </a:tabLst>
            </a:pPr>
            <a:r>
              <a:rPr spc="31" dirty="0">
                <a:latin typeface="+mj-lt"/>
              </a:rPr>
              <a:t>coo</a:t>
            </a:r>
            <a:r>
              <a:rPr spc="-19" dirty="0">
                <a:latin typeface="+mj-lt"/>
              </a:rPr>
              <a:t>r</a:t>
            </a:r>
            <a:r>
              <a:rPr spc="15" dirty="0">
                <a:latin typeface="+mj-lt"/>
              </a:rPr>
              <a:t>dinator</a:t>
            </a:r>
            <a:r>
              <a:rPr spc="54" dirty="0">
                <a:latin typeface="+mj-lt"/>
                <a:cs typeface="Times New Roman"/>
              </a:rPr>
              <a:t> </a:t>
            </a:r>
            <a:r>
              <a:rPr spc="8" dirty="0">
                <a:latin typeface="+mj-lt"/>
              </a:rPr>
              <a:t>should</a:t>
            </a:r>
            <a:r>
              <a:rPr spc="54" dirty="0">
                <a:latin typeface="+mj-lt"/>
                <a:cs typeface="Times New Roman"/>
              </a:rPr>
              <a:t> </a:t>
            </a:r>
            <a:r>
              <a:rPr dirty="0">
                <a:latin typeface="+mj-lt"/>
              </a:rPr>
              <a:t>maintain</a:t>
            </a:r>
            <a:r>
              <a:rPr spc="54" dirty="0">
                <a:latin typeface="+mj-lt"/>
                <a:cs typeface="Times New Roman"/>
              </a:rPr>
              <a:t> </a:t>
            </a:r>
            <a:r>
              <a:rPr lang="en-CA" spc="54" dirty="0">
                <a:latin typeface="+mj-lt"/>
                <a:cs typeface="Times New Roman"/>
              </a:rPr>
              <a:t>a </a:t>
            </a:r>
            <a:r>
              <a:rPr spc="15" dirty="0">
                <a:latin typeface="+mj-lt"/>
              </a:rPr>
              <a:t>log</a:t>
            </a:r>
            <a:r>
              <a:rPr spc="54" dirty="0">
                <a:latin typeface="+mj-lt"/>
                <a:cs typeface="Times New Roman"/>
              </a:rPr>
              <a:t> </a:t>
            </a:r>
            <a:r>
              <a:rPr spc="31" dirty="0">
                <a:latin typeface="+mj-lt"/>
              </a:rPr>
              <a:t>of</a:t>
            </a:r>
            <a:r>
              <a:rPr spc="54" dirty="0">
                <a:latin typeface="+mj-lt"/>
                <a:cs typeface="Times New Roman"/>
              </a:rPr>
              <a:t> </a:t>
            </a:r>
            <a:r>
              <a:rPr spc="19" dirty="0">
                <a:latin typeface="+mj-lt"/>
              </a:rPr>
              <a:t>ongoing</a:t>
            </a:r>
            <a:r>
              <a:rPr spc="54" dirty="0">
                <a:latin typeface="+mj-lt"/>
                <a:cs typeface="Times New Roman"/>
              </a:rPr>
              <a:t> </a:t>
            </a:r>
            <a:r>
              <a:rPr spc="8" dirty="0">
                <a:latin typeface="+mj-lt"/>
              </a:rPr>
              <a:t>transactions</a:t>
            </a:r>
            <a:r>
              <a:rPr lang="en-CA" spc="8" dirty="0">
                <a:latin typeface="+mj-lt"/>
              </a:rPr>
              <a:t> to be </a:t>
            </a:r>
            <a:r>
              <a:rPr spc="-38" dirty="0">
                <a:latin typeface="+mj-lt"/>
              </a:rPr>
              <a:t>r</a:t>
            </a:r>
            <a:r>
              <a:rPr spc="19" dirty="0">
                <a:latin typeface="+mj-lt"/>
              </a:rPr>
              <a:t>edo</a:t>
            </a:r>
            <a:r>
              <a:rPr lang="en-CA" spc="19" dirty="0">
                <a:latin typeface="+mj-lt"/>
              </a:rPr>
              <a:t>ne </a:t>
            </a:r>
            <a:r>
              <a:rPr spc="8" dirty="0">
                <a:latin typeface="+mj-lt"/>
              </a:rPr>
              <a:t>during</a:t>
            </a:r>
            <a:r>
              <a:rPr spc="4" dirty="0">
                <a:latin typeface="+mj-lt"/>
                <a:cs typeface="Times New Roman"/>
              </a:rPr>
              <a:t> </a:t>
            </a:r>
            <a:r>
              <a:rPr spc="-38" dirty="0">
                <a:latin typeface="+mj-lt"/>
              </a:rPr>
              <a:t>r</a:t>
            </a:r>
            <a:r>
              <a:rPr dirty="0">
                <a:latin typeface="+mj-lt"/>
              </a:rPr>
              <a:t>ecovery</a:t>
            </a:r>
          </a:p>
          <a:p>
            <a:pPr marL="580050" lvl="2" indent="-204426">
              <a:lnSpc>
                <a:spcPct val="100000"/>
              </a:lnSpc>
              <a:spcBef>
                <a:spcPts val="600"/>
              </a:spcBef>
              <a:spcAft>
                <a:spcPts val="0"/>
              </a:spcAft>
              <a:buFont typeface="Arial"/>
              <a:buChar char="•"/>
              <a:tabLst>
                <a:tab pos="554869" algn="l"/>
              </a:tabLst>
            </a:pPr>
            <a:r>
              <a:rPr spc="23" dirty="0">
                <a:latin typeface="+mj-lt"/>
                <a:cs typeface="Arial"/>
              </a:rPr>
              <a:t>for</a:t>
            </a:r>
            <a:r>
              <a:rPr spc="54" dirty="0">
                <a:latin typeface="+mj-lt"/>
                <a:cs typeface="Times New Roman"/>
              </a:rPr>
              <a:t> </a:t>
            </a:r>
            <a:r>
              <a:rPr spc="15" dirty="0">
                <a:latin typeface="+mj-lt"/>
                <a:cs typeface="Arial"/>
              </a:rPr>
              <a:t>started</a:t>
            </a:r>
            <a:r>
              <a:rPr spc="54" dirty="0">
                <a:latin typeface="+mj-lt"/>
                <a:cs typeface="Times New Roman"/>
              </a:rPr>
              <a:t> </a:t>
            </a:r>
            <a:r>
              <a:rPr spc="8" dirty="0">
                <a:latin typeface="+mj-lt"/>
                <a:cs typeface="Arial"/>
              </a:rPr>
              <a:t>transactions</a:t>
            </a:r>
            <a:r>
              <a:rPr spc="54" dirty="0">
                <a:latin typeface="+mj-lt"/>
                <a:cs typeface="Times New Roman"/>
              </a:rPr>
              <a:t> </a:t>
            </a:r>
            <a:r>
              <a:rPr spc="34" dirty="0">
                <a:latin typeface="+mj-lt"/>
                <a:cs typeface="Arial"/>
              </a:rPr>
              <a:t>without</a:t>
            </a:r>
            <a:r>
              <a:rPr spc="54" dirty="0">
                <a:latin typeface="+mj-lt"/>
                <a:cs typeface="Times New Roman"/>
              </a:rPr>
              <a:t> </a:t>
            </a:r>
            <a:r>
              <a:rPr spc="31" dirty="0">
                <a:latin typeface="+mj-lt"/>
                <a:cs typeface="Arial"/>
              </a:rPr>
              <a:t>completed</a:t>
            </a:r>
            <a:r>
              <a:rPr spc="54" dirty="0">
                <a:latin typeface="+mj-lt"/>
                <a:cs typeface="Times New Roman"/>
              </a:rPr>
              <a:t> </a:t>
            </a:r>
            <a:r>
              <a:rPr spc="42" dirty="0">
                <a:latin typeface="+mj-lt"/>
                <a:cs typeface="Arial"/>
              </a:rPr>
              <a:t>p</a:t>
            </a:r>
            <a:r>
              <a:rPr spc="-15" dirty="0">
                <a:latin typeface="+mj-lt"/>
                <a:cs typeface="Arial"/>
              </a:rPr>
              <a:t>r</a:t>
            </a:r>
            <a:r>
              <a:rPr spc="-11" dirty="0">
                <a:latin typeface="+mj-lt"/>
                <a:cs typeface="Arial"/>
              </a:rPr>
              <a:t>epa</a:t>
            </a:r>
            <a:r>
              <a:rPr spc="-46" dirty="0">
                <a:latin typeface="+mj-lt"/>
                <a:cs typeface="Arial"/>
              </a:rPr>
              <a:t>re</a:t>
            </a:r>
            <a:r>
              <a:rPr spc="54" dirty="0">
                <a:latin typeface="+mj-lt"/>
                <a:cs typeface="Times New Roman"/>
              </a:rPr>
              <a:t> </a:t>
            </a:r>
            <a:r>
              <a:rPr spc="-11" dirty="0">
                <a:latin typeface="+mj-lt"/>
                <a:cs typeface="Arial"/>
              </a:rPr>
              <a:t>phase:</a:t>
            </a:r>
            <a:r>
              <a:rPr spc="54" dirty="0">
                <a:latin typeface="+mj-lt"/>
                <a:cs typeface="Times New Roman"/>
              </a:rPr>
              <a:t> </a:t>
            </a:r>
            <a:r>
              <a:rPr spc="27" dirty="0">
                <a:latin typeface="+mj-lt"/>
                <a:cs typeface="Arial"/>
              </a:rPr>
              <a:t>abort</a:t>
            </a:r>
            <a:endParaRPr dirty="0">
              <a:latin typeface="+mj-lt"/>
              <a:cs typeface="Arial"/>
            </a:endParaRPr>
          </a:p>
          <a:p>
            <a:pPr marL="580050" lvl="2" indent="-204426">
              <a:lnSpc>
                <a:spcPct val="100000"/>
              </a:lnSpc>
              <a:spcBef>
                <a:spcPts val="600"/>
              </a:spcBef>
              <a:spcAft>
                <a:spcPts val="0"/>
              </a:spcAft>
              <a:buFont typeface="Arial"/>
              <a:buChar char="•"/>
              <a:tabLst>
                <a:tab pos="554869" algn="l"/>
              </a:tabLst>
            </a:pPr>
            <a:r>
              <a:rPr spc="11" dirty="0">
                <a:latin typeface="+mj-lt"/>
                <a:cs typeface="Arial"/>
              </a:rPr>
              <a:t>if</a:t>
            </a:r>
            <a:r>
              <a:rPr spc="54" dirty="0">
                <a:latin typeface="+mj-lt"/>
                <a:cs typeface="Times New Roman"/>
              </a:rPr>
              <a:t> </a:t>
            </a:r>
            <a:r>
              <a:rPr spc="8" dirty="0">
                <a:latin typeface="+mj-lt"/>
                <a:cs typeface="Arial"/>
              </a:rPr>
              <a:t>no</a:t>
            </a:r>
            <a:r>
              <a:rPr spc="54" dirty="0">
                <a:latin typeface="+mj-lt"/>
                <a:cs typeface="Times New Roman"/>
              </a:rPr>
              <a:t> </a:t>
            </a:r>
            <a:r>
              <a:rPr spc="8" dirty="0">
                <a:latin typeface="+mj-lt"/>
                <a:cs typeface="Arial"/>
              </a:rPr>
              <a:t>vote</a:t>
            </a:r>
            <a:r>
              <a:rPr spc="54" dirty="0">
                <a:latin typeface="+mj-lt"/>
                <a:cs typeface="Times New Roman"/>
              </a:rPr>
              <a:t> </a:t>
            </a:r>
            <a:r>
              <a:rPr dirty="0">
                <a:latin typeface="+mj-lt"/>
                <a:cs typeface="Arial"/>
              </a:rPr>
              <a:t>was</a:t>
            </a:r>
            <a:r>
              <a:rPr spc="54" dirty="0">
                <a:latin typeface="+mj-lt"/>
                <a:cs typeface="Times New Roman"/>
              </a:rPr>
              <a:t> </a:t>
            </a:r>
            <a:r>
              <a:rPr spc="-38" dirty="0">
                <a:latin typeface="+mj-lt"/>
                <a:cs typeface="Arial"/>
              </a:rPr>
              <a:t>r</a:t>
            </a:r>
            <a:r>
              <a:rPr spc="8" dirty="0">
                <a:latin typeface="+mj-lt"/>
                <a:cs typeface="Arial"/>
              </a:rPr>
              <a:t>eco</a:t>
            </a:r>
            <a:r>
              <a:rPr spc="-34" dirty="0">
                <a:latin typeface="+mj-lt"/>
                <a:cs typeface="Arial"/>
              </a:rPr>
              <a:t>r</a:t>
            </a:r>
            <a:r>
              <a:rPr spc="31" dirty="0">
                <a:latin typeface="+mj-lt"/>
                <a:cs typeface="Arial"/>
              </a:rPr>
              <a:t>ded</a:t>
            </a:r>
            <a:r>
              <a:rPr spc="54" dirty="0">
                <a:latin typeface="+mj-lt"/>
                <a:cs typeface="Times New Roman"/>
              </a:rPr>
              <a:t> </a:t>
            </a:r>
            <a:r>
              <a:rPr spc="23" dirty="0">
                <a:latin typeface="+mj-lt"/>
                <a:cs typeface="Arial"/>
              </a:rPr>
              <a:t>for</a:t>
            </a:r>
            <a:r>
              <a:rPr spc="54" dirty="0">
                <a:latin typeface="+mj-lt"/>
                <a:cs typeface="Times New Roman"/>
              </a:rPr>
              <a:t> </a:t>
            </a:r>
            <a:r>
              <a:rPr dirty="0">
                <a:latin typeface="+mj-lt"/>
                <a:cs typeface="Arial"/>
              </a:rPr>
              <a:t>some</a:t>
            </a:r>
            <a:r>
              <a:rPr spc="54" dirty="0">
                <a:latin typeface="+mj-lt"/>
                <a:cs typeface="Times New Roman"/>
              </a:rPr>
              <a:t> </a:t>
            </a:r>
            <a:r>
              <a:rPr spc="23" dirty="0">
                <a:latin typeface="+mj-lt"/>
                <a:cs typeface="Arial"/>
              </a:rPr>
              <a:t>participant:</a:t>
            </a:r>
            <a:r>
              <a:rPr spc="54" dirty="0">
                <a:latin typeface="+mj-lt"/>
                <a:cs typeface="Times New Roman"/>
              </a:rPr>
              <a:t> </a:t>
            </a:r>
            <a:r>
              <a:rPr dirty="0">
                <a:latin typeface="+mj-lt"/>
                <a:cs typeface="Arial"/>
              </a:rPr>
              <a:t>ask</a:t>
            </a:r>
            <a:r>
              <a:rPr spc="54" dirty="0">
                <a:latin typeface="+mj-lt"/>
                <a:cs typeface="Times New Roman"/>
              </a:rPr>
              <a:t> </a:t>
            </a:r>
            <a:r>
              <a:rPr spc="-11" dirty="0">
                <a:latin typeface="+mj-lt"/>
                <a:cs typeface="Arial"/>
              </a:rPr>
              <a:t>again</a:t>
            </a:r>
            <a:endParaRPr dirty="0">
              <a:latin typeface="+mj-lt"/>
              <a:cs typeface="Arial"/>
            </a:endParaRPr>
          </a:p>
          <a:p>
            <a:pPr marL="580050" lvl="2" indent="-204426">
              <a:lnSpc>
                <a:spcPct val="100000"/>
              </a:lnSpc>
              <a:spcBef>
                <a:spcPts val="600"/>
              </a:spcBef>
              <a:spcAft>
                <a:spcPts val="0"/>
              </a:spcAft>
              <a:buFont typeface="Arial"/>
              <a:buChar char="•"/>
              <a:tabLst>
                <a:tab pos="554869" algn="l"/>
              </a:tabLst>
            </a:pPr>
            <a:r>
              <a:rPr spc="11" dirty="0">
                <a:latin typeface="+mj-lt"/>
                <a:cs typeface="Arial"/>
              </a:rPr>
              <a:t>if</a:t>
            </a:r>
            <a:r>
              <a:rPr spc="54" dirty="0">
                <a:latin typeface="+mj-lt"/>
                <a:cs typeface="Times New Roman"/>
              </a:rPr>
              <a:t> </a:t>
            </a:r>
            <a:r>
              <a:rPr spc="27" dirty="0">
                <a:latin typeface="+mj-lt"/>
                <a:cs typeface="Arial"/>
              </a:rPr>
              <a:t>abort</a:t>
            </a:r>
            <a:r>
              <a:rPr lang="en-CA" spc="27" dirty="0">
                <a:latin typeface="+mj-lt"/>
                <a:cs typeface="Arial"/>
              </a:rPr>
              <a:t>/commit</a:t>
            </a:r>
            <a:r>
              <a:rPr spc="54" dirty="0">
                <a:latin typeface="+mj-lt"/>
                <a:cs typeface="Times New Roman"/>
              </a:rPr>
              <a:t> </a:t>
            </a:r>
            <a:r>
              <a:rPr dirty="0">
                <a:latin typeface="+mj-lt"/>
                <a:cs typeface="Arial"/>
              </a:rPr>
              <a:t>was</a:t>
            </a:r>
            <a:r>
              <a:rPr spc="54" dirty="0">
                <a:latin typeface="+mj-lt"/>
                <a:cs typeface="Times New Roman"/>
              </a:rPr>
              <a:t> </a:t>
            </a:r>
            <a:r>
              <a:rPr spc="15" dirty="0">
                <a:latin typeface="+mj-lt"/>
                <a:cs typeface="Arial"/>
              </a:rPr>
              <a:t>logged:</a:t>
            </a:r>
            <a:r>
              <a:rPr spc="54" dirty="0">
                <a:latin typeface="+mj-lt"/>
                <a:cs typeface="Times New Roman"/>
              </a:rPr>
              <a:t> </a:t>
            </a:r>
            <a:r>
              <a:rPr spc="-38" dirty="0">
                <a:latin typeface="+mj-lt"/>
                <a:cs typeface="Arial"/>
              </a:rPr>
              <a:t>r</a:t>
            </a:r>
            <a:r>
              <a:rPr spc="19" dirty="0">
                <a:latin typeface="+mj-lt"/>
                <a:cs typeface="Arial"/>
              </a:rPr>
              <a:t>edo</a:t>
            </a:r>
            <a:r>
              <a:rPr spc="54" dirty="0">
                <a:latin typeface="+mj-lt"/>
                <a:cs typeface="Times New Roman"/>
              </a:rPr>
              <a:t> </a:t>
            </a:r>
            <a:r>
              <a:rPr spc="27" dirty="0">
                <a:latin typeface="+mj-lt"/>
                <a:cs typeface="Arial"/>
              </a:rPr>
              <a:t>abort</a:t>
            </a:r>
            <a:r>
              <a:rPr lang="en-CA" spc="27" dirty="0">
                <a:latin typeface="+mj-lt"/>
                <a:cs typeface="Arial"/>
              </a:rPr>
              <a:t>/commit</a:t>
            </a:r>
            <a:endParaRPr dirty="0">
              <a:latin typeface="+mj-lt"/>
              <a:cs typeface="Arial"/>
            </a:endParaRPr>
          </a:p>
          <a:p>
            <a:pPr marL="214160" marR="873189" indent="-204426">
              <a:lnSpc>
                <a:spcPct val="102600"/>
              </a:lnSpc>
              <a:spcBef>
                <a:spcPts val="1606"/>
              </a:spcBef>
              <a:spcAft>
                <a:spcPts val="600"/>
              </a:spcAft>
              <a:buFont typeface="Arial"/>
              <a:buChar char="•"/>
              <a:tabLst>
                <a:tab pos="214160" algn="l"/>
              </a:tabLst>
            </a:pPr>
            <a:r>
              <a:rPr spc="23" dirty="0">
                <a:latin typeface="+mj-lt"/>
              </a:rPr>
              <a:t>participant</a:t>
            </a:r>
            <a:r>
              <a:rPr spc="54" dirty="0">
                <a:latin typeface="+mj-lt"/>
                <a:cs typeface="Times New Roman"/>
              </a:rPr>
              <a:t> </a:t>
            </a:r>
            <a:r>
              <a:rPr spc="-11" dirty="0">
                <a:latin typeface="+mj-lt"/>
              </a:rPr>
              <a:t>needs</a:t>
            </a:r>
            <a:r>
              <a:rPr spc="54" dirty="0">
                <a:latin typeface="+mj-lt"/>
                <a:cs typeface="Times New Roman"/>
              </a:rPr>
              <a:t> </a:t>
            </a:r>
            <a:r>
              <a:rPr spc="50" dirty="0">
                <a:latin typeface="+mj-lt"/>
              </a:rPr>
              <a:t>to</a:t>
            </a:r>
            <a:r>
              <a:rPr spc="54" dirty="0">
                <a:latin typeface="+mj-lt"/>
                <a:cs typeface="Times New Roman"/>
              </a:rPr>
              <a:t> </a:t>
            </a:r>
            <a:r>
              <a:rPr spc="31" dirty="0">
                <a:latin typeface="+mj-lt"/>
              </a:rPr>
              <a:t>ﬁnd</a:t>
            </a:r>
            <a:r>
              <a:rPr spc="54" dirty="0">
                <a:latin typeface="+mj-lt"/>
                <a:cs typeface="Times New Roman"/>
              </a:rPr>
              <a:t> </a:t>
            </a:r>
            <a:r>
              <a:rPr spc="27" dirty="0">
                <a:latin typeface="+mj-lt"/>
              </a:rPr>
              <a:t>out</a:t>
            </a:r>
            <a:r>
              <a:rPr spc="54" dirty="0">
                <a:latin typeface="+mj-lt"/>
                <a:cs typeface="Times New Roman"/>
              </a:rPr>
              <a:t> </a:t>
            </a:r>
            <a:r>
              <a:rPr spc="15" dirty="0">
                <a:latin typeface="+mj-lt"/>
              </a:rPr>
              <a:t>global</a:t>
            </a:r>
            <a:r>
              <a:rPr spc="54" dirty="0">
                <a:latin typeface="+mj-lt"/>
                <a:cs typeface="Times New Roman"/>
              </a:rPr>
              <a:t> </a:t>
            </a:r>
            <a:r>
              <a:rPr spc="8" dirty="0">
                <a:latin typeface="+mj-lt"/>
              </a:rPr>
              <a:t>state,</a:t>
            </a:r>
            <a:r>
              <a:rPr spc="54" dirty="0">
                <a:latin typeface="+mj-lt"/>
                <a:cs typeface="Times New Roman"/>
              </a:rPr>
              <a:t> </a:t>
            </a:r>
            <a:r>
              <a:rPr spc="31" dirty="0">
                <a:latin typeface="+mj-lt"/>
              </a:rPr>
              <a:t>by</a:t>
            </a:r>
            <a:r>
              <a:rPr spc="54" dirty="0">
                <a:latin typeface="+mj-lt"/>
                <a:cs typeface="Times New Roman"/>
              </a:rPr>
              <a:t> </a:t>
            </a:r>
            <a:r>
              <a:rPr dirty="0">
                <a:latin typeface="+mj-lt"/>
              </a:rPr>
              <a:t>asking</a:t>
            </a:r>
            <a:r>
              <a:rPr dirty="0">
                <a:latin typeface="+mj-lt"/>
                <a:cs typeface="Times New Roman"/>
              </a:rPr>
              <a:t> </a:t>
            </a:r>
            <a:r>
              <a:rPr spc="-38" dirty="0">
                <a:latin typeface="+mj-lt"/>
              </a:rPr>
              <a:t>r</a:t>
            </a:r>
            <a:r>
              <a:rPr spc="8" dirty="0">
                <a:latin typeface="+mj-lt"/>
              </a:rPr>
              <a:t>estarted</a:t>
            </a:r>
            <a:r>
              <a:rPr spc="54" dirty="0">
                <a:latin typeface="+mj-lt"/>
                <a:cs typeface="Times New Roman"/>
              </a:rPr>
              <a:t> </a:t>
            </a:r>
            <a:r>
              <a:rPr spc="31" dirty="0">
                <a:latin typeface="+mj-lt"/>
              </a:rPr>
              <a:t>coo</a:t>
            </a:r>
            <a:r>
              <a:rPr spc="-19" dirty="0">
                <a:latin typeface="+mj-lt"/>
              </a:rPr>
              <a:t>r</a:t>
            </a:r>
            <a:r>
              <a:rPr spc="15" dirty="0">
                <a:latin typeface="+mj-lt"/>
              </a:rPr>
              <a:t>dinator</a:t>
            </a:r>
            <a:r>
              <a:rPr lang="en-CA" spc="15" dirty="0">
                <a:latin typeface="+mj-lt"/>
              </a:rPr>
              <a:t>, if coordinator states that the crash occurs:</a:t>
            </a:r>
            <a:endParaRPr spc="15" dirty="0">
              <a:latin typeface="+mj-lt"/>
            </a:endParaRPr>
          </a:p>
          <a:p>
            <a:pPr marL="580050" lvl="2" indent="-204426">
              <a:lnSpc>
                <a:spcPct val="100000"/>
              </a:lnSpc>
              <a:spcBef>
                <a:spcPts val="0"/>
              </a:spcBef>
              <a:spcAft>
                <a:spcPts val="0"/>
              </a:spcAft>
              <a:buFont typeface="Arial"/>
              <a:buChar char="•"/>
              <a:tabLst>
                <a:tab pos="554869" algn="l"/>
              </a:tabLst>
            </a:pPr>
            <a:r>
              <a:rPr spc="19" dirty="0">
                <a:solidFill>
                  <a:srgbClr val="FF0000"/>
                </a:solidFill>
                <a:latin typeface="+mj-lt"/>
                <a:cs typeface="Arial"/>
              </a:rPr>
              <a:t>befo</a:t>
            </a:r>
            <a:r>
              <a:rPr spc="-27" dirty="0">
                <a:solidFill>
                  <a:srgbClr val="FF0000"/>
                </a:solidFill>
                <a:latin typeface="+mj-lt"/>
                <a:cs typeface="Arial"/>
              </a:rPr>
              <a:t>r</a:t>
            </a:r>
            <a:r>
              <a:rPr spc="-46" dirty="0">
                <a:solidFill>
                  <a:srgbClr val="FF0000"/>
                </a:solidFill>
                <a:latin typeface="+mj-lt"/>
                <a:cs typeface="Arial"/>
              </a:rPr>
              <a:t>e</a:t>
            </a:r>
            <a:r>
              <a:rPr spc="54" dirty="0">
                <a:solidFill>
                  <a:srgbClr val="FF0000"/>
                </a:solidFill>
                <a:latin typeface="+mj-lt"/>
                <a:cs typeface="Times New Roman"/>
              </a:rPr>
              <a:t> </a:t>
            </a:r>
            <a:r>
              <a:rPr spc="42" dirty="0">
                <a:solidFill>
                  <a:srgbClr val="FF0000"/>
                </a:solidFill>
                <a:latin typeface="+mj-lt"/>
                <a:cs typeface="Arial"/>
              </a:rPr>
              <a:t>p</a:t>
            </a:r>
            <a:r>
              <a:rPr spc="-15" dirty="0">
                <a:solidFill>
                  <a:srgbClr val="FF0000"/>
                </a:solidFill>
                <a:latin typeface="+mj-lt"/>
                <a:cs typeface="Arial"/>
              </a:rPr>
              <a:t>r</a:t>
            </a:r>
            <a:r>
              <a:rPr spc="-11" dirty="0">
                <a:solidFill>
                  <a:srgbClr val="FF0000"/>
                </a:solidFill>
                <a:latin typeface="+mj-lt"/>
                <a:cs typeface="Arial"/>
              </a:rPr>
              <a:t>epa</a:t>
            </a:r>
            <a:r>
              <a:rPr spc="-46" dirty="0">
                <a:solidFill>
                  <a:srgbClr val="FF0000"/>
                </a:solidFill>
                <a:latin typeface="+mj-lt"/>
                <a:cs typeface="Arial"/>
              </a:rPr>
              <a:t>r</a:t>
            </a:r>
            <a:r>
              <a:rPr spc="-27" dirty="0">
                <a:solidFill>
                  <a:srgbClr val="FF0000"/>
                </a:solidFill>
                <a:latin typeface="+mj-lt"/>
                <a:cs typeface="Arial"/>
              </a:rPr>
              <a:t>e</a:t>
            </a:r>
            <a:r>
              <a:rPr lang="en-CA" spc="-27" dirty="0">
                <a:solidFill>
                  <a:srgbClr val="FF0000"/>
                </a:solidFill>
                <a:latin typeface="+mj-lt"/>
                <a:cs typeface="Arial"/>
              </a:rPr>
              <a:t> message is sent</a:t>
            </a:r>
            <a:r>
              <a:rPr spc="-27" dirty="0">
                <a:latin typeface="+mj-lt"/>
                <a:cs typeface="Arial"/>
              </a:rPr>
              <a:t>:</a:t>
            </a:r>
            <a:r>
              <a:rPr spc="54" dirty="0">
                <a:latin typeface="+mj-lt"/>
                <a:cs typeface="Times New Roman"/>
              </a:rPr>
              <a:t> </a:t>
            </a:r>
            <a:r>
              <a:rPr lang="en-US" spc="23" dirty="0"/>
              <a:t>participant</a:t>
            </a:r>
            <a:r>
              <a:rPr lang="en-US" spc="54" dirty="0">
                <a:cs typeface="Times New Roman"/>
              </a:rPr>
              <a:t> </a:t>
            </a:r>
            <a:r>
              <a:rPr spc="8" dirty="0">
                <a:latin typeface="+mj-lt"/>
                <a:cs typeface="Arial"/>
              </a:rPr>
              <a:t>can</a:t>
            </a:r>
            <a:r>
              <a:rPr spc="54" dirty="0">
                <a:latin typeface="+mj-lt"/>
                <a:cs typeface="Times New Roman"/>
              </a:rPr>
              <a:t> </a:t>
            </a:r>
            <a:r>
              <a:rPr spc="-11" dirty="0">
                <a:latin typeface="+mj-lt"/>
                <a:cs typeface="Arial"/>
              </a:rPr>
              <a:t>safely</a:t>
            </a:r>
            <a:r>
              <a:rPr spc="54" dirty="0">
                <a:latin typeface="+mj-lt"/>
                <a:cs typeface="Times New Roman"/>
              </a:rPr>
              <a:t> </a:t>
            </a:r>
            <a:r>
              <a:rPr spc="27" dirty="0">
                <a:latin typeface="+mj-lt"/>
                <a:cs typeface="Arial"/>
              </a:rPr>
              <a:t>abort</a:t>
            </a:r>
            <a:r>
              <a:rPr spc="54" dirty="0">
                <a:latin typeface="+mj-lt"/>
                <a:cs typeface="Times New Roman"/>
              </a:rPr>
              <a:t> </a:t>
            </a:r>
            <a:r>
              <a:rPr spc="8" dirty="0">
                <a:latin typeface="+mj-lt"/>
                <a:cs typeface="Arial"/>
              </a:rPr>
              <a:t>transaction</a:t>
            </a:r>
            <a:endParaRPr dirty="0">
              <a:latin typeface="+mj-lt"/>
              <a:cs typeface="Arial"/>
            </a:endParaRPr>
          </a:p>
          <a:p>
            <a:pPr marL="580050" marR="3894" lvl="2" indent="-204426">
              <a:lnSpc>
                <a:spcPct val="102600"/>
              </a:lnSpc>
              <a:spcBef>
                <a:spcPts val="0"/>
              </a:spcBef>
              <a:buFont typeface="Arial"/>
              <a:buChar char="•"/>
              <a:tabLst>
                <a:tab pos="554869" algn="l"/>
              </a:tabLst>
            </a:pPr>
            <a:r>
              <a:rPr dirty="0">
                <a:solidFill>
                  <a:srgbClr val="FF0000"/>
                </a:solidFill>
                <a:latin typeface="+mj-lt"/>
                <a:cs typeface="Arial"/>
              </a:rPr>
              <a:t>after</a:t>
            </a:r>
            <a:r>
              <a:rPr spc="54" dirty="0">
                <a:solidFill>
                  <a:srgbClr val="FF0000"/>
                </a:solidFill>
                <a:latin typeface="+mj-lt"/>
                <a:cs typeface="Times New Roman"/>
              </a:rPr>
              <a:t> </a:t>
            </a:r>
            <a:r>
              <a:rPr spc="42" dirty="0">
                <a:solidFill>
                  <a:srgbClr val="FF0000"/>
                </a:solidFill>
                <a:latin typeface="+mj-lt"/>
                <a:cs typeface="Arial"/>
              </a:rPr>
              <a:t>p</a:t>
            </a:r>
            <a:r>
              <a:rPr spc="-15" dirty="0">
                <a:solidFill>
                  <a:srgbClr val="FF0000"/>
                </a:solidFill>
                <a:latin typeface="+mj-lt"/>
                <a:cs typeface="Arial"/>
              </a:rPr>
              <a:t>r</a:t>
            </a:r>
            <a:r>
              <a:rPr spc="-11" dirty="0">
                <a:solidFill>
                  <a:srgbClr val="FF0000"/>
                </a:solidFill>
                <a:latin typeface="+mj-lt"/>
                <a:cs typeface="Arial"/>
              </a:rPr>
              <a:t>epa</a:t>
            </a:r>
            <a:r>
              <a:rPr spc="-46" dirty="0">
                <a:solidFill>
                  <a:srgbClr val="FF0000"/>
                </a:solidFill>
                <a:latin typeface="+mj-lt"/>
                <a:cs typeface="Arial"/>
              </a:rPr>
              <a:t>re</a:t>
            </a:r>
            <a:r>
              <a:rPr spc="54" dirty="0">
                <a:solidFill>
                  <a:srgbClr val="FF0000"/>
                </a:solidFill>
                <a:latin typeface="+mj-lt"/>
                <a:cs typeface="Times New Roman"/>
              </a:rPr>
              <a:t> </a:t>
            </a:r>
            <a:r>
              <a:rPr lang="en-CA" spc="54" dirty="0">
                <a:solidFill>
                  <a:srgbClr val="FF0000"/>
                </a:solidFill>
                <a:latin typeface="+mj-lt"/>
                <a:cs typeface="Times New Roman"/>
              </a:rPr>
              <a:t>message is sent </a:t>
            </a:r>
            <a:r>
              <a:rPr spc="-156" dirty="0">
                <a:latin typeface="+mj-lt"/>
                <a:cs typeface="Arial"/>
              </a:rPr>
              <a:t>(</a:t>
            </a:r>
            <a:r>
              <a:rPr i="1" dirty="0">
                <a:latin typeface="+mj-lt"/>
                <a:cs typeface="Arial"/>
              </a:rPr>
              <a:t>uncertainty</a:t>
            </a:r>
            <a:r>
              <a:rPr i="1" spc="54" dirty="0">
                <a:latin typeface="+mj-lt"/>
                <a:cs typeface="Times New Roman"/>
              </a:rPr>
              <a:t> </a:t>
            </a:r>
            <a:r>
              <a:rPr i="1" spc="15" dirty="0">
                <a:latin typeface="+mj-lt"/>
                <a:cs typeface="Arial"/>
              </a:rPr>
              <a:t>period</a:t>
            </a:r>
            <a:r>
              <a:rPr spc="-80" dirty="0">
                <a:latin typeface="+mj-lt"/>
                <a:cs typeface="Arial"/>
              </a:rPr>
              <a:t>):</a:t>
            </a:r>
            <a:r>
              <a:rPr spc="54" dirty="0">
                <a:latin typeface="+mj-lt"/>
                <a:cs typeface="Times New Roman"/>
              </a:rPr>
              <a:t> </a:t>
            </a:r>
            <a:r>
              <a:rPr lang="en-US" spc="23" dirty="0"/>
              <a:t>participant</a:t>
            </a:r>
            <a:r>
              <a:rPr lang="en-US" spc="54" dirty="0">
                <a:cs typeface="Times New Roman"/>
              </a:rPr>
              <a:t> </a:t>
            </a:r>
            <a:r>
              <a:rPr spc="-11" dirty="0">
                <a:latin typeface="+mj-lt"/>
                <a:cs typeface="Arial"/>
              </a:rPr>
              <a:t>need</a:t>
            </a:r>
            <a:r>
              <a:rPr lang="en-CA" spc="-11" dirty="0">
                <a:latin typeface="+mj-lt"/>
                <a:cs typeface="Arial"/>
              </a:rPr>
              <a:t>s</a:t>
            </a:r>
            <a:r>
              <a:rPr spc="54" dirty="0">
                <a:latin typeface="+mj-lt"/>
                <a:cs typeface="Times New Roman"/>
              </a:rPr>
              <a:t> </a:t>
            </a:r>
            <a:r>
              <a:rPr spc="50" dirty="0">
                <a:latin typeface="+mj-lt"/>
                <a:cs typeface="Arial"/>
              </a:rPr>
              <a:t>to</a:t>
            </a:r>
            <a:r>
              <a:rPr spc="54" dirty="0">
                <a:latin typeface="+mj-lt"/>
                <a:cs typeface="Times New Roman"/>
              </a:rPr>
              <a:t> </a:t>
            </a:r>
            <a:r>
              <a:rPr spc="23" dirty="0">
                <a:latin typeface="+mj-lt"/>
                <a:cs typeface="Arial"/>
              </a:rPr>
              <a:t>wait</a:t>
            </a:r>
            <a:r>
              <a:rPr spc="54" dirty="0">
                <a:latin typeface="+mj-lt"/>
                <a:cs typeface="Times New Roman"/>
              </a:rPr>
              <a:t> </a:t>
            </a:r>
            <a:r>
              <a:rPr spc="23" dirty="0">
                <a:latin typeface="+mj-lt"/>
                <a:cs typeface="Arial"/>
              </a:rPr>
              <a:t>for</a:t>
            </a:r>
            <a:r>
              <a:rPr spc="54" dirty="0">
                <a:latin typeface="+mj-lt"/>
                <a:cs typeface="Times New Roman"/>
              </a:rPr>
              <a:t> </a:t>
            </a:r>
            <a:r>
              <a:rPr spc="31" dirty="0">
                <a:latin typeface="+mj-lt"/>
                <a:cs typeface="Arial"/>
              </a:rPr>
              <a:t>coo</a:t>
            </a:r>
            <a:r>
              <a:rPr spc="-19" dirty="0">
                <a:latin typeface="+mj-lt"/>
                <a:cs typeface="Arial"/>
              </a:rPr>
              <a:t>r</a:t>
            </a:r>
            <a:r>
              <a:rPr spc="15" dirty="0">
                <a:latin typeface="+mj-lt"/>
                <a:cs typeface="Arial"/>
              </a:rPr>
              <a:t>dinato</a:t>
            </a:r>
            <a:r>
              <a:rPr spc="-184" dirty="0">
                <a:latin typeface="+mj-lt"/>
                <a:cs typeface="Arial"/>
              </a:rPr>
              <a:t>r</a:t>
            </a:r>
            <a:r>
              <a:rPr lang="en-CA" spc="-184" dirty="0">
                <a:latin typeface="+mj-lt"/>
                <a:cs typeface="Arial"/>
              </a:rPr>
              <a:t> </a:t>
            </a:r>
            <a:r>
              <a:rPr lang="en-CA" spc="31" dirty="0">
                <a:latin typeface="+mj-lt"/>
                <a:cs typeface="Arial"/>
              </a:rPr>
              <a:t>final decision </a:t>
            </a:r>
            <a:r>
              <a:rPr dirty="0">
                <a:latin typeface="+mj-lt"/>
                <a:cs typeface="Arial"/>
              </a:rPr>
              <a:t>,</a:t>
            </a:r>
            <a:r>
              <a:rPr spc="54" dirty="0">
                <a:latin typeface="+mj-lt"/>
                <a:cs typeface="Times New Roman"/>
              </a:rPr>
              <a:t> </a:t>
            </a:r>
            <a:r>
              <a:rPr spc="15" dirty="0">
                <a:latin typeface="+mj-lt"/>
                <a:cs typeface="Arial"/>
              </a:rPr>
              <a:t>or</a:t>
            </a:r>
            <a:r>
              <a:rPr spc="54" dirty="0">
                <a:latin typeface="+mj-lt"/>
                <a:cs typeface="Times New Roman"/>
              </a:rPr>
              <a:t> </a:t>
            </a:r>
            <a:r>
              <a:rPr spc="19" dirty="0">
                <a:latin typeface="+mj-lt"/>
                <a:cs typeface="Arial"/>
              </a:rPr>
              <a:t>try</a:t>
            </a:r>
            <a:r>
              <a:rPr spc="54" dirty="0">
                <a:latin typeface="+mj-lt"/>
                <a:cs typeface="Times New Roman"/>
              </a:rPr>
              <a:t> </a:t>
            </a:r>
            <a:r>
              <a:rPr spc="50" dirty="0">
                <a:latin typeface="+mj-lt"/>
                <a:cs typeface="Arial"/>
              </a:rPr>
              <a:t>to</a:t>
            </a:r>
            <a:r>
              <a:rPr spc="54" dirty="0">
                <a:latin typeface="+mj-lt"/>
                <a:cs typeface="Times New Roman"/>
              </a:rPr>
              <a:t> </a:t>
            </a:r>
            <a:r>
              <a:rPr spc="31" dirty="0">
                <a:latin typeface="+mj-lt"/>
                <a:cs typeface="Arial"/>
              </a:rPr>
              <a:t>ﬁnd</a:t>
            </a:r>
            <a:r>
              <a:rPr spc="11" dirty="0">
                <a:latin typeface="+mj-lt"/>
                <a:cs typeface="Times New Roman"/>
              </a:rPr>
              <a:t> </a:t>
            </a:r>
            <a:r>
              <a:rPr spc="8" dirty="0">
                <a:latin typeface="+mj-lt"/>
                <a:cs typeface="Arial"/>
              </a:rPr>
              <a:t>other</a:t>
            </a:r>
            <a:r>
              <a:rPr spc="54" dirty="0">
                <a:latin typeface="+mj-lt"/>
                <a:cs typeface="Times New Roman"/>
              </a:rPr>
              <a:t> </a:t>
            </a:r>
            <a:r>
              <a:rPr spc="15" dirty="0">
                <a:latin typeface="+mj-lt"/>
                <a:cs typeface="Arial"/>
              </a:rPr>
              <a:t>participants</a:t>
            </a:r>
            <a:endParaRPr dirty="0">
              <a:latin typeface="+mj-lt"/>
              <a:cs typeface="Arial"/>
            </a:endParaRPr>
          </a:p>
        </p:txBody>
      </p:sp>
      <p:sp>
        <p:nvSpPr>
          <p:cNvPr id="2" name="Footer Placeholder 1"/>
          <p:cNvSpPr>
            <a:spLocks noGrp="1"/>
          </p:cNvSpPr>
          <p:nvPr>
            <p:ph type="ftr" idx="11"/>
          </p:nvPr>
        </p:nvSpPr>
        <p:spPr/>
        <p:txBody>
          <a:bodyPr/>
          <a:lstStyle/>
          <a:p>
            <a:pPr>
              <a:defRPr/>
            </a:pPr>
            <a:r>
              <a:rPr lang="en-US"/>
              <a:t>Software Engineering for Distributed Systems Course </a:t>
            </a:r>
            <a:endParaRPr lang="en-US" dirty="0"/>
          </a:p>
        </p:txBody>
      </p:sp>
      <p:sp>
        <p:nvSpPr>
          <p:cNvPr id="3" name="Slide Number Placeholder 2"/>
          <p:cNvSpPr>
            <a:spLocks noGrp="1"/>
          </p:cNvSpPr>
          <p:nvPr>
            <p:ph type="sldNum" idx="12"/>
          </p:nvPr>
        </p:nvSpPr>
        <p:spPr/>
        <p:txBody>
          <a:bodyPr/>
          <a:lstStyle/>
          <a:p>
            <a:fld id="{9209E653-5F71-42D0-A15C-24EE50CB6FA9}" type="slidenum">
              <a:rPr lang="en-US" smtClean="0"/>
              <a:pPr/>
              <a:t>41</a:t>
            </a:fld>
            <a:endParaRPr lang="en-US" dirty="0"/>
          </a:p>
        </p:txBody>
      </p:sp>
    </p:spTree>
    <p:extLst>
      <p:ext uri="{BB962C8B-B14F-4D97-AF65-F5344CB8AC3E}">
        <p14:creationId xmlns:p14="http://schemas.microsoft.com/office/powerpoint/2010/main" val="1202549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68280" y="411353"/>
            <a:ext cx="9104345" cy="615553"/>
          </a:xfrm>
          <a:prstGeom prst="rect">
            <a:avLst/>
          </a:prstGeom>
        </p:spPr>
        <p:txBody>
          <a:bodyPr vert="horz" wrap="square" lIns="0" tIns="0" rIns="0" bIns="0" rtlCol="0">
            <a:spAutoFit/>
          </a:bodyPr>
          <a:lstStyle/>
          <a:p>
            <a:pPr marL="9735">
              <a:lnSpc>
                <a:spcPct val="100000"/>
              </a:lnSpc>
            </a:pPr>
            <a:r>
              <a:rPr sz="4000" spc="-54" dirty="0"/>
              <a:t>Cor</a:t>
            </a:r>
            <a:r>
              <a:rPr sz="4000" spc="-96" dirty="0"/>
              <a:t>r</a:t>
            </a:r>
            <a:r>
              <a:rPr sz="4000" spc="-50" dirty="0"/>
              <a:t>ectness</a:t>
            </a:r>
            <a:r>
              <a:rPr sz="4000" spc="87" dirty="0">
                <a:cs typeface="Times New Roman"/>
              </a:rPr>
              <a:t> </a:t>
            </a:r>
            <a:r>
              <a:rPr sz="4000" spc="-42" dirty="0"/>
              <a:t>of</a:t>
            </a:r>
            <a:r>
              <a:rPr sz="4000" spc="87" dirty="0">
                <a:cs typeface="Times New Roman"/>
              </a:rPr>
              <a:t> </a:t>
            </a:r>
            <a:r>
              <a:rPr sz="4000" spc="-65" dirty="0"/>
              <a:t>2PC</a:t>
            </a:r>
          </a:p>
        </p:txBody>
      </p:sp>
      <p:sp>
        <p:nvSpPr>
          <p:cNvPr id="5" name="object 5"/>
          <p:cNvSpPr txBox="1"/>
          <p:nvPr/>
        </p:nvSpPr>
        <p:spPr>
          <a:xfrm>
            <a:off x="472533" y="1820396"/>
            <a:ext cx="9135074" cy="3093924"/>
          </a:xfrm>
          <a:prstGeom prst="rect">
            <a:avLst/>
          </a:prstGeom>
        </p:spPr>
        <p:txBody>
          <a:bodyPr vert="horz" wrap="square" lIns="0" tIns="0" rIns="0" bIns="0" rtlCol="0">
            <a:spAutoFit/>
          </a:bodyPr>
          <a:lstStyle/>
          <a:p>
            <a:pPr marL="214160" marR="3894" indent="-204426">
              <a:lnSpc>
                <a:spcPct val="102600"/>
              </a:lnSpc>
              <a:buFont typeface="Arial"/>
              <a:buChar char="•"/>
              <a:tabLst>
                <a:tab pos="214160" algn="l"/>
              </a:tabLst>
            </a:pPr>
            <a:r>
              <a:rPr sz="2800" spc="-11" dirty="0">
                <a:solidFill>
                  <a:srgbClr val="FF0000"/>
                </a:solidFill>
                <a:latin typeface="+mj-lt"/>
                <a:cs typeface="Arial"/>
              </a:rPr>
              <a:t>Safety</a:t>
            </a:r>
            <a:r>
              <a:rPr sz="2800" spc="-11" dirty="0">
                <a:latin typeface="+mj-lt"/>
                <a:cs typeface="Arial"/>
              </a:rPr>
              <a:t>:</a:t>
            </a:r>
            <a:r>
              <a:rPr sz="2800" spc="54" dirty="0">
                <a:latin typeface="+mj-lt"/>
                <a:cs typeface="Times New Roman"/>
              </a:rPr>
              <a:t> </a:t>
            </a:r>
            <a:r>
              <a:rPr sz="2800" spc="11" dirty="0">
                <a:latin typeface="+mj-lt"/>
                <a:cs typeface="Arial"/>
              </a:rPr>
              <a:t>if</a:t>
            </a:r>
            <a:r>
              <a:rPr sz="2800" spc="54" dirty="0">
                <a:latin typeface="+mj-lt"/>
                <a:cs typeface="Times New Roman"/>
              </a:rPr>
              <a:t> </a:t>
            </a:r>
            <a:r>
              <a:rPr sz="2800" spc="-11" dirty="0">
                <a:latin typeface="+mj-lt"/>
                <a:cs typeface="Arial"/>
              </a:rPr>
              <a:t>one</a:t>
            </a:r>
            <a:r>
              <a:rPr sz="2800" spc="54" dirty="0">
                <a:latin typeface="+mj-lt"/>
                <a:cs typeface="Times New Roman"/>
              </a:rPr>
              <a:t> </a:t>
            </a:r>
            <a:r>
              <a:rPr sz="2800" spc="42" dirty="0">
                <a:latin typeface="+mj-lt"/>
                <a:cs typeface="Arial"/>
              </a:rPr>
              <a:t>p</a:t>
            </a:r>
            <a:r>
              <a:rPr sz="2800" spc="-15" dirty="0">
                <a:latin typeface="+mj-lt"/>
                <a:cs typeface="Arial"/>
              </a:rPr>
              <a:t>r</a:t>
            </a:r>
            <a:r>
              <a:rPr sz="2800" spc="8" dirty="0">
                <a:latin typeface="+mj-lt"/>
                <a:cs typeface="Arial"/>
              </a:rPr>
              <a:t>ocess</a:t>
            </a:r>
            <a:r>
              <a:rPr sz="2800" spc="54" dirty="0">
                <a:latin typeface="+mj-lt"/>
                <a:cs typeface="Times New Roman"/>
              </a:rPr>
              <a:t> </a:t>
            </a:r>
            <a:r>
              <a:rPr sz="2800" dirty="0">
                <a:latin typeface="+mj-lt"/>
                <a:cs typeface="Arial"/>
              </a:rPr>
              <a:t>is</a:t>
            </a:r>
            <a:r>
              <a:rPr sz="2800" spc="54" dirty="0">
                <a:latin typeface="+mj-lt"/>
                <a:cs typeface="Times New Roman"/>
              </a:rPr>
              <a:t> </a:t>
            </a:r>
            <a:r>
              <a:rPr sz="2800" dirty="0">
                <a:latin typeface="+mj-lt"/>
                <a:cs typeface="Arial"/>
              </a:rPr>
              <a:t>in</a:t>
            </a:r>
            <a:r>
              <a:rPr sz="2800" spc="54" dirty="0">
                <a:latin typeface="+mj-lt"/>
                <a:cs typeface="Times New Roman"/>
              </a:rPr>
              <a:t> </a:t>
            </a:r>
            <a:r>
              <a:rPr sz="2800" spc="-46" dirty="0">
                <a:latin typeface="+mj-lt"/>
                <a:cs typeface="Arial"/>
              </a:rPr>
              <a:t>a</a:t>
            </a:r>
            <a:r>
              <a:rPr sz="2800" spc="54" dirty="0">
                <a:latin typeface="+mj-lt"/>
                <a:cs typeface="Times New Roman"/>
              </a:rPr>
              <a:t> </a:t>
            </a:r>
            <a:r>
              <a:rPr sz="2800" spc="-11" dirty="0">
                <a:latin typeface="+mj-lt"/>
                <a:cs typeface="Arial"/>
              </a:rPr>
              <a:t>ﬁnal</a:t>
            </a:r>
            <a:r>
              <a:rPr sz="2800" spc="54" dirty="0">
                <a:latin typeface="+mj-lt"/>
                <a:cs typeface="Times New Roman"/>
              </a:rPr>
              <a:t> </a:t>
            </a:r>
            <a:r>
              <a:rPr sz="2800" spc="15" dirty="0">
                <a:latin typeface="+mj-lt"/>
                <a:cs typeface="Arial"/>
              </a:rPr>
              <a:t>(committed/aborted)</a:t>
            </a:r>
            <a:r>
              <a:rPr sz="2800" spc="54" dirty="0">
                <a:latin typeface="+mj-lt"/>
                <a:cs typeface="Times New Roman"/>
              </a:rPr>
              <a:t> </a:t>
            </a:r>
            <a:r>
              <a:rPr sz="2800" spc="8" dirty="0">
                <a:latin typeface="+mj-lt"/>
                <a:cs typeface="Arial"/>
              </a:rPr>
              <a:t>state,</a:t>
            </a:r>
            <a:r>
              <a:rPr sz="2800" spc="54" dirty="0">
                <a:latin typeface="+mj-lt"/>
                <a:cs typeface="Times New Roman"/>
              </a:rPr>
              <a:t> </a:t>
            </a:r>
            <a:r>
              <a:rPr sz="2800" dirty="0">
                <a:latin typeface="+mj-lt"/>
                <a:cs typeface="Arial"/>
              </a:rPr>
              <a:t>then</a:t>
            </a:r>
            <a:r>
              <a:rPr sz="2800" spc="54" dirty="0">
                <a:latin typeface="+mj-lt"/>
                <a:cs typeface="Times New Roman"/>
              </a:rPr>
              <a:t> </a:t>
            </a:r>
            <a:r>
              <a:rPr sz="2800" spc="-11" dirty="0">
                <a:latin typeface="+mj-lt"/>
                <a:cs typeface="Arial"/>
              </a:rPr>
              <a:t>either</a:t>
            </a:r>
            <a:r>
              <a:rPr sz="2800" spc="54" dirty="0">
                <a:latin typeface="+mj-lt"/>
                <a:cs typeface="Times New Roman"/>
              </a:rPr>
              <a:t> </a:t>
            </a:r>
            <a:r>
              <a:rPr sz="2800" spc="-15" dirty="0">
                <a:latin typeface="+mj-lt"/>
                <a:cs typeface="Arial"/>
              </a:rPr>
              <a:t>all</a:t>
            </a:r>
            <a:r>
              <a:rPr sz="2800" spc="-11" dirty="0">
                <a:latin typeface="+mj-lt"/>
                <a:cs typeface="Times New Roman"/>
              </a:rPr>
              <a:t> </a:t>
            </a:r>
            <a:r>
              <a:rPr sz="2800" spc="42" dirty="0">
                <a:latin typeface="+mj-lt"/>
                <a:cs typeface="Arial"/>
              </a:rPr>
              <a:t>p</a:t>
            </a:r>
            <a:r>
              <a:rPr sz="2800" spc="-15" dirty="0">
                <a:latin typeface="+mj-lt"/>
                <a:cs typeface="Arial"/>
              </a:rPr>
              <a:t>r</a:t>
            </a:r>
            <a:r>
              <a:rPr sz="2800" dirty="0">
                <a:latin typeface="+mj-lt"/>
                <a:cs typeface="Arial"/>
              </a:rPr>
              <a:t>ocesses</a:t>
            </a:r>
            <a:r>
              <a:rPr sz="2800" spc="54" dirty="0">
                <a:latin typeface="+mj-lt"/>
                <a:cs typeface="Times New Roman"/>
              </a:rPr>
              <a:t> </a:t>
            </a:r>
            <a:r>
              <a:rPr sz="2800" spc="-34" dirty="0">
                <a:latin typeface="+mj-lt"/>
                <a:cs typeface="Arial"/>
              </a:rPr>
              <a:t>a</a:t>
            </a:r>
            <a:r>
              <a:rPr sz="2800" spc="-61" dirty="0">
                <a:latin typeface="+mj-lt"/>
                <a:cs typeface="Arial"/>
              </a:rPr>
              <a:t>r</a:t>
            </a:r>
            <a:r>
              <a:rPr sz="2800" spc="-46" dirty="0">
                <a:latin typeface="+mj-lt"/>
                <a:cs typeface="Arial"/>
              </a:rPr>
              <a:t>e</a:t>
            </a:r>
            <a:r>
              <a:rPr sz="2800" spc="54" dirty="0">
                <a:latin typeface="+mj-lt"/>
                <a:cs typeface="Times New Roman"/>
              </a:rPr>
              <a:t> </a:t>
            </a:r>
            <a:r>
              <a:rPr sz="2800" dirty="0">
                <a:latin typeface="+mj-lt"/>
                <a:cs typeface="Arial"/>
              </a:rPr>
              <a:t>in</a:t>
            </a:r>
            <a:r>
              <a:rPr sz="2800" spc="54" dirty="0">
                <a:latin typeface="+mj-lt"/>
                <a:cs typeface="Times New Roman"/>
              </a:rPr>
              <a:t> </a:t>
            </a:r>
            <a:r>
              <a:rPr sz="2800" spc="8" dirty="0">
                <a:latin typeface="+mj-lt"/>
                <a:cs typeface="Arial"/>
              </a:rPr>
              <a:t>the</a:t>
            </a:r>
            <a:r>
              <a:rPr sz="2800" spc="54" dirty="0">
                <a:latin typeface="+mj-lt"/>
                <a:cs typeface="Times New Roman"/>
              </a:rPr>
              <a:t> </a:t>
            </a:r>
            <a:r>
              <a:rPr sz="2800" spc="38" dirty="0">
                <a:latin typeface="+mj-lt"/>
                <a:cs typeface="Arial"/>
              </a:rPr>
              <a:t>committed</a:t>
            </a:r>
            <a:r>
              <a:rPr sz="2800" spc="54" dirty="0">
                <a:latin typeface="+mj-lt"/>
                <a:cs typeface="Times New Roman"/>
              </a:rPr>
              <a:t> </a:t>
            </a:r>
            <a:r>
              <a:rPr sz="2800" spc="8" dirty="0">
                <a:latin typeface="+mj-lt"/>
                <a:cs typeface="Arial"/>
              </a:rPr>
              <a:t>state,</a:t>
            </a:r>
            <a:r>
              <a:rPr sz="2800" spc="54" dirty="0">
                <a:latin typeface="+mj-lt"/>
                <a:cs typeface="Times New Roman"/>
              </a:rPr>
              <a:t> </a:t>
            </a:r>
            <a:r>
              <a:rPr sz="2800" spc="15" dirty="0">
                <a:latin typeface="+mj-lt"/>
                <a:cs typeface="Arial"/>
              </a:rPr>
              <a:t>or</a:t>
            </a:r>
            <a:r>
              <a:rPr sz="2800" spc="54" dirty="0">
                <a:latin typeface="+mj-lt"/>
                <a:cs typeface="Times New Roman"/>
              </a:rPr>
              <a:t> </a:t>
            </a:r>
            <a:r>
              <a:rPr sz="2800" spc="-15" dirty="0">
                <a:latin typeface="+mj-lt"/>
                <a:cs typeface="Arial"/>
              </a:rPr>
              <a:t>all</a:t>
            </a:r>
            <a:r>
              <a:rPr sz="2800" spc="54" dirty="0">
                <a:latin typeface="+mj-lt"/>
                <a:cs typeface="Times New Roman"/>
              </a:rPr>
              <a:t> </a:t>
            </a:r>
            <a:r>
              <a:rPr sz="2800" spc="42" dirty="0">
                <a:latin typeface="+mj-lt"/>
                <a:cs typeface="Arial"/>
              </a:rPr>
              <a:t>p</a:t>
            </a:r>
            <a:r>
              <a:rPr sz="2800" spc="-15" dirty="0">
                <a:latin typeface="+mj-lt"/>
                <a:cs typeface="Arial"/>
              </a:rPr>
              <a:t>r</a:t>
            </a:r>
            <a:r>
              <a:rPr sz="2800" dirty="0">
                <a:latin typeface="+mj-lt"/>
                <a:cs typeface="Arial"/>
              </a:rPr>
              <a:t>ocesses</a:t>
            </a:r>
            <a:r>
              <a:rPr sz="2800" spc="54" dirty="0">
                <a:latin typeface="+mj-lt"/>
                <a:cs typeface="Times New Roman"/>
              </a:rPr>
              <a:t> </a:t>
            </a:r>
            <a:r>
              <a:rPr sz="2800" spc="-34" dirty="0">
                <a:latin typeface="+mj-lt"/>
                <a:cs typeface="Arial"/>
              </a:rPr>
              <a:t>a</a:t>
            </a:r>
            <a:r>
              <a:rPr sz="2800" spc="-61" dirty="0">
                <a:latin typeface="+mj-lt"/>
                <a:cs typeface="Arial"/>
              </a:rPr>
              <a:t>r</a:t>
            </a:r>
            <a:r>
              <a:rPr sz="2800" spc="-46" dirty="0">
                <a:latin typeface="+mj-lt"/>
                <a:cs typeface="Arial"/>
              </a:rPr>
              <a:t>e</a:t>
            </a:r>
            <a:r>
              <a:rPr sz="2800" spc="54" dirty="0">
                <a:latin typeface="+mj-lt"/>
                <a:cs typeface="Times New Roman"/>
              </a:rPr>
              <a:t> </a:t>
            </a:r>
            <a:r>
              <a:rPr sz="2800" dirty="0">
                <a:latin typeface="+mj-lt"/>
                <a:cs typeface="Arial"/>
              </a:rPr>
              <a:t>in</a:t>
            </a:r>
            <a:r>
              <a:rPr sz="2800" spc="54" dirty="0">
                <a:latin typeface="+mj-lt"/>
                <a:cs typeface="Times New Roman"/>
              </a:rPr>
              <a:t> </a:t>
            </a:r>
            <a:r>
              <a:rPr sz="2800" spc="8" dirty="0">
                <a:latin typeface="+mj-lt"/>
                <a:cs typeface="Arial"/>
              </a:rPr>
              <a:t>the</a:t>
            </a:r>
            <a:r>
              <a:rPr sz="2800" spc="54" dirty="0">
                <a:latin typeface="+mj-lt"/>
                <a:cs typeface="Times New Roman"/>
              </a:rPr>
              <a:t> </a:t>
            </a:r>
            <a:r>
              <a:rPr sz="2800" spc="19" dirty="0">
                <a:latin typeface="+mj-lt"/>
                <a:cs typeface="Arial"/>
              </a:rPr>
              <a:t>aborted</a:t>
            </a:r>
            <a:r>
              <a:rPr sz="2800" spc="54" dirty="0">
                <a:latin typeface="+mj-lt"/>
                <a:cs typeface="Times New Roman"/>
              </a:rPr>
              <a:t> </a:t>
            </a:r>
            <a:r>
              <a:rPr sz="2800" spc="8" dirty="0">
                <a:latin typeface="+mj-lt"/>
                <a:cs typeface="Arial"/>
              </a:rPr>
              <a:t>state</a:t>
            </a:r>
            <a:endParaRPr sz="2800" dirty="0">
              <a:latin typeface="+mj-lt"/>
              <a:cs typeface="Arial"/>
            </a:endParaRPr>
          </a:p>
          <a:p>
            <a:pPr>
              <a:lnSpc>
                <a:spcPct val="100000"/>
              </a:lnSpc>
              <a:spcBef>
                <a:spcPts val="31"/>
              </a:spcBef>
              <a:buFont typeface="Arial"/>
              <a:buChar char="•"/>
            </a:pPr>
            <a:endParaRPr sz="2800" dirty="0">
              <a:latin typeface="+mj-lt"/>
              <a:cs typeface="Times New Roman"/>
            </a:endParaRPr>
          </a:p>
          <a:p>
            <a:pPr marL="214160" marR="567524" indent="-204426">
              <a:lnSpc>
                <a:spcPct val="102600"/>
              </a:lnSpc>
              <a:buFont typeface="Arial"/>
              <a:buChar char="•"/>
              <a:tabLst>
                <a:tab pos="214160" algn="l"/>
              </a:tabLst>
            </a:pPr>
            <a:r>
              <a:rPr sz="2800" spc="-11" dirty="0">
                <a:solidFill>
                  <a:srgbClr val="FF0000"/>
                </a:solidFill>
                <a:latin typeface="+mj-lt"/>
                <a:cs typeface="Arial"/>
              </a:rPr>
              <a:t>Liveness</a:t>
            </a:r>
            <a:r>
              <a:rPr sz="2800" spc="-11" dirty="0">
                <a:latin typeface="+mj-lt"/>
                <a:cs typeface="Arial"/>
              </a:rPr>
              <a:t>:</a:t>
            </a:r>
            <a:r>
              <a:rPr sz="2800" spc="54" dirty="0">
                <a:latin typeface="+mj-lt"/>
                <a:cs typeface="Times New Roman"/>
              </a:rPr>
              <a:t> </a:t>
            </a:r>
            <a:r>
              <a:rPr sz="2800" spc="23" dirty="0">
                <a:latin typeface="+mj-lt"/>
                <a:cs typeface="Arial"/>
              </a:rPr>
              <a:t>for</a:t>
            </a:r>
            <a:r>
              <a:rPr sz="2800" spc="54" dirty="0">
                <a:latin typeface="+mj-lt"/>
                <a:cs typeface="Times New Roman"/>
              </a:rPr>
              <a:t> </a:t>
            </a:r>
            <a:r>
              <a:rPr sz="2800" spc="-46" dirty="0">
                <a:latin typeface="+mj-lt"/>
                <a:cs typeface="Arial"/>
              </a:rPr>
              <a:t>a</a:t>
            </a:r>
            <a:r>
              <a:rPr sz="2800" spc="54" dirty="0">
                <a:latin typeface="+mj-lt"/>
                <a:cs typeface="Times New Roman"/>
              </a:rPr>
              <a:t> </a:t>
            </a:r>
            <a:r>
              <a:rPr sz="2800" spc="8" dirty="0">
                <a:latin typeface="+mj-lt"/>
                <a:cs typeface="Arial"/>
              </a:rPr>
              <a:t>ﬁnite</a:t>
            </a:r>
            <a:r>
              <a:rPr sz="2800" spc="54" dirty="0">
                <a:latin typeface="+mj-lt"/>
                <a:cs typeface="Times New Roman"/>
              </a:rPr>
              <a:t> </a:t>
            </a:r>
            <a:r>
              <a:rPr sz="2800" spc="8" dirty="0">
                <a:latin typeface="+mj-lt"/>
                <a:cs typeface="Arial"/>
              </a:rPr>
              <a:t>number</a:t>
            </a:r>
            <a:r>
              <a:rPr sz="2800" spc="54" dirty="0">
                <a:latin typeface="+mj-lt"/>
                <a:cs typeface="Times New Roman"/>
              </a:rPr>
              <a:t> </a:t>
            </a:r>
            <a:r>
              <a:rPr sz="2800" spc="31" dirty="0">
                <a:latin typeface="+mj-lt"/>
                <a:cs typeface="Arial"/>
              </a:rPr>
              <a:t>of</a:t>
            </a:r>
            <a:r>
              <a:rPr sz="2800" spc="54" dirty="0">
                <a:latin typeface="+mj-lt"/>
                <a:cs typeface="Times New Roman"/>
              </a:rPr>
              <a:t> </a:t>
            </a:r>
            <a:r>
              <a:rPr sz="2800" spc="-8" dirty="0">
                <a:latin typeface="+mj-lt"/>
                <a:cs typeface="Arial"/>
              </a:rPr>
              <a:t>failu</a:t>
            </a:r>
            <a:r>
              <a:rPr sz="2800" spc="-46" dirty="0">
                <a:latin typeface="+mj-lt"/>
                <a:cs typeface="Arial"/>
              </a:rPr>
              <a:t>r</a:t>
            </a:r>
            <a:r>
              <a:rPr sz="2800" spc="-19" dirty="0">
                <a:latin typeface="+mj-lt"/>
                <a:cs typeface="Arial"/>
              </a:rPr>
              <a:t>es,</a:t>
            </a:r>
            <a:r>
              <a:rPr sz="2800" spc="54" dirty="0">
                <a:latin typeface="+mj-lt"/>
                <a:cs typeface="Times New Roman"/>
              </a:rPr>
              <a:t> </a:t>
            </a:r>
            <a:r>
              <a:rPr sz="2800" spc="-15" dirty="0">
                <a:latin typeface="+mj-lt"/>
                <a:cs typeface="Arial"/>
              </a:rPr>
              <a:t>2PC</a:t>
            </a:r>
            <a:r>
              <a:rPr sz="2800" spc="54" dirty="0">
                <a:latin typeface="+mj-lt"/>
                <a:cs typeface="Times New Roman"/>
              </a:rPr>
              <a:t> </a:t>
            </a:r>
            <a:r>
              <a:rPr sz="2800" spc="11" dirty="0">
                <a:latin typeface="+mj-lt"/>
                <a:cs typeface="Arial"/>
              </a:rPr>
              <a:t>will</a:t>
            </a:r>
            <a:r>
              <a:rPr sz="2800" spc="54" dirty="0">
                <a:latin typeface="+mj-lt"/>
                <a:cs typeface="Times New Roman"/>
              </a:rPr>
              <a:t> </a:t>
            </a:r>
            <a:r>
              <a:rPr sz="2800" spc="-38" dirty="0">
                <a:latin typeface="+mj-lt"/>
                <a:cs typeface="Arial"/>
              </a:rPr>
              <a:t>r</a:t>
            </a:r>
            <a:r>
              <a:rPr sz="2800" spc="-11" dirty="0">
                <a:latin typeface="+mj-lt"/>
                <a:cs typeface="Arial"/>
              </a:rPr>
              <a:t>each</a:t>
            </a:r>
            <a:r>
              <a:rPr sz="2800" spc="54" dirty="0">
                <a:latin typeface="+mj-lt"/>
                <a:cs typeface="Times New Roman"/>
              </a:rPr>
              <a:t> </a:t>
            </a:r>
            <a:r>
              <a:rPr sz="2800" spc="-46" dirty="0">
                <a:latin typeface="+mj-lt"/>
                <a:cs typeface="Arial"/>
              </a:rPr>
              <a:t>a</a:t>
            </a:r>
            <a:r>
              <a:rPr sz="2800" spc="54" dirty="0">
                <a:latin typeface="+mj-lt"/>
                <a:cs typeface="Times New Roman"/>
              </a:rPr>
              <a:t> </a:t>
            </a:r>
            <a:r>
              <a:rPr sz="2800" spc="-11" dirty="0">
                <a:latin typeface="+mj-lt"/>
                <a:cs typeface="Arial"/>
              </a:rPr>
              <a:t>ﬁnal</a:t>
            </a:r>
            <a:r>
              <a:rPr sz="2800" spc="54" dirty="0">
                <a:latin typeface="+mj-lt"/>
                <a:cs typeface="Times New Roman"/>
              </a:rPr>
              <a:t> </a:t>
            </a:r>
            <a:r>
              <a:rPr sz="2800" spc="15" dirty="0">
                <a:latin typeface="+mj-lt"/>
                <a:cs typeface="Arial"/>
              </a:rPr>
              <a:t>global</a:t>
            </a:r>
            <a:r>
              <a:rPr sz="2800" spc="54" dirty="0">
                <a:latin typeface="+mj-lt"/>
                <a:cs typeface="Times New Roman"/>
              </a:rPr>
              <a:t> </a:t>
            </a:r>
            <a:r>
              <a:rPr sz="2800" spc="8" dirty="0">
                <a:latin typeface="+mj-lt"/>
                <a:cs typeface="Arial"/>
              </a:rPr>
              <a:t>state</a:t>
            </a:r>
            <a:r>
              <a:rPr sz="2800" spc="4" dirty="0">
                <a:latin typeface="+mj-lt"/>
                <a:cs typeface="Times New Roman"/>
              </a:rPr>
              <a:t> </a:t>
            </a:r>
            <a:r>
              <a:rPr sz="2800" dirty="0">
                <a:latin typeface="+mj-lt"/>
                <a:cs typeface="Arial"/>
              </a:rPr>
              <a:t>after</a:t>
            </a:r>
            <a:r>
              <a:rPr sz="2800" spc="54" dirty="0">
                <a:latin typeface="+mj-lt"/>
                <a:cs typeface="Times New Roman"/>
              </a:rPr>
              <a:t> </a:t>
            </a:r>
            <a:r>
              <a:rPr sz="2800" spc="-46" dirty="0">
                <a:latin typeface="+mj-lt"/>
                <a:cs typeface="Arial"/>
              </a:rPr>
              <a:t>a</a:t>
            </a:r>
            <a:r>
              <a:rPr sz="2800" spc="54" dirty="0">
                <a:latin typeface="+mj-lt"/>
                <a:cs typeface="Times New Roman"/>
              </a:rPr>
              <a:t> </a:t>
            </a:r>
            <a:r>
              <a:rPr sz="2800" spc="8" dirty="0">
                <a:latin typeface="+mj-lt"/>
                <a:cs typeface="Arial"/>
              </a:rPr>
              <a:t>ﬁnite</a:t>
            </a:r>
            <a:r>
              <a:rPr sz="2800" spc="54" dirty="0">
                <a:latin typeface="+mj-lt"/>
                <a:cs typeface="Times New Roman"/>
              </a:rPr>
              <a:t> </a:t>
            </a:r>
            <a:r>
              <a:rPr sz="2800" dirty="0">
                <a:latin typeface="+mj-lt"/>
                <a:cs typeface="Arial"/>
              </a:rPr>
              <a:t>sequence</a:t>
            </a:r>
            <a:r>
              <a:rPr sz="2800" spc="54" dirty="0">
                <a:latin typeface="+mj-lt"/>
                <a:cs typeface="Times New Roman"/>
              </a:rPr>
              <a:t> </a:t>
            </a:r>
            <a:r>
              <a:rPr sz="2800" spc="31" dirty="0">
                <a:latin typeface="+mj-lt"/>
                <a:cs typeface="Arial"/>
              </a:rPr>
              <a:t>of</a:t>
            </a:r>
            <a:r>
              <a:rPr sz="2800" spc="54" dirty="0">
                <a:latin typeface="+mj-lt"/>
                <a:cs typeface="Times New Roman"/>
              </a:rPr>
              <a:t> </a:t>
            </a:r>
            <a:r>
              <a:rPr sz="2800" spc="8" dirty="0">
                <a:latin typeface="+mj-lt"/>
                <a:cs typeface="Arial"/>
              </a:rPr>
              <a:t>state</a:t>
            </a:r>
            <a:r>
              <a:rPr sz="2800" spc="54" dirty="0">
                <a:latin typeface="+mj-lt"/>
                <a:cs typeface="Times New Roman"/>
              </a:rPr>
              <a:t> </a:t>
            </a:r>
            <a:r>
              <a:rPr sz="2800" spc="8" dirty="0">
                <a:latin typeface="+mj-lt"/>
                <a:cs typeface="Arial"/>
              </a:rPr>
              <a:t>transitions</a:t>
            </a:r>
            <a:r>
              <a:rPr sz="2800" spc="54" dirty="0">
                <a:latin typeface="+mj-lt"/>
                <a:cs typeface="Times New Roman"/>
              </a:rPr>
              <a:t> </a:t>
            </a:r>
            <a:r>
              <a:rPr sz="2800" spc="-42" dirty="0">
                <a:latin typeface="+mj-lt"/>
                <a:cs typeface="Arial"/>
              </a:rPr>
              <a:t>(i.e.</a:t>
            </a:r>
            <a:r>
              <a:rPr sz="2800" spc="54" dirty="0">
                <a:latin typeface="+mj-lt"/>
                <a:cs typeface="Times New Roman"/>
              </a:rPr>
              <a:t> </a:t>
            </a:r>
            <a:r>
              <a:rPr sz="2800" spc="-11" dirty="0">
                <a:latin typeface="+mj-lt"/>
                <a:cs typeface="Arial"/>
              </a:rPr>
              <a:t>messages</a:t>
            </a:r>
            <a:r>
              <a:rPr sz="2800" spc="54" dirty="0">
                <a:latin typeface="+mj-lt"/>
                <a:cs typeface="Times New Roman"/>
              </a:rPr>
              <a:t> </a:t>
            </a:r>
            <a:r>
              <a:rPr sz="2800" spc="-27" dirty="0">
                <a:latin typeface="+mj-lt"/>
                <a:cs typeface="Arial"/>
              </a:rPr>
              <a:t>sent)</a:t>
            </a:r>
            <a:endParaRPr sz="2800" dirty="0">
              <a:latin typeface="+mj-lt"/>
              <a:cs typeface="Arial"/>
            </a:endParaRPr>
          </a:p>
        </p:txBody>
      </p:sp>
      <p:sp>
        <p:nvSpPr>
          <p:cNvPr id="2" name="Footer Placeholder 1"/>
          <p:cNvSpPr>
            <a:spLocks noGrp="1"/>
          </p:cNvSpPr>
          <p:nvPr>
            <p:ph type="ftr" idx="11"/>
          </p:nvPr>
        </p:nvSpPr>
        <p:spPr/>
        <p:txBody>
          <a:bodyPr/>
          <a:lstStyle/>
          <a:p>
            <a:pPr>
              <a:defRPr/>
            </a:pPr>
            <a:r>
              <a:rPr lang="en-US"/>
              <a:t>Software Engineering for Distributed Systems Course </a:t>
            </a:r>
            <a:endParaRPr lang="en-US" dirty="0"/>
          </a:p>
        </p:txBody>
      </p:sp>
      <p:sp>
        <p:nvSpPr>
          <p:cNvPr id="3" name="Slide Number Placeholder 2"/>
          <p:cNvSpPr>
            <a:spLocks noGrp="1"/>
          </p:cNvSpPr>
          <p:nvPr>
            <p:ph type="sldNum" idx="12"/>
          </p:nvPr>
        </p:nvSpPr>
        <p:spPr/>
        <p:txBody>
          <a:bodyPr/>
          <a:lstStyle/>
          <a:p>
            <a:fld id="{9209E653-5F71-42D0-A15C-24EE50CB6FA9}" type="slidenum">
              <a:rPr lang="en-US" smtClean="0"/>
              <a:pPr/>
              <a:t>42</a:t>
            </a:fld>
            <a:endParaRPr lang="en-US" dirty="0"/>
          </a:p>
        </p:txBody>
      </p:sp>
    </p:spTree>
    <p:extLst>
      <p:ext uri="{BB962C8B-B14F-4D97-AF65-F5344CB8AC3E}">
        <p14:creationId xmlns:p14="http://schemas.microsoft.com/office/powerpoint/2010/main" val="26318931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68280" y="411353"/>
            <a:ext cx="9104345" cy="615553"/>
          </a:xfrm>
          <a:prstGeom prst="rect">
            <a:avLst/>
          </a:prstGeom>
        </p:spPr>
        <p:txBody>
          <a:bodyPr vert="horz" wrap="square" lIns="0" tIns="0" rIns="0" bIns="0" rtlCol="0">
            <a:spAutoFit/>
          </a:bodyPr>
          <a:lstStyle/>
          <a:p>
            <a:pPr marL="9735">
              <a:lnSpc>
                <a:spcPct val="100000"/>
              </a:lnSpc>
            </a:pPr>
            <a:r>
              <a:rPr sz="4000" spc="-54" dirty="0"/>
              <a:t>Nested</a:t>
            </a:r>
            <a:r>
              <a:rPr sz="4000" spc="87" dirty="0">
                <a:latin typeface="Times New Roman"/>
                <a:cs typeface="Times New Roman"/>
              </a:rPr>
              <a:t> </a:t>
            </a:r>
            <a:r>
              <a:rPr sz="4000" spc="-498" dirty="0"/>
              <a:t>T</a:t>
            </a:r>
            <a:r>
              <a:rPr sz="4000" spc="-61" dirty="0"/>
              <a:t>ransactions</a:t>
            </a:r>
          </a:p>
        </p:txBody>
      </p:sp>
      <p:sp>
        <p:nvSpPr>
          <p:cNvPr id="5" name="object 5"/>
          <p:cNvSpPr txBox="1"/>
          <p:nvPr/>
        </p:nvSpPr>
        <p:spPr>
          <a:xfrm>
            <a:off x="452421" y="1462493"/>
            <a:ext cx="9196403" cy="4816703"/>
          </a:xfrm>
          <a:prstGeom prst="rect">
            <a:avLst/>
          </a:prstGeom>
        </p:spPr>
        <p:txBody>
          <a:bodyPr vert="horz" wrap="square" lIns="0" tIns="0" rIns="0" bIns="0" rtlCol="0">
            <a:spAutoFit/>
          </a:bodyPr>
          <a:lstStyle/>
          <a:p>
            <a:pPr marL="214160" indent="-204426">
              <a:lnSpc>
                <a:spcPct val="100000"/>
              </a:lnSpc>
              <a:buFont typeface="Arial"/>
              <a:buChar char="•"/>
              <a:tabLst>
                <a:tab pos="214160" algn="l"/>
              </a:tabLst>
            </a:pPr>
            <a:r>
              <a:rPr sz="2500" spc="15" dirty="0">
                <a:latin typeface="+mj-lt"/>
                <a:cs typeface="Arial"/>
              </a:rPr>
              <a:t>Additional</a:t>
            </a:r>
            <a:r>
              <a:rPr sz="2500" spc="54" dirty="0">
                <a:latin typeface="+mj-lt"/>
                <a:cs typeface="Times New Roman"/>
              </a:rPr>
              <a:t> </a:t>
            </a:r>
            <a:r>
              <a:rPr sz="2500" spc="8" dirty="0">
                <a:latin typeface="+mj-lt"/>
                <a:cs typeface="Arial"/>
              </a:rPr>
              <a:t>operations</a:t>
            </a:r>
            <a:r>
              <a:rPr sz="2500" spc="54" dirty="0">
                <a:latin typeface="+mj-lt"/>
                <a:cs typeface="Times New Roman"/>
              </a:rPr>
              <a:t> </a:t>
            </a:r>
            <a:r>
              <a:rPr sz="2500" spc="8" dirty="0">
                <a:latin typeface="+mj-lt"/>
                <a:cs typeface="Arial"/>
              </a:rPr>
              <a:t>on</a:t>
            </a:r>
            <a:r>
              <a:rPr sz="2500" spc="54" dirty="0">
                <a:latin typeface="+mj-lt"/>
                <a:cs typeface="Times New Roman"/>
              </a:rPr>
              <a:t> </a:t>
            </a:r>
            <a:r>
              <a:rPr sz="2500" spc="31" dirty="0">
                <a:latin typeface="+mj-lt"/>
                <a:cs typeface="Arial"/>
              </a:rPr>
              <a:t>coo</a:t>
            </a:r>
            <a:r>
              <a:rPr sz="2500" spc="-19" dirty="0">
                <a:latin typeface="+mj-lt"/>
                <a:cs typeface="Arial"/>
              </a:rPr>
              <a:t>r</a:t>
            </a:r>
            <a:r>
              <a:rPr sz="2500" spc="15" dirty="0">
                <a:latin typeface="+mj-lt"/>
                <a:cs typeface="Arial"/>
              </a:rPr>
              <a:t>dinator:</a:t>
            </a:r>
            <a:endParaRPr sz="2500" dirty="0">
              <a:latin typeface="+mj-lt"/>
              <a:cs typeface="Times New Roman"/>
            </a:endParaRPr>
          </a:p>
          <a:p>
            <a:pPr marL="554869" marR="3894" lvl="1" indent="-204426">
              <a:lnSpc>
                <a:spcPct val="102600"/>
              </a:lnSpc>
              <a:spcAft>
                <a:spcPts val="600"/>
              </a:spcAft>
              <a:buFont typeface="Arial"/>
              <a:buChar char="•"/>
              <a:tabLst>
                <a:tab pos="554869" algn="l"/>
              </a:tabLst>
            </a:pPr>
            <a:r>
              <a:rPr sz="2500" i="1" spc="8" dirty="0" err="1">
                <a:solidFill>
                  <a:srgbClr val="FF0000"/>
                </a:solidFill>
                <a:latin typeface="+mj-lt"/>
                <a:cs typeface="Arial"/>
              </a:rPr>
              <a:t>openSub</a:t>
            </a:r>
            <a:r>
              <a:rPr sz="2500" i="1" spc="-272" dirty="0" err="1">
                <a:solidFill>
                  <a:srgbClr val="FF0000"/>
                </a:solidFill>
                <a:latin typeface="+mj-lt"/>
                <a:cs typeface="Arial"/>
              </a:rPr>
              <a:t>T</a:t>
            </a:r>
            <a:r>
              <a:rPr sz="2500" i="1" spc="-27" dirty="0" err="1">
                <a:solidFill>
                  <a:srgbClr val="FF0000"/>
                </a:solidFill>
                <a:latin typeface="+mj-lt"/>
                <a:cs typeface="Arial"/>
              </a:rPr>
              <a:t>ransaction</a:t>
            </a:r>
            <a:r>
              <a:rPr sz="2500" i="1" spc="-27" dirty="0">
                <a:solidFill>
                  <a:srgbClr val="FF0000"/>
                </a:solidFill>
                <a:latin typeface="+mj-lt"/>
                <a:cs typeface="Arial"/>
              </a:rPr>
              <a:t>(trans</a:t>
            </a:r>
            <a:r>
              <a:rPr lang="en-CA" sz="2500" i="1" spc="-27" dirty="0">
                <a:solidFill>
                  <a:srgbClr val="FF0000"/>
                </a:solidFill>
                <a:latin typeface="+mj-lt"/>
                <a:cs typeface="Arial"/>
              </a:rPr>
              <a:t> ID</a:t>
            </a:r>
            <a:r>
              <a:rPr sz="2500" i="1" spc="-27" dirty="0">
                <a:solidFill>
                  <a:srgbClr val="FF0000"/>
                </a:solidFill>
                <a:latin typeface="+mj-lt"/>
                <a:cs typeface="Arial"/>
              </a:rPr>
              <a:t>)</a:t>
            </a:r>
            <a:r>
              <a:rPr lang="en-CA" sz="2500" i="1" spc="-27" dirty="0">
                <a:solidFill>
                  <a:srgbClr val="FF0000"/>
                </a:solidFill>
                <a:latin typeface="+mj-lt"/>
                <a:cs typeface="Arial"/>
              </a:rPr>
              <a:t> </a:t>
            </a:r>
            <a:r>
              <a:rPr sz="2500" dirty="0">
                <a:solidFill>
                  <a:srgbClr val="FF0000"/>
                </a:solidFill>
                <a:latin typeface="+mj-lt"/>
                <a:cs typeface="Arial"/>
              </a:rPr>
              <a:t>:</a:t>
            </a:r>
            <a:r>
              <a:rPr sz="2500" spc="54" dirty="0">
                <a:solidFill>
                  <a:srgbClr val="FF0000"/>
                </a:solidFill>
                <a:latin typeface="+mj-lt"/>
                <a:cs typeface="Times New Roman"/>
              </a:rPr>
              <a:t> </a:t>
            </a:r>
            <a:r>
              <a:rPr sz="2500" spc="8" dirty="0">
                <a:latin typeface="+mj-lt"/>
                <a:cs typeface="Arial"/>
              </a:rPr>
              <a:t>nested</a:t>
            </a:r>
            <a:r>
              <a:rPr sz="2500" spc="54" dirty="0">
                <a:latin typeface="+mj-lt"/>
                <a:cs typeface="Times New Roman"/>
              </a:rPr>
              <a:t> </a:t>
            </a:r>
            <a:r>
              <a:rPr sz="2500" spc="8" dirty="0">
                <a:latin typeface="+mj-lt"/>
                <a:cs typeface="Arial"/>
              </a:rPr>
              <a:t>transaction</a:t>
            </a:r>
            <a:r>
              <a:rPr sz="2500" spc="54" dirty="0">
                <a:latin typeface="+mj-lt"/>
                <a:cs typeface="Times New Roman"/>
              </a:rPr>
              <a:t> </a:t>
            </a:r>
            <a:r>
              <a:rPr sz="2500" spc="-42" dirty="0">
                <a:latin typeface="+mj-lt"/>
                <a:cs typeface="Arial"/>
              </a:rPr>
              <a:t>ID</a:t>
            </a:r>
            <a:r>
              <a:rPr sz="2500" spc="54" dirty="0">
                <a:latin typeface="+mj-lt"/>
                <a:cs typeface="Times New Roman"/>
              </a:rPr>
              <a:t> </a:t>
            </a:r>
            <a:r>
              <a:rPr sz="2500" spc="19" dirty="0">
                <a:latin typeface="+mj-lt"/>
                <a:cs typeface="Arial"/>
              </a:rPr>
              <a:t>must</a:t>
            </a:r>
            <a:r>
              <a:rPr sz="2500" spc="54" dirty="0">
                <a:latin typeface="+mj-lt"/>
                <a:cs typeface="Times New Roman"/>
              </a:rPr>
              <a:t> </a:t>
            </a:r>
            <a:r>
              <a:rPr sz="2500" spc="15" dirty="0">
                <a:latin typeface="+mj-lt"/>
                <a:cs typeface="Arial"/>
              </a:rPr>
              <a:t>include/</a:t>
            </a:r>
            <a:r>
              <a:rPr sz="2500" spc="-27" dirty="0">
                <a:latin typeface="+mj-lt"/>
                <a:cs typeface="Arial"/>
              </a:rPr>
              <a:t>r</a:t>
            </a:r>
            <a:r>
              <a:rPr sz="2500" spc="-19" dirty="0">
                <a:latin typeface="+mj-lt"/>
                <a:cs typeface="Arial"/>
              </a:rPr>
              <a:t>efer</a:t>
            </a:r>
            <a:r>
              <a:rPr sz="2500" spc="54" dirty="0">
                <a:latin typeface="+mj-lt"/>
                <a:cs typeface="Times New Roman"/>
              </a:rPr>
              <a:t> </a:t>
            </a:r>
            <a:r>
              <a:rPr sz="2500" spc="50" dirty="0">
                <a:latin typeface="+mj-lt"/>
                <a:cs typeface="Arial"/>
              </a:rPr>
              <a:t>to</a:t>
            </a:r>
            <a:r>
              <a:rPr sz="2500" spc="27" dirty="0">
                <a:latin typeface="+mj-lt"/>
                <a:cs typeface="Times New Roman"/>
              </a:rPr>
              <a:t> </a:t>
            </a:r>
            <a:r>
              <a:rPr sz="2500" spc="8" dirty="0">
                <a:latin typeface="+mj-lt"/>
                <a:cs typeface="Arial"/>
              </a:rPr>
              <a:t>pa</a:t>
            </a:r>
            <a:r>
              <a:rPr sz="2500" spc="-34" dirty="0">
                <a:latin typeface="+mj-lt"/>
                <a:cs typeface="Arial"/>
              </a:rPr>
              <a:t>r</a:t>
            </a:r>
            <a:r>
              <a:rPr sz="2500" spc="8" dirty="0">
                <a:latin typeface="+mj-lt"/>
                <a:cs typeface="Arial"/>
              </a:rPr>
              <a:t>ent</a:t>
            </a:r>
            <a:r>
              <a:rPr sz="2500" spc="54" dirty="0">
                <a:latin typeface="+mj-lt"/>
                <a:cs typeface="Times New Roman"/>
              </a:rPr>
              <a:t> </a:t>
            </a:r>
            <a:r>
              <a:rPr sz="2500" spc="8" dirty="0">
                <a:latin typeface="+mj-lt"/>
                <a:cs typeface="Arial"/>
              </a:rPr>
              <a:t>transaction</a:t>
            </a:r>
            <a:endParaRPr sz="2500" dirty="0">
              <a:latin typeface="+mj-lt"/>
              <a:cs typeface="Times New Roman"/>
            </a:endParaRPr>
          </a:p>
          <a:p>
            <a:pPr marL="214160" indent="-204426">
              <a:lnSpc>
                <a:spcPct val="100000"/>
              </a:lnSpc>
              <a:buFont typeface="Arial"/>
              <a:buChar char="•"/>
              <a:tabLst>
                <a:tab pos="214160" algn="l"/>
              </a:tabLst>
            </a:pPr>
            <a:r>
              <a:rPr sz="2500" spc="-272" dirty="0">
                <a:latin typeface="+mj-lt"/>
                <a:cs typeface="Arial"/>
              </a:rPr>
              <a:t>T</a:t>
            </a:r>
            <a:r>
              <a:rPr sz="2500" spc="8" dirty="0">
                <a:latin typeface="+mj-lt"/>
                <a:cs typeface="Arial"/>
              </a:rPr>
              <a:t>ransaction</a:t>
            </a:r>
            <a:r>
              <a:rPr sz="2500" spc="54" dirty="0">
                <a:latin typeface="+mj-lt"/>
                <a:cs typeface="Times New Roman"/>
              </a:rPr>
              <a:t> </a:t>
            </a:r>
            <a:r>
              <a:rPr sz="2500" spc="15" dirty="0">
                <a:latin typeface="+mj-lt"/>
                <a:cs typeface="Arial"/>
              </a:rPr>
              <a:t>status</a:t>
            </a:r>
            <a:r>
              <a:rPr sz="2500" spc="54" dirty="0">
                <a:latin typeface="+mj-lt"/>
                <a:cs typeface="Times New Roman"/>
              </a:rPr>
              <a:t> </a:t>
            </a:r>
            <a:r>
              <a:rPr sz="2500" dirty="0">
                <a:latin typeface="+mj-lt"/>
                <a:cs typeface="Arial"/>
              </a:rPr>
              <a:t>may</a:t>
            </a:r>
            <a:r>
              <a:rPr sz="2500" spc="54" dirty="0">
                <a:latin typeface="+mj-lt"/>
                <a:cs typeface="Times New Roman"/>
              </a:rPr>
              <a:t> </a:t>
            </a:r>
            <a:r>
              <a:rPr sz="2500" spc="8" dirty="0">
                <a:latin typeface="+mj-lt"/>
                <a:cs typeface="Arial"/>
              </a:rPr>
              <a:t>be</a:t>
            </a:r>
            <a:r>
              <a:rPr sz="2500" spc="54" dirty="0">
                <a:latin typeface="+mj-lt"/>
                <a:cs typeface="Times New Roman"/>
              </a:rPr>
              <a:t> </a:t>
            </a:r>
            <a:r>
              <a:rPr sz="2500" i="1" spc="38" dirty="0">
                <a:latin typeface="+mj-lt"/>
                <a:cs typeface="Arial"/>
              </a:rPr>
              <a:t>committed</a:t>
            </a:r>
            <a:r>
              <a:rPr sz="2500" dirty="0">
                <a:latin typeface="+mj-lt"/>
                <a:cs typeface="Arial"/>
              </a:rPr>
              <a:t>,</a:t>
            </a:r>
            <a:r>
              <a:rPr sz="2500" spc="54" dirty="0">
                <a:latin typeface="+mj-lt"/>
                <a:cs typeface="Times New Roman"/>
              </a:rPr>
              <a:t> </a:t>
            </a:r>
            <a:r>
              <a:rPr sz="2500" i="1" spc="15" dirty="0">
                <a:latin typeface="+mj-lt"/>
                <a:cs typeface="Arial"/>
              </a:rPr>
              <a:t>aborted</a:t>
            </a:r>
            <a:r>
              <a:rPr sz="2500" dirty="0">
                <a:latin typeface="+mj-lt"/>
                <a:cs typeface="Arial"/>
              </a:rPr>
              <a:t>,</a:t>
            </a:r>
            <a:r>
              <a:rPr sz="2500" spc="54" dirty="0">
                <a:latin typeface="+mj-lt"/>
                <a:cs typeface="Times New Roman"/>
              </a:rPr>
              <a:t> </a:t>
            </a:r>
            <a:r>
              <a:rPr sz="2500" spc="15" dirty="0">
                <a:latin typeface="+mj-lt"/>
                <a:cs typeface="Arial"/>
              </a:rPr>
              <a:t>or</a:t>
            </a:r>
            <a:r>
              <a:rPr sz="2500" spc="54" dirty="0">
                <a:latin typeface="+mj-lt"/>
                <a:cs typeface="Times New Roman"/>
              </a:rPr>
              <a:t> </a:t>
            </a:r>
            <a:r>
              <a:rPr sz="2500" i="1" spc="42" dirty="0">
                <a:latin typeface="+mj-lt"/>
                <a:cs typeface="Arial"/>
              </a:rPr>
              <a:t>p</a:t>
            </a:r>
            <a:r>
              <a:rPr sz="2500" i="1" spc="-15" dirty="0">
                <a:latin typeface="+mj-lt"/>
                <a:cs typeface="Arial"/>
              </a:rPr>
              <a:t>r</a:t>
            </a:r>
            <a:r>
              <a:rPr sz="2500" i="1" spc="-19" dirty="0">
                <a:latin typeface="+mj-lt"/>
                <a:cs typeface="Arial"/>
              </a:rPr>
              <a:t>ovisional</a:t>
            </a:r>
            <a:endParaRPr sz="2500" dirty="0">
              <a:latin typeface="+mj-lt"/>
              <a:cs typeface="Times New Roman"/>
            </a:endParaRPr>
          </a:p>
          <a:p>
            <a:pPr marL="554869" marR="519338" lvl="1" indent="-204426">
              <a:lnSpc>
                <a:spcPct val="102600"/>
              </a:lnSpc>
              <a:buFont typeface="Arial"/>
              <a:buChar char="•"/>
              <a:tabLst>
                <a:tab pos="554869" algn="l"/>
              </a:tabLst>
            </a:pPr>
            <a:r>
              <a:rPr sz="2500" spc="42" dirty="0">
                <a:solidFill>
                  <a:srgbClr val="FF0000"/>
                </a:solidFill>
                <a:latin typeface="+mj-lt"/>
                <a:cs typeface="Arial"/>
              </a:rPr>
              <a:t>p</a:t>
            </a:r>
            <a:r>
              <a:rPr sz="2500" spc="-15" dirty="0">
                <a:solidFill>
                  <a:srgbClr val="FF0000"/>
                </a:solidFill>
                <a:latin typeface="+mj-lt"/>
                <a:cs typeface="Arial"/>
              </a:rPr>
              <a:t>r</a:t>
            </a:r>
            <a:r>
              <a:rPr sz="2500" dirty="0">
                <a:solidFill>
                  <a:srgbClr val="FF0000"/>
                </a:solidFill>
                <a:latin typeface="+mj-lt"/>
                <a:cs typeface="Arial"/>
              </a:rPr>
              <a:t>ovisional</a:t>
            </a:r>
            <a:r>
              <a:rPr sz="2500" spc="54" dirty="0">
                <a:solidFill>
                  <a:srgbClr val="FF0000"/>
                </a:solidFill>
                <a:latin typeface="+mj-lt"/>
                <a:cs typeface="Times New Roman"/>
              </a:rPr>
              <a:t> </a:t>
            </a:r>
            <a:r>
              <a:rPr sz="2500" spc="42" dirty="0">
                <a:solidFill>
                  <a:srgbClr val="FF0000"/>
                </a:solidFill>
                <a:latin typeface="+mj-lt"/>
                <a:cs typeface="Arial"/>
              </a:rPr>
              <a:t>commit</a:t>
            </a:r>
            <a:r>
              <a:rPr sz="2500" spc="54" dirty="0">
                <a:solidFill>
                  <a:srgbClr val="FF0000"/>
                </a:solidFill>
                <a:latin typeface="+mj-lt"/>
                <a:cs typeface="Times New Roman"/>
              </a:rPr>
              <a:t> </a:t>
            </a:r>
            <a:r>
              <a:rPr sz="2500" dirty="0">
                <a:latin typeface="+mj-lt"/>
                <a:cs typeface="Arial"/>
              </a:rPr>
              <a:t>is</a:t>
            </a:r>
            <a:r>
              <a:rPr sz="2500" spc="54" dirty="0">
                <a:latin typeface="+mj-lt"/>
                <a:cs typeface="Times New Roman"/>
              </a:rPr>
              <a:t> </a:t>
            </a:r>
            <a:r>
              <a:rPr sz="2500" spc="27" dirty="0">
                <a:latin typeface="+mj-lt"/>
                <a:cs typeface="Arial"/>
              </a:rPr>
              <a:t>not</a:t>
            </a:r>
            <a:r>
              <a:rPr sz="2500" spc="54" dirty="0">
                <a:latin typeface="+mj-lt"/>
                <a:cs typeface="Times New Roman"/>
              </a:rPr>
              <a:t> </a:t>
            </a:r>
            <a:r>
              <a:rPr sz="2500" dirty="0">
                <a:latin typeface="+mj-lt"/>
                <a:cs typeface="Arial"/>
              </a:rPr>
              <a:t>durable,</a:t>
            </a:r>
            <a:r>
              <a:rPr sz="2500" spc="54" dirty="0">
                <a:latin typeface="+mj-lt"/>
                <a:cs typeface="Times New Roman"/>
              </a:rPr>
              <a:t> </a:t>
            </a:r>
            <a:r>
              <a:rPr sz="2500" spc="8" dirty="0">
                <a:latin typeface="+mj-lt"/>
                <a:cs typeface="Arial"/>
              </a:rPr>
              <a:t>and</a:t>
            </a:r>
            <a:r>
              <a:rPr sz="2500" spc="54" dirty="0">
                <a:latin typeface="+mj-lt"/>
                <a:cs typeface="Times New Roman"/>
              </a:rPr>
              <a:t> </a:t>
            </a:r>
            <a:r>
              <a:rPr sz="2500" dirty="0">
                <a:latin typeface="+mj-lt"/>
                <a:cs typeface="Arial"/>
              </a:rPr>
              <a:t>visible</a:t>
            </a:r>
            <a:r>
              <a:rPr sz="2500" spc="54" dirty="0">
                <a:latin typeface="+mj-lt"/>
                <a:cs typeface="Times New Roman"/>
              </a:rPr>
              <a:t> </a:t>
            </a:r>
            <a:r>
              <a:rPr sz="2500" dirty="0">
                <a:latin typeface="+mj-lt"/>
                <a:cs typeface="Arial"/>
              </a:rPr>
              <a:t>only</a:t>
            </a:r>
            <a:r>
              <a:rPr sz="2500" spc="54" dirty="0">
                <a:latin typeface="+mj-lt"/>
                <a:cs typeface="Times New Roman"/>
              </a:rPr>
              <a:t> </a:t>
            </a:r>
            <a:r>
              <a:rPr sz="2500" spc="15" dirty="0">
                <a:latin typeface="+mj-lt"/>
                <a:cs typeface="Arial"/>
              </a:rPr>
              <a:t>within</a:t>
            </a:r>
            <a:r>
              <a:rPr sz="2500" spc="54" dirty="0">
                <a:latin typeface="+mj-lt"/>
                <a:cs typeface="Times New Roman"/>
              </a:rPr>
              <a:t> </a:t>
            </a:r>
            <a:r>
              <a:rPr sz="2500" spc="8" dirty="0">
                <a:latin typeface="+mj-lt"/>
                <a:cs typeface="Arial"/>
              </a:rPr>
              <a:t>the</a:t>
            </a:r>
            <a:r>
              <a:rPr sz="2500" spc="54" dirty="0">
                <a:latin typeface="+mj-lt"/>
                <a:cs typeface="Times New Roman"/>
              </a:rPr>
              <a:t> </a:t>
            </a:r>
            <a:r>
              <a:rPr sz="2500" spc="8" dirty="0">
                <a:latin typeface="+mj-lt"/>
                <a:cs typeface="Arial"/>
              </a:rPr>
              <a:t>outer</a:t>
            </a:r>
            <a:r>
              <a:rPr sz="2500" spc="4" dirty="0">
                <a:latin typeface="+mj-lt"/>
                <a:cs typeface="Times New Roman"/>
              </a:rPr>
              <a:t> </a:t>
            </a:r>
            <a:r>
              <a:rPr sz="2500" spc="8" dirty="0">
                <a:latin typeface="+mj-lt"/>
                <a:cs typeface="Arial"/>
              </a:rPr>
              <a:t>transaction</a:t>
            </a:r>
            <a:endParaRPr sz="2500" dirty="0">
              <a:latin typeface="+mj-lt"/>
              <a:cs typeface="Times New Roman"/>
            </a:endParaRPr>
          </a:p>
          <a:p>
            <a:pPr marL="554869" lvl="1" indent="-204426">
              <a:lnSpc>
                <a:spcPct val="100000"/>
              </a:lnSpc>
              <a:buFont typeface="Arial"/>
              <a:buChar char="•"/>
              <a:tabLst>
                <a:tab pos="554869" algn="l"/>
              </a:tabLst>
            </a:pPr>
            <a:r>
              <a:rPr lang="en-CA" sz="2500" spc="-19" dirty="0">
                <a:latin typeface="+mj-lt"/>
                <a:cs typeface="Arial"/>
              </a:rPr>
              <a:t>Participant </a:t>
            </a:r>
            <a:r>
              <a:rPr sz="2500" dirty="0">
                <a:latin typeface="+mj-lt"/>
                <a:cs typeface="Arial"/>
              </a:rPr>
              <a:t>may</a:t>
            </a:r>
            <a:r>
              <a:rPr sz="2500" spc="54" dirty="0">
                <a:latin typeface="+mj-lt"/>
                <a:cs typeface="Times New Roman"/>
              </a:rPr>
              <a:t> </a:t>
            </a:r>
            <a:r>
              <a:rPr sz="2500" spc="-11" dirty="0">
                <a:latin typeface="+mj-lt"/>
                <a:cs typeface="Arial"/>
              </a:rPr>
              <a:t>lose</a:t>
            </a:r>
            <a:r>
              <a:rPr sz="2500" spc="54" dirty="0">
                <a:latin typeface="+mj-lt"/>
                <a:cs typeface="Times New Roman"/>
              </a:rPr>
              <a:t> </a:t>
            </a:r>
            <a:r>
              <a:rPr sz="2500" spc="8" dirty="0">
                <a:latin typeface="+mj-lt"/>
                <a:cs typeface="Arial"/>
              </a:rPr>
              <a:t>information</a:t>
            </a:r>
            <a:r>
              <a:rPr sz="2500" spc="54" dirty="0">
                <a:latin typeface="+mj-lt"/>
                <a:cs typeface="Times New Roman"/>
              </a:rPr>
              <a:t> </a:t>
            </a:r>
            <a:r>
              <a:rPr sz="2500" spc="19" dirty="0">
                <a:latin typeface="+mj-lt"/>
                <a:cs typeface="Arial"/>
              </a:rPr>
              <a:t>about</a:t>
            </a:r>
            <a:r>
              <a:rPr sz="2500" spc="54" dirty="0">
                <a:latin typeface="+mj-lt"/>
                <a:cs typeface="Times New Roman"/>
              </a:rPr>
              <a:t> </a:t>
            </a:r>
            <a:r>
              <a:rPr sz="2500" spc="42" dirty="0">
                <a:latin typeface="+mj-lt"/>
                <a:cs typeface="Arial"/>
              </a:rPr>
              <a:t>p</a:t>
            </a:r>
            <a:r>
              <a:rPr sz="2500" spc="-15" dirty="0">
                <a:latin typeface="+mj-lt"/>
                <a:cs typeface="Arial"/>
              </a:rPr>
              <a:t>r</a:t>
            </a:r>
            <a:r>
              <a:rPr sz="2500" dirty="0">
                <a:latin typeface="+mj-lt"/>
                <a:cs typeface="Arial"/>
              </a:rPr>
              <a:t>ovisional</a:t>
            </a:r>
            <a:r>
              <a:rPr sz="2500" spc="54" dirty="0">
                <a:latin typeface="+mj-lt"/>
                <a:cs typeface="Times New Roman"/>
              </a:rPr>
              <a:t> </a:t>
            </a:r>
            <a:r>
              <a:rPr sz="2500" spc="31" dirty="0">
                <a:latin typeface="+mj-lt"/>
                <a:cs typeface="Arial"/>
              </a:rPr>
              <a:t>commits</a:t>
            </a:r>
            <a:r>
              <a:rPr sz="2500" spc="54" dirty="0">
                <a:latin typeface="+mj-lt"/>
                <a:cs typeface="Times New Roman"/>
              </a:rPr>
              <a:t> </a:t>
            </a:r>
            <a:r>
              <a:rPr sz="2500" dirty="0">
                <a:latin typeface="+mj-lt"/>
                <a:cs typeface="Arial"/>
              </a:rPr>
              <a:t>in</a:t>
            </a:r>
            <a:r>
              <a:rPr sz="2500" spc="54" dirty="0">
                <a:latin typeface="+mj-lt"/>
                <a:cs typeface="Times New Roman"/>
              </a:rPr>
              <a:t> </a:t>
            </a:r>
            <a:r>
              <a:rPr sz="2500" spc="-46" dirty="0">
                <a:latin typeface="+mj-lt"/>
                <a:cs typeface="Arial"/>
              </a:rPr>
              <a:t>a</a:t>
            </a:r>
            <a:r>
              <a:rPr sz="2500" spc="54" dirty="0">
                <a:latin typeface="+mj-lt"/>
                <a:cs typeface="Times New Roman"/>
              </a:rPr>
              <a:t> </a:t>
            </a:r>
            <a:r>
              <a:rPr sz="2500" dirty="0">
                <a:latin typeface="+mj-lt"/>
                <a:cs typeface="Arial"/>
              </a:rPr>
              <a:t>crash</a:t>
            </a:r>
            <a:endParaRPr sz="2500" dirty="0">
              <a:latin typeface="+mj-lt"/>
              <a:cs typeface="Times New Roman"/>
            </a:endParaRPr>
          </a:p>
          <a:p>
            <a:pPr marL="214160" indent="-204426">
              <a:lnSpc>
                <a:spcPct val="100000"/>
              </a:lnSpc>
              <a:spcBef>
                <a:spcPts val="600"/>
              </a:spcBef>
              <a:buFont typeface="Arial"/>
              <a:buChar char="•"/>
              <a:tabLst>
                <a:tab pos="214160" algn="l"/>
              </a:tabLst>
            </a:pPr>
            <a:r>
              <a:rPr sz="2500" spc="-38" dirty="0">
                <a:latin typeface="+mj-lt"/>
                <a:cs typeface="Arial"/>
              </a:rPr>
              <a:t>Pa</a:t>
            </a:r>
            <a:r>
              <a:rPr sz="2500" spc="-61" dirty="0">
                <a:latin typeface="+mj-lt"/>
                <a:cs typeface="Arial"/>
              </a:rPr>
              <a:t>r</a:t>
            </a:r>
            <a:r>
              <a:rPr sz="2500" spc="8" dirty="0">
                <a:latin typeface="+mj-lt"/>
                <a:cs typeface="Arial"/>
              </a:rPr>
              <a:t>ent</a:t>
            </a:r>
            <a:r>
              <a:rPr sz="2500" spc="54" dirty="0">
                <a:latin typeface="+mj-lt"/>
                <a:cs typeface="Times New Roman"/>
              </a:rPr>
              <a:t> </a:t>
            </a:r>
            <a:r>
              <a:rPr sz="2500" spc="8" dirty="0">
                <a:latin typeface="+mj-lt"/>
                <a:cs typeface="Arial"/>
              </a:rPr>
              <a:t>transaction</a:t>
            </a:r>
            <a:r>
              <a:rPr sz="2500" spc="54" dirty="0">
                <a:latin typeface="+mj-lt"/>
                <a:cs typeface="Times New Roman"/>
              </a:rPr>
              <a:t> </a:t>
            </a:r>
            <a:r>
              <a:rPr sz="2500" spc="8" dirty="0">
                <a:latin typeface="+mj-lt"/>
                <a:cs typeface="Arial"/>
              </a:rPr>
              <a:t>can</a:t>
            </a:r>
            <a:r>
              <a:rPr sz="2500" spc="54" dirty="0">
                <a:latin typeface="+mj-lt"/>
                <a:cs typeface="Times New Roman"/>
              </a:rPr>
              <a:t> </a:t>
            </a:r>
            <a:r>
              <a:rPr sz="2500" spc="8" dirty="0">
                <a:latin typeface="+mj-lt"/>
                <a:cs typeface="Arial"/>
              </a:rPr>
              <a:t>be</a:t>
            </a:r>
            <a:r>
              <a:rPr sz="2500" spc="54" dirty="0">
                <a:latin typeface="+mj-lt"/>
                <a:cs typeface="Times New Roman"/>
              </a:rPr>
              <a:t> </a:t>
            </a:r>
            <a:r>
              <a:rPr sz="2500" spc="38" dirty="0">
                <a:latin typeface="+mj-lt"/>
                <a:cs typeface="Arial"/>
              </a:rPr>
              <a:t>committed</a:t>
            </a:r>
            <a:r>
              <a:rPr sz="2500" spc="54" dirty="0">
                <a:latin typeface="+mj-lt"/>
                <a:cs typeface="Times New Roman"/>
              </a:rPr>
              <a:t> </a:t>
            </a:r>
            <a:r>
              <a:rPr sz="2500" spc="-23" dirty="0">
                <a:latin typeface="+mj-lt"/>
                <a:cs typeface="Arial"/>
              </a:rPr>
              <a:t>even</a:t>
            </a:r>
            <a:r>
              <a:rPr sz="2500" spc="54" dirty="0">
                <a:latin typeface="+mj-lt"/>
                <a:cs typeface="Times New Roman"/>
              </a:rPr>
              <a:t> </a:t>
            </a:r>
            <a:r>
              <a:rPr sz="2500" spc="11" dirty="0">
                <a:latin typeface="+mj-lt"/>
                <a:cs typeface="Arial"/>
              </a:rPr>
              <a:t>if</a:t>
            </a:r>
            <a:r>
              <a:rPr sz="2500" spc="54" dirty="0">
                <a:latin typeface="+mj-lt"/>
                <a:cs typeface="Times New Roman"/>
              </a:rPr>
              <a:t> </a:t>
            </a:r>
            <a:r>
              <a:rPr sz="2500" spc="15" dirty="0">
                <a:latin typeface="+mj-lt"/>
                <a:cs typeface="Arial"/>
              </a:rPr>
              <a:t>sub-transactions</a:t>
            </a:r>
            <a:r>
              <a:rPr sz="2500" spc="54" dirty="0">
                <a:latin typeface="+mj-lt"/>
                <a:cs typeface="Times New Roman"/>
              </a:rPr>
              <a:t> </a:t>
            </a:r>
            <a:r>
              <a:rPr sz="2500" dirty="0">
                <a:latin typeface="+mj-lt"/>
                <a:cs typeface="Arial"/>
              </a:rPr>
              <a:t>failed</a:t>
            </a:r>
            <a:endParaRPr sz="2500" dirty="0">
              <a:latin typeface="+mj-lt"/>
              <a:cs typeface="Times New Roman"/>
            </a:endParaRPr>
          </a:p>
          <a:p>
            <a:pPr marL="554869" lvl="1" indent="-204426">
              <a:lnSpc>
                <a:spcPct val="100000"/>
              </a:lnSpc>
              <a:buFont typeface="Arial"/>
              <a:buChar char="•"/>
              <a:tabLst>
                <a:tab pos="554869" algn="l"/>
              </a:tabLst>
            </a:pPr>
            <a:r>
              <a:rPr sz="2500" spc="15" dirty="0">
                <a:latin typeface="+mj-lt"/>
                <a:cs typeface="Arial"/>
              </a:rPr>
              <a:t>Application</a:t>
            </a:r>
            <a:r>
              <a:rPr sz="2500" spc="54" dirty="0">
                <a:latin typeface="+mj-lt"/>
                <a:cs typeface="Times New Roman"/>
              </a:rPr>
              <a:t> </a:t>
            </a:r>
            <a:r>
              <a:rPr sz="2500" spc="-11" dirty="0">
                <a:latin typeface="+mj-lt"/>
                <a:cs typeface="Arial"/>
              </a:rPr>
              <a:t>needs</a:t>
            </a:r>
            <a:r>
              <a:rPr sz="2500" spc="54" dirty="0">
                <a:latin typeface="+mj-lt"/>
                <a:cs typeface="Times New Roman"/>
              </a:rPr>
              <a:t> </a:t>
            </a:r>
            <a:r>
              <a:rPr sz="2500" spc="50" dirty="0">
                <a:latin typeface="+mj-lt"/>
                <a:cs typeface="Arial"/>
              </a:rPr>
              <a:t>to</a:t>
            </a:r>
            <a:r>
              <a:rPr sz="2500" spc="54" dirty="0">
                <a:latin typeface="+mj-lt"/>
                <a:cs typeface="Times New Roman"/>
              </a:rPr>
              <a:t> </a:t>
            </a:r>
            <a:r>
              <a:rPr sz="2500" dirty="0">
                <a:latin typeface="+mj-lt"/>
                <a:cs typeface="Arial"/>
              </a:rPr>
              <a:t>take</a:t>
            </a:r>
            <a:r>
              <a:rPr sz="2500" spc="54" dirty="0">
                <a:latin typeface="+mj-lt"/>
                <a:cs typeface="Times New Roman"/>
              </a:rPr>
              <a:t> </a:t>
            </a:r>
            <a:r>
              <a:rPr sz="2500" spc="19" dirty="0">
                <a:latin typeface="+mj-lt"/>
                <a:cs typeface="Arial"/>
              </a:rPr>
              <a:t>app</a:t>
            </a:r>
            <a:r>
              <a:rPr sz="2500" spc="-27" dirty="0">
                <a:latin typeface="+mj-lt"/>
                <a:cs typeface="Arial"/>
              </a:rPr>
              <a:t>r</a:t>
            </a:r>
            <a:r>
              <a:rPr sz="2500" spc="8" dirty="0">
                <a:latin typeface="+mj-lt"/>
                <a:cs typeface="Arial"/>
              </a:rPr>
              <a:t>opriate</a:t>
            </a:r>
            <a:r>
              <a:rPr sz="2500" spc="54" dirty="0">
                <a:latin typeface="+mj-lt"/>
                <a:cs typeface="Times New Roman"/>
              </a:rPr>
              <a:t> </a:t>
            </a:r>
            <a:r>
              <a:rPr sz="2500" spc="27" dirty="0">
                <a:latin typeface="+mj-lt"/>
                <a:cs typeface="Arial"/>
              </a:rPr>
              <a:t>cor</a:t>
            </a:r>
            <a:r>
              <a:rPr sz="2500" spc="-19" dirty="0">
                <a:latin typeface="+mj-lt"/>
                <a:cs typeface="Arial"/>
              </a:rPr>
              <a:t>r</a:t>
            </a:r>
            <a:r>
              <a:rPr sz="2500" spc="8" dirty="0">
                <a:latin typeface="+mj-lt"/>
                <a:cs typeface="Arial"/>
              </a:rPr>
              <a:t>ective</a:t>
            </a:r>
            <a:r>
              <a:rPr sz="2500" spc="54" dirty="0">
                <a:latin typeface="+mj-lt"/>
                <a:cs typeface="Times New Roman"/>
              </a:rPr>
              <a:t> </a:t>
            </a:r>
            <a:r>
              <a:rPr sz="2500" spc="-15" dirty="0">
                <a:latin typeface="+mj-lt"/>
                <a:cs typeface="Arial"/>
              </a:rPr>
              <a:t>measu</a:t>
            </a:r>
            <a:r>
              <a:rPr sz="2500" spc="-46" dirty="0">
                <a:latin typeface="+mj-lt"/>
                <a:cs typeface="Arial"/>
              </a:rPr>
              <a:t>r</a:t>
            </a:r>
            <a:r>
              <a:rPr sz="2500" spc="-23" dirty="0">
                <a:latin typeface="+mj-lt"/>
                <a:cs typeface="Arial"/>
              </a:rPr>
              <a:t>es</a:t>
            </a:r>
            <a:r>
              <a:rPr sz="2500" spc="54" dirty="0">
                <a:latin typeface="+mj-lt"/>
                <a:cs typeface="Times New Roman"/>
              </a:rPr>
              <a:t> </a:t>
            </a:r>
            <a:r>
              <a:rPr sz="2500" spc="-34" dirty="0">
                <a:latin typeface="+mj-lt"/>
                <a:cs typeface="Arial"/>
              </a:rPr>
              <a:t>(e.g.</a:t>
            </a:r>
            <a:r>
              <a:rPr sz="2500" spc="54" dirty="0">
                <a:latin typeface="+mj-lt"/>
                <a:cs typeface="Times New Roman"/>
              </a:rPr>
              <a:t> </a:t>
            </a:r>
            <a:r>
              <a:rPr sz="2500" spc="-38" dirty="0">
                <a:latin typeface="+mj-lt"/>
                <a:cs typeface="Arial"/>
              </a:rPr>
              <a:t>r</a:t>
            </a:r>
            <a:r>
              <a:rPr sz="2500" spc="-27" dirty="0">
                <a:latin typeface="+mj-lt"/>
                <a:cs typeface="Arial"/>
              </a:rPr>
              <a:t>etry)</a:t>
            </a:r>
            <a:endParaRPr sz="2500" dirty="0">
              <a:latin typeface="+mj-lt"/>
              <a:cs typeface="Arial"/>
            </a:endParaRPr>
          </a:p>
        </p:txBody>
      </p:sp>
      <p:sp>
        <p:nvSpPr>
          <p:cNvPr id="2" name="Footer Placeholder 1"/>
          <p:cNvSpPr>
            <a:spLocks noGrp="1"/>
          </p:cNvSpPr>
          <p:nvPr>
            <p:ph type="ftr" idx="11"/>
          </p:nvPr>
        </p:nvSpPr>
        <p:spPr/>
        <p:txBody>
          <a:bodyPr/>
          <a:lstStyle/>
          <a:p>
            <a:pPr>
              <a:defRPr/>
            </a:pPr>
            <a:r>
              <a:rPr lang="en-US"/>
              <a:t>Software Engineering for Distributed Systems Course </a:t>
            </a:r>
            <a:endParaRPr lang="en-US" dirty="0"/>
          </a:p>
        </p:txBody>
      </p:sp>
      <p:sp>
        <p:nvSpPr>
          <p:cNvPr id="3" name="Slide Number Placeholder 2"/>
          <p:cNvSpPr>
            <a:spLocks noGrp="1"/>
          </p:cNvSpPr>
          <p:nvPr>
            <p:ph type="sldNum" idx="12"/>
          </p:nvPr>
        </p:nvSpPr>
        <p:spPr/>
        <p:txBody>
          <a:bodyPr/>
          <a:lstStyle/>
          <a:p>
            <a:fld id="{9209E653-5F71-42D0-A15C-24EE50CB6FA9}" type="slidenum">
              <a:rPr lang="en-US" smtClean="0"/>
              <a:pPr/>
              <a:t>43</a:t>
            </a:fld>
            <a:endParaRPr lang="en-US" dirty="0"/>
          </a:p>
        </p:txBody>
      </p:sp>
    </p:spTree>
    <p:extLst>
      <p:ext uri="{BB962C8B-B14F-4D97-AF65-F5344CB8AC3E}">
        <p14:creationId xmlns:p14="http://schemas.microsoft.com/office/powerpoint/2010/main" val="30404558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68280" y="411353"/>
            <a:ext cx="9104345" cy="615553"/>
          </a:xfrm>
          <a:prstGeom prst="rect">
            <a:avLst/>
          </a:prstGeom>
        </p:spPr>
        <p:txBody>
          <a:bodyPr vert="horz" wrap="square" lIns="0" tIns="0" rIns="0" bIns="0" rtlCol="0">
            <a:spAutoFit/>
          </a:bodyPr>
          <a:lstStyle/>
          <a:p>
            <a:pPr marL="9735">
              <a:lnSpc>
                <a:spcPct val="100000"/>
              </a:lnSpc>
            </a:pPr>
            <a:r>
              <a:rPr sz="4000" spc="-54" dirty="0"/>
              <a:t>Nested</a:t>
            </a:r>
            <a:r>
              <a:rPr sz="4000" spc="87" dirty="0">
                <a:latin typeface="Times New Roman"/>
                <a:cs typeface="Times New Roman"/>
              </a:rPr>
              <a:t> </a:t>
            </a:r>
            <a:r>
              <a:rPr sz="4000" spc="-498" dirty="0"/>
              <a:t>T</a:t>
            </a:r>
            <a:r>
              <a:rPr sz="4000" spc="-61" dirty="0"/>
              <a:t>ransactions</a:t>
            </a:r>
            <a:r>
              <a:rPr lang="en-CA" sz="4000" spc="-61" dirty="0"/>
              <a:t> (2)</a:t>
            </a:r>
            <a:endParaRPr sz="4000" spc="-61" dirty="0"/>
          </a:p>
        </p:txBody>
      </p:sp>
      <p:sp>
        <p:nvSpPr>
          <p:cNvPr id="2" name="Footer Placeholder 1"/>
          <p:cNvSpPr>
            <a:spLocks noGrp="1"/>
          </p:cNvSpPr>
          <p:nvPr>
            <p:ph type="ftr" idx="11"/>
          </p:nvPr>
        </p:nvSpPr>
        <p:spPr/>
        <p:txBody>
          <a:bodyPr/>
          <a:lstStyle/>
          <a:p>
            <a:pPr>
              <a:defRPr/>
            </a:pPr>
            <a:r>
              <a:rPr lang="en-US"/>
              <a:t>Software Engineering for Distributed Systems Course </a:t>
            </a:r>
            <a:endParaRPr lang="en-US" dirty="0"/>
          </a:p>
        </p:txBody>
      </p:sp>
      <p:sp>
        <p:nvSpPr>
          <p:cNvPr id="3" name="Slide Number Placeholder 2"/>
          <p:cNvSpPr>
            <a:spLocks noGrp="1"/>
          </p:cNvSpPr>
          <p:nvPr>
            <p:ph type="sldNum" idx="12"/>
          </p:nvPr>
        </p:nvSpPr>
        <p:spPr/>
        <p:txBody>
          <a:bodyPr/>
          <a:lstStyle/>
          <a:p>
            <a:fld id="{9209E653-5F71-42D0-A15C-24EE50CB6FA9}" type="slidenum">
              <a:rPr lang="en-US" smtClean="0"/>
              <a:pPr/>
              <a:t>44</a:t>
            </a:fld>
            <a:endParaRPr lang="en-US" dirty="0"/>
          </a:p>
        </p:txBody>
      </p:sp>
      <p:pic>
        <p:nvPicPr>
          <p:cNvPr id="5122" name="Picture 2"/>
          <p:cNvPicPr>
            <a:picLocks noChangeAspect="1" noChangeArrowheads="1"/>
          </p:cNvPicPr>
          <p:nvPr/>
        </p:nvPicPr>
        <p:blipFill>
          <a:blip r:embed="rId3"/>
          <a:srcRect/>
          <a:stretch>
            <a:fillRect/>
          </a:stretch>
        </p:blipFill>
        <p:spPr bwMode="auto">
          <a:xfrm>
            <a:off x="287784" y="1907629"/>
            <a:ext cx="9433584" cy="3672408"/>
          </a:xfrm>
          <a:prstGeom prst="rect">
            <a:avLst/>
          </a:prstGeom>
          <a:noFill/>
          <a:ln w="9525">
            <a:noFill/>
            <a:miter lim="800000"/>
            <a:headEnd/>
            <a:tailEnd/>
          </a:ln>
        </p:spPr>
      </p:pic>
    </p:spTree>
    <p:extLst>
      <p:ext uri="{BB962C8B-B14F-4D97-AF65-F5344CB8AC3E}">
        <p14:creationId xmlns:p14="http://schemas.microsoft.com/office/powerpoint/2010/main" val="30404558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68280" y="411353"/>
            <a:ext cx="9104345" cy="615553"/>
          </a:xfrm>
          <a:prstGeom prst="rect">
            <a:avLst/>
          </a:prstGeom>
        </p:spPr>
        <p:txBody>
          <a:bodyPr vert="horz" wrap="square" lIns="0" tIns="0" rIns="0" bIns="0" rtlCol="0">
            <a:spAutoFit/>
          </a:bodyPr>
          <a:lstStyle/>
          <a:p>
            <a:pPr marL="9735">
              <a:lnSpc>
                <a:spcPct val="100000"/>
              </a:lnSpc>
            </a:pPr>
            <a:r>
              <a:rPr sz="4000" spc="-54" dirty="0"/>
              <a:t>Nested</a:t>
            </a:r>
            <a:r>
              <a:rPr sz="4000" spc="87" dirty="0">
                <a:latin typeface="Times New Roman"/>
                <a:cs typeface="Times New Roman"/>
              </a:rPr>
              <a:t> </a:t>
            </a:r>
            <a:r>
              <a:rPr sz="4000" spc="-498" dirty="0"/>
              <a:t>T</a:t>
            </a:r>
            <a:r>
              <a:rPr sz="4000" spc="-61" dirty="0"/>
              <a:t>ransactions</a:t>
            </a:r>
            <a:r>
              <a:rPr lang="en-CA" sz="4000" spc="-61" dirty="0"/>
              <a:t> (3)</a:t>
            </a:r>
            <a:endParaRPr sz="4000" spc="-61" dirty="0"/>
          </a:p>
        </p:txBody>
      </p:sp>
      <p:sp>
        <p:nvSpPr>
          <p:cNvPr id="5" name="object 5"/>
          <p:cNvSpPr txBox="1"/>
          <p:nvPr/>
        </p:nvSpPr>
        <p:spPr>
          <a:xfrm>
            <a:off x="452421" y="1462493"/>
            <a:ext cx="9412427" cy="5001369"/>
          </a:xfrm>
          <a:prstGeom prst="rect">
            <a:avLst/>
          </a:prstGeom>
        </p:spPr>
        <p:txBody>
          <a:bodyPr vert="horz" wrap="square" lIns="0" tIns="0" rIns="0" bIns="0" rtlCol="0">
            <a:spAutoFit/>
          </a:bodyPr>
          <a:lstStyle/>
          <a:p>
            <a:pPr marL="214160" indent="-204426">
              <a:lnSpc>
                <a:spcPct val="100000"/>
              </a:lnSpc>
              <a:buFont typeface="Arial"/>
              <a:buChar char="•"/>
              <a:tabLst>
                <a:tab pos="214160" algn="l"/>
              </a:tabLst>
            </a:pPr>
            <a:r>
              <a:rPr lang="en-CA" sz="2500" spc="15" dirty="0">
                <a:latin typeface="+mj-lt"/>
                <a:cs typeface="Arial"/>
              </a:rPr>
              <a:t>Each </a:t>
            </a:r>
            <a:r>
              <a:rPr lang="en-CA" sz="2500" spc="15" dirty="0" err="1">
                <a:latin typeface="+mj-lt"/>
                <a:cs typeface="Arial"/>
              </a:rPr>
              <a:t>subtransaction</a:t>
            </a:r>
            <a:r>
              <a:rPr lang="en-CA" sz="2500" spc="15" dirty="0">
                <a:latin typeface="+mj-lt"/>
                <a:cs typeface="Arial"/>
              </a:rPr>
              <a:t> can fail </a:t>
            </a:r>
            <a:r>
              <a:rPr lang="en-CA" sz="2500" spc="15" dirty="0">
                <a:solidFill>
                  <a:srgbClr val="FF0000"/>
                </a:solidFill>
                <a:latin typeface="+mj-lt"/>
                <a:cs typeface="Arial"/>
              </a:rPr>
              <a:t>independently</a:t>
            </a:r>
            <a:r>
              <a:rPr lang="en-CA" sz="2500" spc="15" dirty="0">
                <a:latin typeface="+mj-lt"/>
                <a:cs typeface="Arial"/>
              </a:rPr>
              <a:t> of its parent and of the other </a:t>
            </a:r>
            <a:r>
              <a:rPr lang="en-CA" sz="2500" spc="15" dirty="0" err="1">
                <a:latin typeface="+mj-lt"/>
                <a:cs typeface="Arial"/>
              </a:rPr>
              <a:t>subtransactions</a:t>
            </a:r>
            <a:r>
              <a:rPr lang="en-CA" sz="2500" spc="15" dirty="0">
                <a:latin typeface="+mj-lt"/>
                <a:cs typeface="Arial"/>
              </a:rPr>
              <a:t>. </a:t>
            </a:r>
          </a:p>
          <a:p>
            <a:pPr marL="214160" indent="-204426">
              <a:lnSpc>
                <a:spcPct val="100000"/>
              </a:lnSpc>
              <a:buFont typeface="Arial"/>
              <a:buChar char="•"/>
              <a:tabLst>
                <a:tab pos="214160" algn="l"/>
              </a:tabLst>
            </a:pPr>
            <a:r>
              <a:rPr lang="en-CA" sz="2500" spc="15" dirty="0">
                <a:latin typeface="+mj-lt"/>
                <a:cs typeface="Arial"/>
              </a:rPr>
              <a:t>When a </a:t>
            </a:r>
            <a:r>
              <a:rPr lang="en-CA" sz="2500" spc="15" dirty="0" err="1">
                <a:latin typeface="+mj-lt"/>
                <a:cs typeface="Arial"/>
              </a:rPr>
              <a:t>subtransaction</a:t>
            </a:r>
            <a:r>
              <a:rPr lang="en-CA" sz="2500" spc="15" dirty="0">
                <a:latin typeface="+mj-lt"/>
                <a:cs typeface="Arial"/>
              </a:rPr>
              <a:t> aborts, the parent transaction can sometimes choose an alternative </a:t>
            </a:r>
            <a:r>
              <a:rPr lang="en-CA" sz="2500" spc="15" dirty="0" err="1">
                <a:latin typeface="+mj-lt"/>
                <a:cs typeface="Arial"/>
              </a:rPr>
              <a:t>subtransaction</a:t>
            </a:r>
            <a:r>
              <a:rPr lang="en-CA" sz="2500" spc="15" dirty="0">
                <a:latin typeface="+mj-lt"/>
                <a:cs typeface="Arial"/>
              </a:rPr>
              <a:t> to complete its task.</a:t>
            </a:r>
          </a:p>
          <a:p>
            <a:pPr marL="228600" lvl="1" indent="-168275">
              <a:lnSpc>
                <a:spcPct val="100000"/>
              </a:lnSpc>
              <a:buFont typeface="Arial"/>
              <a:buChar char="•"/>
              <a:tabLst>
                <a:tab pos="214160" algn="l"/>
              </a:tabLst>
            </a:pPr>
            <a:r>
              <a:rPr lang="en-CA" sz="2500" spc="15" dirty="0">
                <a:latin typeface="+mj-lt"/>
                <a:cs typeface="Arial"/>
              </a:rPr>
              <a:t>e.g., a transaction to deliver a mail message to a list of recipients could be structured as a set of </a:t>
            </a:r>
            <a:r>
              <a:rPr lang="en-CA" sz="2500" spc="15" dirty="0" err="1">
                <a:latin typeface="+mj-lt"/>
                <a:cs typeface="Arial"/>
              </a:rPr>
              <a:t>subtransactions</a:t>
            </a:r>
            <a:r>
              <a:rPr lang="en-CA" sz="2500" spc="15" dirty="0">
                <a:latin typeface="+mj-lt"/>
                <a:cs typeface="Arial"/>
              </a:rPr>
              <a:t>, each of which delivers the message to one of the recipients.</a:t>
            </a:r>
          </a:p>
          <a:p>
            <a:pPr marL="214160" indent="-204426">
              <a:lnSpc>
                <a:spcPct val="100000"/>
              </a:lnSpc>
              <a:buFont typeface="Arial"/>
              <a:buChar char="•"/>
              <a:tabLst>
                <a:tab pos="214160" algn="l"/>
              </a:tabLst>
            </a:pPr>
            <a:r>
              <a:rPr lang="en-CA" sz="2500" spc="15" dirty="0">
                <a:latin typeface="+mj-lt"/>
                <a:cs typeface="Arial"/>
              </a:rPr>
              <a:t>If one or more of the </a:t>
            </a:r>
            <a:r>
              <a:rPr lang="en-CA" sz="2500" spc="15" dirty="0" err="1">
                <a:latin typeface="+mj-lt"/>
                <a:cs typeface="Arial"/>
              </a:rPr>
              <a:t>subtransactions</a:t>
            </a:r>
            <a:r>
              <a:rPr lang="en-CA" sz="2500" spc="15" dirty="0">
                <a:latin typeface="+mj-lt"/>
                <a:cs typeface="Arial"/>
              </a:rPr>
              <a:t> fails, the parent transaction could record the fact and then commit, with the result that all the successful child transactions commit. </a:t>
            </a:r>
          </a:p>
          <a:p>
            <a:pPr marL="214160" indent="-204426">
              <a:lnSpc>
                <a:spcPct val="100000"/>
              </a:lnSpc>
              <a:buFont typeface="Arial"/>
              <a:buChar char="•"/>
              <a:tabLst>
                <a:tab pos="214160" algn="l"/>
              </a:tabLst>
            </a:pPr>
            <a:r>
              <a:rPr lang="en-CA" sz="2500" spc="15" dirty="0">
                <a:cs typeface="Arial"/>
              </a:rPr>
              <a:t>Parent transaction </a:t>
            </a:r>
            <a:r>
              <a:rPr lang="en-CA" sz="2500" spc="15" dirty="0">
                <a:latin typeface="+mj-lt"/>
                <a:cs typeface="Arial"/>
              </a:rPr>
              <a:t>could then start another transaction to attempt to redeliver the messages that were not s</a:t>
            </a:r>
            <a:r>
              <a:rPr lang="en-US" sz="2500" spc="15" dirty="0" err="1">
                <a:latin typeface="+mj-lt"/>
                <a:cs typeface="Arial"/>
              </a:rPr>
              <a:t>ent</a:t>
            </a:r>
            <a:r>
              <a:rPr lang="en-US" sz="2500" spc="15" dirty="0">
                <a:latin typeface="+mj-lt"/>
                <a:cs typeface="Arial"/>
              </a:rPr>
              <a:t>.</a:t>
            </a:r>
            <a:endParaRPr lang="en-CA" sz="2500" spc="15" dirty="0">
              <a:latin typeface="+mj-lt"/>
              <a:cs typeface="Arial"/>
            </a:endParaRPr>
          </a:p>
        </p:txBody>
      </p:sp>
      <p:sp>
        <p:nvSpPr>
          <p:cNvPr id="2" name="Footer Placeholder 1"/>
          <p:cNvSpPr>
            <a:spLocks noGrp="1"/>
          </p:cNvSpPr>
          <p:nvPr>
            <p:ph type="ftr" idx="11"/>
          </p:nvPr>
        </p:nvSpPr>
        <p:spPr/>
        <p:txBody>
          <a:bodyPr/>
          <a:lstStyle/>
          <a:p>
            <a:pPr>
              <a:defRPr/>
            </a:pPr>
            <a:r>
              <a:rPr lang="en-US"/>
              <a:t>Software Engineering for Distributed Systems Course </a:t>
            </a:r>
            <a:endParaRPr lang="en-US" dirty="0"/>
          </a:p>
        </p:txBody>
      </p:sp>
      <p:sp>
        <p:nvSpPr>
          <p:cNvPr id="3" name="Slide Number Placeholder 2"/>
          <p:cNvSpPr>
            <a:spLocks noGrp="1"/>
          </p:cNvSpPr>
          <p:nvPr>
            <p:ph type="sldNum" idx="12"/>
          </p:nvPr>
        </p:nvSpPr>
        <p:spPr/>
        <p:txBody>
          <a:bodyPr/>
          <a:lstStyle/>
          <a:p>
            <a:fld id="{9209E653-5F71-42D0-A15C-24EE50CB6FA9}" type="slidenum">
              <a:rPr lang="en-US" smtClean="0"/>
              <a:pPr/>
              <a:t>45</a:t>
            </a:fld>
            <a:endParaRPr lang="en-US" dirty="0"/>
          </a:p>
        </p:txBody>
      </p:sp>
    </p:spTree>
    <p:extLst>
      <p:ext uri="{BB962C8B-B14F-4D97-AF65-F5344CB8AC3E}">
        <p14:creationId xmlns:p14="http://schemas.microsoft.com/office/powerpoint/2010/main" val="30404558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68280" y="411353"/>
            <a:ext cx="9104345" cy="615553"/>
          </a:xfrm>
          <a:prstGeom prst="rect">
            <a:avLst/>
          </a:prstGeom>
        </p:spPr>
        <p:txBody>
          <a:bodyPr vert="horz" wrap="square" lIns="0" tIns="0" rIns="0" bIns="0" rtlCol="0">
            <a:spAutoFit/>
          </a:bodyPr>
          <a:lstStyle/>
          <a:p>
            <a:pPr marL="9735">
              <a:lnSpc>
                <a:spcPct val="100000"/>
              </a:lnSpc>
            </a:pPr>
            <a:r>
              <a:rPr sz="4000" spc="-54" dirty="0"/>
              <a:t>Nested</a:t>
            </a:r>
            <a:r>
              <a:rPr sz="4000" spc="87" dirty="0">
                <a:latin typeface="Times New Roman"/>
                <a:cs typeface="Times New Roman"/>
              </a:rPr>
              <a:t> </a:t>
            </a:r>
            <a:r>
              <a:rPr sz="4000" spc="-498" dirty="0"/>
              <a:t>T</a:t>
            </a:r>
            <a:r>
              <a:rPr sz="4000" spc="-61" dirty="0"/>
              <a:t>ransactions</a:t>
            </a:r>
            <a:r>
              <a:rPr lang="en-CA" sz="4000" spc="-61" dirty="0"/>
              <a:t> (4)</a:t>
            </a:r>
            <a:endParaRPr sz="4000" spc="-61" dirty="0"/>
          </a:p>
        </p:txBody>
      </p:sp>
      <p:sp>
        <p:nvSpPr>
          <p:cNvPr id="5" name="object 5"/>
          <p:cNvSpPr txBox="1"/>
          <p:nvPr/>
        </p:nvSpPr>
        <p:spPr>
          <a:xfrm>
            <a:off x="452421" y="1462493"/>
            <a:ext cx="8980379" cy="5386090"/>
          </a:xfrm>
          <a:prstGeom prst="rect">
            <a:avLst/>
          </a:prstGeom>
        </p:spPr>
        <p:txBody>
          <a:bodyPr vert="horz" wrap="square" lIns="0" tIns="0" rIns="0" bIns="0" rtlCol="0">
            <a:spAutoFit/>
          </a:bodyPr>
          <a:lstStyle/>
          <a:p>
            <a:pPr marL="214160" indent="-204426">
              <a:lnSpc>
                <a:spcPct val="100000"/>
              </a:lnSpc>
              <a:buFont typeface="Arial"/>
              <a:buChar char="•"/>
              <a:tabLst>
                <a:tab pos="214160" algn="l"/>
              </a:tabLst>
            </a:pPr>
            <a:r>
              <a:rPr lang="en-CA" sz="2500" u="sng" spc="15" dirty="0">
                <a:solidFill>
                  <a:srgbClr val="FF0000"/>
                </a:solidFill>
                <a:latin typeface="+mj-lt"/>
                <a:cs typeface="Arial"/>
              </a:rPr>
              <a:t>Rules for committing nested transactions:</a:t>
            </a:r>
          </a:p>
          <a:p>
            <a:pPr marL="214160" indent="-204426">
              <a:lnSpc>
                <a:spcPct val="100000"/>
              </a:lnSpc>
              <a:tabLst>
                <a:tab pos="214160" algn="l"/>
              </a:tabLst>
            </a:pPr>
            <a:endParaRPr lang="en-CA" sz="2500" u="sng" spc="15" dirty="0">
              <a:solidFill>
                <a:srgbClr val="FF0000"/>
              </a:solidFill>
              <a:latin typeface="+mj-lt"/>
              <a:cs typeface="Arial"/>
            </a:endParaRPr>
          </a:p>
          <a:p>
            <a:pPr marL="396875" lvl="1" indent="-168275">
              <a:lnSpc>
                <a:spcPct val="100000"/>
              </a:lnSpc>
              <a:buFont typeface="Arial"/>
              <a:buChar char="•"/>
              <a:tabLst>
                <a:tab pos="214160" algn="l"/>
              </a:tabLst>
            </a:pPr>
            <a:r>
              <a:rPr lang="en-CA" sz="2500" spc="15" dirty="0">
                <a:latin typeface="+mj-lt"/>
                <a:cs typeface="Arial"/>
              </a:rPr>
              <a:t>A parent transaction may commit or abort only after its child transactions have </a:t>
            </a:r>
            <a:r>
              <a:rPr lang="en-US" sz="2500" spc="15" dirty="0">
                <a:latin typeface="+mj-lt"/>
                <a:cs typeface="Arial"/>
              </a:rPr>
              <a:t>completed.</a:t>
            </a:r>
          </a:p>
          <a:p>
            <a:pPr marL="396875" lvl="1" indent="-168275">
              <a:lnSpc>
                <a:spcPct val="100000"/>
              </a:lnSpc>
              <a:buFont typeface="Arial"/>
              <a:buChar char="•"/>
              <a:tabLst>
                <a:tab pos="214160" algn="l"/>
              </a:tabLst>
            </a:pPr>
            <a:r>
              <a:rPr lang="en-CA" sz="2500" spc="15" dirty="0">
                <a:latin typeface="+mj-lt"/>
                <a:cs typeface="Arial"/>
              </a:rPr>
              <a:t>When a </a:t>
            </a:r>
            <a:r>
              <a:rPr lang="en-CA" sz="2500" spc="15" dirty="0" err="1">
                <a:latin typeface="+mj-lt"/>
                <a:cs typeface="Arial"/>
              </a:rPr>
              <a:t>subtransaction</a:t>
            </a:r>
            <a:r>
              <a:rPr lang="en-CA" sz="2500" spc="15" dirty="0">
                <a:latin typeface="+mj-lt"/>
                <a:cs typeface="Arial"/>
              </a:rPr>
              <a:t> completes, it makes an independent decision either to commit provisionally or to abort. Its decision to abort is final.</a:t>
            </a:r>
          </a:p>
          <a:p>
            <a:pPr marL="396875" lvl="1" indent="-168275">
              <a:lnSpc>
                <a:spcPct val="100000"/>
              </a:lnSpc>
              <a:buFont typeface="Arial"/>
              <a:buChar char="•"/>
              <a:tabLst>
                <a:tab pos="214160" algn="l"/>
              </a:tabLst>
            </a:pPr>
            <a:r>
              <a:rPr lang="en-CA" sz="2500" spc="15" dirty="0">
                <a:latin typeface="+mj-lt"/>
                <a:cs typeface="Arial"/>
              </a:rPr>
              <a:t>When a parent aborts, all of its </a:t>
            </a:r>
            <a:r>
              <a:rPr lang="en-CA" sz="2500" spc="15" dirty="0" err="1">
                <a:latin typeface="+mj-lt"/>
                <a:cs typeface="Arial"/>
              </a:rPr>
              <a:t>subtransactions</a:t>
            </a:r>
            <a:r>
              <a:rPr lang="en-CA" sz="2500" spc="15" dirty="0">
                <a:latin typeface="+mj-lt"/>
                <a:cs typeface="Arial"/>
              </a:rPr>
              <a:t> are aborted. For example, if </a:t>
            </a:r>
            <a:r>
              <a:rPr lang="en-CA" sz="2500" i="1" spc="15" dirty="0">
                <a:latin typeface="+mj-lt"/>
                <a:cs typeface="Arial"/>
              </a:rPr>
              <a:t>T</a:t>
            </a:r>
            <a:r>
              <a:rPr lang="en-CA" sz="2500" i="1" spc="15" baseline="-25000" dirty="0">
                <a:latin typeface="+mj-lt"/>
                <a:cs typeface="Arial"/>
              </a:rPr>
              <a:t>2</a:t>
            </a:r>
            <a:r>
              <a:rPr lang="en-CA" sz="2500" spc="15" dirty="0">
                <a:latin typeface="+mj-lt"/>
                <a:cs typeface="Arial"/>
              </a:rPr>
              <a:t> aborts then </a:t>
            </a:r>
            <a:r>
              <a:rPr lang="en-CA" sz="2500" i="1" spc="15" dirty="0">
                <a:latin typeface="+mj-lt"/>
                <a:cs typeface="Arial"/>
              </a:rPr>
              <a:t>T</a:t>
            </a:r>
            <a:r>
              <a:rPr lang="en-CA" sz="2500" i="1" spc="15" baseline="-25000" dirty="0">
                <a:latin typeface="+mj-lt"/>
                <a:cs typeface="Arial"/>
              </a:rPr>
              <a:t>21</a:t>
            </a:r>
            <a:r>
              <a:rPr lang="en-CA" sz="2500" spc="15" dirty="0">
                <a:latin typeface="+mj-lt"/>
                <a:cs typeface="Arial"/>
              </a:rPr>
              <a:t> and </a:t>
            </a:r>
            <a:r>
              <a:rPr lang="en-CA" sz="2500" i="1" spc="15" dirty="0">
                <a:latin typeface="+mj-lt"/>
                <a:cs typeface="Arial"/>
              </a:rPr>
              <a:t>T</a:t>
            </a:r>
            <a:r>
              <a:rPr lang="en-CA" sz="2500" i="1" spc="15" baseline="-25000" dirty="0">
                <a:latin typeface="+mj-lt"/>
                <a:cs typeface="Arial"/>
              </a:rPr>
              <a:t>211 </a:t>
            </a:r>
            <a:r>
              <a:rPr lang="en-CA" sz="2500" spc="15" dirty="0">
                <a:latin typeface="+mj-lt"/>
                <a:cs typeface="Arial"/>
              </a:rPr>
              <a:t>must also abort, even though they may have provisionally </a:t>
            </a:r>
            <a:r>
              <a:rPr lang="en-US" sz="2500" spc="15" dirty="0">
                <a:latin typeface="+mj-lt"/>
                <a:cs typeface="Arial"/>
              </a:rPr>
              <a:t>committed.</a:t>
            </a:r>
          </a:p>
          <a:p>
            <a:pPr marL="396875" lvl="1" indent="-168275">
              <a:lnSpc>
                <a:spcPct val="100000"/>
              </a:lnSpc>
              <a:buFont typeface="Arial"/>
              <a:buChar char="•"/>
              <a:tabLst>
                <a:tab pos="214160" algn="l"/>
              </a:tabLst>
            </a:pPr>
            <a:r>
              <a:rPr lang="en-CA" sz="2500" spc="15" dirty="0">
                <a:latin typeface="+mj-lt"/>
                <a:cs typeface="Arial"/>
              </a:rPr>
              <a:t>When a </a:t>
            </a:r>
            <a:r>
              <a:rPr lang="en-CA" sz="2500" spc="15" dirty="0" err="1">
                <a:latin typeface="+mj-lt"/>
                <a:cs typeface="Arial"/>
              </a:rPr>
              <a:t>subtransaction</a:t>
            </a:r>
            <a:r>
              <a:rPr lang="en-CA" sz="2500" spc="15" dirty="0">
                <a:latin typeface="+mj-lt"/>
                <a:cs typeface="Arial"/>
              </a:rPr>
              <a:t> aborts, the parent can decide whether to abort or not, e.g., </a:t>
            </a:r>
            <a:r>
              <a:rPr lang="en-CA" sz="2500" i="1" spc="15" dirty="0">
                <a:latin typeface="+mj-lt"/>
                <a:cs typeface="Arial"/>
              </a:rPr>
              <a:t>T</a:t>
            </a:r>
            <a:r>
              <a:rPr lang="en-CA" sz="2500" spc="15" dirty="0">
                <a:latin typeface="+mj-lt"/>
                <a:cs typeface="Arial"/>
              </a:rPr>
              <a:t> decides to commit although </a:t>
            </a:r>
            <a:r>
              <a:rPr lang="en-CA" sz="2500" i="1" spc="15" dirty="0">
                <a:latin typeface="+mj-lt"/>
                <a:cs typeface="Arial"/>
              </a:rPr>
              <a:t>T</a:t>
            </a:r>
            <a:r>
              <a:rPr lang="en-CA" sz="2500" i="1" spc="15" baseline="-25000" dirty="0">
                <a:latin typeface="+mj-lt"/>
                <a:cs typeface="Arial"/>
              </a:rPr>
              <a:t>2</a:t>
            </a:r>
            <a:r>
              <a:rPr lang="en-CA" sz="2500" spc="15" dirty="0">
                <a:latin typeface="+mj-lt"/>
                <a:cs typeface="Arial"/>
              </a:rPr>
              <a:t> has aborted.</a:t>
            </a:r>
          </a:p>
        </p:txBody>
      </p:sp>
      <p:sp>
        <p:nvSpPr>
          <p:cNvPr id="2" name="Footer Placeholder 1"/>
          <p:cNvSpPr>
            <a:spLocks noGrp="1"/>
          </p:cNvSpPr>
          <p:nvPr>
            <p:ph type="ftr" idx="11"/>
          </p:nvPr>
        </p:nvSpPr>
        <p:spPr/>
        <p:txBody>
          <a:bodyPr/>
          <a:lstStyle/>
          <a:p>
            <a:pPr>
              <a:defRPr/>
            </a:pPr>
            <a:r>
              <a:rPr lang="en-US"/>
              <a:t>Software Engineering for Distributed Systems Course </a:t>
            </a:r>
            <a:endParaRPr lang="en-US" dirty="0"/>
          </a:p>
        </p:txBody>
      </p:sp>
      <p:sp>
        <p:nvSpPr>
          <p:cNvPr id="3" name="Slide Number Placeholder 2"/>
          <p:cNvSpPr>
            <a:spLocks noGrp="1"/>
          </p:cNvSpPr>
          <p:nvPr>
            <p:ph type="sldNum" idx="12"/>
          </p:nvPr>
        </p:nvSpPr>
        <p:spPr/>
        <p:txBody>
          <a:bodyPr/>
          <a:lstStyle/>
          <a:p>
            <a:fld id="{9209E653-5F71-42D0-A15C-24EE50CB6FA9}" type="slidenum">
              <a:rPr lang="en-US" smtClean="0"/>
              <a:pPr/>
              <a:t>46</a:t>
            </a:fld>
            <a:endParaRPr lang="en-US" dirty="0"/>
          </a:p>
        </p:txBody>
      </p:sp>
    </p:spTree>
    <p:extLst>
      <p:ext uri="{BB962C8B-B14F-4D97-AF65-F5344CB8AC3E}">
        <p14:creationId xmlns:p14="http://schemas.microsoft.com/office/powerpoint/2010/main" val="30404558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68280" y="411353"/>
            <a:ext cx="9104345" cy="615553"/>
          </a:xfrm>
          <a:prstGeom prst="rect">
            <a:avLst/>
          </a:prstGeom>
        </p:spPr>
        <p:txBody>
          <a:bodyPr vert="horz" wrap="square" lIns="0" tIns="0" rIns="0" bIns="0" rtlCol="0">
            <a:spAutoFit/>
          </a:bodyPr>
          <a:lstStyle/>
          <a:p>
            <a:pPr marL="9735">
              <a:lnSpc>
                <a:spcPct val="100000"/>
              </a:lnSpc>
            </a:pPr>
            <a:r>
              <a:rPr sz="4000" spc="-54" dirty="0"/>
              <a:t>Nested</a:t>
            </a:r>
            <a:r>
              <a:rPr sz="4000" spc="87" dirty="0">
                <a:latin typeface="Times New Roman"/>
                <a:cs typeface="Times New Roman"/>
              </a:rPr>
              <a:t> </a:t>
            </a:r>
            <a:r>
              <a:rPr sz="4000" spc="-498" dirty="0"/>
              <a:t>T</a:t>
            </a:r>
            <a:r>
              <a:rPr sz="4000" spc="-61" dirty="0"/>
              <a:t>ransactions</a:t>
            </a:r>
            <a:r>
              <a:rPr lang="en-CA" sz="4000" spc="-61" dirty="0"/>
              <a:t> (5)</a:t>
            </a:r>
            <a:endParaRPr sz="4000" spc="-61" dirty="0"/>
          </a:p>
        </p:txBody>
      </p:sp>
      <p:sp>
        <p:nvSpPr>
          <p:cNvPr id="5" name="object 5"/>
          <p:cNvSpPr txBox="1"/>
          <p:nvPr/>
        </p:nvSpPr>
        <p:spPr>
          <a:xfrm>
            <a:off x="452421" y="1462493"/>
            <a:ext cx="8764355" cy="4231928"/>
          </a:xfrm>
          <a:prstGeom prst="rect">
            <a:avLst/>
          </a:prstGeom>
        </p:spPr>
        <p:txBody>
          <a:bodyPr vert="horz" wrap="square" lIns="0" tIns="0" rIns="0" bIns="0" rtlCol="0">
            <a:spAutoFit/>
          </a:bodyPr>
          <a:lstStyle/>
          <a:p>
            <a:pPr marL="214160" indent="-204426">
              <a:lnSpc>
                <a:spcPct val="100000"/>
              </a:lnSpc>
              <a:buFont typeface="Arial"/>
              <a:buChar char="•"/>
              <a:tabLst>
                <a:tab pos="214160" algn="l"/>
              </a:tabLst>
            </a:pPr>
            <a:r>
              <a:rPr lang="en-CA" sz="2500" u="sng" spc="15" dirty="0">
                <a:solidFill>
                  <a:srgbClr val="FF0000"/>
                </a:solidFill>
                <a:latin typeface="+mj-lt"/>
                <a:cs typeface="Arial"/>
              </a:rPr>
              <a:t>Rules for committing nested transactions:</a:t>
            </a:r>
          </a:p>
          <a:p>
            <a:pPr marL="214160" indent="-204426">
              <a:lnSpc>
                <a:spcPct val="100000"/>
              </a:lnSpc>
              <a:tabLst>
                <a:tab pos="214160" algn="l"/>
              </a:tabLst>
            </a:pPr>
            <a:endParaRPr lang="en-CA" sz="2500" u="sng" spc="15" dirty="0">
              <a:solidFill>
                <a:srgbClr val="FF0000"/>
              </a:solidFill>
              <a:latin typeface="+mj-lt"/>
              <a:cs typeface="Arial"/>
            </a:endParaRPr>
          </a:p>
          <a:p>
            <a:pPr marL="396875" lvl="1" indent="-168275">
              <a:lnSpc>
                <a:spcPct val="100000"/>
              </a:lnSpc>
              <a:buFont typeface="Arial"/>
              <a:buChar char="•"/>
              <a:tabLst>
                <a:tab pos="214160" algn="l"/>
              </a:tabLst>
            </a:pPr>
            <a:r>
              <a:rPr lang="en-CA" sz="2500" spc="15" dirty="0">
                <a:latin typeface="+mj-lt"/>
                <a:cs typeface="Arial"/>
              </a:rPr>
              <a:t>If the top-level transaction commits, then all of the </a:t>
            </a:r>
            <a:r>
              <a:rPr lang="en-CA" sz="2500" spc="15" dirty="0" err="1">
                <a:latin typeface="+mj-lt"/>
                <a:cs typeface="Arial"/>
              </a:rPr>
              <a:t>subtransactions</a:t>
            </a:r>
            <a:r>
              <a:rPr lang="en-CA" sz="2500" spc="15" dirty="0">
                <a:latin typeface="+mj-lt"/>
                <a:cs typeface="Arial"/>
              </a:rPr>
              <a:t> that have provisionally committed can commit too, provided that none of their ancestors has aborted. </a:t>
            </a:r>
          </a:p>
          <a:p>
            <a:pPr marL="796925" lvl="2" indent="-168275">
              <a:lnSpc>
                <a:spcPct val="100000"/>
              </a:lnSpc>
              <a:buFont typeface="Arial"/>
              <a:buChar char="•"/>
              <a:tabLst>
                <a:tab pos="214160" algn="l"/>
              </a:tabLst>
            </a:pPr>
            <a:r>
              <a:rPr lang="en-CA" sz="2500" spc="15" dirty="0">
                <a:latin typeface="+mj-lt"/>
                <a:cs typeface="Arial"/>
              </a:rPr>
              <a:t>E.g., </a:t>
            </a:r>
            <a:r>
              <a:rPr lang="en-CA" sz="2500" i="1" spc="15" dirty="0">
                <a:latin typeface="+mj-lt"/>
                <a:cs typeface="Arial"/>
              </a:rPr>
              <a:t>T’s</a:t>
            </a:r>
            <a:r>
              <a:rPr lang="en-CA" sz="2500" spc="15" dirty="0">
                <a:latin typeface="+mj-lt"/>
                <a:cs typeface="Arial"/>
              </a:rPr>
              <a:t> commitment allows </a:t>
            </a:r>
            <a:r>
              <a:rPr lang="en-CA" sz="2500" i="1" spc="15" dirty="0">
                <a:latin typeface="+mj-lt"/>
                <a:cs typeface="Arial"/>
              </a:rPr>
              <a:t>T</a:t>
            </a:r>
            <a:r>
              <a:rPr lang="en-CA" sz="2500" i="1" spc="15" baseline="-25000" dirty="0">
                <a:latin typeface="+mj-lt"/>
                <a:cs typeface="Arial"/>
              </a:rPr>
              <a:t>1</a:t>
            </a:r>
            <a:r>
              <a:rPr lang="en-CA" sz="2500" spc="15" dirty="0">
                <a:latin typeface="+mj-lt"/>
                <a:cs typeface="Arial"/>
              </a:rPr>
              <a:t>, </a:t>
            </a:r>
            <a:r>
              <a:rPr lang="en-CA" sz="2500" i="1" spc="15" dirty="0">
                <a:latin typeface="+mj-lt"/>
                <a:cs typeface="Arial"/>
              </a:rPr>
              <a:t>T</a:t>
            </a:r>
            <a:r>
              <a:rPr lang="en-CA" sz="2500" i="1" spc="15" baseline="-25000" dirty="0">
                <a:latin typeface="+mj-lt"/>
                <a:cs typeface="Arial"/>
              </a:rPr>
              <a:t>11</a:t>
            </a:r>
            <a:r>
              <a:rPr lang="en-CA" sz="2500" spc="15" dirty="0">
                <a:latin typeface="+mj-lt"/>
                <a:cs typeface="Arial"/>
              </a:rPr>
              <a:t> and </a:t>
            </a:r>
            <a:r>
              <a:rPr lang="en-CA" sz="2500" i="1" spc="15" dirty="0">
                <a:latin typeface="+mj-lt"/>
                <a:cs typeface="Arial"/>
              </a:rPr>
              <a:t>T</a:t>
            </a:r>
            <a:r>
              <a:rPr lang="en-CA" sz="2500" i="1" spc="15" baseline="-25000" dirty="0">
                <a:latin typeface="+mj-lt"/>
                <a:cs typeface="Arial"/>
              </a:rPr>
              <a:t>12 </a:t>
            </a:r>
            <a:r>
              <a:rPr lang="en-CA" sz="2500" spc="15" dirty="0">
                <a:latin typeface="+mj-lt"/>
                <a:cs typeface="Arial"/>
              </a:rPr>
              <a:t>to commit, but not </a:t>
            </a:r>
            <a:r>
              <a:rPr lang="en-CA" sz="2500" i="1" spc="15" dirty="0">
                <a:latin typeface="+mj-lt"/>
                <a:cs typeface="Arial"/>
              </a:rPr>
              <a:t>T</a:t>
            </a:r>
            <a:r>
              <a:rPr lang="en-CA" sz="2500" i="1" spc="15" baseline="-25000" dirty="0">
                <a:latin typeface="+mj-lt"/>
                <a:cs typeface="Arial"/>
              </a:rPr>
              <a:t>21 </a:t>
            </a:r>
            <a:r>
              <a:rPr lang="en-CA" sz="2500" spc="15" dirty="0">
                <a:latin typeface="+mj-lt"/>
                <a:cs typeface="Arial"/>
              </a:rPr>
              <a:t>and </a:t>
            </a:r>
            <a:r>
              <a:rPr lang="en-CA" sz="2500" i="1" spc="15" dirty="0">
                <a:latin typeface="+mj-lt"/>
                <a:cs typeface="Arial"/>
              </a:rPr>
              <a:t>T</a:t>
            </a:r>
            <a:r>
              <a:rPr lang="en-CA" sz="2500" i="1" spc="15" baseline="-25000" dirty="0">
                <a:latin typeface="+mj-lt"/>
                <a:cs typeface="Arial"/>
              </a:rPr>
              <a:t>211 </a:t>
            </a:r>
            <a:r>
              <a:rPr lang="en-CA" sz="2500" spc="15" dirty="0">
                <a:latin typeface="+mj-lt"/>
                <a:cs typeface="Arial"/>
              </a:rPr>
              <a:t>since their parent, </a:t>
            </a:r>
            <a:r>
              <a:rPr lang="en-CA" sz="2500" i="1" spc="15" dirty="0">
                <a:latin typeface="+mj-lt"/>
                <a:cs typeface="Arial"/>
              </a:rPr>
              <a:t>T</a:t>
            </a:r>
            <a:r>
              <a:rPr lang="en-CA" sz="2500" i="1" spc="15" baseline="-25000" dirty="0">
                <a:latin typeface="+mj-lt"/>
                <a:cs typeface="Arial"/>
              </a:rPr>
              <a:t>2</a:t>
            </a:r>
            <a:r>
              <a:rPr lang="en-CA" sz="2500" spc="15" dirty="0">
                <a:latin typeface="+mj-lt"/>
                <a:cs typeface="Arial"/>
              </a:rPr>
              <a:t>, aborted. </a:t>
            </a:r>
          </a:p>
          <a:p>
            <a:pPr marL="396875" lvl="1" indent="-168275">
              <a:lnSpc>
                <a:spcPct val="100000"/>
              </a:lnSpc>
              <a:buFont typeface="Arial"/>
              <a:buChar char="•"/>
              <a:tabLst>
                <a:tab pos="214160" algn="l"/>
              </a:tabLst>
            </a:pPr>
            <a:endParaRPr lang="en-CA" sz="2500" spc="15" dirty="0">
              <a:latin typeface="+mj-lt"/>
              <a:cs typeface="Arial"/>
            </a:endParaRPr>
          </a:p>
          <a:p>
            <a:pPr marL="396875" lvl="1" indent="-168275">
              <a:lnSpc>
                <a:spcPct val="100000"/>
              </a:lnSpc>
              <a:buFont typeface="Arial"/>
              <a:buChar char="•"/>
              <a:tabLst>
                <a:tab pos="214160" algn="l"/>
              </a:tabLst>
            </a:pPr>
            <a:r>
              <a:rPr lang="en-CA" sz="2500" spc="15" dirty="0">
                <a:latin typeface="+mj-lt"/>
                <a:cs typeface="Arial"/>
              </a:rPr>
              <a:t>Generally</a:t>
            </a:r>
            <a:r>
              <a:rPr lang="en-CA" sz="2500" spc="15" dirty="0">
                <a:solidFill>
                  <a:srgbClr val="FF0000"/>
                </a:solidFill>
                <a:latin typeface="+mj-lt"/>
                <a:cs typeface="Arial"/>
              </a:rPr>
              <a:t> </a:t>
            </a:r>
            <a:r>
              <a:rPr lang="en-CA" sz="2500" spc="15" dirty="0">
                <a:latin typeface="+mj-lt"/>
                <a:cs typeface="Arial"/>
              </a:rPr>
              <a:t>the effects of a </a:t>
            </a:r>
            <a:r>
              <a:rPr lang="en-CA" sz="2500" spc="15" dirty="0" err="1">
                <a:latin typeface="+mj-lt"/>
                <a:cs typeface="Arial"/>
              </a:rPr>
              <a:t>subtransaction</a:t>
            </a:r>
            <a:r>
              <a:rPr lang="en-CA" sz="2500" spc="15" dirty="0">
                <a:latin typeface="+mj-lt"/>
                <a:cs typeface="Arial"/>
              </a:rPr>
              <a:t> </a:t>
            </a:r>
            <a:r>
              <a:rPr lang="en-CA" sz="2500" spc="15" dirty="0">
                <a:solidFill>
                  <a:srgbClr val="FF0000"/>
                </a:solidFill>
                <a:latin typeface="+mj-lt"/>
                <a:cs typeface="Arial"/>
              </a:rPr>
              <a:t>are not permanent</a:t>
            </a:r>
            <a:r>
              <a:rPr lang="en-CA" sz="2500" spc="15" dirty="0">
                <a:latin typeface="+mj-lt"/>
                <a:cs typeface="Arial"/>
              </a:rPr>
              <a:t> until the top-level transaction commits.</a:t>
            </a:r>
            <a:endParaRPr lang="en-US" sz="2500" spc="15" dirty="0">
              <a:latin typeface="+mj-lt"/>
              <a:cs typeface="Arial"/>
            </a:endParaRPr>
          </a:p>
        </p:txBody>
      </p:sp>
      <p:sp>
        <p:nvSpPr>
          <p:cNvPr id="2" name="Footer Placeholder 1"/>
          <p:cNvSpPr>
            <a:spLocks noGrp="1"/>
          </p:cNvSpPr>
          <p:nvPr>
            <p:ph type="ftr" idx="11"/>
          </p:nvPr>
        </p:nvSpPr>
        <p:spPr/>
        <p:txBody>
          <a:bodyPr/>
          <a:lstStyle/>
          <a:p>
            <a:pPr>
              <a:defRPr/>
            </a:pPr>
            <a:r>
              <a:rPr lang="en-US"/>
              <a:t>Software Engineering for Distributed Systems Course </a:t>
            </a:r>
            <a:endParaRPr lang="en-US" dirty="0"/>
          </a:p>
        </p:txBody>
      </p:sp>
      <p:sp>
        <p:nvSpPr>
          <p:cNvPr id="3" name="Slide Number Placeholder 2"/>
          <p:cNvSpPr>
            <a:spLocks noGrp="1"/>
          </p:cNvSpPr>
          <p:nvPr>
            <p:ph type="sldNum" idx="12"/>
          </p:nvPr>
        </p:nvSpPr>
        <p:spPr/>
        <p:txBody>
          <a:bodyPr/>
          <a:lstStyle/>
          <a:p>
            <a:fld id="{9209E653-5F71-42D0-A15C-24EE50CB6FA9}" type="slidenum">
              <a:rPr lang="en-US" smtClean="0"/>
              <a:pPr/>
              <a:t>47</a:t>
            </a:fld>
            <a:endParaRPr lang="en-US" dirty="0"/>
          </a:p>
        </p:txBody>
      </p:sp>
    </p:spTree>
    <p:extLst>
      <p:ext uri="{BB962C8B-B14F-4D97-AF65-F5344CB8AC3E}">
        <p14:creationId xmlns:p14="http://schemas.microsoft.com/office/powerpoint/2010/main" val="30404558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503238" y="301625"/>
            <a:ext cx="9070975" cy="585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38808"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Arial Unicode M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Arial Unicode MS"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Arial Unicode MS"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Arial Unicode MS"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Arial Unicode MS"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Arial Unicode MS" charset="0"/>
              </a:defRPr>
            </a:lvl9pPr>
          </a:lstStyle>
          <a:p>
            <a:pPr algn="ctr">
              <a:buFont typeface="Times New Roman" charset="0"/>
              <a:buNone/>
              <a:defRPr/>
            </a:pPr>
            <a:r>
              <a:rPr lang="en-US" sz="4400">
                <a:cs typeface="Microsoft YaHei" charset="0"/>
              </a:rPr>
              <a:t>Thank you for </a:t>
            </a:r>
          </a:p>
          <a:p>
            <a:pPr algn="ctr">
              <a:buFont typeface="Times New Roman" charset="0"/>
              <a:buNone/>
              <a:defRPr/>
            </a:pPr>
            <a:r>
              <a:rPr lang="en-US" sz="4400">
                <a:cs typeface="Microsoft YaHei" charset="0"/>
              </a:rPr>
              <a:t>your</a:t>
            </a:r>
            <a:r>
              <a:rPr lang="de-AT" sz="4400">
                <a:cs typeface="Microsoft YaHei" charset="0"/>
              </a:rPr>
              <a:t> </a:t>
            </a:r>
            <a:r>
              <a:rPr lang="en-US" sz="4400">
                <a:cs typeface="Microsoft YaHei" charset="0"/>
              </a:rPr>
              <a:t>attention.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3: List of topics</a:t>
            </a:r>
          </a:p>
        </p:txBody>
      </p:sp>
      <p:sp>
        <p:nvSpPr>
          <p:cNvPr id="3" name="Content Placeholder 2"/>
          <p:cNvSpPr>
            <a:spLocks noGrp="1"/>
          </p:cNvSpPr>
          <p:nvPr>
            <p:ph idx="1"/>
          </p:nvPr>
        </p:nvSpPr>
        <p:spPr/>
        <p:txBody>
          <a:bodyPr/>
          <a:lstStyle/>
          <a:p>
            <a:pPr marL="0" indent="0">
              <a:lnSpc>
                <a:spcPct val="200000"/>
              </a:lnSpc>
            </a:pPr>
            <a:r>
              <a:rPr lang="en-US" sz="2600" dirty="0"/>
              <a:t>   </a:t>
            </a:r>
          </a:p>
        </p:txBody>
      </p:sp>
      <p:sp>
        <p:nvSpPr>
          <p:cNvPr id="5" name="Slide Number Placeholder 4"/>
          <p:cNvSpPr>
            <a:spLocks noGrp="1"/>
          </p:cNvSpPr>
          <p:nvPr>
            <p:ph type="sldNum" idx="4294967295"/>
          </p:nvPr>
        </p:nvSpPr>
        <p:spPr>
          <a:xfrm>
            <a:off x="7227891" y="6994547"/>
            <a:ext cx="2346325" cy="411141"/>
          </a:xfrm>
          <a:prstGeom prst="rect">
            <a:avLst/>
          </a:prstGeom>
        </p:spPr>
        <p:txBody>
          <a:bodyPr lIns="100794" tIns="50397" rIns="100794" bIns="50397"/>
          <a:lstStyle/>
          <a:p>
            <a:fld id="{9209E653-5F71-42D0-A15C-24EE50CB6FA9}" type="slidenum">
              <a:rPr lang="en-US" smtClean="0"/>
              <a:pPr/>
              <a:t>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117311908"/>
              </p:ext>
            </p:extLst>
          </p:nvPr>
        </p:nvGraphicFramePr>
        <p:xfrm>
          <a:off x="1007864" y="1768475"/>
          <a:ext cx="7488550" cy="4603975"/>
        </p:xfrm>
        <a:graphic>
          <a:graphicData uri="http://schemas.openxmlformats.org/drawingml/2006/table">
            <a:tbl>
              <a:tblPr firstRow="1" firstCol="1" bandRow="1">
                <a:tableStyleId>{21E4AEA4-8DFA-4A89-87EB-49C32662AFE0}</a:tableStyleId>
              </a:tblPr>
              <a:tblGrid>
                <a:gridCol w="2319895">
                  <a:extLst>
                    <a:ext uri="{9D8B030D-6E8A-4147-A177-3AD203B41FA5}">
                      <a16:colId xmlns:a16="http://schemas.microsoft.com/office/drawing/2014/main" val="20000"/>
                    </a:ext>
                  </a:extLst>
                </a:gridCol>
                <a:gridCol w="5168655">
                  <a:extLst>
                    <a:ext uri="{9D8B030D-6E8A-4147-A177-3AD203B41FA5}">
                      <a16:colId xmlns:a16="http://schemas.microsoft.com/office/drawing/2014/main" val="20001"/>
                    </a:ext>
                  </a:extLst>
                </a:gridCol>
              </a:tblGrid>
              <a:tr h="920795">
                <a:tc>
                  <a:txBody>
                    <a:bodyPr/>
                    <a:lstStyle/>
                    <a:p>
                      <a:pPr algn="ctr">
                        <a:lnSpc>
                          <a:spcPct val="115000"/>
                        </a:lnSpc>
                        <a:spcAft>
                          <a:spcPts val="0"/>
                        </a:spcAft>
                      </a:pPr>
                      <a:r>
                        <a:rPr lang="en-US" sz="2800" dirty="0">
                          <a:effectLst/>
                        </a:rPr>
                        <a:t>Topic #</a:t>
                      </a:r>
                      <a:endParaRPr lang="en-US" sz="2800" dirty="0">
                        <a:effectLst/>
                        <a:latin typeface="Calibri"/>
                        <a:ea typeface="Times New Roman"/>
                        <a:cs typeface="Arial"/>
                      </a:endParaRPr>
                    </a:p>
                  </a:txBody>
                  <a:tcPr marL="75605" marR="75605" marT="0" marB="0" anchor="ctr"/>
                </a:tc>
                <a:tc>
                  <a:txBody>
                    <a:bodyPr/>
                    <a:lstStyle/>
                    <a:p>
                      <a:pPr algn="ctr">
                        <a:lnSpc>
                          <a:spcPct val="115000"/>
                        </a:lnSpc>
                        <a:spcAft>
                          <a:spcPts val="0"/>
                        </a:spcAft>
                      </a:pPr>
                      <a:r>
                        <a:rPr lang="en-US" sz="2800" dirty="0">
                          <a:effectLst/>
                        </a:rPr>
                        <a:t>Topic</a:t>
                      </a:r>
                      <a:endParaRPr lang="en-US" sz="2800" dirty="0">
                        <a:effectLst/>
                        <a:latin typeface="Calibri"/>
                        <a:ea typeface="Times New Roman"/>
                        <a:cs typeface="Arial"/>
                      </a:endParaRPr>
                    </a:p>
                  </a:txBody>
                  <a:tcPr marL="75605" marR="75605" marT="0" marB="0" anchor="ctr"/>
                </a:tc>
                <a:extLst>
                  <a:ext uri="{0D108BD9-81ED-4DB2-BD59-A6C34878D82A}">
                    <a16:rowId xmlns:a16="http://schemas.microsoft.com/office/drawing/2014/main" val="10000"/>
                  </a:ext>
                </a:extLst>
              </a:tr>
              <a:tr h="920795">
                <a:tc>
                  <a:txBody>
                    <a:bodyPr/>
                    <a:lstStyle/>
                    <a:p>
                      <a:pPr>
                        <a:lnSpc>
                          <a:spcPct val="115000"/>
                        </a:lnSpc>
                        <a:spcAft>
                          <a:spcPts val="0"/>
                        </a:spcAft>
                      </a:pPr>
                      <a:r>
                        <a:rPr lang="en-GB" sz="2400" dirty="0">
                          <a:effectLst/>
                        </a:rPr>
                        <a:t>Topic 1</a:t>
                      </a:r>
                      <a:endParaRPr lang="en-US" sz="2400" dirty="0">
                        <a:effectLst/>
                        <a:latin typeface="Calibri"/>
                        <a:ea typeface="Times New Roman"/>
                        <a:cs typeface="Arial"/>
                      </a:endParaRPr>
                    </a:p>
                  </a:txBody>
                  <a:tcPr marL="75605" marR="75605" marT="0" marB="0" anchor="ctr"/>
                </a:tc>
                <a:tc>
                  <a:txBody>
                    <a:bodyPr/>
                    <a:lstStyle/>
                    <a:p>
                      <a:pPr rtl="0"/>
                      <a:r>
                        <a:rPr lang="en-US" sz="2400" kern="1200" dirty="0">
                          <a:effectLst/>
                        </a:rPr>
                        <a:t>Processes</a:t>
                      </a:r>
                      <a:endParaRPr lang="en-US" sz="2400" i="0" kern="1200" dirty="0">
                        <a:solidFill>
                          <a:schemeClr val="dk1"/>
                        </a:solidFill>
                        <a:effectLst/>
                        <a:latin typeface="+mn-lt"/>
                        <a:ea typeface="+mn-ea"/>
                        <a:cs typeface="+mn-cs"/>
                      </a:endParaRPr>
                    </a:p>
                  </a:txBody>
                  <a:tcPr marL="75605" marR="75605" marT="0" marB="0" anchor="ctr"/>
                </a:tc>
                <a:extLst>
                  <a:ext uri="{0D108BD9-81ED-4DB2-BD59-A6C34878D82A}">
                    <a16:rowId xmlns:a16="http://schemas.microsoft.com/office/drawing/2014/main" val="10001"/>
                  </a:ext>
                </a:extLst>
              </a:tr>
              <a:tr h="920795">
                <a:tc>
                  <a:txBody>
                    <a:bodyPr/>
                    <a:lstStyle/>
                    <a:p>
                      <a:pPr>
                        <a:lnSpc>
                          <a:spcPct val="115000"/>
                        </a:lnSpc>
                        <a:spcAft>
                          <a:spcPts val="0"/>
                        </a:spcAft>
                      </a:pPr>
                      <a:r>
                        <a:rPr lang="en-GB" sz="2400" dirty="0">
                          <a:effectLst/>
                        </a:rPr>
                        <a:t>Topic 2</a:t>
                      </a:r>
                      <a:endParaRPr lang="en-US" sz="2400" dirty="0">
                        <a:effectLst/>
                        <a:latin typeface="Calibri"/>
                        <a:ea typeface="Times New Roman"/>
                        <a:cs typeface="Arial"/>
                      </a:endParaRPr>
                    </a:p>
                  </a:txBody>
                  <a:tcPr marL="75605" marR="75605" marT="0" marB="0" anchor="ctr"/>
                </a:tc>
                <a:tc>
                  <a:txBody>
                    <a:bodyPr/>
                    <a:lstStyle/>
                    <a:p>
                      <a:pPr rtl="0"/>
                      <a:r>
                        <a:rPr lang="en-US" sz="2400" kern="1200" dirty="0">
                          <a:effectLst/>
                        </a:rPr>
                        <a:t>Transaction oriented communication </a:t>
                      </a:r>
                      <a:endParaRPr lang="en-US" sz="2400" i="0" kern="1200" dirty="0">
                        <a:solidFill>
                          <a:schemeClr val="dk1"/>
                        </a:solidFill>
                        <a:effectLst/>
                        <a:latin typeface="+mn-lt"/>
                        <a:ea typeface="+mn-ea"/>
                        <a:cs typeface="+mn-cs"/>
                      </a:endParaRPr>
                    </a:p>
                  </a:txBody>
                  <a:tcPr marL="75605" marR="75605" marT="0" marB="0" anchor="ctr"/>
                </a:tc>
                <a:extLst>
                  <a:ext uri="{0D108BD9-81ED-4DB2-BD59-A6C34878D82A}">
                    <a16:rowId xmlns:a16="http://schemas.microsoft.com/office/drawing/2014/main" val="10002"/>
                  </a:ext>
                </a:extLst>
              </a:tr>
              <a:tr h="920795">
                <a:tc>
                  <a:txBody>
                    <a:bodyPr/>
                    <a:lstStyle/>
                    <a:p>
                      <a:pPr>
                        <a:lnSpc>
                          <a:spcPct val="115000"/>
                        </a:lnSpc>
                        <a:spcAft>
                          <a:spcPts val="0"/>
                        </a:spcAft>
                      </a:pPr>
                      <a:r>
                        <a:rPr lang="en-GB" sz="2400" dirty="0">
                          <a:effectLst/>
                        </a:rPr>
                        <a:t>Topic 3</a:t>
                      </a:r>
                      <a:endParaRPr lang="en-US" sz="2400" dirty="0">
                        <a:effectLst/>
                        <a:latin typeface="Calibri"/>
                        <a:ea typeface="Times New Roman"/>
                        <a:cs typeface="Arial"/>
                      </a:endParaRPr>
                    </a:p>
                  </a:txBody>
                  <a:tcPr marL="75605" marR="75605" marT="0" marB="0" anchor="ctr"/>
                </a:tc>
                <a:tc>
                  <a:txBody>
                    <a:bodyPr/>
                    <a:lstStyle/>
                    <a:p>
                      <a:pPr rtl="0"/>
                      <a:r>
                        <a:rPr lang="en-US" sz="2400" kern="1200" dirty="0">
                          <a:effectLst/>
                        </a:rPr>
                        <a:t>Message oriented communication </a:t>
                      </a:r>
                      <a:endParaRPr lang="en-US" sz="2400" kern="1200" dirty="0">
                        <a:solidFill>
                          <a:schemeClr val="dk1"/>
                        </a:solidFill>
                        <a:effectLst/>
                        <a:latin typeface="+mn-lt"/>
                        <a:ea typeface="+mn-ea"/>
                        <a:cs typeface="+mn-cs"/>
                      </a:endParaRPr>
                    </a:p>
                  </a:txBody>
                  <a:tcPr marL="75605" marR="75605" marT="0" marB="0" anchor="ctr"/>
                </a:tc>
                <a:extLst>
                  <a:ext uri="{0D108BD9-81ED-4DB2-BD59-A6C34878D82A}">
                    <a16:rowId xmlns:a16="http://schemas.microsoft.com/office/drawing/2014/main" val="10003"/>
                  </a:ext>
                </a:extLst>
              </a:tr>
              <a:tr h="920795">
                <a:tc>
                  <a:txBody>
                    <a:bodyPr/>
                    <a:lstStyle/>
                    <a:p>
                      <a:r>
                        <a:rPr lang="en-GB" sz="2400" dirty="0">
                          <a:effectLst/>
                        </a:rPr>
                        <a:t>Topic  4</a:t>
                      </a:r>
                      <a:endParaRPr lang="en-US" sz="2400" dirty="0"/>
                    </a:p>
                  </a:txBody>
                  <a:tcPr marL="75605" marR="75605" marT="0" marB="0" anchor="ct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US" sz="2400" kern="1200" dirty="0">
                          <a:effectLst/>
                        </a:rPr>
                        <a:t>Remote invocation</a:t>
                      </a:r>
                      <a:endParaRPr lang="en-US" sz="2400" dirty="0">
                        <a:effectLst/>
                        <a:latin typeface="Calibri"/>
                        <a:ea typeface="Times New Roman"/>
                        <a:cs typeface="Arial"/>
                      </a:endParaRPr>
                    </a:p>
                  </a:txBody>
                  <a:tcPr marL="75605" marR="75605" marT="0" marB="0" anchor="ct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idx="11"/>
          </p:nvPr>
        </p:nvSpPr>
        <p:spPr/>
        <p:txBody>
          <a:bodyPr/>
          <a:lstStyle/>
          <a:p>
            <a:pPr>
              <a:defRPr/>
            </a:pPr>
            <a:r>
              <a:rPr lang="en-US"/>
              <a:t>Software Engineering for Distributed Systems Course </a:t>
            </a:r>
            <a:endParaRPr lang="en-US" dirty="0"/>
          </a:p>
        </p:txBody>
      </p:sp>
    </p:spTree>
    <p:extLst>
      <p:ext uri="{BB962C8B-B14F-4D97-AF65-F5344CB8AC3E}">
        <p14:creationId xmlns:p14="http://schemas.microsoft.com/office/powerpoint/2010/main" val="2706424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87784" y="2152743"/>
            <a:ext cx="9104345" cy="835006"/>
          </a:xfrm>
        </p:spPr>
        <p:txBody>
          <a:bodyPr/>
          <a:lstStyle/>
          <a:p>
            <a:pPr algn="ctr"/>
            <a:r>
              <a:rPr lang="en-US" sz="4400" dirty="0"/>
              <a:t> </a:t>
            </a:r>
            <a:r>
              <a:rPr lang="en-GB" sz="4400" dirty="0"/>
              <a:t>Topic 1</a:t>
            </a:r>
            <a:br>
              <a:rPr lang="en-GB" sz="4400" dirty="0"/>
            </a:br>
            <a:r>
              <a:rPr lang="en-US" sz="4400" b="0" kern="1200" dirty="0">
                <a:solidFill>
                  <a:schemeClr val="dk1"/>
                </a:solidFill>
              </a:rPr>
              <a:t>Processes</a:t>
            </a:r>
            <a:br>
              <a:rPr lang="en-US" kern="1200" dirty="0">
                <a:solidFill>
                  <a:schemeClr val="dk1"/>
                </a:solidFill>
              </a:rPr>
            </a:br>
            <a:endParaRPr lang="en-US" dirty="0"/>
          </a:p>
        </p:txBody>
      </p:sp>
      <p:sp>
        <p:nvSpPr>
          <p:cNvPr id="3" name="Content Placeholder 2"/>
          <p:cNvSpPr>
            <a:spLocks noGrp="1"/>
          </p:cNvSpPr>
          <p:nvPr>
            <p:ph idx="1"/>
          </p:nvPr>
        </p:nvSpPr>
        <p:spPr>
          <a:xfrm>
            <a:off x="287784" y="3605204"/>
            <a:ext cx="9001569" cy="3800484"/>
          </a:xfrm>
        </p:spPr>
        <p:txBody>
          <a:bodyPr/>
          <a:lstStyle/>
          <a:p>
            <a:r>
              <a:rPr lang="en-US" altLang="en-US" dirty="0"/>
              <a:t>Material From:</a:t>
            </a:r>
          </a:p>
          <a:p>
            <a:pPr marL="457200" indent="-457200">
              <a:buFont typeface="Arial" panose="020B0604020202020204" pitchFamily="34" charset="0"/>
              <a:buChar char="•"/>
            </a:pPr>
            <a:r>
              <a:rPr lang="en-US" altLang="en-US" dirty="0"/>
              <a:t>Chapter 3 of </a:t>
            </a:r>
            <a:r>
              <a:rPr lang="en-US" altLang="en-US" dirty="0" err="1"/>
              <a:t>Tanenbaum</a:t>
            </a:r>
            <a:r>
              <a:rPr lang="en-US" altLang="en-US" dirty="0"/>
              <a:t> and van Steen, </a:t>
            </a:r>
            <a:r>
              <a:rPr lang="en-US" altLang="en-US" i="1" dirty="0"/>
              <a:t>Distributed Systems, Principles and Paradigms</a:t>
            </a:r>
          </a:p>
          <a:p>
            <a:pPr marL="457200" indent="-457200">
              <a:buFont typeface="Arial" panose="020B0604020202020204" pitchFamily="34" charset="0"/>
              <a:buChar char="•"/>
            </a:pPr>
            <a:r>
              <a:rPr lang="en-US" altLang="en-US" dirty="0"/>
              <a:t>Douglas E. Comer and David L. Stevens, </a:t>
            </a:r>
            <a:r>
              <a:rPr lang="en-US" altLang="en-US" i="1" dirty="0"/>
              <a:t>Internetworking With TCP/IP, Volume III</a:t>
            </a:r>
            <a:r>
              <a:rPr lang="en-US" altLang="en-US" dirty="0"/>
              <a:t>, Prentice Hall, multiple editions and dates.</a:t>
            </a:r>
            <a:endParaRPr lang="en-US" altLang="en-US" i="1" dirty="0"/>
          </a:p>
          <a:p>
            <a:pPr marL="457200" indent="-457200">
              <a:buFont typeface="Arial" panose="020B0604020202020204" pitchFamily="34" charset="0"/>
              <a:buChar char="•"/>
            </a:pPr>
            <a:r>
              <a:rPr lang="en-US" altLang="en-US" i="1" dirty="0"/>
              <a:t>http://web.njit.edu/~gblank/</a:t>
            </a:r>
          </a:p>
          <a:p>
            <a:pPr algn="ctr"/>
            <a:endParaRPr lang="en-US" sz="4000" dirty="0">
              <a:latin typeface="Calibri"/>
              <a:ea typeface="Times New Roman"/>
              <a:cs typeface="Arial"/>
            </a:endParaRPr>
          </a:p>
        </p:txBody>
      </p:sp>
      <p:sp>
        <p:nvSpPr>
          <p:cNvPr id="5" name="Slide Number Placeholder 4"/>
          <p:cNvSpPr>
            <a:spLocks noGrp="1"/>
          </p:cNvSpPr>
          <p:nvPr>
            <p:ph type="sldNum" idx="12"/>
          </p:nvPr>
        </p:nvSpPr>
        <p:spPr/>
        <p:txBody>
          <a:bodyPr/>
          <a:lstStyle/>
          <a:p>
            <a:fld id="{9209E653-5F71-42D0-A15C-24EE50CB6FA9}" type="slidenum">
              <a:rPr lang="en-US" smtClean="0"/>
              <a:pPr/>
              <a:t>6</a:t>
            </a:fld>
            <a:endParaRPr lang="en-US"/>
          </a:p>
        </p:txBody>
      </p:sp>
      <p:sp>
        <p:nvSpPr>
          <p:cNvPr id="4" name="Footer Placeholder 3"/>
          <p:cNvSpPr>
            <a:spLocks noGrp="1"/>
          </p:cNvSpPr>
          <p:nvPr>
            <p:ph type="ftr" idx="11"/>
          </p:nvPr>
        </p:nvSpPr>
        <p:spPr/>
        <p:txBody>
          <a:bodyPr/>
          <a:lstStyle/>
          <a:p>
            <a:pPr>
              <a:defRPr/>
            </a:pPr>
            <a:r>
              <a:rPr lang="en-US"/>
              <a:t>Software Engineering for Distributed Systems Course </a:t>
            </a:r>
            <a:endParaRPr lang="en-US" dirty="0"/>
          </a:p>
        </p:txBody>
      </p:sp>
    </p:spTree>
    <p:extLst>
      <p:ext uri="{BB962C8B-B14F-4D97-AF65-F5344CB8AC3E}">
        <p14:creationId xmlns:p14="http://schemas.microsoft.com/office/powerpoint/2010/main" val="3397937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08384" y="185171"/>
            <a:ext cx="8568531" cy="1093702"/>
          </a:xfrm>
        </p:spPr>
        <p:txBody>
          <a:bodyPr/>
          <a:lstStyle/>
          <a:p>
            <a:r>
              <a:rPr lang="en-US" altLang="en-US" sz="4000" dirty="0"/>
              <a:t>Topic1: Processes</a:t>
            </a:r>
          </a:p>
        </p:txBody>
      </p:sp>
      <p:sp>
        <p:nvSpPr>
          <p:cNvPr id="77827" name="Rectangle 3"/>
          <p:cNvSpPr>
            <a:spLocks noGrp="1" noChangeArrowheads="1"/>
          </p:cNvSpPr>
          <p:nvPr>
            <p:ph type="body" idx="1"/>
          </p:nvPr>
        </p:nvSpPr>
        <p:spPr>
          <a:xfrm>
            <a:off x="431800" y="1835621"/>
            <a:ext cx="9069387" cy="4383088"/>
          </a:xfrm>
        </p:spPr>
        <p:txBody>
          <a:bodyPr/>
          <a:lstStyle/>
          <a:p>
            <a:pPr marL="457200" indent="-457200">
              <a:buFont typeface="Arial" panose="020B0604020202020204" pitchFamily="34" charset="0"/>
              <a:buChar char="•"/>
            </a:pPr>
            <a:r>
              <a:rPr lang="en-US" altLang="en-US" sz="2800" dirty="0"/>
              <a:t>A process is a </a:t>
            </a:r>
            <a:r>
              <a:rPr lang="en-US" altLang="en-US" sz="2800" i="1" dirty="0">
                <a:solidFill>
                  <a:srgbClr val="FF0000"/>
                </a:solidFill>
              </a:rPr>
              <a:t>program in execution</a:t>
            </a:r>
            <a:r>
              <a:rPr lang="en-US" altLang="en-US" sz="2800" dirty="0"/>
              <a:t>.  </a:t>
            </a:r>
          </a:p>
          <a:p>
            <a:pPr marL="457200" indent="-457200">
              <a:buFont typeface="Arial" panose="020B0604020202020204" pitchFamily="34" charset="0"/>
              <a:buChar char="•"/>
            </a:pPr>
            <a:r>
              <a:rPr lang="en-US" altLang="en-US" sz="2800" dirty="0"/>
              <a:t>Modern systems have many processes running at the same time.  Most applications require more than one process to be running.  Large systems can have thousands.  </a:t>
            </a:r>
          </a:p>
          <a:p>
            <a:pPr marL="457200" indent="-457200">
              <a:buFont typeface="Arial" panose="020B0604020202020204" pitchFamily="34" charset="0"/>
              <a:buChar char="•"/>
            </a:pPr>
            <a:r>
              <a:rPr lang="en-US" altLang="en-US" sz="2800" dirty="0"/>
              <a:t>Each process takes time to load and unload, and consumes resources like CPU time, memory, file handles, and disk access. </a:t>
            </a:r>
          </a:p>
          <a:p>
            <a:pPr marL="457200" indent="-457200">
              <a:buFont typeface="Arial" panose="020B0604020202020204" pitchFamily="34" charset="0"/>
              <a:buChar char="•"/>
            </a:pPr>
            <a:r>
              <a:rPr lang="en-US" altLang="en-US" sz="2800" dirty="0"/>
              <a:t>Functioning and organization of processes is a major topic in distributed computing.</a:t>
            </a:r>
          </a:p>
        </p:txBody>
      </p:sp>
      <p:sp>
        <p:nvSpPr>
          <p:cNvPr id="2" name="Footer Placeholder 1"/>
          <p:cNvSpPr>
            <a:spLocks noGrp="1"/>
          </p:cNvSpPr>
          <p:nvPr>
            <p:ph type="ftr" idx="11"/>
          </p:nvPr>
        </p:nvSpPr>
        <p:spPr/>
        <p:txBody>
          <a:bodyPr/>
          <a:lstStyle/>
          <a:p>
            <a:pPr>
              <a:defRPr/>
            </a:pPr>
            <a:r>
              <a:rPr lang="en-US"/>
              <a:t>Software Engineering for Distributed Systems Course </a:t>
            </a:r>
            <a:endParaRPr lang="en-US" dirty="0"/>
          </a:p>
        </p:txBody>
      </p:sp>
      <p:sp>
        <p:nvSpPr>
          <p:cNvPr id="3" name="Slide Number Placeholder 2"/>
          <p:cNvSpPr>
            <a:spLocks noGrp="1"/>
          </p:cNvSpPr>
          <p:nvPr>
            <p:ph type="sldNum" idx="12"/>
          </p:nvPr>
        </p:nvSpPr>
        <p:spPr/>
        <p:txBody>
          <a:bodyPr/>
          <a:lstStyle/>
          <a:p>
            <a:fld id="{9209E653-5F71-42D0-A15C-24EE50CB6FA9}" type="slidenum">
              <a:rPr lang="en-US" smtClean="0"/>
              <a:pPr/>
              <a:t>7</a:t>
            </a:fld>
            <a:endParaRPr lang="en-US" dirty="0"/>
          </a:p>
        </p:txBody>
      </p:sp>
    </p:spTree>
    <p:extLst>
      <p:ext uri="{BB962C8B-B14F-4D97-AF65-F5344CB8AC3E}">
        <p14:creationId xmlns:p14="http://schemas.microsoft.com/office/powerpoint/2010/main" val="817910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263588" y="179437"/>
            <a:ext cx="8568531" cy="1093702"/>
          </a:xfrm>
        </p:spPr>
        <p:txBody>
          <a:bodyPr/>
          <a:lstStyle/>
          <a:p>
            <a:r>
              <a:rPr lang="en-US" altLang="en-US" sz="4000" dirty="0"/>
              <a:t>Process Overhead</a:t>
            </a:r>
          </a:p>
        </p:txBody>
      </p:sp>
      <p:sp>
        <p:nvSpPr>
          <p:cNvPr id="78851" name="Rectangle 3"/>
          <p:cNvSpPr>
            <a:spLocks noGrp="1" noChangeArrowheads="1"/>
          </p:cNvSpPr>
          <p:nvPr>
            <p:ph type="body" idx="1"/>
          </p:nvPr>
        </p:nvSpPr>
        <p:spPr>
          <a:xfrm>
            <a:off x="287784" y="1811954"/>
            <a:ext cx="9289032" cy="4535805"/>
          </a:xfrm>
        </p:spPr>
        <p:txBody>
          <a:bodyPr/>
          <a:lstStyle/>
          <a:p>
            <a:pPr marL="457200" indent="-457200">
              <a:buFont typeface="Arial" panose="020B0604020202020204" pitchFamily="34" charset="0"/>
              <a:buChar char="•"/>
            </a:pPr>
            <a:r>
              <a:rPr lang="en-US" altLang="en-US" sz="2800" dirty="0"/>
              <a:t>One major concern in corporate computing is </a:t>
            </a:r>
            <a:r>
              <a:rPr lang="en-US" altLang="en-US" sz="2800" dirty="0">
                <a:solidFill>
                  <a:srgbClr val="FF0000"/>
                </a:solidFill>
              </a:rPr>
              <a:t>throughput</a:t>
            </a:r>
            <a:r>
              <a:rPr lang="en-US" altLang="en-US" sz="2800" dirty="0"/>
              <a:t> or efficiency.  </a:t>
            </a:r>
          </a:p>
          <a:p>
            <a:pPr marL="457200" indent="-457200">
              <a:buFont typeface="Arial" panose="020B0604020202020204" pitchFamily="34" charset="0"/>
              <a:buChar char="•"/>
            </a:pPr>
            <a:r>
              <a:rPr lang="en-US" altLang="en-US" sz="2800" dirty="0"/>
              <a:t>Large volumes of data will require more staff, more real estate, and more equipment on slower systems.  For most large companies, the differences in efficiency can amount to many millions of dollars. </a:t>
            </a:r>
          </a:p>
          <a:p>
            <a:pPr marL="457200" indent="-457200">
              <a:buFont typeface="Arial" panose="020B0604020202020204" pitchFamily="34" charset="0"/>
              <a:buChar char="•"/>
            </a:pPr>
            <a:r>
              <a:rPr lang="en-US" altLang="en-US" sz="2800" dirty="0"/>
              <a:t>One major concern in performance is </a:t>
            </a:r>
            <a:r>
              <a:rPr lang="en-US" altLang="en-US" sz="2800" dirty="0">
                <a:solidFill>
                  <a:srgbClr val="FF0000"/>
                </a:solidFill>
              </a:rPr>
              <a:t>process overhead</a:t>
            </a:r>
            <a:r>
              <a:rPr lang="en-US" altLang="en-US" sz="2800" dirty="0"/>
              <a:t>, particularly </a:t>
            </a:r>
            <a:r>
              <a:rPr lang="en-US" altLang="en-US" sz="2800" dirty="0">
                <a:solidFill>
                  <a:srgbClr val="FF0000"/>
                </a:solidFill>
              </a:rPr>
              <a:t>starting up and shutting down processes and allocating resources to them</a:t>
            </a:r>
            <a:r>
              <a:rPr lang="en-US" altLang="en-US" sz="2800" dirty="0"/>
              <a:t>.</a:t>
            </a:r>
          </a:p>
        </p:txBody>
      </p:sp>
      <p:sp>
        <p:nvSpPr>
          <p:cNvPr id="2" name="Footer Placeholder 1"/>
          <p:cNvSpPr>
            <a:spLocks noGrp="1"/>
          </p:cNvSpPr>
          <p:nvPr>
            <p:ph type="ftr" idx="11"/>
          </p:nvPr>
        </p:nvSpPr>
        <p:spPr/>
        <p:txBody>
          <a:bodyPr/>
          <a:lstStyle/>
          <a:p>
            <a:pPr>
              <a:defRPr/>
            </a:pPr>
            <a:r>
              <a:rPr lang="en-US"/>
              <a:t>Software Engineering for Distributed Systems Course </a:t>
            </a:r>
            <a:endParaRPr lang="en-US" dirty="0"/>
          </a:p>
        </p:txBody>
      </p:sp>
      <p:sp>
        <p:nvSpPr>
          <p:cNvPr id="3" name="Slide Number Placeholder 2"/>
          <p:cNvSpPr>
            <a:spLocks noGrp="1"/>
          </p:cNvSpPr>
          <p:nvPr>
            <p:ph type="sldNum" idx="12"/>
          </p:nvPr>
        </p:nvSpPr>
        <p:spPr/>
        <p:txBody>
          <a:bodyPr/>
          <a:lstStyle/>
          <a:p>
            <a:fld id="{9209E653-5F71-42D0-A15C-24EE50CB6FA9}" type="slidenum">
              <a:rPr lang="en-US" smtClean="0"/>
              <a:pPr/>
              <a:t>8</a:t>
            </a:fld>
            <a:endParaRPr lang="en-US" dirty="0"/>
          </a:p>
        </p:txBody>
      </p:sp>
    </p:spTree>
    <p:extLst>
      <p:ext uri="{BB962C8B-B14F-4D97-AF65-F5344CB8AC3E}">
        <p14:creationId xmlns:p14="http://schemas.microsoft.com/office/powerpoint/2010/main" val="4168234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503808" y="237863"/>
            <a:ext cx="8568531" cy="1093702"/>
          </a:xfrm>
        </p:spPr>
        <p:txBody>
          <a:bodyPr/>
          <a:lstStyle/>
          <a:p>
            <a:r>
              <a:rPr lang="en-US" altLang="en-US" sz="4000" dirty="0"/>
              <a:t>Shared Processes</a:t>
            </a:r>
          </a:p>
        </p:txBody>
      </p:sp>
      <p:sp>
        <p:nvSpPr>
          <p:cNvPr id="79875" name="Rectangle 3"/>
          <p:cNvSpPr>
            <a:spLocks noGrp="1" noChangeArrowheads="1"/>
          </p:cNvSpPr>
          <p:nvPr>
            <p:ph type="body" idx="1"/>
          </p:nvPr>
        </p:nvSpPr>
        <p:spPr>
          <a:xfrm>
            <a:off x="503238" y="1768475"/>
            <a:ext cx="9069387" cy="4747666"/>
          </a:xfrm>
        </p:spPr>
        <p:txBody>
          <a:bodyPr/>
          <a:lstStyle/>
          <a:p>
            <a:pPr marL="457200" indent="-457200">
              <a:buFont typeface="Arial" panose="020B0604020202020204" pitchFamily="34" charset="0"/>
              <a:buChar char="•"/>
            </a:pPr>
            <a:r>
              <a:rPr lang="en-US" altLang="en-US" sz="2800" dirty="0"/>
              <a:t>One approach to efficiency is to </a:t>
            </a:r>
            <a:r>
              <a:rPr lang="en-US" altLang="en-US" sz="2800" dirty="0">
                <a:solidFill>
                  <a:srgbClr val="FF0000"/>
                </a:solidFill>
              </a:rPr>
              <a:t>keep a number of processes open all the time</a:t>
            </a:r>
            <a:r>
              <a:rPr lang="en-US" altLang="en-US" sz="2800" dirty="0"/>
              <a:t> to share among multiple users, to avoid start-up, shut-down and other overhead activities. </a:t>
            </a:r>
          </a:p>
          <a:p>
            <a:pPr marL="457200" indent="-457200">
              <a:buFont typeface="Arial" panose="020B0604020202020204" pitchFamily="34" charset="0"/>
              <a:buChar char="•"/>
            </a:pPr>
            <a:r>
              <a:rPr lang="en-US" altLang="en-US" sz="2800" dirty="0">
                <a:solidFill>
                  <a:srgbClr val="FF0000"/>
                </a:solidFill>
              </a:rPr>
              <a:t>Transaction processing monitors </a:t>
            </a:r>
            <a:r>
              <a:rPr lang="en-US" altLang="en-US" sz="2800" dirty="0"/>
              <a:t>are software applications specialized for this.  </a:t>
            </a:r>
          </a:p>
          <a:p>
            <a:pPr marL="457200" indent="-457200">
              <a:buFont typeface="Arial" panose="020B0604020202020204" pitchFamily="34" charset="0"/>
              <a:buChar char="•"/>
            </a:pPr>
            <a:r>
              <a:rPr lang="en-US" altLang="en-US" sz="2800" dirty="0"/>
              <a:t>They can also increase the number of processes to run small ones that demand few resources and reduce the number for large processes needing many resources.</a:t>
            </a:r>
          </a:p>
        </p:txBody>
      </p:sp>
      <p:sp>
        <p:nvSpPr>
          <p:cNvPr id="2" name="Footer Placeholder 1"/>
          <p:cNvSpPr>
            <a:spLocks noGrp="1"/>
          </p:cNvSpPr>
          <p:nvPr>
            <p:ph type="ftr" idx="11"/>
          </p:nvPr>
        </p:nvSpPr>
        <p:spPr/>
        <p:txBody>
          <a:bodyPr/>
          <a:lstStyle/>
          <a:p>
            <a:pPr>
              <a:defRPr/>
            </a:pPr>
            <a:r>
              <a:rPr lang="en-US"/>
              <a:t>Software Engineering for Distributed Systems Course </a:t>
            </a:r>
            <a:endParaRPr lang="en-US" dirty="0"/>
          </a:p>
        </p:txBody>
      </p:sp>
      <p:sp>
        <p:nvSpPr>
          <p:cNvPr id="3" name="Slide Number Placeholder 2"/>
          <p:cNvSpPr>
            <a:spLocks noGrp="1"/>
          </p:cNvSpPr>
          <p:nvPr>
            <p:ph type="sldNum" idx="12"/>
          </p:nvPr>
        </p:nvSpPr>
        <p:spPr/>
        <p:txBody>
          <a:bodyPr/>
          <a:lstStyle/>
          <a:p>
            <a:fld id="{9209E653-5F71-42D0-A15C-24EE50CB6FA9}" type="slidenum">
              <a:rPr lang="en-US" smtClean="0"/>
              <a:pPr/>
              <a:t>9</a:t>
            </a:fld>
            <a:endParaRPr lang="en-US" dirty="0"/>
          </a:p>
        </p:txBody>
      </p:sp>
    </p:spTree>
    <p:extLst>
      <p:ext uri="{BB962C8B-B14F-4D97-AF65-F5344CB8AC3E}">
        <p14:creationId xmlns:p14="http://schemas.microsoft.com/office/powerpoint/2010/main" val="860684387"/>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ahoma"/>
        <a:ea typeface="ＭＳ Ｐゴシック"/>
        <a:cs typeface="Arial Unicode MS"/>
      </a:majorFont>
      <a:minorFont>
        <a:latin typeface="Tahoma"/>
        <a:ea typeface="ＭＳ Ｐゴシック"/>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effectLst/>
            <a:latin typeface="Arial" charset="0"/>
            <a:ea typeface="ＭＳ Ｐゴシック"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effectLst/>
            <a:latin typeface="Arial" charset="0"/>
            <a:ea typeface="ＭＳ Ｐゴシック" charset="0"/>
            <a:cs typeface="Arial Unicode M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ahoma"/>
        <a:ea typeface="ＭＳ Ｐゴシック"/>
        <a:cs typeface="Microsoft YaHei"/>
      </a:majorFont>
      <a:minorFont>
        <a:latin typeface="Tahoma"/>
        <a:ea typeface="ＭＳ Ｐゴシック"/>
        <a:cs typeface="Microsoft Ya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effectLst/>
            <a:latin typeface="Arial" charset="0"/>
            <a:ea typeface="ＭＳ Ｐゴシック"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effectLst/>
            <a:latin typeface="Arial" charset="0"/>
            <a:ea typeface="ＭＳ Ｐゴシック" charset="0"/>
            <a:cs typeface="Arial Unicode M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90201</TotalTime>
  <Words>3033</Words>
  <Application>Microsoft Office PowerPoint</Application>
  <PresentationFormat>Custom</PresentationFormat>
  <Paragraphs>385</Paragraphs>
  <Slides>48</Slides>
  <Notes>27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48</vt:i4>
      </vt:variant>
    </vt:vector>
  </HeadingPairs>
  <TitlesOfParts>
    <vt:vector size="55" baseType="lpstr">
      <vt:lpstr>Arial</vt:lpstr>
      <vt:lpstr>Calibri</vt:lpstr>
      <vt:lpstr>Tahoma</vt:lpstr>
      <vt:lpstr>Times New Roman</vt:lpstr>
      <vt:lpstr>Wingdings</vt:lpstr>
      <vt:lpstr>Office Theme</vt:lpstr>
      <vt:lpstr>1_Office Theme</vt:lpstr>
      <vt:lpstr>Distributed Systems    </vt:lpstr>
      <vt:lpstr>Course Title: Software Engineering for Distributed Systems Course  </vt:lpstr>
      <vt:lpstr>Introduction</vt:lpstr>
      <vt:lpstr>Objectives</vt:lpstr>
      <vt:lpstr>Unit 3: List of topics</vt:lpstr>
      <vt:lpstr> Topic 1 Processes </vt:lpstr>
      <vt:lpstr>Topic1: Processes</vt:lpstr>
      <vt:lpstr>Process Overhead</vt:lpstr>
      <vt:lpstr>Shared Processes</vt:lpstr>
      <vt:lpstr>Threads</vt:lpstr>
      <vt:lpstr>Advantages</vt:lpstr>
      <vt:lpstr>Thread Safety</vt:lpstr>
      <vt:lpstr>Threads in Distributed Systems</vt:lpstr>
      <vt:lpstr>Multithreaded Servers</vt:lpstr>
      <vt:lpstr>Multithreaded Servers Example</vt:lpstr>
      <vt:lpstr>Code Migration</vt:lpstr>
      <vt:lpstr>Fat Client and Fat Server</vt:lpstr>
      <vt:lpstr>Efficient Migration</vt:lpstr>
      <vt:lpstr>Java Applet</vt:lpstr>
      <vt:lpstr>Weak Mobility</vt:lpstr>
      <vt:lpstr>Strong Mobility</vt:lpstr>
      <vt:lpstr>Mobility Initiation</vt:lpstr>
      <vt:lpstr> </vt:lpstr>
      <vt:lpstr>Communicating entities and paradigms</vt:lpstr>
      <vt:lpstr>Communication Layers</vt:lpstr>
      <vt:lpstr>Types of Middleware</vt:lpstr>
      <vt:lpstr>Transaction-Oriented Middleware</vt:lpstr>
      <vt:lpstr>Terminology</vt:lpstr>
      <vt:lpstr>ACID Properties of Transactions</vt:lpstr>
      <vt:lpstr>Distributed Transactions</vt:lpstr>
      <vt:lpstr>PowerPoint Presentation</vt:lpstr>
      <vt:lpstr>Transaction Coordinator</vt:lpstr>
      <vt:lpstr>Transaction lifetime</vt:lpstr>
      <vt:lpstr>Transaction lifetime</vt:lpstr>
      <vt:lpstr>PowerPoint Presentation</vt:lpstr>
      <vt:lpstr>PowerPoint Presentation</vt:lpstr>
      <vt:lpstr>Atomic Commit Protocols</vt:lpstr>
      <vt:lpstr>Atomic Commit Protocols</vt:lpstr>
      <vt:lpstr>Atomic Commit Protocols</vt:lpstr>
      <vt:lpstr>Failures – participant crash or timeout</vt:lpstr>
      <vt:lpstr>Failures – coordinator crash</vt:lpstr>
      <vt:lpstr>Correctness of 2PC</vt:lpstr>
      <vt:lpstr>Nested Transactions</vt:lpstr>
      <vt:lpstr>Nested Transactions (2)</vt:lpstr>
      <vt:lpstr>Nested Transactions (3)</vt:lpstr>
      <vt:lpstr>Nested Transactions (4)</vt:lpstr>
      <vt:lpstr>Nested Transactions (5)</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the title of the presentation</dc:title>
  <dc:creator>DR</dc:creator>
  <cp:lastModifiedBy>anas60Staff</cp:lastModifiedBy>
  <cp:revision>265</cp:revision>
  <cp:lastPrinted>1601-01-01T00:00:00Z</cp:lastPrinted>
  <dcterms:created xsi:type="dcterms:W3CDTF">2009-04-16T10:32:33Z</dcterms:created>
  <dcterms:modified xsi:type="dcterms:W3CDTF">2020-04-13T19:43:39Z</dcterms:modified>
</cp:coreProperties>
</file>