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628" r:id="rId2"/>
    <p:sldId id="568" r:id="rId3"/>
    <p:sldId id="633" r:id="rId4"/>
    <p:sldId id="634" r:id="rId5"/>
    <p:sldId id="685" r:id="rId6"/>
    <p:sldId id="686" r:id="rId7"/>
    <p:sldId id="632" r:id="rId8"/>
    <p:sldId id="635" r:id="rId9"/>
    <p:sldId id="691" r:id="rId10"/>
    <p:sldId id="687" r:id="rId11"/>
    <p:sldId id="649" r:id="rId12"/>
    <p:sldId id="688" r:id="rId13"/>
    <p:sldId id="650" r:id="rId14"/>
    <p:sldId id="651" r:id="rId15"/>
    <p:sldId id="690" r:id="rId16"/>
    <p:sldId id="689" r:id="rId17"/>
    <p:sldId id="654" r:id="rId18"/>
    <p:sldId id="655" r:id="rId19"/>
    <p:sldId id="693" r:id="rId20"/>
    <p:sldId id="694" r:id="rId21"/>
    <p:sldId id="695" r:id="rId22"/>
    <p:sldId id="658" r:id="rId23"/>
    <p:sldId id="659" r:id="rId24"/>
    <p:sldId id="660" r:id="rId25"/>
    <p:sldId id="661" r:id="rId26"/>
    <p:sldId id="662" r:id="rId27"/>
    <p:sldId id="663" r:id="rId28"/>
    <p:sldId id="697" r:id="rId29"/>
    <p:sldId id="698" r:id="rId30"/>
    <p:sldId id="692" r:id="rId31"/>
    <p:sldId id="699" r:id="rId32"/>
    <p:sldId id="703" r:id="rId33"/>
    <p:sldId id="704" r:id="rId34"/>
    <p:sldId id="705" r:id="rId35"/>
    <p:sldId id="706" r:id="rId36"/>
    <p:sldId id="665" r:id="rId37"/>
    <p:sldId id="666" r:id="rId38"/>
    <p:sldId id="667" r:id="rId39"/>
    <p:sldId id="668" r:id="rId40"/>
    <p:sldId id="669" r:id="rId41"/>
    <p:sldId id="672" r:id="rId42"/>
    <p:sldId id="673" r:id="rId43"/>
    <p:sldId id="710" r:id="rId44"/>
    <p:sldId id="712" r:id="rId45"/>
    <p:sldId id="716" r:id="rId46"/>
    <p:sldId id="717" r:id="rId47"/>
    <p:sldId id="719" r:id="rId48"/>
    <p:sldId id="720" r:id="rId49"/>
    <p:sldId id="707" r:id="rId50"/>
    <p:sldId id="708" r:id="rId51"/>
    <p:sldId id="709" r:id="rId52"/>
    <p:sldId id="675" r:id="rId53"/>
    <p:sldId id="696" r:id="rId54"/>
    <p:sldId id="677" r:id="rId55"/>
    <p:sldId id="678" r:id="rId56"/>
    <p:sldId id="679" r:id="rId57"/>
    <p:sldId id="721" r:id="rId58"/>
    <p:sldId id="722" r:id="rId59"/>
    <p:sldId id="723" r:id="rId60"/>
    <p:sldId id="724" r:id="rId61"/>
    <p:sldId id="725" r:id="rId62"/>
    <p:sldId id="726" r:id="rId63"/>
    <p:sldId id="718" r:id="rId64"/>
    <p:sldId id="636" r:id="rId65"/>
    <p:sldId id="638" r:id="rId66"/>
    <p:sldId id="637" r:id="rId67"/>
    <p:sldId id="643" r:id="rId68"/>
    <p:sldId id="639" r:id="rId69"/>
    <p:sldId id="648" r:id="rId70"/>
  </p:sldIdLst>
  <p:sldSz cx="9144000" cy="6858000" type="screen4x3"/>
  <p:notesSz cx="7315200" cy="9601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D00"/>
    <a:srgbClr val="414141"/>
    <a:srgbClr val="00B7A5"/>
    <a:srgbClr val="B50069"/>
    <a:srgbClr val="3C0023"/>
    <a:srgbClr val="438E00"/>
    <a:srgbClr val="FC012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3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C828BF-769B-4208-AB8E-DBBB6373BB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9" tIns="46979" rIns="95639" bIns="46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2FE6F21-3C4E-41D0-ADC8-E0FC203AC5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4ECE51-8742-4F27-8B13-2CACB064B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E5ECB50-CB11-49D2-8DCA-F1FEA620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95813"/>
            <a:ext cx="5362575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32" tIns="44521" rIns="90632" bIns="44521"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D27C49C-A7C2-4A77-964F-712F2C10E0E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38C39EC7-25D1-446A-91DD-F7F63546EC49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10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18C6A35-C45E-406F-AC75-385B8F5E2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550002E-BD84-41E1-A0F4-43A7635CB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GRIDS Lab is located ….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9A702ED-60A5-4179-8062-ADC4AF06B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514A9D6-103C-42F3-A931-AA1C38407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7D31143-FB41-40AC-B2A5-2EB7B50C3B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34626094-0659-4038-8066-1966B017E41B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12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8957ED3-5F21-46FD-9AF8-EAAC7B3EE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15B724A-1B6F-414C-A1B7-C04228A01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A933E34-0FAB-4B89-9D80-92C82E482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A51EFF7-0040-4A34-B55C-FA436568B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3FCF173-20AB-4727-B289-BDBA75232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E8FCE37-6355-4A67-A110-C0B0D203B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34D6D2A-F3C4-408A-9180-E33F9E4BE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0CD93D0-65AA-4CD0-B83B-1B1DBF244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66C262-F74E-49AB-8DB8-255CDB657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A83D1F0-7EA7-46C8-97A2-95D2B941E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E3A9060-0098-4323-9BE1-6D53578B1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43B6C5F-F5B4-47BB-B8BA-57D35C128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4949C86-7F51-4DA6-9D7A-5ACA91497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67A16E2-DCCB-46D2-92FB-2A461D791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F612859-B98C-4A54-A3C7-8F2A74D90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0173E9F-610E-4CC4-984F-4D9E66C47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2FAAFA-F579-4A97-8023-8819FFBC6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15A329E-315D-4263-82F6-B3E27AB5A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67205C5-B37D-4FC9-AF8B-C804E12E0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8DB715-CCF0-4227-9E50-9BF383523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F9CBBE-29B4-4750-93B4-0558DCFCB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23097A6-81C5-442D-BC3E-031975E6C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E87C78-9C06-49AA-952D-251B00690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1CD637C-8A93-46CC-B169-570AD9BD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04DEE6A-8ED8-4B95-8E95-E136DCE6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21A10D8-2AFC-4B8D-A60B-00EA08CC8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9D4F825-8200-4360-8CA7-C6CE26742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D9FB6E9-9F42-4ECC-B186-6D6BC6C97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To illustrate creation of multiple threads in a program performing concurrent operations, let us consider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processing of the following mathematical equation: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p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= sin (</a:t>
            </a: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x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 + cos (</a:t>
            </a: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y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 + tan (</a:t>
            </a:r>
            <a:r>
              <a:rPr lang="en-US" altLang="en-US" sz="1800" i="1">
                <a:solidFill>
                  <a:srgbClr val="242021"/>
                </a:solidFill>
                <a:latin typeface="TimesNewRomanPS-ItalicMT"/>
              </a:rPr>
              <a:t>z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</a:t>
            </a:r>
            <a:r>
              <a:rPr lang="en-US" altLang="en-US" sz="2800"/>
              <a:t> </a:t>
            </a:r>
            <a:br>
              <a:rPr lang="en-US" altLang="en-US" sz="2800"/>
            </a:b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432EE6C2-6A20-4FE2-9DE4-34F4347CD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17D253F3-31BF-48A4-AD71-381216F2E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main/default thread is called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MathThreads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, which acts like a master thread. It creates three worker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threads (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MathSin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,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MathCos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, and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MathTan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) and assigns them to compute values for different data inputs.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All three worker threads are concurrently executed on shared or dedicated CPUs depending on the type of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machine. Although the master thread can continue its execution, in this case, it needs to make sure that all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operations are completed before combining individual results. This is accomplished by waiting for each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thread to complete by invoking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join()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associated with each worker thread. A complete Java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program illustrating this concept is given in Program 14.3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C5F12DF5-FE9B-40E5-8C0C-D72C0A7A9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C48B9447-19F2-4976-9E7A-EAB85929A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5AFC290B-D2A4-4BF5-BB04-723D08C90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184370F9-70C3-4144-AD13-3C98BBA2F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005A3CA7-C02B-43BE-B4A8-38BC42705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3FB62E7E-DC28-4C11-8AEF-2EF103F90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88733E6-66AE-4C98-8A2E-A08EE275B3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1E2428A-AD4F-4E4D-85F2-3B18B939F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384CC30-2E01-4022-8A04-4B9A67448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C61F7C-2B14-4489-AAA0-888F4DDC3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B6133C5-A4E3-4F33-9DE2-19D5A40A8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A6539A-7169-48D3-A242-44523EC98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65AB428-73B1-4D56-BEE9-B52708944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8D4E81E-480E-421A-A92D-7D251702B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4A2DF78-1F5D-478A-8F11-0CBEA5506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02B07CF-792C-4C41-A250-4CD6EF81F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C1DC60E-17C0-4A2E-9C44-B534AF6BC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44456C1-EE5F-448B-93C8-B3C7C5E7D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C49E3F9-DCCB-4E67-970A-5A1D83C57D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E4C50A8-2436-4BF0-A2C2-6DF2AE8A2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28B448C-C70A-4E1C-B725-1669010FA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F79E68F-6FD8-425F-A515-BEE74DCDC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58A1D22-A27D-4033-A600-576B0D2BCD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4565ABC-9535-4C37-8C77-B812CDAB9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priority values reflect</a:t>
            </a:r>
          </a:p>
          <a:p>
            <a:r>
              <a:rPr lang="en-US" altLang="en-US"/>
              <a:t>C</a:t>
            </a:r>
          </a:p>
          <a:p>
            <a:r>
              <a:rPr lang="en-US" altLang="en-US"/>
              <a:t>B</a:t>
            </a:r>
          </a:p>
          <a:p>
            <a:r>
              <a:rPr lang="en-US" altLang="en-US"/>
              <a:t>A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407197-A5EC-4932-8C64-3F400EF4A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AA99CC4-A9DD-459E-95D7-85F5ADE0B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priority values reflect</a:t>
            </a:r>
          </a:p>
          <a:p>
            <a:r>
              <a:rPr lang="en-US" altLang="en-US"/>
              <a:t>C</a:t>
            </a:r>
          </a:p>
          <a:p>
            <a:r>
              <a:rPr lang="en-US" altLang="en-US"/>
              <a:t>B</a:t>
            </a:r>
          </a:p>
          <a:p>
            <a:r>
              <a:rPr lang="en-US" altLang="en-US"/>
              <a:t>A</a:t>
            </a:r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highest priority thread C is scheduled/executed first and the thread A which has the lowest priority is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scheduled last.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63F46F5-5ED2-4DEE-AB05-307CE5907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FE8C6474-21D1-48EB-8DC9-2C35CF959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sleep()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causes the current thread to sleep for a specified amount of time in milliseconds: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600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518F184-50C8-4A5A-8B71-714D0E914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62974776-4FBA-4CE5-9029-5C38CBFA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yield()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causes the current thread to move from the running state to 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RUNNABLE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state,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so that other threads may get a chance to run. However, the next thread chosen for running might not be a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different thread:</a:t>
            </a:r>
            <a:r>
              <a:rPr lang="en-US" altLang="en-US" sz="2800"/>
              <a:t> </a:t>
            </a:r>
          </a:p>
          <a:p>
            <a:endParaRPr lang="en-US" altLang="en-US" sz="2800"/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isAlive()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method returns true if the thread upon which it is called has been started but not moved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to the dead state:</a:t>
            </a:r>
            <a:r>
              <a:rPr lang="en-US" altLang="en-US" sz="4000"/>
              <a:t> </a:t>
            </a:r>
            <a:br>
              <a:rPr lang="en-US" altLang="en-US" sz="4000"/>
            </a:br>
            <a:br>
              <a:rPr lang="en-US" altLang="en-US" sz="2800"/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When a thread calls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join()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on another thread, the currently running thread will wait until the thread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it joins with has completed. It is also possible to wait for a limited amount of time instead for the thread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completion.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E3C4755-68E0-4199-B600-5BA7E3DD1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3C3126-2D1A-48AE-8E8C-F87D5D544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743AEE87-1451-421A-996F-02EA6E00F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90FE1F36-91D2-4D4D-8229-CF4A675D6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multithreaded math server extends the math server from the previous Socket chapter, it enables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math server to concurrently accept client requests and to open a new thread for each socket connection by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implementing 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java.lang.Runnable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interface. The following code shows how it is implemented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60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26C0C865-3535-4726-9977-8D298C471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789A94F8-C227-4DBB-827D-5AE4A16B1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The multithreaded math server extends the math server from the previous Socket chapter, it enables the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math server to concurrently accept client requests and to open a new thread for each socket connection by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implementing the </a:t>
            </a: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java.lang.Runnable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interface. The following code shows how it is implemented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743AEE87-1451-421A-996F-02EA6E00F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90FE1F36-91D2-4D4D-8229-CF4A675D6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multithreaded math server extends the math server from the previous Socket chapter, it enables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math server to concurrently accept client requests and to open a new thread for each socket connection by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implementing the </a:t>
            </a:r>
            <a:r>
              <a:rPr lang="en-US" altLang="en-US" sz="1800">
                <a:solidFill>
                  <a:srgbClr val="242021"/>
                </a:solidFill>
                <a:latin typeface="Courier"/>
              </a:rPr>
              <a:t>java.lang.Runnable </a:t>
            </a: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interface. The following code shows how it is implemented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F6537B23-946C-4A27-8559-E96130E18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A9A7B051-27F6-4485-A970-40BDB945E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As can be seen from the program, the run method just invokes the execute method from the base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MathServer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class. The main method of the </a:t>
            </a: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MultiThreadMathServer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has a infinite while loop when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a client request comes, it creates a new instance of the </a:t>
            </a:r>
            <a:r>
              <a:rPr lang="en-US" altLang="en-US" sz="1800" dirty="0" err="1">
                <a:solidFill>
                  <a:srgbClr val="242021"/>
                </a:solidFill>
                <a:latin typeface="Courier"/>
              </a:rPr>
              <a:t>MultiThreadMathServer</a:t>
            </a:r>
            <a:r>
              <a:rPr lang="en-US" altLang="en-US" sz="1800" dirty="0">
                <a:solidFill>
                  <a:srgbClr val="242021"/>
                </a:solidFill>
                <a:latin typeface="Courier"/>
              </a:rPr>
              <a:t> </a:t>
            </a: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class and starts it as a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separate thread.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/>
              <a:t>How about the client code? </a:t>
            </a:r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There is no need to change the client code as the multithreaded version of the Math service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is totally transparent to the client. The purpose of implementing a multithreaded math server is to enable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concurrent client connections, which means it now can support multiple clients at the same time compared</a:t>
            </a:r>
            <a:br>
              <a:rPr lang="en-US" altLang="en-US" sz="1800" dirty="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 dirty="0">
                <a:solidFill>
                  <a:srgbClr val="242021"/>
                </a:solidFill>
                <a:latin typeface="TimesNewRomanPSMT"/>
              </a:rPr>
              <a:t>with the single thread version.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2800" b="1" dirty="0"/>
          </a:p>
          <a:p>
            <a:endParaRPr lang="en-US" altLang="en-US" sz="2800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A0E6D37-6072-49AE-A1BC-F25BA06DB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07BCD4A-DCEF-46E4-8AEB-170EDAF3F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4BE90AF-18C1-42D1-8AC3-5EC7D8A05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1567E85-A87C-4F08-9714-6A5E5701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59300"/>
            <a:ext cx="53594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68" tIns="44685" rIns="90968" bIns="44685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D014467-A702-4AA0-8D94-8C5DB438E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CEC46BC-D264-472F-ADB9-763F33925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F59B64A-CFF4-46B9-B861-5D6114FC2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9F2A9DE-E6BC-4086-9F54-B144F6FCA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A865605-AF86-4AF3-990E-3674144C2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BBB57D2-645C-48B8-9511-6F3135792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0866B5A-F367-4913-9724-E220C3428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DACF61A-1E24-4F4D-9106-5ABB7E994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FFD8DFC-4CA8-48FD-B05B-1D53637B810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C6F83874-BF50-4017-8229-E95C9645B288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5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2593D92-B8E7-4DE2-B818-24DC28B6F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0224A81-382D-4F7B-B1FE-79B7C691B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You can decide the best networking protocol to use (e.g. TCP/UDP), the best and most efficient message format, and how to optimally store the dictionary for fast lookups.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364FD79-EB67-4904-BFBC-5964D4860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E835632-3B10-4EB5-9BF2-4823C6928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A775243-850E-4137-835F-96CC61D6C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182E967-88FD-4363-94CF-80A47D662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Run the InternetBankingSystem program again by removing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synchronized keyword; run may generate the following printout in the system console.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balance of each transaction is totally unpredictable and wrong compared with the expected results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C6F3728-3351-48E0-8512-763A9A771A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A413328-D89A-49BF-AC9B-58DAB0D4D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2209F9A-7E0D-4336-9365-D98D76D8C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C351D83-AF28-4E87-BC0B-3AD9DEABC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Run the InternetBankingSystem program again by removing the</a:t>
            </a:r>
            <a:br>
              <a:rPr lang="en-US" altLang="en-US" sz="1800">
                <a:solidFill>
                  <a:srgbClr val="242021"/>
                </a:solidFill>
                <a:latin typeface="TimesNewRomanPSMT"/>
              </a:rPr>
            </a:br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synchronized keyword; run may generate the following printout in the system console.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  <a:p>
            <a:r>
              <a:rPr lang="en-US" altLang="en-US" sz="1800">
                <a:solidFill>
                  <a:srgbClr val="242021"/>
                </a:solidFill>
                <a:latin typeface="TimesNewRomanPSMT"/>
              </a:rPr>
              <a:t>The balance of each transaction is totally unpredictable and wrong compared with the expected results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D6E2E2E-F0BC-4AD4-A168-CB06ED0D6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73BCDBA-0D9D-443F-9ECE-2257B47D0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E1200BB-70F4-4E8C-B542-9CE6902DE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EBC6086-0D38-45B3-94EC-F034660B9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0A0039A-CF72-4BCB-85DE-EBA64BE5E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5D1574F-95DF-4A04-82C2-88638B4C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CE6B784-6370-471A-B3CF-54C0FF84F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07A4ECF-1B51-4EC3-9EDA-0D28F9458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A054B56-2969-4CF4-B927-86E1D6657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D261A65-136D-49F2-9004-A7A944298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81DF617-63C3-4A3B-B2B9-C464EBD31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E8799CB-5676-4F74-B7C7-6A0708A4D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79D23EA-AA53-48DA-B3A8-4EF619F57D7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09EB33F3-FDD5-4215-9563-B8025FDB6722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6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C90617-E353-4155-9D69-F56A33E75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E0A3B24-1DC3-481F-9F9A-B7499638F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FF1A6C8-B584-445E-AB0F-512B9D082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4C5C804-A307-4D87-B6DB-F6EF385A1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78C7A28-E5BB-4A94-96AD-6A2CE15CC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3DA5269-378C-4E24-BE88-2F35DB1BB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C4C9E09-733A-4821-9759-6CCFF5A97BF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67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39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511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83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5575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0006CE90-399D-41B7-AB67-72967952F685}" type="slidenum">
              <a:rPr lang="en-US" altLang="zh-CN" sz="17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</a:pPr>
              <a:t>9</a:t>
            </a:fld>
            <a:endParaRPr lang="en-US" altLang="zh-CN" sz="17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8536284-8A05-4083-B87F-18566C3C8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D492939-F489-43B8-9AAB-2D81185A3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Upon completion, a graduate of the program should have:</a:t>
            </a:r>
          </a:p>
          <a:p>
            <a:r>
              <a:rPr lang="en-US" altLang="en-US"/>
              <a:t>*expertise in Internet programming and distributed computing,</a:t>
            </a:r>
          </a:p>
          <a:p>
            <a:r>
              <a:rPr lang="en-US" altLang="en-US"/>
              <a:t>*be able to apply acquired techniques and knowledge to contribute to the development and implementation of enterprise software systems,</a:t>
            </a:r>
          </a:p>
          <a:p>
            <a:r>
              <a:rPr lang="en-US" altLang="en-US"/>
              <a:t>*be able to analyse and design ICT projects and future ICT needs, and</a:t>
            </a:r>
          </a:p>
          <a:p>
            <a:r>
              <a:rPr lang="en-US" altLang="en-US"/>
              <a:t>*be able to apply Internet-based distributed computing systems and algorithms to e-Science and e-Business applications.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90600" y="2743200"/>
            <a:ext cx="7772400" cy="1143000"/>
          </a:xfrm>
          <a:noFill/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455FF2D-36A8-4B27-8B81-E1A00061FB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81FF19-C176-4BBB-97BD-7F86A02F199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51983734"/>
      </p:ext>
    </p:extLst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203DC5-CDB0-410E-B0F0-8D083255E1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F8522-A075-4C51-9F81-CC67F9ABD54E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3286739"/>
      </p:ext>
    </p:extLst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52400"/>
            <a:ext cx="21971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42075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7297EE-550F-4446-844F-5B3FA9B05B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EB300-6503-4E60-9BF3-7CC837CCB64B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12893013"/>
      </p:ext>
    </p:extLst>
  </p:cSld>
  <p:clrMapOvr>
    <a:masterClrMapping/>
  </p:clrMapOvr>
  <p:transition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676400"/>
            <a:ext cx="3962400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979863"/>
            <a:ext cx="39624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EF84-686A-4332-8CDC-3B4FBD490B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B953A-6DAC-4A2B-8246-3A27B03A043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5635142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05E997-21B6-4C27-B652-90AFB3B3F7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83C67-7E4F-4BD8-9885-C3C60F1F9B2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36679557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633D42-EBBC-4230-93B4-D1A4D26EE8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99AFA-1C65-4715-9928-579B0FAE316C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75320850"/>
      </p:ext>
    </p:extLst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9624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6E26B7-EDF0-4E1F-9ABD-B9BC732E8E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707EA-912A-4183-A2D6-00AEAB285BEE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0245827"/>
      </p:ext>
    </p:extLst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882DD8-D7F2-4F68-9B5E-49E039D3B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58B93-A3A8-4AE5-ADEC-F6706D3A642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9725870"/>
      </p:ext>
    </p:extLst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3EBAD5-1C19-43F6-BEB6-4E2C6CECE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1E982-34FA-4C83-921E-CF062FFD0A94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44008605"/>
      </p:ext>
    </p:extLst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6917B6E-D095-4565-BAB3-11D3123D8D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5EFB2-FEBE-4DF3-A0EB-9188BFC5291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97209529"/>
      </p:ext>
    </p:extLst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5EF09-29B8-489C-9219-B92E89A406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51FF4-F2BB-45BA-B5D1-50D9FC19E7CB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951734"/>
      </p:ext>
    </p:extLst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199A07-4F71-4F03-AC0D-3ADDCAD9FE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54F68-EEC2-400E-BA50-6C0EB5C202C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7709318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040778D-4DDE-4100-A877-1790DA5E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890EA2-7713-4592-9BDE-0A45F7B08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91575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B40F6E-FC71-4722-96FA-67506D84A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80772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321E22A3-4149-4D0B-AC30-2D5A3E3E5A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826357-DE64-49EC-A1A7-52C463BC7710}" type="slidenum">
              <a:rPr lang="zh-CN" altLang="en-GB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3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1845566C-ED29-4B9D-8F74-D391A1072C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F206B-F858-4CCA-B937-E2A24D089411}" type="slidenum">
              <a:rPr lang="zh-CN" altLang="en-GB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zh-CN" sz="1400">
              <a:solidFill>
                <a:schemeClr val="bg2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EE0D9FB-FAF2-4325-AC50-44ADFF9253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</a:pPr>
            <a:r>
              <a:rPr lang="en-AU" altLang="en-AU" dirty="0"/>
              <a:t>OS Support for Building Distributed Applications:</a:t>
            </a:r>
            <a:br>
              <a:rPr lang="en-AU" altLang="en-AU" dirty="0"/>
            </a:br>
            <a:r>
              <a:rPr lang="en-AU" altLang="en-AU" dirty="0"/>
              <a:t>Multithreaded Programming using Java Threads</a:t>
            </a:r>
            <a:endParaRPr lang="en-US" altLang="en-US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70BE26E-641B-4D64-A567-5720BB25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Lectures made by Dr. Rajkumar </a:t>
            </a:r>
            <a:r>
              <a:rPr lang="en-US" altLang="en-US" sz="2000" i="1" dirty="0" err="1"/>
              <a:t>Buyya</a:t>
            </a:r>
            <a:endParaRPr lang="en-US" altLang="en-US" sz="2000" i="1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Clou</a:t>
            </a:r>
            <a:r>
              <a:rPr lang="en-US" altLang="en-US" sz="2000" dirty="0"/>
              <a:t>d Computing and </a:t>
            </a:r>
            <a:r>
              <a:rPr lang="en-US" altLang="en-US" sz="2000" b="1" dirty="0"/>
              <a:t>D</a:t>
            </a:r>
            <a:r>
              <a:rPr lang="en-US" altLang="en-US" sz="2000" dirty="0"/>
              <a:t>istributed </a:t>
            </a:r>
            <a:r>
              <a:rPr lang="en-US" altLang="en-US" sz="2000" b="1" dirty="0"/>
              <a:t>S</a:t>
            </a:r>
            <a:r>
              <a:rPr lang="en-US" altLang="en-US" sz="2000" dirty="0"/>
              <a:t>ystems (CLOUDS) Laboratory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/>
              <a:t>School of Computing and Information Systems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The University of Melbourne, Australia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A77AE959-BA16-47AF-B713-FF7AB6C0D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14700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6E9BD36-7EAB-4BD0-96AB-4524DFD33B8B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124200"/>
            <a:ext cx="5867400" cy="6858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>
                <a:solidFill>
                  <a:schemeClr val="folHlink"/>
                </a:solidFill>
              </a:rPr>
              <a:t>Presented by </a:t>
            </a:r>
            <a:r>
              <a:rPr lang="en-US" altLang="zh-CN" kern="0">
                <a:solidFill>
                  <a:srgbClr val="FF0000"/>
                </a:solidFill>
              </a:rPr>
              <a:t>Dr. Anas Youssef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8986772-9515-4264-8B63-19719A7CA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Applications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F4343CA-3D87-43AE-8CE7-7CD8D5230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Modern Systems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Multiple applications run concurrently!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This means that… there are multiple </a:t>
            </a:r>
            <a:r>
              <a:rPr lang="en-US" altLang="en-US" sz="2400" u="sng"/>
              <a:t>processes</a:t>
            </a:r>
            <a:r>
              <a:rPr lang="en-US" altLang="en-US" sz="2400"/>
              <a:t> on your computer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</p:txBody>
      </p:sp>
      <p:grpSp>
        <p:nvGrpSpPr>
          <p:cNvPr id="22532" name="Flowchart: Manual Input 8">
            <a:extLst>
              <a:ext uri="{FF2B5EF4-FFF2-40B4-BE49-F238E27FC236}">
                <a16:creationId xmlns:a16="http://schemas.microsoft.com/office/drawing/2014/main" id="{B5DA293C-1A28-450B-9349-45C1FA04DACB}"/>
              </a:ext>
            </a:extLst>
          </p:cNvPr>
          <p:cNvGrpSpPr>
            <a:grpSpLocks/>
          </p:cNvGrpSpPr>
          <p:nvPr/>
        </p:nvGrpSpPr>
        <p:grpSpPr bwMode="auto">
          <a:xfrm>
            <a:off x="4403725" y="3489325"/>
            <a:ext cx="3975100" cy="1689100"/>
            <a:chOff x="2638" y="2062"/>
            <a:chExt cx="2504" cy="1064"/>
          </a:xfrm>
        </p:grpSpPr>
        <p:pic>
          <p:nvPicPr>
            <p:cNvPr id="22548" name="Flowchart: Manual Input 8">
              <a:extLst>
                <a:ext uri="{FF2B5EF4-FFF2-40B4-BE49-F238E27FC236}">
                  <a16:creationId xmlns:a16="http://schemas.microsoft.com/office/drawing/2014/main" id="{7F11D098-043F-47B2-88CF-485CE80C43C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2062"/>
              <a:ext cx="2504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9" name="Text Box 4">
              <a:extLst>
                <a:ext uri="{FF2B5EF4-FFF2-40B4-BE49-F238E27FC236}">
                  <a16:creationId xmlns:a16="http://schemas.microsoft.com/office/drawing/2014/main" id="{58D5E1F2-81AB-4545-8124-8A15CE953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610" y="1594"/>
              <a:ext cx="1056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2533" name="Picture 4" descr="320px-Computer-aj_aj_ashton_01.svg.png">
            <a:extLst>
              <a:ext uri="{FF2B5EF4-FFF2-40B4-BE49-F238E27FC236}">
                <a16:creationId xmlns:a16="http://schemas.microsoft.com/office/drawing/2014/main" id="{C92C9175-C348-40FF-AEAF-CDCDC3EA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7305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Windows.png">
            <a:extLst>
              <a:ext uri="{FF2B5EF4-FFF2-40B4-BE49-F238E27FC236}">
                <a16:creationId xmlns:a16="http://schemas.microsoft.com/office/drawing/2014/main" id="{38D37F9B-9972-45A2-B9C5-C7F7A48C4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32639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mac-osx-leopard.png">
            <a:extLst>
              <a:ext uri="{FF2B5EF4-FFF2-40B4-BE49-F238E27FC236}">
                <a16:creationId xmlns:a16="http://schemas.microsoft.com/office/drawing/2014/main" id="{0FC0E5ED-F3E8-4CE8-BAED-ADB96CA6B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46355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6" descr="tux.png">
            <a:extLst>
              <a:ext uri="{FF2B5EF4-FFF2-40B4-BE49-F238E27FC236}">
                <a16:creationId xmlns:a16="http://schemas.microsoft.com/office/drawing/2014/main" id="{A3CD9481-9CD7-45DF-A8B9-DE6D14810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944938"/>
            <a:ext cx="838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0" descr="Crystal_Clear_app_email.png">
            <a:extLst>
              <a:ext uri="{FF2B5EF4-FFF2-40B4-BE49-F238E27FC236}">
                <a16:creationId xmlns:a16="http://schemas.microsoft.com/office/drawing/2014/main" id="{8E686BBB-3431-4B69-902E-60CB7BEDF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0353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2" descr="ignitable_128.png">
            <a:extLst>
              <a:ext uri="{FF2B5EF4-FFF2-40B4-BE49-F238E27FC236}">
                <a16:creationId xmlns:a16="http://schemas.microsoft.com/office/drawing/2014/main" id="{C21CECAD-B329-4A86-9661-030F5D1FDC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46355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3" descr="itunes.png">
            <a:extLst>
              <a:ext uri="{FF2B5EF4-FFF2-40B4-BE49-F238E27FC236}">
                <a16:creationId xmlns:a16="http://schemas.microsoft.com/office/drawing/2014/main" id="{7C4D1E36-5717-43CE-901D-17E8F070E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4254500"/>
            <a:ext cx="787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4" descr="OpenOffice_writer_3D.png">
            <a:extLst>
              <a:ext uri="{FF2B5EF4-FFF2-40B4-BE49-F238E27FC236}">
                <a16:creationId xmlns:a16="http://schemas.microsoft.com/office/drawing/2014/main" id="{206A66E7-C334-4D5A-AC36-106AC90F9E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4163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6" descr="iPhoto.png">
            <a:extLst>
              <a:ext uri="{FF2B5EF4-FFF2-40B4-BE49-F238E27FC236}">
                <a16:creationId xmlns:a16="http://schemas.microsoft.com/office/drawing/2014/main" id="{704AAC59-74FD-4A44-8D9A-F003B5C661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4254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TextBox 17">
            <a:extLst>
              <a:ext uri="{FF2B5EF4-FFF2-40B4-BE49-F238E27FC236}">
                <a16:creationId xmlns:a16="http://schemas.microsoft.com/office/drawing/2014/main" id="{52F48B26-A9F0-4287-91BC-349E76C89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873500"/>
            <a:ext cx="955675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web &amp; email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3" name="TextBox 18">
            <a:extLst>
              <a:ext uri="{FF2B5EF4-FFF2-40B4-BE49-F238E27FC236}">
                <a16:creationId xmlns:a16="http://schemas.microsoft.com/office/drawing/2014/main" id="{EF002DDE-26EB-43FE-AC55-6C5E3E00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4787900"/>
            <a:ext cx="868363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multimedia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4" name="TextBox 19">
            <a:extLst>
              <a:ext uri="{FF2B5EF4-FFF2-40B4-BE49-F238E27FC236}">
                <a16:creationId xmlns:a16="http://schemas.microsoft.com/office/drawing/2014/main" id="{3033B867-AB23-4F63-88EF-C7E5286D7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4025900"/>
            <a:ext cx="1270000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office automation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5" name="TextBox 20">
            <a:extLst>
              <a:ext uri="{FF2B5EF4-FFF2-40B4-BE49-F238E27FC236}">
                <a16:creationId xmlns:a16="http://schemas.microsoft.com/office/drawing/2014/main" id="{D971F273-5A39-4D18-B4A7-4A5156A5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3568700"/>
            <a:ext cx="592138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games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46" name="TextBox 22">
            <a:extLst>
              <a:ext uri="{FF2B5EF4-FFF2-40B4-BE49-F238E27FC236}">
                <a16:creationId xmlns:a16="http://schemas.microsoft.com/office/drawing/2014/main" id="{350A2C90-71FB-4E5D-8E4B-38B6267F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940300"/>
            <a:ext cx="673100" cy="261938"/>
          </a:xfrm>
          <a:prstGeom prst="rect">
            <a:avLst/>
          </a:prstGeom>
          <a:solidFill>
            <a:srgbClr val="9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</a:rPr>
              <a:t>pictures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D4499D-35FF-4B17-A0C7-77E677503959}"/>
              </a:ext>
            </a:extLst>
          </p:cNvPr>
          <p:cNvSpPr/>
          <p:nvPr/>
        </p:nvSpPr>
        <p:spPr bwMode="auto">
          <a:xfrm>
            <a:off x="5626100" y="5930900"/>
            <a:ext cx="1828800" cy="5334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Multitasking</a:t>
            </a:r>
            <a:endParaRPr lang="en-US" sz="1800" dirty="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BFCF01E2-38DE-4406-BDE8-3DA1D51C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6DC2C-3F75-4471-BD40-A773856BFA41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EBEC0BE-EB45-40C4-BE38-156DBA9F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single threaded program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B5E0D7E-7988-4A08-8906-A0D429E64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561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class ABC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public void main(..)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/>
              <a:t>}</a:t>
            </a: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F79B7E0C-E4D6-4003-8C4A-DF6B3BFC3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828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96709800-C8C8-4BC5-8936-EA3632EC4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8780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7C14E399-C961-4D42-BA82-7185F6B71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3255963"/>
            <a:ext cx="674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2B30AF21-5952-495A-B8D2-69CD8105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40941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09F2FFF9-EA9E-4ED0-A166-A8F389A3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4779963"/>
            <a:ext cx="515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end</a:t>
            </a:r>
          </a:p>
        </p:txBody>
      </p:sp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21C1BEF-FFF4-497D-BD52-E02BF82DC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Applications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92971-AA12-4672-9DA5-6A8A451BD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Modern Systems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Applications perform many tasks at once!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This means that… there are multiple </a:t>
            </a:r>
            <a:r>
              <a:rPr lang="en-US" altLang="en-US" sz="2400" u="sng"/>
              <a:t>threads</a:t>
            </a:r>
            <a:r>
              <a:rPr lang="en-US" altLang="en-US" sz="2400"/>
              <a:t> within a single process.</a:t>
            </a:r>
          </a:p>
        </p:txBody>
      </p:sp>
      <p:pic>
        <p:nvPicPr>
          <p:cNvPr id="7" name="Picture 6" descr="pie-chart-icon.png">
            <a:extLst>
              <a:ext uri="{FF2B5EF4-FFF2-40B4-BE49-F238E27FC236}">
                <a16:creationId xmlns:a16="http://schemas.microsoft.com/office/drawing/2014/main" id="{6909BB8F-1691-4CDC-9C9D-B06AEE28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267200"/>
            <a:ext cx="993775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3">
            <a:extLst>
              <a:ext uri="{FF2B5EF4-FFF2-40B4-BE49-F238E27FC236}">
                <a16:creationId xmlns:a16="http://schemas.microsoft.com/office/drawing/2014/main" id="{54394659-74B1-45DC-BCD4-DFB86BA4CEC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124200"/>
            <a:ext cx="1485900" cy="1173163"/>
            <a:chOff x="4343400" y="3124200"/>
            <a:chExt cx="1485900" cy="11729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7" name="Picture 7" descr="document.png">
              <a:extLst>
                <a:ext uri="{FF2B5EF4-FFF2-40B4-BE49-F238E27FC236}">
                  <a16:creationId xmlns:a16="http://schemas.microsoft.com/office/drawing/2014/main" id="{4BD1138B-1AF6-4F02-9355-A0813D585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3124200"/>
              <a:ext cx="1172997" cy="117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9" descr="120px-Icon-printer.png">
              <a:extLst>
                <a:ext uri="{FF2B5EF4-FFF2-40B4-BE49-F238E27FC236}">
                  <a16:creationId xmlns:a16="http://schemas.microsoft.com/office/drawing/2014/main" id="{73472F13-70CD-4160-AD2B-703510C59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29200" y="3429000"/>
              <a:ext cx="8001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30" name="TextBox 10">
            <a:extLst>
              <a:ext uri="{FF2B5EF4-FFF2-40B4-BE49-F238E27FC236}">
                <a16:creationId xmlns:a16="http://schemas.microsoft.com/office/drawing/2014/main" id="{CB969C5D-C4D8-48FA-B3E8-F4C76155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3243263"/>
            <a:ext cx="1890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printing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1" name="TextBox 11">
            <a:extLst>
              <a:ext uri="{FF2B5EF4-FFF2-40B4-BE49-F238E27FC236}">
                <a16:creationId xmlns:a16="http://schemas.microsoft.com/office/drawing/2014/main" id="{A1630773-528C-48F8-AC44-6289CCA7F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572000"/>
            <a:ext cx="1389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rendering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TextBox 12">
            <a:extLst>
              <a:ext uri="{FF2B5EF4-FFF2-40B4-BE49-F238E27FC236}">
                <a16:creationId xmlns:a16="http://schemas.microsoft.com/office/drawing/2014/main" id="{18251FC1-A265-4A36-9CE7-9325FC58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5529263"/>
            <a:ext cx="2100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core logic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4F2812-7F33-4EE5-A367-589D0FB511C1}"/>
              </a:ext>
            </a:extLst>
          </p:cNvPr>
          <p:cNvCxnSpPr/>
          <p:nvPr/>
        </p:nvCxnSpPr>
        <p:spPr bwMode="auto">
          <a:xfrm flipV="1">
            <a:off x="3810000" y="3709988"/>
            <a:ext cx="533400" cy="2524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D745A2-AA7B-4A5F-B70F-B51A3521EA90}"/>
              </a:ext>
            </a:extLst>
          </p:cNvPr>
          <p:cNvCxnSpPr/>
          <p:nvPr/>
        </p:nvCxnSpPr>
        <p:spPr bwMode="auto">
          <a:xfrm>
            <a:off x="3810000" y="4572000"/>
            <a:ext cx="533400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AB2AC2-947F-42AD-B49B-D54A3DFAEC1B}"/>
              </a:ext>
            </a:extLst>
          </p:cNvPr>
          <p:cNvCxnSpPr/>
          <p:nvPr/>
        </p:nvCxnSpPr>
        <p:spPr bwMode="auto">
          <a:xfrm>
            <a:off x="4038600" y="5181600"/>
            <a:ext cx="457200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</p:cxnSp>
      <p:pic>
        <p:nvPicPr>
          <p:cNvPr id="3086" name="Picture 14" descr="C:\Program Files\Microsoft Office\MEDIA\CAGCAT10\j0285750.wmf">
            <a:extLst>
              <a:ext uri="{FF2B5EF4-FFF2-40B4-BE49-F238E27FC236}">
                <a16:creationId xmlns:a16="http://schemas.microsoft.com/office/drawing/2014/main" id="{A090907F-3927-4FA3-8E27-A1D58AD0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1362075" y="3946525"/>
            <a:ext cx="2076450" cy="13763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637" name="Picture 14" descr="OfficeWord.png">
            <a:extLst>
              <a:ext uri="{FF2B5EF4-FFF2-40B4-BE49-F238E27FC236}">
                <a16:creationId xmlns:a16="http://schemas.microsoft.com/office/drawing/2014/main" id="{307B970B-CCA1-4AC5-ADE0-1B87F1108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gear.png">
            <a:extLst>
              <a:ext uri="{FF2B5EF4-FFF2-40B4-BE49-F238E27FC236}">
                <a16:creationId xmlns:a16="http://schemas.microsoft.com/office/drawing/2014/main" id="{89B0DAF6-06C2-467B-869D-3DA86BFEC1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79875" y="5116513"/>
            <a:ext cx="1574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CCD1217F-0706-4BF2-9735-A4278AB1B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DA9D4-F16D-4EBB-B6A4-2E34EEB3A7BD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AE2EC94-F620-408F-9B95-DD757A5F9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Multithreaded Program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503E54C-00A5-4910-A602-54CCFFBB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0"/>
            <a:ext cx="19050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Main Thread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05E2A49-F952-463A-9B4F-8AD701A4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91000"/>
            <a:ext cx="914400" cy="1600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 A</a:t>
            </a: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767F2D50-CDC6-4B73-941C-AB8672EE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10668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 B</a:t>
            </a:r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5F5EA382-F82B-413D-BAA5-F7CCBA7F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9144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 C</a:t>
            </a:r>
          </a:p>
        </p:txBody>
      </p:sp>
      <p:sp>
        <p:nvSpPr>
          <p:cNvPr id="28680" name="Line 7">
            <a:extLst>
              <a:ext uri="{FF2B5EF4-FFF2-40B4-BE49-F238E27FC236}">
                <a16:creationId xmlns:a16="http://schemas.microsoft.com/office/drawing/2014/main" id="{42C08E71-72D5-4646-A42F-7E3B1AFCD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3528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364E0E52-3E74-4044-9AEE-CC3763EE8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352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09E7C2CB-C34C-4CAD-9B8E-D23202118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Text Box 10">
            <a:extLst>
              <a:ext uri="{FF2B5EF4-FFF2-40B4-BE49-F238E27FC236}">
                <a16:creationId xmlns:a16="http://schemas.microsoft.com/office/drawing/2014/main" id="{C443FCD2-8217-437F-85BA-D7858A7B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3484563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84" name="Text Box 11">
            <a:extLst>
              <a:ext uri="{FF2B5EF4-FFF2-40B4-BE49-F238E27FC236}">
                <a16:creationId xmlns:a16="http://schemas.microsoft.com/office/drawing/2014/main" id="{D22DDF2E-A7BD-4FFE-B550-4AC6DC22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35052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85" name="Text Box 12">
            <a:extLst>
              <a:ext uri="{FF2B5EF4-FFF2-40B4-BE49-F238E27FC236}">
                <a16:creationId xmlns:a16="http://schemas.microsoft.com/office/drawing/2014/main" id="{27B21740-2C9C-4E54-A346-A666EBE9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766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686" name="Line 13">
            <a:extLst>
              <a:ext uri="{FF2B5EF4-FFF2-40B4-BE49-F238E27FC236}">
                <a16:creationId xmlns:a16="http://schemas.microsoft.com/office/drawing/2014/main" id="{57B438A4-EE40-4FF8-AA7A-45973942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Text Box 14">
            <a:extLst>
              <a:ext uri="{FF2B5EF4-FFF2-40B4-BE49-F238E27FC236}">
                <a16:creationId xmlns:a16="http://schemas.microsoft.com/office/drawing/2014/main" id="{29F1616C-C514-4491-A26D-7B1AB38E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96000"/>
            <a:ext cx="425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</a:rPr>
              <a:t>Threads may switch or exchange data/results</a:t>
            </a:r>
          </a:p>
        </p:txBody>
      </p:sp>
      <p:sp>
        <p:nvSpPr>
          <p:cNvPr id="28688" name="Line 15">
            <a:extLst>
              <a:ext uri="{FF2B5EF4-FFF2-40B4-BE49-F238E27FC236}">
                <a16:creationId xmlns:a16="http://schemas.microsoft.com/office/drawing/2014/main" id="{0AE0FF59-D31F-4DF4-BB43-9B6B31B14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76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16">
            <a:extLst>
              <a:ext uri="{FF2B5EF4-FFF2-40B4-BE49-F238E27FC236}">
                <a16:creationId xmlns:a16="http://schemas.microsoft.com/office/drawing/2014/main" id="{73100125-69D4-40DE-AEC2-32ED64D5B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17">
            <a:extLst>
              <a:ext uri="{FF2B5EF4-FFF2-40B4-BE49-F238E27FC236}">
                <a16:creationId xmlns:a16="http://schemas.microsoft.com/office/drawing/2014/main" id="{C9555A16-9391-47F3-97F0-067F1669C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Line 18">
            <a:extLst>
              <a:ext uri="{FF2B5EF4-FFF2-40B4-BE49-F238E27FC236}">
                <a16:creationId xmlns:a16="http://schemas.microsoft.com/office/drawing/2014/main" id="{591B810B-AF44-48DC-944D-CB09791F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343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527F1F24-2F05-48A2-A4E4-3A570FE8A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65962-C309-4D6C-97F1-9293A67C754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78F11ED-8444-45C9-B801-624761DEE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Single and Multithreaded Processes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B922E27-C47D-4B52-980D-77966DF4B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2825750"/>
            <a:ext cx="2578100" cy="2197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0725" name="Freeform 4">
            <a:extLst>
              <a:ext uri="{FF2B5EF4-FFF2-40B4-BE49-F238E27FC236}">
                <a16:creationId xmlns:a16="http://schemas.microsoft.com/office/drawing/2014/main" id="{ED49A3CE-F93A-4FD5-AF61-466A8F1E3379}"/>
              </a:ext>
            </a:extLst>
          </p:cNvPr>
          <p:cNvSpPr>
            <a:spLocks/>
          </p:cNvSpPr>
          <p:nvPr/>
        </p:nvSpPr>
        <p:spPr bwMode="auto">
          <a:xfrm>
            <a:off x="1914525" y="35814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F113AD82-BFF7-4887-B203-B4FE5A030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6576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DC20EB8D-6D73-4605-86E2-3A21A82E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347913"/>
            <a:ext cx="31162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Single-threaded Process</a:t>
            </a:r>
          </a:p>
        </p:txBody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C5A19FED-C97B-4F79-8420-9E5A2A59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091113"/>
            <a:ext cx="3898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Single instruction stream</a:t>
            </a:r>
          </a:p>
        </p:txBody>
      </p:sp>
      <p:sp>
        <p:nvSpPr>
          <p:cNvPr id="30729" name="Rectangle 8">
            <a:extLst>
              <a:ext uri="{FF2B5EF4-FFF2-40B4-BE49-F238E27FC236}">
                <a16:creationId xmlns:a16="http://schemas.microsoft.com/office/drawing/2014/main" id="{C3D08620-8533-456C-9EAC-5F8972B00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2825750"/>
            <a:ext cx="2578100" cy="2197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0730" name="Freeform 9">
            <a:extLst>
              <a:ext uri="{FF2B5EF4-FFF2-40B4-BE49-F238E27FC236}">
                <a16:creationId xmlns:a16="http://schemas.microsoft.com/office/drawing/2014/main" id="{AE08B81D-C34E-42AD-BAE3-CAE73603E8B4}"/>
              </a:ext>
            </a:extLst>
          </p:cNvPr>
          <p:cNvSpPr>
            <a:spLocks/>
          </p:cNvSpPr>
          <p:nvPr/>
        </p:nvSpPr>
        <p:spPr bwMode="auto">
          <a:xfrm>
            <a:off x="7324725" y="35052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B38E88CA-9EC3-4282-8F24-8CD533311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35814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Freeform 11">
            <a:extLst>
              <a:ext uri="{FF2B5EF4-FFF2-40B4-BE49-F238E27FC236}">
                <a16:creationId xmlns:a16="http://schemas.microsoft.com/office/drawing/2014/main" id="{3F5D9977-F9AE-4E53-9958-191620B28336}"/>
              </a:ext>
            </a:extLst>
          </p:cNvPr>
          <p:cNvSpPr>
            <a:spLocks/>
          </p:cNvSpPr>
          <p:nvPr/>
        </p:nvSpPr>
        <p:spPr bwMode="auto">
          <a:xfrm>
            <a:off x="8010525" y="37338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26B94973-ED1E-472D-93DB-9B556919D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288" y="39624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Freeform 13">
            <a:extLst>
              <a:ext uri="{FF2B5EF4-FFF2-40B4-BE49-F238E27FC236}">
                <a16:creationId xmlns:a16="http://schemas.microsoft.com/office/drawing/2014/main" id="{1F68CD15-27E3-43B3-89A9-4F64363F278A}"/>
              </a:ext>
            </a:extLst>
          </p:cNvPr>
          <p:cNvSpPr>
            <a:spLocks/>
          </p:cNvSpPr>
          <p:nvPr/>
        </p:nvSpPr>
        <p:spPr bwMode="auto">
          <a:xfrm>
            <a:off x="6486525" y="3505200"/>
            <a:ext cx="68263" cy="407988"/>
          </a:xfrm>
          <a:custGeom>
            <a:avLst/>
            <a:gdLst>
              <a:gd name="T0" fmla="*/ 2147483646 w 43"/>
              <a:gd name="T1" fmla="*/ 0 h 257"/>
              <a:gd name="T2" fmla="*/ 2147483646 w 43"/>
              <a:gd name="T3" fmla="*/ 2147483646 h 257"/>
              <a:gd name="T4" fmla="*/ 0 w 43"/>
              <a:gd name="T5" fmla="*/ 2147483646 h 257"/>
              <a:gd name="T6" fmla="*/ 2147483646 w 43"/>
              <a:gd name="T7" fmla="*/ 2147483646 h 257"/>
              <a:gd name="T8" fmla="*/ 2147483646 w 43"/>
              <a:gd name="T9" fmla="*/ 2147483646 h 257"/>
              <a:gd name="T10" fmla="*/ 2147483646 w 43"/>
              <a:gd name="T11" fmla="*/ 2147483646 h 257"/>
              <a:gd name="T12" fmla="*/ 2147483646 w 43"/>
              <a:gd name="T13" fmla="*/ 2147483646 h 257"/>
              <a:gd name="T14" fmla="*/ 2147483646 w 43"/>
              <a:gd name="T15" fmla="*/ 2147483646 h 257"/>
              <a:gd name="T16" fmla="*/ 2147483646 w 43"/>
              <a:gd name="T17" fmla="*/ 2147483646 h 257"/>
              <a:gd name="T18" fmla="*/ 2147483646 w 43"/>
              <a:gd name="T19" fmla="*/ 2147483646 h 257"/>
              <a:gd name="T20" fmla="*/ 2147483646 w 43"/>
              <a:gd name="T21" fmla="*/ 2147483646 h 257"/>
              <a:gd name="T22" fmla="*/ 2147483646 w 43"/>
              <a:gd name="T23" fmla="*/ 2147483646 h 25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"/>
              <a:gd name="T37" fmla="*/ 0 h 257"/>
              <a:gd name="T38" fmla="*/ 43 w 43"/>
              <a:gd name="T39" fmla="*/ 257 h 25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" h="257">
                <a:moveTo>
                  <a:pt x="24" y="0"/>
                </a:moveTo>
                <a:lnTo>
                  <a:pt x="14" y="27"/>
                </a:lnTo>
                <a:lnTo>
                  <a:pt x="0" y="48"/>
                </a:lnTo>
                <a:lnTo>
                  <a:pt x="14" y="75"/>
                </a:lnTo>
                <a:lnTo>
                  <a:pt x="35" y="96"/>
                </a:lnTo>
                <a:lnTo>
                  <a:pt x="42" y="117"/>
                </a:lnTo>
                <a:lnTo>
                  <a:pt x="28" y="138"/>
                </a:lnTo>
                <a:lnTo>
                  <a:pt x="21" y="159"/>
                </a:lnTo>
                <a:lnTo>
                  <a:pt x="14" y="187"/>
                </a:lnTo>
                <a:lnTo>
                  <a:pt x="14" y="215"/>
                </a:lnTo>
                <a:lnTo>
                  <a:pt x="35" y="235"/>
                </a:lnTo>
                <a:lnTo>
                  <a:pt x="42" y="25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4">
            <a:extLst>
              <a:ext uri="{FF2B5EF4-FFF2-40B4-BE49-F238E27FC236}">
                <a16:creationId xmlns:a16="http://schemas.microsoft.com/office/drawing/2014/main" id="{FA423CCF-E908-416B-BED7-A3F4BB129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0288" y="3810000"/>
            <a:ext cx="35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5">
            <a:extLst>
              <a:ext uri="{FF2B5EF4-FFF2-40B4-BE49-F238E27FC236}">
                <a16:creationId xmlns:a16="http://schemas.microsoft.com/office/drawing/2014/main" id="{1FF6A0AC-4293-4E50-8858-8079118F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5030788"/>
            <a:ext cx="35179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Multiple instruction stream</a:t>
            </a:r>
          </a:p>
        </p:txBody>
      </p:sp>
      <p:sp>
        <p:nvSpPr>
          <p:cNvPr id="30737" name="Rectangle 16">
            <a:extLst>
              <a:ext uri="{FF2B5EF4-FFF2-40B4-BE49-F238E27FC236}">
                <a16:creationId xmlns:a16="http://schemas.microsoft.com/office/drawing/2014/main" id="{5387704A-E837-4101-AB97-5EB73395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363788"/>
            <a:ext cx="3289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Multi-threaded Process</a:t>
            </a:r>
          </a:p>
        </p:txBody>
      </p:sp>
      <p:sp>
        <p:nvSpPr>
          <p:cNvPr id="30738" name="Rectangle 17">
            <a:extLst>
              <a:ext uri="{FF2B5EF4-FFF2-40B4-BE49-F238E27FC236}">
                <a16:creationId xmlns:a16="http://schemas.microsoft.com/office/drawing/2014/main" id="{33420632-D7D9-4F24-9C4F-D9E578CD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728913"/>
            <a:ext cx="1492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Threads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Execution</a:t>
            </a:r>
          </a:p>
        </p:txBody>
      </p:sp>
      <p:sp>
        <p:nvSpPr>
          <p:cNvPr id="30739" name="Rectangle 18">
            <a:extLst>
              <a:ext uri="{FF2B5EF4-FFF2-40B4-BE49-F238E27FC236}">
                <a16:creationId xmlns:a16="http://schemas.microsoft.com/office/drawing/2014/main" id="{8A423DD1-E908-4474-959C-335DF73B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5243513"/>
            <a:ext cx="1984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Common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30740" name="Line 19">
            <a:extLst>
              <a:ext uri="{FF2B5EF4-FFF2-40B4-BE49-F238E27FC236}">
                <a16:creationId xmlns:a16="http://schemas.microsoft.com/office/drawing/2014/main" id="{010FDBDF-43BE-44FA-8E14-AD9423D109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36888" y="4408488"/>
            <a:ext cx="1090612" cy="862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0">
            <a:extLst>
              <a:ext uri="{FF2B5EF4-FFF2-40B4-BE49-F238E27FC236}">
                <a16:creationId xmlns:a16="http://schemas.microsoft.com/office/drawing/2014/main" id="{08F0F827-D179-4BEB-A98F-0142E0D65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0688" y="3062288"/>
            <a:ext cx="938212" cy="658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1">
            <a:extLst>
              <a:ext uri="{FF2B5EF4-FFF2-40B4-BE49-F238E27FC236}">
                <a16:creationId xmlns:a16="http://schemas.microsoft.com/office/drawing/2014/main" id="{DCC4D0BB-BDCF-413A-9DAC-01C34A1E5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9688" y="4103688"/>
            <a:ext cx="1116012" cy="1166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2">
            <a:extLst>
              <a:ext uri="{FF2B5EF4-FFF2-40B4-BE49-F238E27FC236}">
                <a16:creationId xmlns:a16="http://schemas.microsoft.com/office/drawing/2014/main" id="{840A1670-8F73-4B0F-A2F1-FEEA54E8B7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7188" y="2998788"/>
            <a:ext cx="900112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3">
            <a:extLst>
              <a:ext uri="{FF2B5EF4-FFF2-40B4-BE49-F238E27FC236}">
                <a16:creationId xmlns:a16="http://schemas.microsoft.com/office/drawing/2014/main" id="{F76E79E6-9195-44E4-8EAC-7310F101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40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u="sng">
                <a:solidFill>
                  <a:schemeClr val="tx1"/>
                </a:solidFill>
                <a:latin typeface="Times New Roman" panose="02020603050405020304" pitchFamily="18" charset="0"/>
              </a:rPr>
              <a:t>threads are light-weight processes within a process</a:t>
            </a: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A399B4F-86BA-4433-930B-B94D2872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Server: For Serving Multiple Clients Concurrently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F5D0BBD-C35F-43C7-99A5-E1941EA7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Modern Applications</a:t>
            </a:r>
          </a:p>
          <a:p>
            <a:pPr lvl="1"/>
            <a:r>
              <a:rPr lang="en-US" altLang="en-US"/>
              <a:t>Example: Multithreaded Web Server</a:t>
            </a:r>
          </a:p>
        </p:txBody>
      </p:sp>
      <p:sp>
        <p:nvSpPr>
          <p:cNvPr id="7" name="Cloud">
            <a:extLst>
              <a:ext uri="{FF2B5EF4-FFF2-40B4-BE49-F238E27FC236}">
                <a16:creationId xmlns:a16="http://schemas.microsoft.com/office/drawing/2014/main" id="{621A3773-9284-4A24-BC8B-1C1DE4C0F64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937000" y="3633788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32773" name="Content Placeholder 7" descr="earth.svg.hi.png">
            <a:extLst>
              <a:ext uri="{FF2B5EF4-FFF2-40B4-BE49-F238E27FC236}">
                <a16:creationId xmlns:a16="http://schemas.microsoft.com/office/drawing/2014/main" id="{AB51AB71-045C-447C-B24F-A8D88D4C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28988"/>
            <a:ext cx="19224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">
            <a:extLst>
              <a:ext uri="{FF2B5EF4-FFF2-40B4-BE49-F238E27FC236}">
                <a16:creationId xmlns:a16="http://schemas.microsoft.com/office/drawing/2014/main" id="{00FAF18D-135C-4029-BB59-9CDB9452E18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667000" y="4319588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32775" name="Picture 2" descr="Z:\Documents\Downloads\server_datacenter.png">
            <a:extLst>
              <a:ext uri="{FF2B5EF4-FFF2-40B4-BE49-F238E27FC236}">
                <a16:creationId xmlns:a16="http://schemas.microsoft.com/office/drawing/2014/main" id="{12EB7749-2828-4742-B4BE-BAB76350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47988"/>
            <a:ext cx="79375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Box 11">
            <a:extLst>
              <a:ext uri="{FF2B5EF4-FFF2-40B4-BE49-F238E27FC236}">
                <a16:creationId xmlns:a16="http://schemas.microsoft.com/office/drawing/2014/main" id="{18731135-7071-49AE-9BEF-861B5E2B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95588"/>
            <a:ext cx="796925" cy="430212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Web/FTP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7" name="TextBox 12">
            <a:extLst>
              <a:ext uri="{FF2B5EF4-FFF2-40B4-BE49-F238E27FC236}">
                <a16:creationId xmlns:a16="http://schemas.microsoft.com/office/drawing/2014/main" id="{D72E9EF4-1750-4632-AA5A-2C5C8AB6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868738"/>
            <a:ext cx="7620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 1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8" name="TextBox 13">
            <a:extLst>
              <a:ext uri="{FF2B5EF4-FFF2-40B4-BE49-F238E27FC236}">
                <a16:creationId xmlns:a16="http://schemas.microsoft.com/office/drawing/2014/main" id="{4963539A-BF65-4FEF-B5CC-20AE4A12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05388"/>
            <a:ext cx="6858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9" name="TextBox 14">
            <a:extLst>
              <a:ext uri="{FF2B5EF4-FFF2-40B4-BE49-F238E27FC236}">
                <a16:creationId xmlns:a16="http://schemas.microsoft.com/office/drawing/2014/main" id="{92B0B285-992A-42B9-A3EF-98732A03C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48388"/>
            <a:ext cx="685800" cy="261937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N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0" name="Freeform 20">
            <a:extLst>
              <a:ext uri="{FF2B5EF4-FFF2-40B4-BE49-F238E27FC236}">
                <a16:creationId xmlns:a16="http://schemas.microsoft.com/office/drawing/2014/main" id="{D593CE33-75CF-4AAA-894E-0EAFCDEB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38588"/>
            <a:ext cx="990600" cy="685800"/>
          </a:xfrm>
          <a:custGeom>
            <a:avLst/>
            <a:gdLst>
              <a:gd name="T0" fmla="*/ 0 w 772732"/>
              <a:gd name="T1" fmla="*/ 0 h 804929"/>
              <a:gd name="T2" fmla="*/ 9589095 w 772732"/>
              <a:gd name="T3" fmla="*/ 58817 h 804929"/>
              <a:gd name="T4" fmla="*/ 25015000 w 772732"/>
              <a:gd name="T5" fmla="*/ 83438 h 804929"/>
              <a:gd name="T6" fmla="*/ 0 60000 65536"/>
              <a:gd name="T7" fmla="*/ 0 60000 65536"/>
              <a:gd name="T8" fmla="*/ 0 60000 65536"/>
              <a:gd name="T9" fmla="*/ 0 w 772732"/>
              <a:gd name="T10" fmla="*/ 0 h 804929"/>
              <a:gd name="T11" fmla="*/ 772732 w 772732"/>
              <a:gd name="T12" fmla="*/ 804929 h 8049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732" h="804929">
                <a:moveTo>
                  <a:pt x="0" y="0"/>
                </a:moveTo>
                <a:cubicBezTo>
                  <a:pt x="83712" y="211428"/>
                  <a:pt x="167425" y="422856"/>
                  <a:pt x="296214" y="553791"/>
                </a:cubicBezTo>
                <a:cubicBezTo>
                  <a:pt x="425003" y="684726"/>
                  <a:pt x="727656" y="804929"/>
                  <a:pt x="772732" y="785611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Freeform 23">
            <a:extLst>
              <a:ext uri="{FF2B5EF4-FFF2-40B4-BE49-F238E27FC236}">
                <a16:creationId xmlns:a16="http://schemas.microsoft.com/office/drawing/2014/main" id="{72D070E7-AC39-4C9A-A61D-EDD9C72D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82900"/>
            <a:ext cx="1427163" cy="979488"/>
          </a:xfrm>
          <a:custGeom>
            <a:avLst/>
            <a:gdLst>
              <a:gd name="T0" fmla="*/ 0 w 1300766"/>
              <a:gd name="T1" fmla="*/ 9224146 h 824248"/>
              <a:gd name="T2" fmla="*/ 1840173 w 1300766"/>
              <a:gd name="T3" fmla="*/ 5332706 h 824248"/>
              <a:gd name="T4" fmla="*/ 3916264 w 1300766"/>
              <a:gd name="T5" fmla="*/ 2738416 h 824248"/>
              <a:gd name="T6" fmla="*/ 4765574 w 1300766"/>
              <a:gd name="T7" fmla="*/ 0 h 824248"/>
              <a:gd name="T8" fmla="*/ 0 60000 65536"/>
              <a:gd name="T9" fmla="*/ 0 60000 65536"/>
              <a:gd name="T10" fmla="*/ 0 60000 65536"/>
              <a:gd name="T11" fmla="*/ 0 60000 65536"/>
              <a:gd name="T12" fmla="*/ 0 w 1300766"/>
              <a:gd name="T13" fmla="*/ 0 h 824248"/>
              <a:gd name="T14" fmla="*/ 1300766 w 1300766"/>
              <a:gd name="T15" fmla="*/ 824248 h 824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0766" h="824248">
                <a:moveTo>
                  <a:pt x="0" y="824248"/>
                </a:moveTo>
                <a:cubicBezTo>
                  <a:pt x="162059" y="698679"/>
                  <a:pt x="324118" y="573110"/>
                  <a:pt x="502276" y="476518"/>
                </a:cubicBezTo>
                <a:cubicBezTo>
                  <a:pt x="680434" y="379926"/>
                  <a:pt x="935865" y="324118"/>
                  <a:pt x="1068947" y="244698"/>
                </a:cubicBezTo>
                <a:cubicBezTo>
                  <a:pt x="1202029" y="165278"/>
                  <a:pt x="1251397" y="82639"/>
                  <a:pt x="1300766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782" name="Group 27">
            <a:extLst>
              <a:ext uri="{FF2B5EF4-FFF2-40B4-BE49-F238E27FC236}">
                <a16:creationId xmlns:a16="http://schemas.microsoft.com/office/drawing/2014/main" id="{002875A9-CCF3-419B-96ED-9D80A454A31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414588"/>
            <a:ext cx="2362200" cy="571500"/>
            <a:chOff x="6477000" y="2209800"/>
            <a:chExt cx="2362200" cy="571500"/>
          </a:xfrm>
        </p:grpSpPr>
        <p:pic>
          <p:nvPicPr>
            <p:cNvPr id="32796" name="Picture 15" descr="gear.png">
              <a:extLst>
                <a:ext uri="{FF2B5EF4-FFF2-40B4-BE49-F238E27FC236}">
                  <a16:creationId xmlns:a16="http://schemas.microsoft.com/office/drawing/2014/main" id="{2B8CAAE3-87DC-4467-9C9C-77D1257EA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2098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7" name="TextBox 24">
              <a:extLst>
                <a:ext uri="{FF2B5EF4-FFF2-40B4-BE49-F238E27FC236}">
                  <a16:creationId xmlns:a16="http://schemas.microsoft.com/office/drawing/2014/main" id="{60126C9B-851A-4EC2-B8B7-4EB7FE1F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Request Client 1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83" name="Freeform 25">
            <a:extLst>
              <a:ext uri="{FF2B5EF4-FFF2-40B4-BE49-F238E27FC236}">
                <a16:creationId xmlns:a16="http://schemas.microsoft.com/office/drawing/2014/main" id="{B387A084-7E38-4125-BC36-05A6C537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509963"/>
            <a:ext cx="1365250" cy="417512"/>
          </a:xfrm>
          <a:custGeom>
            <a:avLst/>
            <a:gdLst>
              <a:gd name="T0" fmla="*/ 0 w 1365160"/>
              <a:gd name="T1" fmla="*/ 430893 h 416416"/>
              <a:gd name="T2" fmla="*/ 515597 w 1365160"/>
              <a:gd name="T3" fmla="*/ 71076 h 416416"/>
              <a:gd name="T4" fmla="*/ 979633 w 1365160"/>
              <a:gd name="T5" fmla="*/ 4440 h 416416"/>
              <a:gd name="T6" fmla="*/ 1366330 w 1365160"/>
              <a:gd name="T7" fmla="*/ 71076 h 416416"/>
              <a:gd name="T8" fmla="*/ 0 60000 65536"/>
              <a:gd name="T9" fmla="*/ 0 60000 65536"/>
              <a:gd name="T10" fmla="*/ 0 60000 65536"/>
              <a:gd name="T11" fmla="*/ 0 60000 65536"/>
              <a:gd name="T12" fmla="*/ 0 w 1365160"/>
              <a:gd name="T13" fmla="*/ 0 h 416416"/>
              <a:gd name="T14" fmla="*/ 1365160 w 1365160"/>
              <a:gd name="T15" fmla="*/ 416416 h 416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5160" h="416416">
                <a:moveTo>
                  <a:pt x="0" y="416416"/>
                </a:moveTo>
                <a:cubicBezTo>
                  <a:pt x="176011" y="276895"/>
                  <a:pt x="352023" y="137374"/>
                  <a:pt x="515155" y="68687"/>
                </a:cubicBezTo>
                <a:cubicBezTo>
                  <a:pt x="678287" y="0"/>
                  <a:pt x="837127" y="4292"/>
                  <a:pt x="978794" y="4292"/>
                </a:cubicBezTo>
                <a:cubicBezTo>
                  <a:pt x="1120461" y="4292"/>
                  <a:pt x="1242810" y="36489"/>
                  <a:pt x="1365160" y="68687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784" name="Group 28">
            <a:extLst>
              <a:ext uri="{FF2B5EF4-FFF2-40B4-BE49-F238E27FC236}">
                <a16:creationId xmlns:a16="http://schemas.microsoft.com/office/drawing/2014/main" id="{A17D5120-E636-4DDC-979A-7DD4AF320CF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328988"/>
            <a:ext cx="2362200" cy="571500"/>
            <a:chOff x="6629400" y="3124200"/>
            <a:chExt cx="2362200" cy="571500"/>
          </a:xfrm>
        </p:grpSpPr>
        <p:pic>
          <p:nvPicPr>
            <p:cNvPr id="32794" name="Picture 16" descr="gear.png">
              <a:extLst>
                <a:ext uri="{FF2B5EF4-FFF2-40B4-BE49-F238E27FC236}">
                  <a16:creationId xmlns:a16="http://schemas.microsoft.com/office/drawing/2014/main" id="{F23487BB-51AF-4490-905F-1A2EB7ED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5" name="TextBox 26">
              <a:extLst>
                <a:ext uri="{FF2B5EF4-FFF2-40B4-BE49-F238E27FC236}">
                  <a16:creationId xmlns:a16="http://schemas.microsoft.com/office/drawing/2014/main" id="{4BE3F6ED-7714-448A-A56E-68F5B8087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2766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Request Client 2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85" name="Freeform 29">
            <a:extLst>
              <a:ext uri="{FF2B5EF4-FFF2-40B4-BE49-F238E27FC236}">
                <a16:creationId xmlns:a16="http://schemas.microsoft.com/office/drawing/2014/main" id="{361AC45E-92CA-4FE4-A852-AFBD967A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770313"/>
            <a:ext cx="1312863" cy="658812"/>
          </a:xfrm>
          <a:custGeom>
            <a:avLst/>
            <a:gdLst>
              <a:gd name="T0" fmla="*/ 0 w 1313645"/>
              <a:gd name="T1" fmla="*/ 181891 h 658968"/>
              <a:gd name="T2" fmla="*/ 383387 w 1313645"/>
              <a:gd name="T3" fmla="*/ 14973 h 658968"/>
              <a:gd name="T4" fmla="*/ 600640 w 1313645"/>
              <a:gd name="T5" fmla="*/ 92012 h 658968"/>
              <a:gd name="T6" fmla="*/ 817892 w 1313645"/>
              <a:gd name="T7" fmla="*/ 515715 h 658968"/>
              <a:gd name="T8" fmla="*/ 1303515 w 1313645"/>
              <a:gd name="T9" fmla="*/ 656942 h 658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3645"/>
              <a:gd name="T16" fmla="*/ 0 h 658968"/>
              <a:gd name="T17" fmla="*/ 1313645 w 1313645"/>
              <a:gd name="T18" fmla="*/ 658968 h 658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3645" h="658968">
                <a:moveTo>
                  <a:pt x="0" y="182450"/>
                </a:moveTo>
                <a:cubicBezTo>
                  <a:pt x="142741" y="106250"/>
                  <a:pt x="285482" y="30050"/>
                  <a:pt x="386366" y="15025"/>
                </a:cubicBezTo>
                <a:cubicBezTo>
                  <a:pt x="487251" y="0"/>
                  <a:pt x="532327" y="8585"/>
                  <a:pt x="605307" y="92298"/>
                </a:cubicBezTo>
                <a:cubicBezTo>
                  <a:pt x="678287" y="176011"/>
                  <a:pt x="706192" y="422856"/>
                  <a:pt x="824248" y="517301"/>
                </a:cubicBezTo>
                <a:cubicBezTo>
                  <a:pt x="942304" y="611746"/>
                  <a:pt x="1127974" y="635357"/>
                  <a:pt x="1313645" y="658968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786" name="Group 30">
            <a:extLst>
              <a:ext uri="{FF2B5EF4-FFF2-40B4-BE49-F238E27FC236}">
                <a16:creationId xmlns:a16="http://schemas.microsoft.com/office/drawing/2014/main" id="{3C40762D-EC43-4AE6-8F5D-15FB62ADD28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129088"/>
            <a:ext cx="2362200" cy="571500"/>
            <a:chOff x="6477000" y="2209800"/>
            <a:chExt cx="2362200" cy="571500"/>
          </a:xfrm>
        </p:grpSpPr>
        <p:pic>
          <p:nvPicPr>
            <p:cNvPr id="32792" name="Picture 31" descr="gear.png">
              <a:extLst>
                <a:ext uri="{FF2B5EF4-FFF2-40B4-BE49-F238E27FC236}">
                  <a16:creationId xmlns:a16="http://schemas.microsoft.com/office/drawing/2014/main" id="{1F9413F2-D838-41C4-8AC9-C4E1B3661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209800"/>
              <a:ext cx="7620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93" name="TextBox 32">
              <a:extLst>
                <a:ext uri="{FF2B5EF4-FFF2-40B4-BE49-F238E27FC236}">
                  <a16:creationId xmlns:a16="http://schemas.microsoft.com/office/drawing/2014/main" id="{BDA58CE6-06E8-4D7E-9C7F-1689B3D9C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1752600" cy="261610"/>
            </a:xfrm>
            <a:prstGeom prst="rect">
              <a:avLst/>
            </a:prstGeom>
            <a:solidFill>
              <a:srgbClr val="0C7AF4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Request Client N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787" name="Freeform 22">
            <a:extLst>
              <a:ext uri="{FF2B5EF4-FFF2-40B4-BE49-F238E27FC236}">
                <a16:creationId xmlns:a16="http://schemas.microsoft.com/office/drawing/2014/main" id="{53805BC4-4C4F-4A36-B7F4-5A088814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4892675"/>
            <a:ext cx="849313" cy="1068388"/>
          </a:xfrm>
          <a:custGeom>
            <a:avLst/>
            <a:gdLst>
              <a:gd name="T0" fmla="*/ 0 w 850005"/>
              <a:gd name="T1" fmla="*/ 1061712 h 1068946"/>
              <a:gd name="T2" fmla="*/ 433271 w 850005"/>
              <a:gd name="T3" fmla="*/ 869835 h 1068946"/>
              <a:gd name="T4" fmla="*/ 841053 w 850005"/>
              <a:gd name="T5" fmla="*/ 0 h 1068946"/>
              <a:gd name="T6" fmla="*/ 0 60000 65536"/>
              <a:gd name="T7" fmla="*/ 0 60000 65536"/>
              <a:gd name="T8" fmla="*/ 0 60000 65536"/>
              <a:gd name="T9" fmla="*/ 0 w 850005"/>
              <a:gd name="T10" fmla="*/ 0 h 1068946"/>
              <a:gd name="T11" fmla="*/ 850005 w 850005"/>
              <a:gd name="T12" fmla="*/ 1068946 h 10689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0005" h="1068946">
                <a:moveTo>
                  <a:pt x="0" y="1068946"/>
                </a:moveTo>
                <a:cubicBezTo>
                  <a:pt x="148107" y="1061433"/>
                  <a:pt x="296215" y="1053921"/>
                  <a:pt x="437882" y="875763"/>
                </a:cubicBezTo>
                <a:cubicBezTo>
                  <a:pt x="579549" y="697605"/>
                  <a:pt x="714777" y="348802"/>
                  <a:pt x="850005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2788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53489C0C-005E-4C69-ABE7-7D29031D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852863"/>
            <a:ext cx="12906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40B7F85C-965F-4154-9FA8-6B83D3B9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983163"/>
            <a:ext cx="129063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Freeform 21">
            <a:extLst>
              <a:ext uri="{FF2B5EF4-FFF2-40B4-BE49-F238E27FC236}">
                <a16:creationId xmlns:a16="http://schemas.microsoft.com/office/drawing/2014/main" id="{A64C14AD-12C1-424D-8C0D-5E06D4A5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4867275"/>
            <a:ext cx="927100" cy="293688"/>
          </a:xfrm>
          <a:custGeom>
            <a:avLst/>
            <a:gdLst>
              <a:gd name="T0" fmla="*/ 0 w 927279"/>
              <a:gd name="T1" fmla="*/ 139312 h 294067"/>
              <a:gd name="T2" fmla="*/ 411094 w 927279"/>
              <a:gd name="T3" fmla="*/ 265958 h 294067"/>
              <a:gd name="T4" fmla="*/ 924952 w 927279"/>
              <a:gd name="T5" fmla="*/ 0 h 294067"/>
              <a:gd name="T6" fmla="*/ 924952 w 927279"/>
              <a:gd name="T7" fmla="*/ 0 h 294067"/>
              <a:gd name="T8" fmla="*/ 0 60000 65536"/>
              <a:gd name="T9" fmla="*/ 0 60000 65536"/>
              <a:gd name="T10" fmla="*/ 0 60000 65536"/>
              <a:gd name="T11" fmla="*/ 0 60000 65536"/>
              <a:gd name="T12" fmla="*/ 0 w 927279"/>
              <a:gd name="T13" fmla="*/ 0 h 294067"/>
              <a:gd name="T14" fmla="*/ 927279 w 927279"/>
              <a:gd name="T15" fmla="*/ 294067 h 2940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7279" h="294067">
                <a:moveTo>
                  <a:pt x="0" y="141668"/>
                </a:moveTo>
                <a:cubicBezTo>
                  <a:pt x="128789" y="217867"/>
                  <a:pt x="257578" y="294067"/>
                  <a:pt x="412124" y="270456"/>
                </a:cubicBezTo>
                <a:cubicBezTo>
                  <a:pt x="566670" y="246845"/>
                  <a:pt x="927279" y="0"/>
                  <a:pt x="927279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prstDash val="dash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2791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A0B9B364-5228-4792-A187-269AF8AD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744788"/>
            <a:ext cx="12922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78740BE-72EF-4CD8-8DE4-D7397D44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Applications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C66DA335-E967-41AC-807F-B7B38BA7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Modern Applications</a:t>
            </a:r>
          </a:p>
          <a:p>
            <a:pPr lvl="1"/>
            <a:r>
              <a:rPr lang="en-US" altLang="en-US"/>
              <a:t>Example: Internet Browser + Youtube</a:t>
            </a:r>
          </a:p>
        </p:txBody>
      </p:sp>
      <p:pic>
        <p:nvPicPr>
          <p:cNvPr id="33796" name="Picture 4" descr="Picture 2.png">
            <a:extLst>
              <a:ext uri="{FF2B5EF4-FFF2-40B4-BE49-F238E27FC236}">
                <a16:creationId xmlns:a16="http://schemas.microsoft.com/office/drawing/2014/main" id="{15362870-2108-4BA8-960D-34B83AD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32543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9">
            <a:extLst>
              <a:ext uri="{FF2B5EF4-FFF2-40B4-BE49-F238E27FC236}">
                <a16:creationId xmlns:a16="http://schemas.microsoft.com/office/drawing/2014/main" id="{BC8F4BB9-ABCF-47B2-9E52-3F2F91436C0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5257800" cy="1295400"/>
            <a:chOff x="1371600" y="2819400"/>
            <a:chExt cx="5257800" cy="1295400"/>
          </a:xfrm>
        </p:grpSpPr>
        <p:sp>
          <p:nvSpPr>
            <p:cNvPr id="33802" name="Rounded Rectangle 5">
              <a:extLst>
                <a:ext uri="{FF2B5EF4-FFF2-40B4-BE49-F238E27FC236}">
                  <a16:creationId xmlns:a16="http://schemas.microsoft.com/office/drawing/2014/main" id="{872027DB-F6B5-4CBA-A28D-87736C53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8194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rgbClr val="FC0128">
                <a:alpha val="21176"/>
              </a:srgbClr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3803" name="Straight Arrow Connector 7">
              <a:extLst>
                <a:ext uri="{FF2B5EF4-FFF2-40B4-BE49-F238E27FC236}">
                  <a16:creationId xmlns:a16="http://schemas.microsoft.com/office/drawing/2014/main" id="{5B6E9A21-8D7D-45FC-A9FF-A10CBB32B6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3200400"/>
              <a:ext cx="12954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4" name="Rounded Rectangle 8">
              <a:extLst>
                <a:ext uri="{FF2B5EF4-FFF2-40B4-BE49-F238E27FC236}">
                  <a16:creationId xmlns:a16="http://schemas.microsoft.com/office/drawing/2014/main" id="{A55C1706-EF80-409D-BDCA-C5DB5866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048000"/>
              <a:ext cx="1828800" cy="3810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960000"/>
                </a:gs>
              </a:gsLst>
              <a:lin ang="5400000"/>
            </a:gra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Streaming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798" name="Group 15">
            <a:extLst>
              <a:ext uri="{FF2B5EF4-FFF2-40B4-BE49-F238E27FC236}">
                <a16:creationId xmlns:a16="http://schemas.microsoft.com/office/drawing/2014/main" id="{2712A6F7-01EA-45B2-97F7-0F3F8E2AEE3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495800"/>
            <a:ext cx="5257800" cy="2133600"/>
            <a:chOff x="1371600" y="4191000"/>
            <a:chExt cx="5257800" cy="2133600"/>
          </a:xfrm>
        </p:grpSpPr>
        <p:sp>
          <p:nvSpPr>
            <p:cNvPr id="33799" name="Rounded Rectangle 11">
              <a:extLst>
                <a:ext uri="{FF2B5EF4-FFF2-40B4-BE49-F238E27FC236}">
                  <a16:creationId xmlns:a16="http://schemas.microsoft.com/office/drawing/2014/main" id="{F5E3D149-25F5-4B5E-803A-C7DA6509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4191000"/>
              <a:ext cx="1905000" cy="2133600"/>
            </a:xfrm>
            <a:prstGeom prst="roundRect">
              <a:avLst>
                <a:gd name="adj" fmla="val 7667"/>
              </a:avLst>
            </a:prstGeom>
            <a:solidFill>
              <a:srgbClr val="FC0128">
                <a:alpha val="21176"/>
              </a:srgbClr>
            </a:solidFill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3800" name="Straight Arrow Connector 12">
              <a:extLst>
                <a:ext uri="{FF2B5EF4-FFF2-40B4-BE49-F238E27FC236}">
                  <a16:creationId xmlns:a16="http://schemas.microsoft.com/office/drawing/2014/main" id="{44383B4E-F7BE-4EDD-8B00-C7125EA278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4572000"/>
              <a:ext cx="1524000" cy="1588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1" name="Rounded Rectangle 13">
              <a:extLst>
                <a:ext uri="{FF2B5EF4-FFF2-40B4-BE49-F238E27FC236}">
                  <a16:creationId xmlns:a16="http://schemas.microsoft.com/office/drawing/2014/main" id="{5A4710B2-47A4-4C10-A7A6-446B146D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19600"/>
              <a:ext cx="1828800" cy="762000"/>
            </a:xfrm>
            <a:prstGeom prst="roundRect">
              <a:avLst>
                <a:gd name="adj" fmla="val 11667"/>
              </a:avLst>
            </a:prstGeom>
            <a:gradFill rotWithShape="0">
              <a:gsLst>
                <a:gs pos="0">
                  <a:srgbClr val="FC0128"/>
                </a:gs>
                <a:gs pos="100000">
                  <a:srgbClr val="960000"/>
                </a:gs>
              </a:gsLst>
              <a:lin ang="5400000"/>
            </a:gra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Favorities, Share,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Comments Posting</a:t>
              </a:r>
              <a:endPara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>
            <a:extLst>
              <a:ext uri="{FF2B5EF4-FFF2-40B4-BE49-F238E27FC236}">
                <a16:creationId xmlns:a16="http://schemas.microsoft.com/office/drawing/2014/main" id="{5DE3CAEF-D245-4DCF-9834-85D532F17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3D7AE-7AFD-453C-A109-4E14212936B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4819" name="Arc 2">
            <a:extLst>
              <a:ext uri="{FF2B5EF4-FFF2-40B4-BE49-F238E27FC236}">
                <a16:creationId xmlns:a16="http://schemas.microsoft.com/office/drawing/2014/main" id="{0AB4B84D-B102-470D-80F1-7B58E5C48A15}"/>
              </a:ext>
            </a:extLst>
          </p:cNvPr>
          <p:cNvSpPr>
            <a:spLocks/>
          </p:cNvSpPr>
          <p:nvPr/>
        </p:nvSpPr>
        <p:spPr bwMode="auto">
          <a:xfrm>
            <a:off x="4702175" y="2478088"/>
            <a:ext cx="1387475" cy="8874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Arc 3">
            <a:extLst>
              <a:ext uri="{FF2B5EF4-FFF2-40B4-BE49-F238E27FC236}">
                <a16:creationId xmlns:a16="http://schemas.microsoft.com/office/drawing/2014/main" id="{F184424D-FD2E-419A-9B6B-FD57ECEDE462}"/>
              </a:ext>
            </a:extLst>
          </p:cNvPr>
          <p:cNvSpPr>
            <a:spLocks/>
          </p:cNvSpPr>
          <p:nvPr/>
        </p:nvSpPr>
        <p:spPr bwMode="auto">
          <a:xfrm>
            <a:off x="2200275" y="2479675"/>
            <a:ext cx="2506663" cy="1520825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6"/>
                  <a:pt x="9662" y="7"/>
                  <a:pt x="2158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6"/>
                  <a:pt x="9662" y="7"/>
                  <a:pt x="2158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91840983-0D00-4E04-ACCE-6B95BA9D7C89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2495550"/>
            <a:ext cx="3116263" cy="3449638"/>
            <a:chOff x="3234" y="1034"/>
            <a:chExt cx="1963" cy="2173"/>
          </a:xfrm>
        </p:grpSpPr>
        <p:grpSp>
          <p:nvGrpSpPr>
            <p:cNvPr id="35042" name="Group 5">
              <a:extLst>
                <a:ext uri="{FF2B5EF4-FFF2-40B4-BE49-F238E27FC236}">
                  <a16:creationId xmlns:a16="http://schemas.microsoft.com/office/drawing/2014/main" id="{F09210B2-CE19-4875-901E-D4A0C9A7A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4" y="1963"/>
              <a:ext cx="1963" cy="1244"/>
              <a:chOff x="3234" y="1963"/>
              <a:chExt cx="1963" cy="1244"/>
            </a:xfrm>
          </p:grpSpPr>
          <p:sp>
            <p:nvSpPr>
              <p:cNvPr id="35218" name="Freeform 6">
                <a:extLst>
                  <a:ext uri="{FF2B5EF4-FFF2-40B4-BE49-F238E27FC236}">
                    <a16:creationId xmlns:a16="http://schemas.microsoft.com/office/drawing/2014/main" id="{E453E7E3-46F8-41D7-AFEF-A335E19AD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2260"/>
                <a:ext cx="407" cy="798"/>
              </a:xfrm>
              <a:custGeom>
                <a:avLst/>
                <a:gdLst>
                  <a:gd name="T0" fmla="*/ 406 w 407"/>
                  <a:gd name="T1" fmla="*/ 797 h 798"/>
                  <a:gd name="T2" fmla="*/ 406 w 407"/>
                  <a:gd name="T3" fmla="*/ 0 h 798"/>
                  <a:gd name="T4" fmla="*/ 0 w 407"/>
                  <a:gd name="T5" fmla="*/ 599 h 798"/>
                  <a:gd name="T6" fmla="*/ 406 w 407"/>
                  <a:gd name="T7" fmla="*/ 797 h 7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7"/>
                  <a:gd name="T13" fmla="*/ 0 h 798"/>
                  <a:gd name="T14" fmla="*/ 407 w 407"/>
                  <a:gd name="T15" fmla="*/ 798 h 7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7" h="798">
                    <a:moveTo>
                      <a:pt x="406" y="797"/>
                    </a:moveTo>
                    <a:lnTo>
                      <a:pt x="406" y="0"/>
                    </a:lnTo>
                    <a:lnTo>
                      <a:pt x="0" y="599"/>
                    </a:lnTo>
                    <a:lnTo>
                      <a:pt x="406" y="797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9" name="Freeform 7">
                <a:extLst>
                  <a:ext uri="{FF2B5EF4-FFF2-40B4-BE49-F238E27FC236}">
                    <a16:creationId xmlns:a16="http://schemas.microsoft.com/office/drawing/2014/main" id="{C0E1E932-6761-49ED-97AF-92B9F905A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4" y="1963"/>
                <a:ext cx="1963" cy="487"/>
              </a:xfrm>
              <a:custGeom>
                <a:avLst/>
                <a:gdLst>
                  <a:gd name="T0" fmla="*/ 0 w 1963"/>
                  <a:gd name="T1" fmla="*/ 286 h 487"/>
                  <a:gd name="T2" fmla="*/ 1551 w 1963"/>
                  <a:gd name="T3" fmla="*/ 0 h 487"/>
                  <a:gd name="T4" fmla="*/ 1962 w 1963"/>
                  <a:gd name="T5" fmla="*/ 220 h 487"/>
                  <a:gd name="T6" fmla="*/ 366 w 1963"/>
                  <a:gd name="T7" fmla="*/ 486 h 487"/>
                  <a:gd name="T8" fmla="*/ 0 w 1963"/>
                  <a:gd name="T9" fmla="*/ 286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3"/>
                  <a:gd name="T16" fmla="*/ 0 h 487"/>
                  <a:gd name="T17" fmla="*/ 1963 w 1963"/>
                  <a:gd name="T18" fmla="*/ 487 h 4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3" h="487">
                    <a:moveTo>
                      <a:pt x="0" y="286"/>
                    </a:moveTo>
                    <a:lnTo>
                      <a:pt x="1551" y="0"/>
                    </a:lnTo>
                    <a:lnTo>
                      <a:pt x="1962" y="220"/>
                    </a:lnTo>
                    <a:lnTo>
                      <a:pt x="366" y="486"/>
                    </a:lnTo>
                    <a:lnTo>
                      <a:pt x="0" y="286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0" name="Freeform 8">
                <a:extLst>
                  <a:ext uri="{FF2B5EF4-FFF2-40B4-BE49-F238E27FC236}">
                    <a16:creationId xmlns:a16="http://schemas.microsoft.com/office/drawing/2014/main" id="{0621D4E6-46E2-410F-8FFE-3E88249C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4" y="2249"/>
                <a:ext cx="366" cy="958"/>
              </a:xfrm>
              <a:custGeom>
                <a:avLst/>
                <a:gdLst>
                  <a:gd name="T0" fmla="*/ 0 w 366"/>
                  <a:gd name="T1" fmla="*/ 0 h 958"/>
                  <a:gd name="T2" fmla="*/ 365 w 366"/>
                  <a:gd name="T3" fmla="*/ 200 h 958"/>
                  <a:gd name="T4" fmla="*/ 365 w 366"/>
                  <a:gd name="T5" fmla="*/ 957 h 958"/>
                  <a:gd name="T6" fmla="*/ 0 w 366"/>
                  <a:gd name="T7" fmla="*/ 702 h 958"/>
                  <a:gd name="T8" fmla="*/ 0 w 366"/>
                  <a:gd name="T9" fmla="*/ 0 h 9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6"/>
                  <a:gd name="T16" fmla="*/ 0 h 958"/>
                  <a:gd name="T17" fmla="*/ 366 w 366"/>
                  <a:gd name="T18" fmla="*/ 958 h 9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6" h="958">
                    <a:moveTo>
                      <a:pt x="0" y="0"/>
                    </a:moveTo>
                    <a:lnTo>
                      <a:pt x="365" y="200"/>
                    </a:lnTo>
                    <a:lnTo>
                      <a:pt x="365" y="957"/>
                    </a:lnTo>
                    <a:lnTo>
                      <a:pt x="0" y="7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1" name="Freeform 9">
                <a:extLst>
                  <a:ext uri="{FF2B5EF4-FFF2-40B4-BE49-F238E27FC236}">
                    <a16:creationId xmlns:a16="http://schemas.microsoft.com/office/drawing/2014/main" id="{24B27B31-B95B-4EDE-A050-278C2757A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2392"/>
                <a:ext cx="327" cy="815"/>
              </a:xfrm>
              <a:custGeom>
                <a:avLst/>
                <a:gdLst>
                  <a:gd name="T0" fmla="*/ 0 w 327"/>
                  <a:gd name="T1" fmla="*/ 814 h 815"/>
                  <a:gd name="T2" fmla="*/ 0 w 327"/>
                  <a:gd name="T3" fmla="*/ 57 h 815"/>
                  <a:gd name="T4" fmla="*/ 326 w 327"/>
                  <a:gd name="T5" fmla="*/ 0 h 815"/>
                  <a:gd name="T6" fmla="*/ 326 w 327"/>
                  <a:gd name="T7" fmla="*/ 740 h 815"/>
                  <a:gd name="T8" fmla="*/ 0 w 327"/>
                  <a:gd name="T9" fmla="*/ 814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815"/>
                  <a:gd name="T17" fmla="*/ 327 w 327"/>
                  <a:gd name="T18" fmla="*/ 815 h 8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815">
                    <a:moveTo>
                      <a:pt x="0" y="814"/>
                    </a:moveTo>
                    <a:lnTo>
                      <a:pt x="0" y="57"/>
                    </a:lnTo>
                    <a:lnTo>
                      <a:pt x="326" y="0"/>
                    </a:lnTo>
                    <a:lnTo>
                      <a:pt x="326" y="740"/>
                    </a:lnTo>
                    <a:lnTo>
                      <a:pt x="0" y="814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2" name="Freeform 10">
                <a:extLst>
                  <a:ext uri="{FF2B5EF4-FFF2-40B4-BE49-F238E27FC236}">
                    <a16:creationId xmlns:a16="http://schemas.microsoft.com/office/drawing/2014/main" id="{D378E6C4-5026-4B12-A37A-16A36D4F6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2183"/>
                <a:ext cx="326" cy="875"/>
              </a:xfrm>
              <a:custGeom>
                <a:avLst/>
                <a:gdLst>
                  <a:gd name="T0" fmla="*/ 325 w 326"/>
                  <a:gd name="T1" fmla="*/ 0 h 875"/>
                  <a:gd name="T2" fmla="*/ 0 w 326"/>
                  <a:gd name="T3" fmla="*/ 52 h 875"/>
                  <a:gd name="T4" fmla="*/ 0 w 326"/>
                  <a:gd name="T5" fmla="*/ 874 h 875"/>
                  <a:gd name="T6" fmla="*/ 325 w 326"/>
                  <a:gd name="T7" fmla="*/ 797 h 875"/>
                  <a:gd name="T8" fmla="*/ 325 w 326"/>
                  <a:gd name="T9" fmla="*/ 0 h 8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75"/>
                  <a:gd name="T17" fmla="*/ 326 w 326"/>
                  <a:gd name="T18" fmla="*/ 875 h 8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75">
                    <a:moveTo>
                      <a:pt x="325" y="0"/>
                    </a:moveTo>
                    <a:lnTo>
                      <a:pt x="0" y="52"/>
                    </a:lnTo>
                    <a:lnTo>
                      <a:pt x="0" y="874"/>
                    </a:lnTo>
                    <a:lnTo>
                      <a:pt x="325" y="797"/>
                    </a:lnTo>
                    <a:lnTo>
                      <a:pt x="325" y="0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3" name="Freeform 11">
                <a:extLst>
                  <a:ext uri="{FF2B5EF4-FFF2-40B4-BE49-F238E27FC236}">
                    <a16:creationId xmlns:a16="http://schemas.microsoft.com/office/drawing/2014/main" id="{F8834654-538A-46A9-9596-E5C0B7666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2183"/>
                <a:ext cx="1598" cy="305"/>
              </a:xfrm>
              <a:custGeom>
                <a:avLst/>
                <a:gdLst>
                  <a:gd name="T0" fmla="*/ 0 w 1598"/>
                  <a:gd name="T1" fmla="*/ 266 h 305"/>
                  <a:gd name="T2" fmla="*/ 1597 w 1598"/>
                  <a:gd name="T3" fmla="*/ 0 h 305"/>
                  <a:gd name="T4" fmla="*/ 1597 w 1598"/>
                  <a:gd name="T5" fmla="*/ 38 h 305"/>
                  <a:gd name="T6" fmla="*/ 0 w 1598"/>
                  <a:gd name="T7" fmla="*/ 304 h 305"/>
                  <a:gd name="T8" fmla="*/ 0 w 1598"/>
                  <a:gd name="T9" fmla="*/ 266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8"/>
                  <a:gd name="T16" fmla="*/ 0 h 305"/>
                  <a:gd name="T17" fmla="*/ 1598 w 1598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8" h="305">
                    <a:moveTo>
                      <a:pt x="0" y="266"/>
                    </a:moveTo>
                    <a:lnTo>
                      <a:pt x="1597" y="0"/>
                    </a:lnTo>
                    <a:lnTo>
                      <a:pt x="1597" y="38"/>
                    </a:lnTo>
                    <a:lnTo>
                      <a:pt x="0" y="304"/>
                    </a:lnTo>
                    <a:lnTo>
                      <a:pt x="0" y="266"/>
                    </a:lnTo>
                  </a:path>
                </a:pathLst>
              </a:custGeom>
              <a:solidFill>
                <a:srgbClr val="BF7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4" name="Freeform 12">
                <a:extLst>
                  <a:ext uri="{FF2B5EF4-FFF2-40B4-BE49-F238E27FC236}">
                    <a16:creationId xmlns:a16="http://schemas.microsoft.com/office/drawing/2014/main" id="{36B84459-8342-4DE9-B135-E64056BCB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4" y="2251"/>
                <a:ext cx="364" cy="235"/>
              </a:xfrm>
              <a:custGeom>
                <a:avLst/>
                <a:gdLst>
                  <a:gd name="T0" fmla="*/ 0 w 364"/>
                  <a:gd name="T1" fmla="*/ 0 h 235"/>
                  <a:gd name="T2" fmla="*/ 363 w 364"/>
                  <a:gd name="T3" fmla="*/ 199 h 235"/>
                  <a:gd name="T4" fmla="*/ 363 w 364"/>
                  <a:gd name="T5" fmla="*/ 234 h 235"/>
                  <a:gd name="T6" fmla="*/ 0 w 364"/>
                  <a:gd name="T7" fmla="*/ 29 h 235"/>
                  <a:gd name="T8" fmla="*/ 0 w 364"/>
                  <a:gd name="T9" fmla="*/ 0 h 2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4"/>
                  <a:gd name="T16" fmla="*/ 0 h 235"/>
                  <a:gd name="T17" fmla="*/ 364 w 364"/>
                  <a:gd name="T18" fmla="*/ 235 h 2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4" h="235">
                    <a:moveTo>
                      <a:pt x="0" y="0"/>
                    </a:moveTo>
                    <a:lnTo>
                      <a:pt x="363" y="199"/>
                    </a:lnTo>
                    <a:lnTo>
                      <a:pt x="363" y="234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043" name="Group 13">
              <a:extLst>
                <a:ext uri="{FF2B5EF4-FFF2-40B4-BE49-F238E27FC236}">
                  <a16:creationId xmlns:a16="http://schemas.microsoft.com/office/drawing/2014/main" id="{724DD669-61A3-4262-B962-458B3354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1" y="1379"/>
              <a:ext cx="1376" cy="877"/>
              <a:chOff x="3611" y="1379"/>
              <a:chExt cx="1376" cy="877"/>
            </a:xfrm>
          </p:grpSpPr>
          <p:sp>
            <p:nvSpPr>
              <p:cNvPr id="35145" name="Rectangle 14">
                <a:extLst>
                  <a:ext uri="{FF2B5EF4-FFF2-40B4-BE49-F238E27FC236}">
                    <a16:creationId xmlns:a16="http://schemas.microsoft.com/office/drawing/2014/main" id="{583161E0-5D49-4F30-A7F0-B3A744FEE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666"/>
                <a:ext cx="1195" cy="81"/>
              </a:xfrm>
              <a:prstGeom prst="rect">
                <a:avLst/>
              </a:prstGeom>
              <a:solidFill>
                <a:srgbClr val="80808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46" name="AutoShape 15">
                <a:extLst>
                  <a:ext uri="{FF2B5EF4-FFF2-40B4-BE49-F238E27FC236}">
                    <a16:creationId xmlns:a16="http://schemas.microsoft.com/office/drawing/2014/main" id="{189F8CA8-B69B-4210-87C6-F440E8613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1694"/>
                <a:ext cx="68" cy="70"/>
              </a:xfrm>
              <a:prstGeom prst="roundRect">
                <a:avLst>
                  <a:gd name="adj" fmla="val 18037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147" name="Group 16">
                <a:extLst>
                  <a:ext uri="{FF2B5EF4-FFF2-40B4-BE49-F238E27FC236}">
                    <a16:creationId xmlns:a16="http://schemas.microsoft.com/office/drawing/2014/main" id="{49AF3684-0B8A-4C00-8843-D84D04BC8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2" y="1725"/>
                <a:ext cx="74" cy="87"/>
                <a:chOff x="4882" y="1725"/>
                <a:chExt cx="74" cy="87"/>
              </a:xfrm>
            </p:grpSpPr>
            <p:sp>
              <p:nvSpPr>
                <p:cNvPr id="35208" name="AutoShape 17">
                  <a:extLst>
                    <a:ext uri="{FF2B5EF4-FFF2-40B4-BE49-F238E27FC236}">
                      <a16:creationId xmlns:a16="http://schemas.microsoft.com/office/drawing/2014/main" id="{DBB2D29A-1B69-4EFD-8530-21C5ABB0E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2" y="1725"/>
                  <a:ext cx="74" cy="87"/>
                </a:xfrm>
                <a:prstGeom prst="roundRect">
                  <a:avLst>
                    <a:gd name="adj" fmla="val 16778"/>
                  </a:avLst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5209" name="Group 18">
                  <a:extLst>
                    <a:ext uri="{FF2B5EF4-FFF2-40B4-BE49-F238E27FC236}">
                      <a16:creationId xmlns:a16="http://schemas.microsoft.com/office/drawing/2014/main" id="{699FB122-CB19-45F9-870B-9025B33CFF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06" y="1730"/>
                  <a:ext cx="44" cy="75"/>
                  <a:chOff x="4906" y="1730"/>
                  <a:chExt cx="44" cy="75"/>
                </a:xfrm>
              </p:grpSpPr>
              <p:sp>
                <p:nvSpPr>
                  <p:cNvPr id="35210" name="Rectangle 19">
                    <a:extLst>
                      <a:ext uri="{FF2B5EF4-FFF2-40B4-BE49-F238E27FC236}">
                        <a16:creationId xmlns:a16="http://schemas.microsoft.com/office/drawing/2014/main" id="{9909DA0D-70E0-478D-8E70-8EB6E04D25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40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1" name="Rectangle 20">
                    <a:extLst>
                      <a:ext uri="{FF2B5EF4-FFF2-40B4-BE49-F238E27FC236}">
                        <a16:creationId xmlns:a16="http://schemas.microsoft.com/office/drawing/2014/main" id="{C4BE6C61-66E5-4DBD-96A4-FB711966D4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51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2" name="Rectangle 21">
                    <a:extLst>
                      <a:ext uri="{FF2B5EF4-FFF2-40B4-BE49-F238E27FC236}">
                        <a16:creationId xmlns:a16="http://schemas.microsoft.com/office/drawing/2014/main" id="{E8DDC342-556C-4E4C-AE08-8D817BDEDA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6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3" name="Rectangle 22">
                    <a:extLst>
                      <a:ext uri="{FF2B5EF4-FFF2-40B4-BE49-F238E27FC236}">
                        <a16:creationId xmlns:a16="http://schemas.microsoft.com/office/drawing/2014/main" id="{3E0804BB-1A83-4612-BB3C-D81CC7B4D5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7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4" name="Rectangle 23">
                    <a:extLst>
                      <a:ext uri="{FF2B5EF4-FFF2-40B4-BE49-F238E27FC236}">
                        <a16:creationId xmlns:a16="http://schemas.microsoft.com/office/drawing/2014/main" id="{3AFE039F-EE1E-43D8-A01C-32835A842B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8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5" name="Rectangle 24">
                    <a:extLst>
                      <a:ext uri="{FF2B5EF4-FFF2-40B4-BE49-F238E27FC236}">
                        <a16:creationId xmlns:a16="http://schemas.microsoft.com/office/drawing/2014/main" id="{D36DF8A7-F8F0-4C4B-BD50-04C2B626EE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92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6" name="Rectangle 25">
                    <a:extLst>
                      <a:ext uri="{FF2B5EF4-FFF2-40B4-BE49-F238E27FC236}">
                        <a16:creationId xmlns:a16="http://schemas.microsoft.com/office/drawing/2014/main" id="{3D6EEDAE-6D73-4FAE-A2E4-E2B6D30D88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804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17" name="Rectangle 26">
                    <a:extLst>
                      <a:ext uri="{FF2B5EF4-FFF2-40B4-BE49-F238E27FC236}">
                        <a16:creationId xmlns:a16="http://schemas.microsoft.com/office/drawing/2014/main" id="{27D0ACC0-B18C-45D8-BAC7-D7C029ABA7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6" y="1730"/>
                    <a:ext cx="44" cy="1"/>
                  </a:xfrm>
                  <a:prstGeom prst="rect">
                    <a:avLst/>
                  </a:pr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5148" name="AutoShape 27">
                <a:extLst>
                  <a:ext uri="{FF2B5EF4-FFF2-40B4-BE49-F238E27FC236}">
                    <a16:creationId xmlns:a16="http://schemas.microsoft.com/office/drawing/2014/main" id="{0DCD3667-8399-4788-9106-C4CF20D1F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1694"/>
                <a:ext cx="67" cy="70"/>
              </a:xfrm>
              <a:prstGeom prst="roundRect">
                <a:avLst>
                  <a:gd name="adj" fmla="val 18037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49" name="Freeform 28">
                <a:extLst>
                  <a:ext uri="{FF2B5EF4-FFF2-40B4-BE49-F238E27FC236}">
                    <a16:creationId xmlns:a16="http://schemas.microsoft.com/office/drawing/2014/main" id="{53DD1A83-0E6C-4EBC-BD67-9C14A6FEF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1592"/>
                <a:ext cx="1376" cy="587"/>
              </a:xfrm>
              <a:custGeom>
                <a:avLst/>
                <a:gdLst>
                  <a:gd name="T0" fmla="*/ 100 w 1376"/>
                  <a:gd name="T1" fmla="*/ 0 h 587"/>
                  <a:gd name="T2" fmla="*/ 85 w 1376"/>
                  <a:gd name="T3" fmla="*/ 74 h 587"/>
                  <a:gd name="T4" fmla="*/ 140 w 1376"/>
                  <a:gd name="T5" fmla="*/ 74 h 587"/>
                  <a:gd name="T6" fmla="*/ 133 w 1376"/>
                  <a:gd name="T7" fmla="*/ 162 h 587"/>
                  <a:gd name="T8" fmla="*/ 74 w 1376"/>
                  <a:gd name="T9" fmla="*/ 162 h 587"/>
                  <a:gd name="T10" fmla="*/ 0 w 1376"/>
                  <a:gd name="T11" fmla="*/ 586 h 587"/>
                  <a:gd name="T12" fmla="*/ 1375 w 1376"/>
                  <a:gd name="T13" fmla="*/ 586 h 587"/>
                  <a:gd name="T14" fmla="*/ 1301 w 1376"/>
                  <a:gd name="T15" fmla="*/ 156 h 587"/>
                  <a:gd name="T16" fmla="*/ 1243 w 1376"/>
                  <a:gd name="T17" fmla="*/ 156 h 587"/>
                  <a:gd name="T18" fmla="*/ 1231 w 1376"/>
                  <a:gd name="T19" fmla="*/ 73 h 587"/>
                  <a:gd name="T20" fmla="*/ 1291 w 1376"/>
                  <a:gd name="T21" fmla="*/ 73 h 587"/>
                  <a:gd name="T22" fmla="*/ 1275 w 1376"/>
                  <a:gd name="T23" fmla="*/ 0 h 587"/>
                  <a:gd name="T24" fmla="*/ 100 w 1376"/>
                  <a:gd name="T25" fmla="*/ 0 h 5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76"/>
                  <a:gd name="T40" fmla="*/ 0 h 587"/>
                  <a:gd name="T41" fmla="*/ 1376 w 1376"/>
                  <a:gd name="T42" fmla="*/ 587 h 58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76" h="587">
                    <a:moveTo>
                      <a:pt x="100" y="0"/>
                    </a:moveTo>
                    <a:lnTo>
                      <a:pt x="85" y="74"/>
                    </a:lnTo>
                    <a:lnTo>
                      <a:pt x="140" y="74"/>
                    </a:lnTo>
                    <a:lnTo>
                      <a:pt x="133" y="162"/>
                    </a:lnTo>
                    <a:lnTo>
                      <a:pt x="74" y="162"/>
                    </a:lnTo>
                    <a:lnTo>
                      <a:pt x="0" y="586"/>
                    </a:lnTo>
                    <a:lnTo>
                      <a:pt x="1375" y="586"/>
                    </a:lnTo>
                    <a:lnTo>
                      <a:pt x="1301" y="156"/>
                    </a:lnTo>
                    <a:lnTo>
                      <a:pt x="1243" y="156"/>
                    </a:lnTo>
                    <a:lnTo>
                      <a:pt x="1231" y="73"/>
                    </a:lnTo>
                    <a:lnTo>
                      <a:pt x="1291" y="73"/>
                    </a:lnTo>
                    <a:lnTo>
                      <a:pt x="1275" y="0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50" name="Group 29">
                <a:extLst>
                  <a:ext uri="{FF2B5EF4-FFF2-40B4-BE49-F238E27FC236}">
                    <a16:creationId xmlns:a16="http://schemas.microsoft.com/office/drawing/2014/main" id="{1B512999-5555-4EF9-AF8F-3C15B77164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093"/>
                <a:ext cx="1237" cy="44"/>
                <a:chOff x="3686" y="2093"/>
                <a:chExt cx="1237" cy="44"/>
              </a:xfrm>
            </p:grpSpPr>
            <p:sp>
              <p:nvSpPr>
                <p:cNvPr id="35206" name="Line 30">
                  <a:extLst>
                    <a:ext uri="{FF2B5EF4-FFF2-40B4-BE49-F238E27FC236}">
                      <a16:creationId xmlns:a16="http://schemas.microsoft.com/office/drawing/2014/main" id="{79E424E0-24D3-4EF0-B3C5-0252E55FD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093"/>
                  <a:ext cx="1215" cy="0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07" name="Line 31">
                  <a:extLst>
                    <a:ext uri="{FF2B5EF4-FFF2-40B4-BE49-F238E27FC236}">
                      <a16:creationId xmlns:a16="http://schemas.microsoft.com/office/drawing/2014/main" id="{CE57ACAC-A36E-4386-A3D3-1A2242260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86" y="2133"/>
                  <a:ext cx="1237" cy="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51" name="Freeform 32">
                <a:extLst>
                  <a:ext uri="{FF2B5EF4-FFF2-40B4-BE49-F238E27FC236}">
                    <a16:creationId xmlns:a16="http://schemas.microsoft.com/office/drawing/2014/main" id="{D38472BF-1E73-4051-A226-5340A75C0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2178"/>
                <a:ext cx="1376" cy="78"/>
              </a:xfrm>
              <a:custGeom>
                <a:avLst/>
                <a:gdLst>
                  <a:gd name="T0" fmla="*/ 0 w 1376"/>
                  <a:gd name="T1" fmla="*/ 0 h 78"/>
                  <a:gd name="T2" fmla="*/ 12 w 1376"/>
                  <a:gd name="T3" fmla="*/ 77 h 78"/>
                  <a:gd name="T4" fmla="*/ 1363 w 1376"/>
                  <a:gd name="T5" fmla="*/ 77 h 78"/>
                  <a:gd name="T6" fmla="*/ 1375 w 1376"/>
                  <a:gd name="T7" fmla="*/ 0 h 78"/>
                  <a:gd name="T8" fmla="*/ 0 w 1376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6"/>
                  <a:gd name="T16" fmla="*/ 0 h 78"/>
                  <a:gd name="T17" fmla="*/ 1376 w 1376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6" h="78">
                    <a:moveTo>
                      <a:pt x="0" y="0"/>
                    </a:moveTo>
                    <a:lnTo>
                      <a:pt x="12" y="77"/>
                    </a:lnTo>
                    <a:lnTo>
                      <a:pt x="1363" y="77"/>
                    </a:lnTo>
                    <a:lnTo>
                      <a:pt x="137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2" name="Freeform 33">
                <a:extLst>
                  <a:ext uri="{FF2B5EF4-FFF2-40B4-BE49-F238E27FC236}">
                    <a16:creationId xmlns:a16="http://schemas.microsoft.com/office/drawing/2014/main" id="{94A49897-19E0-4A61-B318-CB318BD89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" y="1749"/>
                <a:ext cx="54" cy="157"/>
              </a:xfrm>
              <a:custGeom>
                <a:avLst/>
                <a:gdLst>
                  <a:gd name="T0" fmla="*/ 38 w 54"/>
                  <a:gd name="T1" fmla="*/ 156 h 157"/>
                  <a:gd name="T2" fmla="*/ 53 w 54"/>
                  <a:gd name="T3" fmla="*/ 0 h 157"/>
                  <a:gd name="T4" fmla="*/ 0 w 54"/>
                  <a:gd name="T5" fmla="*/ 0 h 157"/>
                  <a:gd name="T6" fmla="*/ 38 w 54"/>
                  <a:gd name="T7" fmla="*/ 156 h 1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57"/>
                  <a:gd name="T14" fmla="*/ 54 w 54"/>
                  <a:gd name="T15" fmla="*/ 157 h 1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57">
                    <a:moveTo>
                      <a:pt x="38" y="15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38" y="156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3" name="Freeform 34">
                <a:extLst>
                  <a:ext uri="{FF2B5EF4-FFF2-40B4-BE49-F238E27FC236}">
                    <a16:creationId xmlns:a16="http://schemas.microsoft.com/office/drawing/2014/main" id="{563D506F-8721-4D73-8E77-FCE78C0EC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1695"/>
                <a:ext cx="54" cy="46"/>
              </a:xfrm>
              <a:custGeom>
                <a:avLst/>
                <a:gdLst>
                  <a:gd name="T0" fmla="*/ 53 w 54"/>
                  <a:gd name="T1" fmla="*/ 45 h 46"/>
                  <a:gd name="T2" fmla="*/ 28 w 54"/>
                  <a:gd name="T3" fmla="*/ 0 h 46"/>
                  <a:gd name="T4" fmla="*/ 0 w 54"/>
                  <a:gd name="T5" fmla="*/ 0 h 46"/>
                  <a:gd name="T6" fmla="*/ 0 w 54"/>
                  <a:gd name="T7" fmla="*/ 45 h 46"/>
                  <a:gd name="T8" fmla="*/ 53 w 54"/>
                  <a:gd name="T9" fmla="*/ 45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6"/>
                  <a:gd name="T17" fmla="*/ 54 w 54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6">
                    <a:moveTo>
                      <a:pt x="53" y="45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45"/>
                    </a:lnTo>
                    <a:lnTo>
                      <a:pt x="53" y="45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4" name="Freeform 35">
                <a:extLst>
                  <a:ext uri="{FF2B5EF4-FFF2-40B4-BE49-F238E27FC236}">
                    <a16:creationId xmlns:a16="http://schemas.microsoft.com/office/drawing/2014/main" id="{2472ECE6-DBBF-49B2-9C74-6FEFC7538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1592"/>
                <a:ext cx="1160" cy="318"/>
              </a:xfrm>
              <a:custGeom>
                <a:avLst/>
                <a:gdLst>
                  <a:gd name="T0" fmla="*/ 99 w 1160"/>
                  <a:gd name="T1" fmla="*/ 0 h 318"/>
                  <a:gd name="T2" fmla="*/ 43 w 1160"/>
                  <a:gd name="T3" fmla="*/ 51 h 318"/>
                  <a:gd name="T4" fmla="*/ 0 w 1160"/>
                  <a:gd name="T5" fmla="*/ 316 h 318"/>
                  <a:gd name="T6" fmla="*/ 1154 w 1160"/>
                  <a:gd name="T7" fmla="*/ 317 h 318"/>
                  <a:gd name="T8" fmla="*/ 1110 w 1160"/>
                  <a:gd name="T9" fmla="*/ 62 h 318"/>
                  <a:gd name="T10" fmla="*/ 1159 w 1160"/>
                  <a:gd name="T11" fmla="*/ 0 h 318"/>
                  <a:gd name="T12" fmla="*/ 99 w 1160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0"/>
                  <a:gd name="T22" fmla="*/ 0 h 318"/>
                  <a:gd name="T23" fmla="*/ 1160 w 1160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0" h="318">
                    <a:moveTo>
                      <a:pt x="99" y="0"/>
                    </a:moveTo>
                    <a:lnTo>
                      <a:pt x="43" y="51"/>
                    </a:lnTo>
                    <a:lnTo>
                      <a:pt x="0" y="316"/>
                    </a:lnTo>
                    <a:lnTo>
                      <a:pt x="1154" y="317"/>
                    </a:lnTo>
                    <a:lnTo>
                      <a:pt x="1110" y="62"/>
                    </a:lnTo>
                    <a:lnTo>
                      <a:pt x="1159" y="0"/>
                    </a:lnTo>
                    <a:lnTo>
                      <a:pt x="99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5" name="Freeform 36">
                <a:extLst>
                  <a:ext uri="{FF2B5EF4-FFF2-40B4-BE49-F238E27FC236}">
                    <a16:creationId xmlns:a16="http://schemas.microsoft.com/office/drawing/2014/main" id="{2A970868-FF1F-4E6E-9F67-D42D845EC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630"/>
                <a:ext cx="1161" cy="276"/>
              </a:xfrm>
              <a:custGeom>
                <a:avLst/>
                <a:gdLst>
                  <a:gd name="T0" fmla="*/ 37 w 1161"/>
                  <a:gd name="T1" fmla="*/ 0 h 276"/>
                  <a:gd name="T2" fmla="*/ 0 w 1161"/>
                  <a:gd name="T3" fmla="*/ 274 h 276"/>
                  <a:gd name="T4" fmla="*/ 1160 w 1161"/>
                  <a:gd name="T5" fmla="*/ 275 h 276"/>
                  <a:gd name="T6" fmla="*/ 1112 w 1161"/>
                  <a:gd name="T7" fmla="*/ 0 h 276"/>
                  <a:gd name="T8" fmla="*/ 37 w 1161"/>
                  <a:gd name="T9" fmla="*/ 0 h 2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1"/>
                  <a:gd name="T16" fmla="*/ 0 h 276"/>
                  <a:gd name="T17" fmla="*/ 1161 w 1161"/>
                  <a:gd name="T18" fmla="*/ 276 h 2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1" h="276">
                    <a:moveTo>
                      <a:pt x="37" y="0"/>
                    </a:moveTo>
                    <a:lnTo>
                      <a:pt x="0" y="274"/>
                    </a:lnTo>
                    <a:lnTo>
                      <a:pt x="1160" y="275"/>
                    </a:lnTo>
                    <a:lnTo>
                      <a:pt x="1112" y="0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6" name="Freeform 37">
                <a:extLst>
                  <a:ext uri="{FF2B5EF4-FFF2-40B4-BE49-F238E27FC236}">
                    <a16:creationId xmlns:a16="http://schemas.microsoft.com/office/drawing/2014/main" id="{E7A7EEF6-631E-4F74-8EEA-DFF1DDFDB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5" y="1630"/>
                <a:ext cx="970" cy="124"/>
              </a:xfrm>
              <a:custGeom>
                <a:avLst/>
                <a:gdLst>
                  <a:gd name="T0" fmla="*/ 14 w 970"/>
                  <a:gd name="T1" fmla="*/ 0 h 124"/>
                  <a:gd name="T2" fmla="*/ 0 w 970"/>
                  <a:gd name="T3" fmla="*/ 123 h 124"/>
                  <a:gd name="T4" fmla="*/ 969 w 970"/>
                  <a:gd name="T5" fmla="*/ 123 h 124"/>
                  <a:gd name="T6" fmla="*/ 949 w 970"/>
                  <a:gd name="T7" fmla="*/ 0 h 124"/>
                  <a:gd name="T8" fmla="*/ 14 w 970"/>
                  <a:gd name="T9" fmla="*/ 0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0"/>
                  <a:gd name="T16" fmla="*/ 0 h 124"/>
                  <a:gd name="T17" fmla="*/ 970 w 970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0" h="124">
                    <a:moveTo>
                      <a:pt x="14" y="0"/>
                    </a:moveTo>
                    <a:lnTo>
                      <a:pt x="0" y="123"/>
                    </a:lnTo>
                    <a:lnTo>
                      <a:pt x="969" y="123"/>
                    </a:lnTo>
                    <a:lnTo>
                      <a:pt x="949" y="0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7" name="Freeform 38">
                <a:extLst>
                  <a:ext uri="{FF2B5EF4-FFF2-40B4-BE49-F238E27FC236}">
                    <a16:creationId xmlns:a16="http://schemas.microsoft.com/office/drawing/2014/main" id="{CB3BF966-5174-48F9-9A26-7C203F276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1674"/>
                <a:ext cx="969" cy="80"/>
              </a:xfrm>
              <a:custGeom>
                <a:avLst/>
                <a:gdLst>
                  <a:gd name="T0" fmla="*/ 10 w 969"/>
                  <a:gd name="T1" fmla="*/ 0 h 80"/>
                  <a:gd name="T2" fmla="*/ 0 w 969"/>
                  <a:gd name="T3" fmla="*/ 79 h 80"/>
                  <a:gd name="T4" fmla="*/ 968 w 969"/>
                  <a:gd name="T5" fmla="*/ 79 h 80"/>
                  <a:gd name="T6" fmla="*/ 952 w 969"/>
                  <a:gd name="T7" fmla="*/ 0 h 80"/>
                  <a:gd name="T8" fmla="*/ 10 w 96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9"/>
                  <a:gd name="T16" fmla="*/ 0 h 80"/>
                  <a:gd name="T17" fmla="*/ 969 w 969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9" h="80">
                    <a:moveTo>
                      <a:pt x="10" y="0"/>
                    </a:moveTo>
                    <a:lnTo>
                      <a:pt x="0" y="79"/>
                    </a:lnTo>
                    <a:lnTo>
                      <a:pt x="968" y="79"/>
                    </a:lnTo>
                    <a:lnTo>
                      <a:pt x="952" y="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8" name="Rectangle 39">
                <a:extLst>
                  <a:ext uri="{FF2B5EF4-FFF2-40B4-BE49-F238E27FC236}">
                    <a16:creationId xmlns:a16="http://schemas.microsoft.com/office/drawing/2014/main" id="{6282812E-ECA0-427A-A30A-618CDD101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1699"/>
                <a:ext cx="938" cy="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59" name="Rectangle 40">
                <a:extLst>
                  <a:ext uri="{FF2B5EF4-FFF2-40B4-BE49-F238E27FC236}">
                    <a16:creationId xmlns:a16="http://schemas.microsoft.com/office/drawing/2014/main" id="{C8BD570C-930B-4FE6-A895-2B520CB64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852"/>
                <a:ext cx="944" cy="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160" name="Freeform 41">
                <a:extLst>
                  <a:ext uri="{FF2B5EF4-FFF2-40B4-BE49-F238E27FC236}">
                    <a16:creationId xmlns:a16="http://schemas.microsoft.com/office/drawing/2014/main" id="{7B4F4164-6E9E-4FD4-9D7D-C2BDD7259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" y="1842"/>
                <a:ext cx="127" cy="37"/>
              </a:xfrm>
              <a:custGeom>
                <a:avLst/>
                <a:gdLst>
                  <a:gd name="T0" fmla="*/ 6 w 127"/>
                  <a:gd name="T1" fmla="*/ 0 h 37"/>
                  <a:gd name="T2" fmla="*/ 0 w 127"/>
                  <a:gd name="T3" fmla="*/ 36 h 37"/>
                  <a:gd name="T4" fmla="*/ 126 w 127"/>
                  <a:gd name="T5" fmla="*/ 36 h 37"/>
                  <a:gd name="T6" fmla="*/ 126 w 127"/>
                  <a:gd name="T7" fmla="*/ 0 h 37"/>
                  <a:gd name="T8" fmla="*/ 6 w 127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"/>
                  <a:gd name="T16" fmla="*/ 0 h 37"/>
                  <a:gd name="T17" fmla="*/ 127 w 127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" h="37">
                    <a:moveTo>
                      <a:pt x="6" y="0"/>
                    </a:moveTo>
                    <a:lnTo>
                      <a:pt x="0" y="36"/>
                    </a:lnTo>
                    <a:lnTo>
                      <a:pt x="126" y="36"/>
                    </a:lnTo>
                    <a:lnTo>
                      <a:pt x="126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3F3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61" name="Group 42">
                <a:extLst>
                  <a:ext uri="{FF2B5EF4-FFF2-40B4-BE49-F238E27FC236}">
                    <a16:creationId xmlns:a16="http://schemas.microsoft.com/office/drawing/2014/main" id="{A7940156-2301-4A4E-9F46-9351D3FFE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1656"/>
                <a:ext cx="42" cy="59"/>
                <a:chOff x="3774" y="1656"/>
                <a:chExt cx="42" cy="59"/>
              </a:xfrm>
            </p:grpSpPr>
            <p:sp>
              <p:nvSpPr>
                <p:cNvPr id="35200" name="Freeform 43">
                  <a:extLst>
                    <a:ext uri="{FF2B5EF4-FFF2-40B4-BE49-F238E27FC236}">
                      <a16:creationId xmlns:a16="http://schemas.microsoft.com/office/drawing/2014/main" id="{B2D4C46F-CBBB-49F1-8FBC-C400F5952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5" y="1656"/>
                  <a:ext cx="31" cy="2"/>
                </a:xfrm>
                <a:custGeom>
                  <a:avLst/>
                  <a:gdLst>
                    <a:gd name="T0" fmla="*/ 30 w 31"/>
                    <a:gd name="T1" fmla="*/ 0 h 2"/>
                    <a:gd name="T2" fmla="*/ 0 w 31"/>
                    <a:gd name="T3" fmla="*/ 0 h 2"/>
                    <a:gd name="T4" fmla="*/ 5 w 31"/>
                    <a:gd name="T5" fmla="*/ 1 h 2"/>
                    <a:gd name="T6" fmla="*/ 27 w 31"/>
                    <a:gd name="T7" fmla="*/ 1 h 2"/>
                    <a:gd name="T8" fmla="*/ 30 w 31"/>
                    <a:gd name="T9" fmla="*/ 0 h 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"/>
                    <a:gd name="T17" fmla="*/ 31 w 31"/>
                    <a:gd name="T18" fmla="*/ 2 h 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5" y="1"/>
                      </a:lnTo>
                      <a:lnTo>
                        <a:pt x="27" y="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1" name="Freeform 44">
                  <a:extLst>
                    <a:ext uri="{FF2B5EF4-FFF2-40B4-BE49-F238E27FC236}">
                      <a16:creationId xmlns:a16="http://schemas.microsoft.com/office/drawing/2014/main" id="{4E1D3B52-A35B-40CA-A992-AFB45E673E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4" y="1656"/>
                  <a:ext cx="12" cy="59"/>
                </a:xfrm>
                <a:custGeom>
                  <a:avLst/>
                  <a:gdLst>
                    <a:gd name="T0" fmla="*/ 7 w 12"/>
                    <a:gd name="T1" fmla="*/ 0 h 59"/>
                    <a:gd name="T2" fmla="*/ 0 w 12"/>
                    <a:gd name="T3" fmla="*/ 58 h 59"/>
                    <a:gd name="T4" fmla="*/ 6 w 12"/>
                    <a:gd name="T5" fmla="*/ 49 h 59"/>
                    <a:gd name="T6" fmla="*/ 11 w 12"/>
                    <a:gd name="T7" fmla="*/ 7 h 59"/>
                    <a:gd name="T8" fmla="*/ 7 w 1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"/>
                    <a:gd name="T16" fmla="*/ 0 h 59"/>
                    <a:gd name="T17" fmla="*/ 12 w 1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" h="59">
                      <a:moveTo>
                        <a:pt x="7" y="0"/>
                      </a:moveTo>
                      <a:lnTo>
                        <a:pt x="0" y="58"/>
                      </a:lnTo>
                      <a:lnTo>
                        <a:pt x="6" y="49"/>
                      </a:lnTo>
                      <a:lnTo>
                        <a:pt x="11" y="7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2" name="Freeform 45">
                  <a:extLst>
                    <a:ext uri="{FF2B5EF4-FFF2-40B4-BE49-F238E27FC236}">
                      <a16:creationId xmlns:a16="http://schemas.microsoft.com/office/drawing/2014/main" id="{341A9027-2682-4C55-8E0F-5F0F9E88E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3" y="1662"/>
                  <a:ext cx="30" cy="43"/>
                </a:xfrm>
                <a:custGeom>
                  <a:avLst/>
                  <a:gdLst>
                    <a:gd name="T0" fmla="*/ 6 w 30"/>
                    <a:gd name="T1" fmla="*/ 0 h 43"/>
                    <a:gd name="T2" fmla="*/ 0 w 30"/>
                    <a:gd name="T3" fmla="*/ 42 h 43"/>
                    <a:gd name="T4" fmla="*/ 24 w 30"/>
                    <a:gd name="T5" fmla="*/ 42 h 43"/>
                    <a:gd name="T6" fmla="*/ 29 w 30"/>
                    <a:gd name="T7" fmla="*/ 0 h 43"/>
                    <a:gd name="T8" fmla="*/ 6 w 30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43"/>
                    <a:gd name="T17" fmla="*/ 30 w 30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43">
                      <a:moveTo>
                        <a:pt x="6" y="0"/>
                      </a:moveTo>
                      <a:lnTo>
                        <a:pt x="0" y="42"/>
                      </a:lnTo>
                      <a:lnTo>
                        <a:pt x="24" y="42"/>
                      </a:lnTo>
                      <a:lnTo>
                        <a:pt x="29" y="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03" name="Group 46">
                  <a:extLst>
                    <a:ext uri="{FF2B5EF4-FFF2-40B4-BE49-F238E27FC236}">
                      <a16:creationId xmlns:a16="http://schemas.microsoft.com/office/drawing/2014/main" id="{4FC316E1-8274-4671-A2D5-9B7A4577D6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91" y="1659"/>
                  <a:ext cx="15" cy="38"/>
                  <a:chOff x="3791" y="1659"/>
                  <a:chExt cx="15" cy="38"/>
                </a:xfrm>
              </p:grpSpPr>
              <p:sp>
                <p:nvSpPr>
                  <p:cNvPr id="35204" name="Freeform 47">
                    <a:extLst>
                      <a:ext uri="{FF2B5EF4-FFF2-40B4-BE49-F238E27FC236}">
                        <a16:creationId xmlns:a16="http://schemas.microsoft.com/office/drawing/2014/main" id="{3C9172FA-61D0-4C2E-A2F7-09D37FEC8D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1" y="1659"/>
                    <a:ext cx="15" cy="37"/>
                  </a:xfrm>
                  <a:custGeom>
                    <a:avLst/>
                    <a:gdLst>
                      <a:gd name="T0" fmla="*/ 0 w 15"/>
                      <a:gd name="T1" fmla="*/ 23 h 37"/>
                      <a:gd name="T2" fmla="*/ 3 w 15"/>
                      <a:gd name="T3" fmla="*/ 0 h 37"/>
                      <a:gd name="T4" fmla="*/ 13 w 15"/>
                      <a:gd name="T5" fmla="*/ 0 h 37"/>
                      <a:gd name="T6" fmla="*/ 14 w 15"/>
                      <a:gd name="T7" fmla="*/ 36 h 37"/>
                      <a:gd name="T8" fmla="*/ 0 w 15"/>
                      <a:gd name="T9" fmla="*/ 23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37"/>
                      <a:gd name="T17" fmla="*/ 15 w 15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37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3" y="0"/>
                        </a:lnTo>
                        <a:lnTo>
                          <a:pt x="14" y="3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05" name="Freeform 48">
                    <a:extLst>
                      <a:ext uri="{FF2B5EF4-FFF2-40B4-BE49-F238E27FC236}">
                        <a16:creationId xmlns:a16="http://schemas.microsoft.com/office/drawing/2014/main" id="{BCEC1FD1-28A0-4129-9A42-57A6C05C05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1" y="1659"/>
                    <a:ext cx="15" cy="38"/>
                  </a:xfrm>
                  <a:custGeom>
                    <a:avLst/>
                    <a:gdLst>
                      <a:gd name="T0" fmla="*/ 0 w 15"/>
                      <a:gd name="T1" fmla="*/ 24 h 38"/>
                      <a:gd name="T2" fmla="*/ 3 w 15"/>
                      <a:gd name="T3" fmla="*/ 0 h 38"/>
                      <a:gd name="T4" fmla="*/ 13 w 15"/>
                      <a:gd name="T5" fmla="*/ 0 h 38"/>
                      <a:gd name="T6" fmla="*/ 14 w 15"/>
                      <a:gd name="T7" fmla="*/ 37 h 38"/>
                      <a:gd name="T8" fmla="*/ 0 w 15"/>
                      <a:gd name="T9" fmla="*/ 24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"/>
                      <a:gd name="T16" fmla="*/ 0 h 38"/>
                      <a:gd name="T17" fmla="*/ 15 w 15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" h="38">
                        <a:moveTo>
                          <a:pt x="0" y="24"/>
                        </a:moveTo>
                        <a:lnTo>
                          <a:pt x="3" y="0"/>
                        </a:lnTo>
                        <a:lnTo>
                          <a:pt x="13" y="0"/>
                        </a:lnTo>
                        <a:lnTo>
                          <a:pt x="14" y="37"/>
                        </a:lnTo>
                        <a:lnTo>
                          <a:pt x="0" y="24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162" name="Group 49">
                <a:extLst>
                  <a:ext uri="{FF2B5EF4-FFF2-40B4-BE49-F238E27FC236}">
                    <a16:creationId xmlns:a16="http://schemas.microsoft.com/office/drawing/2014/main" id="{A1BA155A-F87B-49EC-B9B5-3F6E622F7A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1379"/>
                <a:ext cx="928" cy="281"/>
                <a:chOff x="3832" y="1379"/>
                <a:chExt cx="928" cy="281"/>
              </a:xfrm>
            </p:grpSpPr>
            <p:grpSp>
              <p:nvGrpSpPr>
                <p:cNvPr id="35187" name="Group 50">
                  <a:extLst>
                    <a:ext uri="{FF2B5EF4-FFF2-40B4-BE49-F238E27FC236}">
                      <a16:creationId xmlns:a16="http://schemas.microsoft.com/office/drawing/2014/main" id="{158A3722-A2AD-4B7C-A1B0-4FAA68889E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2" y="1379"/>
                  <a:ext cx="928" cy="256"/>
                  <a:chOff x="3832" y="1379"/>
                  <a:chExt cx="928" cy="256"/>
                </a:xfrm>
              </p:grpSpPr>
              <p:sp>
                <p:nvSpPr>
                  <p:cNvPr id="35198" name="AutoShape 51">
                    <a:extLst>
                      <a:ext uri="{FF2B5EF4-FFF2-40B4-BE49-F238E27FC236}">
                        <a16:creationId xmlns:a16="http://schemas.microsoft.com/office/drawing/2014/main" id="{C75C2139-D7D1-465D-825D-BF6AE38AFD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379"/>
                    <a:ext cx="928" cy="256"/>
                  </a:xfrm>
                  <a:prstGeom prst="roundRect">
                    <a:avLst>
                      <a:gd name="adj" fmla="val 12208"/>
                    </a:avLst>
                  </a:prstGeom>
                  <a:solidFill>
                    <a:srgbClr val="9F9F9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199" name="Rectangle 52">
                    <a:extLst>
                      <a:ext uri="{FF2B5EF4-FFF2-40B4-BE49-F238E27FC236}">
                        <a16:creationId xmlns:a16="http://schemas.microsoft.com/office/drawing/2014/main" id="{F9591657-1F17-4C89-A7CF-BB0880EF18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06"/>
                    <a:ext cx="928" cy="229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188" name="Group 53">
                  <a:extLst>
                    <a:ext uri="{FF2B5EF4-FFF2-40B4-BE49-F238E27FC236}">
                      <a16:creationId xmlns:a16="http://schemas.microsoft.com/office/drawing/2014/main" id="{0A8C0212-EB63-4B39-93E3-06EBFCAE02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11" y="1413"/>
                  <a:ext cx="775" cy="247"/>
                  <a:chOff x="3911" y="1413"/>
                  <a:chExt cx="775" cy="247"/>
                </a:xfrm>
              </p:grpSpPr>
              <p:grpSp>
                <p:nvGrpSpPr>
                  <p:cNvPr id="35189" name="Group 54">
                    <a:extLst>
                      <a:ext uri="{FF2B5EF4-FFF2-40B4-BE49-F238E27FC236}">
                        <a16:creationId xmlns:a16="http://schemas.microsoft.com/office/drawing/2014/main" id="{F78C484A-2E38-4F66-98D2-BBB78B6C3A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11" y="1413"/>
                    <a:ext cx="177" cy="247"/>
                    <a:chOff x="3911" y="1413"/>
                    <a:chExt cx="177" cy="247"/>
                  </a:xfrm>
                </p:grpSpPr>
                <p:sp>
                  <p:nvSpPr>
                    <p:cNvPr id="35195" name="Line 55">
                      <a:extLst>
                        <a:ext uri="{FF2B5EF4-FFF2-40B4-BE49-F238E27FC236}">
                          <a16:creationId xmlns:a16="http://schemas.microsoft.com/office/drawing/2014/main" id="{19C8A098-DB2A-4E7C-9D25-67262ED76E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1" y="1435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6" name="Line 56">
                      <a:extLst>
                        <a:ext uri="{FF2B5EF4-FFF2-40B4-BE49-F238E27FC236}">
                          <a16:creationId xmlns:a16="http://schemas.microsoft.com/office/drawing/2014/main" id="{CB109C69-B28B-4602-B442-9D010D7D1F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54" y="1413"/>
                      <a:ext cx="0" cy="2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7" name="Line 57">
                      <a:extLst>
                        <a:ext uri="{FF2B5EF4-FFF2-40B4-BE49-F238E27FC236}">
                          <a16:creationId xmlns:a16="http://schemas.microsoft.com/office/drawing/2014/main" id="{4F48D698-15E1-4A2D-8D0D-29BD0F5423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8" y="1417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190" name="Line 58">
                    <a:extLst>
                      <a:ext uri="{FF2B5EF4-FFF2-40B4-BE49-F238E27FC236}">
                        <a16:creationId xmlns:a16="http://schemas.microsoft.com/office/drawing/2014/main" id="{AFCEB1CA-A684-464C-8681-E47DDADFE7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95" y="1413"/>
                    <a:ext cx="0" cy="22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5191" name="Group 59">
                    <a:extLst>
                      <a:ext uri="{FF2B5EF4-FFF2-40B4-BE49-F238E27FC236}">
                        <a16:creationId xmlns:a16="http://schemas.microsoft.com/office/drawing/2014/main" id="{752BD282-66FD-414C-9B70-A19E155654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09" y="1413"/>
                    <a:ext cx="177" cy="247"/>
                    <a:chOff x="4509" y="1413"/>
                    <a:chExt cx="177" cy="247"/>
                  </a:xfrm>
                </p:grpSpPr>
                <p:sp>
                  <p:nvSpPr>
                    <p:cNvPr id="35192" name="Line 60">
                      <a:extLst>
                        <a:ext uri="{FF2B5EF4-FFF2-40B4-BE49-F238E27FC236}">
                          <a16:creationId xmlns:a16="http://schemas.microsoft.com/office/drawing/2014/main" id="{69C1D15E-6E7A-4D00-86E9-8BDE4A21B2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6" y="1435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3" name="Line 61">
                      <a:extLst>
                        <a:ext uri="{FF2B5EF4-FFF2-40B4-BE49-F238E27FC236}">
                          <a16:creationId xmlns:a16="http://schemas.microsoft.com/office/drawing/2014/main" id="{73C1AF34-6C21-482C-B54E-09D456EED6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3" y="1413"/>
                      <a:ext cx="0" cy="2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94" name="Line 62">
                      <a:extLst>
                        <a:ext uri="{FF2B5EF4-FFF2-40B4-BE49-F238E27FC236}">
                          <a16:creationId xmlns:a16="http://schemas.microsoft.com/office/drawing/2014/main" id="{9EAEC429-B384-45BC-AD73-CBE5D9D26C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09" y="1417"/>
                      <a:ext cx="0" cy="2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163" name="Group 63">
                <a:extLst>
                  <a:ext uri="{FF2B5EF4-FFF2-40B4-BE49-F238E27FC236}">
                    <a16:creationId xmlns:a16="http://schemas.microsoft.com/office/drawing/2014/main" id="{A8470FF5-CDC0-486D-B492-C77727582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1" y="1635"/>
                <a:ext cx="44" cy="19"/>
                <a:chOff x="3811" y="1635"/>
                <a:chExt cx="44" cy="19"/>
              </a:xfrm>
            </p:grpSpPr>
            <p:sp>
              <p:nvSpPr>
                <p:cNvPr id="35184" name="Freeform 64">
                  <a:extLst>
                    <a:ext uri="{FF2B5EF4-FFF2-40B4-BE49-F238E27FC236}">
                      <a16:creationId xmlns:a16="http://schemas.microsoft.com/office/drawing/2014/main" id="{5FD4D096-BAAC-4D61-ABC6-B7AE4C0E0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1641"/>
                  <a:ext cx="32" cy="13"/>
                </a:xfrm>
                <a:custGeom>
                  <a:avLst/>
                  <a:gdLst>
                    <a:gd name="T0" fmla="*/ 0 w 32"/>
                    <a:gd name="T1" fmla="*/ 0 h 13"/>
                    <a:gd name="T2" fmla="*/ 0 w 32"/>
                    <a:gd name="T3" fmla="*/ 12 h 13"/>
                    <a:gd name="T4" fmla="*/ 30 w 32"/>
                    <a:gd name="T5" fmla="*/ 12 h 13"/>
                    <a:gd name="T6" fmla="*/ 31 w 32"/>
                    <a:gd name="T7" fmla="*/ 0 h 13"/>
                    <a:gd name="T8" fmla="*/ 0 w 32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13"/>
                    <a:gd name="T17" fmla="*/ 32 w 3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13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0" y="12"/>
                      </a:lnTo>
                      <a:lnTo>
                        <a:pt x="3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5" name="Freeform 65">
                  <a:extLst>
                    <a:ext uri="{FF2B5EF4-FFF2-40B4-BE49-F238E27FC236}">
                      <a16:creationId xmlns:a16="http://schemas.microsoft.com/office/drawing/2014/main" id="{6C80D8A1-B4E8-488D-887C-8AF8126ED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1" y="1635"/>
                  <a:ext cx="42" cy="14"/>
                </a:xfrm>
                <a:custGeom>
                  <a:avLst/>
                  <a:gdLst>
                    <a:gd name="T0" fmla="*/ 2 w 42"/>
                    <a:gd name="T1" fmla="*/ 0 h 14"/>
                    <a:gd name="T2" fmla="*/ 0 w 42"/>
                    <a:gd name="T3" fmla="*/ 13 h 14"/>
                    <a:gd name="T4" fmla="*/ 40 w 42"/>
                    <a:gd name="T5" fmla="*/ 13 h 14"/>
                    <a:gd name="T6" fmla="*/ 41 w 42"/>
                    <a:gd name="T7" fmla="*/ 0 h 14"/>
                    <a:gd name="T8" fmla="*/ 2 w 42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14"/>
                    <a:gd name="T17" fmla="*/ 42 w 4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14">
                      <a:moveTo>
                        <a:pt x="2" y="0"/>
                      </a:moveTo>
                      <a:lnTo>
                        <a:pt x="0" y="13"/>
                      </a:lnTo>
                      <a:lnTo>
                        <a:pt x="40" y="13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6" name="Rectangle 66">
                  <a:extLst>
                    <a:ext uri="{FF2B5EF4-FFF2-40B4-BE49-F238E27FC236}">
                      <a16:creationId xmlns:a16="http://schemas.microsoft.com/office/drawing/2014/main" id="{E9440A55-61AC-4468-8DED-7F915B0E8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823" y="1653"/>
                  <a:ext cx="28" cy="1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164" name="Group 67">
                <a:extLst>
                  <a:ext uri="{FF2B5EF4-FFF2-40B4-BE49-F238E27FC236}">
                    <a16:creationId xmlns:a16="http://schemas.microsoft.com/office/drawing/2014/main" id="{7E05E470-9FBE-4FBF-8A49-94F46B854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4" y="1639"/>
                <a:ext cx="44" cy="19"/>
                <a:chOff x="4734" y="1639"/>
                <a:chExt cx="44" cy="19"/>
              </a:xfrm>
            </p:grpSpPr>
            <p:sp>
              <p:nvSpPr>
                <p:cNvPr id="35181" name="Freeform 68">
                  <a:extLst>
                    <a:ext uri="{FF2B5EF4-FFF2-40B4-BE49-F238E27FC236}">
                      <a16:creationId xmlns:a16="http://schemas.microsoft.com/office/drawing/2014/main" id="{A7E99273-2483-44F9-9A3E-7A81DB690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1645"/>
                  <a:ext cx="32" cy="13"/>
                </a:xfrm>
                <a:custGeom>
                  <a:avLst/>
                  <a:gdLst>
                    <a:gd name="T0" fmla="*/ 31 w 32"/>
                    <a:gd name="T1" fmla="*/ 0 h 13"/>
                    <a:gd name="T2" fmla="*/ 31 w 32"/>
                    <a:gd name="T3" fmla="*/ 12 h 13"/>
                    <a:gd name="T4" fmla="*/ 1 w 32"/>
                    <a:gd name="T5" fmla="*/ 12 h 13"/>
                    <a:gd name="T6" fmla="*/ 0 w 32"/>
                    <a:gd name="T7" fmla="*/ 0 h 13"/>
                    <a:gd name="T8" fmla="*/ 31 w 32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13"/>
                    <a:gd name="T17" fmla="*/ 32 w 32"/>
                    <a:gd name="T18" fmla="*/ 13 h 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13">
                      <a:moveTo>
                        <a:pt x="31" y="0"/>
                      </a:moveTo>
                      <a:lnTo>
                        <a:pt x="31" y="12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2" name="Freeform 69">
                  <a:extLst>
                    <a:ext uri="{FF2B5EF4-FFF2-40B4-BE49-F238E27FC236}">
                      <a16:creationId xmlns:a16="http://schemas.microsoft.com/office/drawing/2014/main" id="{DD3A49F5-375B-4A0F-95C2-7360DED0CC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639"/>
                  <a:ext cx="42" cy="14"/>
                </a:xfrm>
                <a:custGeom>
                  <a:avLst/>
                  <a:gdLst>
                    <a:gd name="T0" fmla="*/ 39 w 42"/>
                    <a:gd name="T1" fmla="*/ 0 h 14"/>
                    <a:gd name="T2" fmla="*/ 41 w 42"/>
                    <a:gd name="T3" fmla="*/ 13 h 14"/>
                    <a:gd name="T4" fmla="*/ 1 w 42"/>
                    <a:gd name="T5" fmla="*/ 13 h 14"/>
                    <a:gd name="T6" fmla="*/ 0 w 42"/>
                    <a:gd name="T7" fmla="*/ 0 h 14"/>
                    <a:gd name="T8" fmla="*/ 39 w 42"/>
                    <a:gd name="T9" fmla="*/ 0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"/>
                    <a:gd name="T16" fmla="*/ 0 h 14"/>
                    <a:gd name="T17" fmla="*/ 42 w 42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" h="14">
                      <a:moveTo>
                        <a:pt x="39" y="0"/>
                      </a:moveTo>
                      <a:lnTo>
                        <a:pt x="41" y="13"/>
                      </a:lnTo>
                      <a:lnTo>
                        <a:pt x="1" y="13"/>
                      </a:lnTo>
                      <a:lnTo>
                        <a:pt x="0" y="0"/>
                      </a:lnTo>
                      <a:lnTo>
                        <a:pt x="39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3" name="Rectangle 70">
                  <a:extLst>
                    <a:ext uri="{FF2B5EF4-FFF2-40B4-BE49-F238E27FC236}">
                      <a16:creationId xmlns:a16="http://schemas.microsoft.com/office/drawing/2014/main" id="{176B1418-3306-4B20-8133-F2C7408CC5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737" y="1657"/>
                  <a:ext cx="28" cy="1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165" name="Group 71">
                <a:extLst>
                  <a:ext uri="{FF2B5EF4-FFF2-40B4-BE49-F238E27FC236}">
                    <a16:creationId xmlns:a16="http://schemas.microsoft.com/office/drawing/2014/main" id="{7E1E4313-4B16-40C0-A317-E21EA991C0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003"/>
                <a:ext cx="43" cy="59"/>
                <a:chOff x="3744" y="2003"/>
                <a:chExt cx="43" cy="59"/>
              </a:xfrm>
            </p:grpSpPr>
            <p:sp>
              <p:nvSpPr>
                <p:cNvPr id="35174" name="Freeform 72">
                  <a:extLst>
                    <a:ext uri="{FF2B5EF4-FFF2-40B4-BE49-F238E27FC236}">
                      <a16:creationId xmlns:a16="http://schemas.microsoft.com/office/drawing/2014/main" id="{D8D65EAC-B8A7-4D39-8AE1-F61BF7E70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4" y="2003"/>
                  <a:ext cx="33" cy="1"/>
                </a:xfrm>
                <a:custGeom>
                  <a:avLst/>
                  <a:gdLst>
                    <a:gd name="T0" fmla="*/ 32 w 33"/>
                    <a:gd name="T1" fmla="*/ 0 h 1"/>
                    <a:gd name="T2" fmla="*/ 0 w 33"/>
                    <a:gd name="T3" fmla="*/ 0 h 1"/>
                    <a:gd name="T4" fmla="*/ 5 w 33"/>
                    <a:gd name="T5" fmla="*/ 0 h 1"/>
                    <a:gd name="T6" fmla="*/ 29 w 33"/>
                    <a:gd name="T7" fmla="*/ 0 h 1"/>
                    <a:gd name="T8" fmla="*/ 32 w 33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"/>
                    <a:gd name="T17" fmla="*/ 33 w 33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">
                      <a:moveTo>
                        <a:pt x="32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29" y="0"/>
                      </a:lnTo>
                      <a:lnTo>
                        <a:pt x="32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5" name="Freeform 73">
                  <a:extLst>
                    <a:ext uri="{FF2B5EF4-FFF2-40B4-BE49-F238E27FC236}">
                      <a16:creationId xmlns:a16="http://schemas.microsoft.com/office/drawing/2014/main" id="{870F396E-FD68-4C66-8CB1-EDE82931B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2003"/>
                  <a:ext cx="11" cy="59"/>
                </a:xfrm>
                <a:custGeom>
                  <a:avLst/>
                  <a:gdLst>
                    <a:gd name="T0" fmla="*/ 6 w 11"/>
                    <a:gd name="T1" fmla="*/ 0 h 59"/>
                    <a:gd name="T2" fmla="*/ 0 w 11"/>
                    <a:gd name="T3" fmla="*/ 58 h 59"/>
                    <a:gd name="T4" fmla="*/ 5 w 11"/>
                    <a:gd name="T5" fmla="*/ 49 h 59"/>
                    <a:gd name="T6" fmla="*/ 10 w 11"/>
                    <a:gd name="T7" fmla="*/ 7 h 59"/>
                    <a:gd name="T8" fmla="*/ 6 w 11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"/>
                    <a:gd name="T16" fmla="*/ 0 h 59"/>
                    <a:gd name="T17" fmla="*/ 11 w 11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" h="59">
                      <a:moveTo>
                        <a:pt x="6" y="0"/>
                      </a:moveTo>
                      <a:lnTo>
                        <a:pt x="0" y="58"/>
                      </a:lnTo>
                      <a:lnTo>
                        <a:pt x="5" y="49"/>
                      </a:lnTo>
                      <a:lnTo>
                        <a:pt x="10" y="7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6" name="Freeform 74">
                  <a:extLst>
                    <a:ext uri="{FF2B5EF4-FFF2-40B4-BE49-F238E27FC236}">
                      <a16:creationId xmlns:a16="http://schemas.microsoft.com/office/drawing/2014/main" id="{D725DD3D-B6B8-4643-AE1E-B1EA35A14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3" y="2009"/>
                  <a:ext cx="30" cy="42"/>
                </a:xfrm>
                <a:custGeom>
                  <a:avLst/>
                  <a:gdLst>
                    <a:gd name="T0" fmla="*/ 6 w 30"/>
                    <a:gd name="T1" fmla="*/ 0 h 42"/>
                    <a:gd name="T2" fmla="*/ 0 w 30"/>
                    <a:gd name="T3" fmla="*/ 41 h 42"/>
                    <a:gd name="T4" fmla="*/ 25 w 30"/>
                    <a:gd name="T5" fmla="*/ 41 h 42"/>
                    <a:gd name="T6" fmla="*/ 29 w 30"/>
                    <a:gd name="T7" fmla="*/ 0 h 42"/>
                    <a:gd name="T8" fmla="*/ 6 w 30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"/>
                    <a:gd name="T16" fmla="*/ 0 h 42"/>
                    <a:gd name="T17" fmla="*/ 30 w 3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" h="42">
                      <a:moveTo>
                        <a:pt x="6" y="0"/>
                      </a:moveTo>
                      <a:lnTo>
                        <a:pt x="0" y="41"/>
                      </a:lnTo>
                      <a:lnTo>
                        <a:pt x="25" y="41"/>
                      </a:lnTo>
                      <a:lnTo>
                        <a:pt x="29" y="0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177" name="Group 75">
                  <a:extLst>
                    <a:ext uri="{FF2B5EF4-FFF2-40B4-BE49-F238E27FC236}">
                      <a16:creationId xmlns:a16="http://schemas.microsoft.com/office/drawing/2014/main" id="{96FBD310-91FA-414D-89F9-7E23616694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62" y="2006"/>
                  <a:ext cx="14" cy="37"/>
                  <a:chOff x="3762" y="2006"/>
                  <a:chExt cx="14" cy="37"/>
                </a:xfrm>
              </p:grpSpPr>
              <p:sp>
                <p:nvSpPr>
                  <p:cNvPr id="35179" name="Freeform 76">
                    <a:extLst>
                      <a:ext uri="{FF2B5EF4-FFF2-40B4-BE49-F238E27FC236}">
                        <a16:creationId xmlns:a16="http://schemas.microsoft.com/office/drawing/2014/main" id="{54D0A886-512C-48E7-BB4C-A13CEDE856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2" y="2006"/>
                    <a:ext cx="13" cy="36"/>
                  </a:xfrm>
                  <a:custGeom>
                    <a:avLst/>
                    <a:gdLst>
                      <a:gd name="T0" fmla="*/ 0 w 13"/>
                      <a:gd name="T1" fmla="*/ 23 h 36"/>
                      <a:gd name="T2" fmla="*/ 3 w 13"/>
                      <a:gd name="T3" fmla="*/ 0 h 36"/>
                      <a:gd name="T4" fmla="*/ 11 w 13"/>
                      <a:gd name="T5" fmla="*/ 0 h 36"/>
                      <a:gd name="T6" fmla="*/ 12 w 13"/>
                      <a:gd name="T7" fmla="*/ 35 h 36"/>
                      <a:gd name="T8" fmla="*/ 0 w 13"/>
                      <a:gd name="T9" fmla="*/ 23 h 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"/>
                      <a:gd name="T16" fmla="*/ 0 h 36"/>
                      <a:gd name="T17" fmla="*/ 13 w 13"/>
                      <a:gd name="T18" fmla="*/ 36 h 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" h="36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1" y="0"/>
                        </a:lnTo>
                        <a:lnTo>
                          <a:pt x="12" y="35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0" name="Freeform 77">
                    <a:extLst>
                      <a:ext uri="{FF2B5EF4-FFF2-40B4-BE49-F238E27FC236}">
                        <a16:creationId xmlns:a16="http://schemas.microsoft.com/office/drawing/2014/main" id="{98E3E006-3EAC-4367-8414-7FA273AB3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2" y="2006"/>
                    <a:ext cx="14" cy="37"/>
                  </a:xfrm>
                  <a:custGeom>
                    <a:avLst/>
                    <a:gdLst>
                      <a:gd name="T0" fmla="*/ 0 w 14"/>
                      <a:gd name="T1" fmla="*/ 23 h 37"/>
                      <a:gd name="T2" fmla="*/ 3 w 14"/>
                      <a:gd name="T3" fmla="*/ 0 h 37"/>
                      <a:gd name="T4" fmla="*/ 12 w 14"/>
                      <a:gd name="T5" fmla="*/ 0 h 37"/>
                      <a:gd name="T6" fmla="*/ 13 w 14"/>
                      <a:gd name="T7" fmla="*/ 36 h 37"/>
                      <a:gd name="T8" fmla="*/ 0 w 14"/>
                      <a:gd name="T9" fmla="*/ 23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"/>
                      <a:gd name="T16" fmla="*/ 0 h 37"/>
                      <a:gd name="T17" fmla="*/ 14 w 14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" h="37">
                        <a:moveTo>
                          <a:pt x="0" y="23"/>
                        </a:moveTo>
                        <a:lnTo>
                          <a:pt x="3" y="0"/>
                        </a:lnTo>
                        <a:lnTo>
                          <a:pt x="12" y="0"/>
                        </a:lnTo>
                        <a:lnTo>
                          <a:pt x="13" y="3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178" name="Freeform 78">
                  <a:extLst>
                    <a:ext uri="{FF2B5EF4-FFF2-40B4-BE49-F238E27FC236}">
                      <a16:creationId xmlns:a16="http://schemas.microsoft.com/office/drawing/2014/main" id="{0C6F3A7A-F45E-49CB-BC7A-AA2763290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5" y="2003"/>
                  <a:ext cx="2" cy="59"/>
                </a:xfrm>
                <a:custGeom>
                  <a:avLst/>
                  <a:gdLst>
                    <a:gd name="T0" fmla="*/ 1 w 2"/>
                    <a:gd name="T1" fmla="*/ 0 h 59"/>
                    <a:gd name="T2" fmla="*/ 1 w 2"/>
                    <a:gd name="T3" fmla="*/ 58 h 59"/>
                    <a:gd name="T4" fmla="*/ 0 w 2"/>
                    <a:gd name="T5" fmla="*/ 49 h 59"/>
                    <a:gd name="T6" fmla="*/ 1 w 2"/>
                    <a:gd name="T7" fmla="*/ 5 h 59"/>
                    <a:gd name="T8" fmla="*/ 1 w 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59"/>
                    <a:gd name="T17" fmla="*/ 2 w 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59">
                      <a:moveTo>
                        <a:pt x="1" y="0"/>
                      </a:moveTo>
                      <a:lnTo>
                        <a:pt x="1" y="58"/>
                      </a:lnTo>
                      <a:lnTo>
                        <a:pt x="0" y="49"/>
                      </a:lnTo>
                      <a:lnTo>
                        <a:pt x="1" y="5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166" name="Group 79">
                <a:extLst>
                  <a:ext uri="{FF2B5EF4-FFF2-40B4-BE49-F238E27FC236}">
                    <a16:creationId xmlns:a16="http://schemas.microsoft.com/office/drawing/2014/main" id="{36CBD2EF-4C18-4BDD-9313-9DA0214975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7" y="1936"/>
                <a:ext cx="220" cy="43"/>
                <a:chOff x="4677" y="1936"/>
                <a:chExt cx="220" cy="43"/>
              </a:xfrm>
            </p:grpSpPr>
            <p:sp>
              <p:nvSpPr>
                <p:cNvPr id="35171" name="Rectangle 80">
                  <a:extLst>
                    <a:ext uri="{FF2B5EF4-FFF2-40B4-BE49-F238E27FC236}">
                      <a16:creationId xmlns:a16="http://schemas.microsoft.com/office/drawing/2014/main" id="{B5682D4A-EBFB-4FD3-9521-7530F541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7" y="1936"/>
                  <a:ext cx="220" cy="4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72" name="Line 81">
                  <a:extLst>
                    <a:ext uri="{FF2B5EF4-FFF2-40B4-BE49-F238E27FC236}">
                      <a16:creationId xmlns:a16="http://schemas.microsoft.com/office/drawing/2014/main" id="{501DDA88-339E-42CB-BECD-64F15EF7EA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1960"/>
                  <a:ext cx="29" cy="0"/>
                </a:xfrm>
                <a:prstGeom prst="line">
                  <a:avLst/>
                </a:prstGeom>
                <a:noFill/>
                <a:ln w="12700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73" name="Rectangle 82">
                  <a:extLst>
                    <a:ext uri="{FF2B5EF4-FFF2-40B4-BE49-F238E27FC236}">
                      <a16:creationId xmlns:a16="http://schemas.microsoft.com/office/drawing/2014/main" id="{C41F60A3-DB25-4F60-A8BA-47FF24D07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1946"/>
                  <a:ext cx="67" cy="1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167" name="Group 83">
                <a:extLst>
                  <a:ext uri="{FF2B5EF4-FFF2-40B4-BE49-F238E27FC236}">
                    <a16:creationId xmlns:a16="http://schemas.microsoft.com/office/drawing/2014/main" id="{EA041E66-3467-49A2-96DD-39AF58803F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8" y="2017"/>
                <a:ext cx="220" cy="43"/>
                <a:chOff x="4678" y="2017"/>
                <a:chExt cx="220" cy="43"/>
              </a:xfrm>
            </p:grpSpPr>
            <p:sp>
              <p:nvSpPr>
                <p:cNvPr id="35168" name="Rectangle 84">
                  <a:extLst>
                    <a:ext uri="{FF2B5EF4-FFF2-40B4-BE49-F238E27FC236}">
                      <a16:creationId xmlns:a16="http://schemas.microsoft.com/office/drawing/2014/main" id="{03D0DE7B-9C35-4510-9650-67E5EF50A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8" y="2017"/>
                  <a:ext cx="220" cy="43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69" name="Line 85">
                  <a:extLst>
                    <a:ext uri="{FF2B5EF4-FFF2-40B4-BE49-F238E27FC236}">
                      <a16:creationId xmlns:a16="http://schemas.microsoft.com/office/drawing/2014/main" id="{F39CC326-E9B8-438D-B521-5E26E497E4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5" y="2040"/>
                  <a:ext cx="28" cy="0"/>
                </a:xfrm>
                <a:prstGeom prst="line">
                  <a:avLst/>
                </a:prstGeom>
                <a:noFill/>
                <a:ln w="12700">
                  <a:solidFill>
                    <a:srgbClr val="FC01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70" name="Rectangle 86">
                  <a:extLst>
                    <a:ext uri="{FF2B5EF4-FFF2-40B4-BE49-F238E27FC236}">
                      <a16:creationId xmlns:a16="http://schemas.microsoft.com/office/drawing/2014/main" id="{4F892632-CF41-41D4-BCB6-1A2439E8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027"/>
                  <a:ext cx="68" cy="1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0000FF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5044" name="Group 87">
              <a:extLst>
                <a:ext uri="{FF2B5EF4-FFF2-40B4-BE49-F238E27FC236}">
                  <a16:creationId xmlns:a16="http://schemas.microsoft.com/office/drawing/2014/main" id="{66C7B147-4495-4A7C-97C9-DA3184BC7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034"/>
              <a:ext cx="574" cy="439"/>
              <a:chOff x="3770" y="1034"/>
              <a:chExt cx="574" cy="439"/>
            </a:xfrm>
          </p:grpSpPr>
          <p:grpSp>
            <p:nvGrpSpPr>
              <p:cNvPr id="35071" name="Group 88">
                <a:extLst>
                  <a:ext uri="{FF2B5EF4-FFF2-40B4-BE49-F238E27FC236}">
                    <a16:creationId xmlns:a16="http://schemas.microsoft.com/office/drawing/2014/main" id="{63A7BC62-32F3-4CED-91A8-B9CDED00C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0" y="1034"/>
                <a:ext cx="294" cy="217"/>
                <a:chOff x="3770" y="1034"/>
                <a:chExt cx="294" cy="217"/>
              </a:xfrm>
            </p:grpSpPr>
            <p:grpSp>
              <p:nvGrpSpPr>
                <p:cNvPr id="35120" name="Group 89">
                  <a:extLst>
                    <a:ext uri="{FF2B5EF4-FFF2-40B4-BE49-F238E27FC236}">
                      <a16:creationId xmlns:a16="http://schemas.microsoft.com/office/drawing/2014/main" id="{9FA08034-80DC-4484-AC8A-196E3FFA2A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0" y="1035"/>
                  <a:ext cx="294" cy="216"/>
                  <a:chOff x="3770" y="1035"/>
                  <a:chExt cx="294" cy="216"/>
                </a:xfrm>
              </p:grpSpPr>
              <p:sp>
                <p:nvSpPr>
                  <p:cNvPr id="35140" name="Freeform 90">
                    <a:extLst>
                      <a:ext uri="{FF2B5EF4-FFF2-40B4-BE49-F238E27FC236}">
                        <a16:creationId xmlns:a16="http://schemas.microsoft.com/office/drawing/2014/main" id="{A035D679-9586-411B-A2D2-2AB9DC10B2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0" y="1035"/>
                    <a:ext cx="294" cy="216"/>
                  </a:xfrm>
                  <a:custGeom>
                    <a:avLst/>
                    <a:gdLst>
                      <a:gd name="T0" fmla="*/ 45 w 294"/>
                      <a:gd name="T1" fmla="*/ 215 h 216"/>
                      <a:gd name="T2" fmla="*/ 0 w 294"/>
                      <a:gd name="T3" fmla="*/ 0 h 216"/>
                      <a:gd name="T4" fmla="*/ 224 w 294"/>
                      <a:gd name="T5" fmla="*/ 0 h 216"/>
                      <a:gd name="T6" fmla="*/ 293 w 294"/>
                      <a:gd name="T7" fmla="*/ 215 h 216"/>
                      <a:gd name="T8" fmla="*/ 45 w 294"/>
                      <a:gd name="T9" fmla="*/ 215 h 2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4"/>
                      <a:gd name="T16" fmla="*/ 0 h 216"/>
                      <a:gd name="T17" fmla="*/ 294 w 294"/>
                      <a:gd name="T18" fmla="*/ 216 h 2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4" h="216">
                        <a:moveTo>
                          <a:pt x="45" y="215"/>
                        </a:moveTo>
                        <a:lnTo>
                          <a:pt x="0" y="0"/>
                        </a:lnTo>
                        <a:lnTo>
                          <a:pt x="224" y="0"/>
                        </a:lnTo>
                        <a:lnTo>
                          <a:pt x="293" y="215"/>
                        </a:lnTo>
                        <a:lnTo>
                          <a:pt x="45" y="215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141" name="Group 91">
                    <a:extLst>
                      <a:ext uri="{FF2B5EF4-FFF2-40B4-BE49-F238E27FC236}">
                        <a16:creationId xmlns:a16="http://schemas.microsoft.com/office/drawing/2014/main" id="{78055A7B-EA4D-43C7-BFC7-7F56283ADC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75" y="1061"/>
                    <a:ext cx="281" cy="162"/>
                    <a:chOff x="3775" y="1061"/>
                    <a:chExt cx="281" cy="162"/>
                  </a:xfrm>
                </p:grpSpPr>
                <p:sp>
                  <p:nvSpPr>
                    <p:cNvPr id="35142" name="Freeform 92">
                      <a:extLst>
                        <a:ext uri="{FF2B5EF4-FFF2-40B4-BE49-F238E27FC236}">
                          <a16:creationId xmlns:a16="http://schemas.microsoft.com/office/drawing/2014/main" id="{3C742D6B-86E3-4276-9EA5-200C2EA89F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5" y="1061"/>
                      <a:ext cx="240" cy="33"/>
                    </a:xfrm>
                    <a:custGeom>
                      <a:avLst/>
                      <a:gdLst>
                        <a:gd name="T0" fmla="*/ 0 w 240"/>
                        <a:gd name="T1" fmla="*/ 0 h 33"/>
                        <a:gd name="T2" fmla="*/ 228 w 240"/>
                        <a:gd name="T3" fmla="*/ 0 h 33"/>
                        <a:gd name="T4" fmla="*/ 239 w 240"/>
                        <a:gd name="T5" fmla="*/ 32 h 33"/>
                        <a:gd name="T6" fmla="*/ 7 w 240"/>
                        <a:gd name="T7" fmla="*/ 32 h 33"/>
                        <a:gd name="T8" fmla="*/ 0 w 240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33"/>
                        <a:gd name="T17" fmla="*/ 240 w 240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33">
                          <a:moveTo>
                            <a:pt x="0" y="0"/>
                          </a:moveTo>
                          <a:lnTo>
                            <a:pt x="228" y="0"/>
                          </a:lnTo>
                          <a:lnTo>
                            <a:pt x="239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43" name="Freeform 93">
                      <a:extLst>
                        <a:ext uri="{FF2B5EF4-FFF2-40B4-BE49-F238E27FC236}">
                          <a16:creationId xmlns:a16="http://schemas.microsoft.com/office/drawing/2014/main" id="{26CFB7B7-AF64-49BA-BAE7-BA31AC02B5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88" y="1126"/>
                      <a:ext cx="248" cy="33"/>
                    </a:xfrm>
                    <a:custGeom>
                      <a:avLst/>
                      <a:gdLst>
                        <a:gd name="T0" fmla="*/ 0 w 248"/>
                        <a:gd name="T1" fmla="*/ 0 h 33"/>
                        <a:gd name="T2" fmla="*/ 236 w 248"/>
                        <a:gd name="T3" fmla="*/ 0 h 33"/>
                        <a:gd name="T4" fmla="*/ 247 w 248"/>
                        <a:gd name="T5" fmla="*/ 32 h 33"/>
                        <a:gd name="T6" fmla="*/ 7 w 248"/>
                        <a:gd name="T7" fmla="*/ 32 h 33"/>
                        <a:gd name="T8" fmla="*/ 0 w 248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8"/>
                        <a:gd name="T16" fmla="*/ 0 h 33"/>
                        <a:gd name="T17" fmla="*/ 248 w 248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8" h="33">
                          <a:moveTo>
                            <a:pt x="0" y="0"/>
                          </a:moveTo>
                          <a:lnTo>
                            <a:pt x="236" y="0"/>
                          </a:lnTo>
                          <a:lnTo>
                            <a:pt x="247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44" name="Freeform 94">
                      <a:extLst>
                        <a:ext uri="{FF2B5EF4-FFF2-40B4-BE49-F238E27FC236}">
                          <a16:creationId xmlns:a16="http://schemas.microsoft.com/office/drawing/2014/main" id="{C3F2E60D-2115-4406-B91B-1CF2C5E290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2" y="1190"/>
                      <a:ext cx="254" cy="33"/>
                    </a:xfrm>
                    <a:custGeom>
                      <a:avLst/>
                      <a:gdLst>
                        <a:gd name="T0" fmla="*/ 0 w 254"/>
                        <a:gd name="T1" fmla="*/ 0 h 33"/>
                        <a:gd name="T2" fmla="*/ 243 w 254"/>
                        <a:gd name="T3" fmla="*/ 0 h 33"/>
                        <a:gd name="T4" fmla="*/ 253 w 254"/>
                        <a:gd name="T5" fmla="*/ 32 h 33"/>
                        <a:gd name="T6" fmla="*/ 7 w 254"/>
                        <a:gd name="T7" fmla="*/ 32 h 33"/>
                        <a:gd name="T8" fmla="*/ 0 w 254"/>
                        <a:gd name="T9" fmla="*/ 0 h 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4"/>
                        <a:gd name="T16" fmla="*/ 0 h 33"/>
                        <a:gd name="T17" fmla="*/ 254 w 254"/>
                        <a:gd name="T18" fmla="*/ 33 h 3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4" h="33">
                          <a:moveTo>
                            <a:pt x="0" y="0"/>
                          </a:moveTo>
                          <a:lnTo>
                            <a:pt x="243" y="0"/>
                          </a:lnTo>
                          <a:lnTo>
                            <a:pt x="253" y="32"/>
                          </a:lnTo>
                          <a:lnTo>
                            <a:pt x="7" y="3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5121" name="Group 95">
                  <a:extLst>
                    <a:ext uri="{FF2B5EF4-FFF2-40B4-BE49-F238E27FC236}">
                      <a16:creationId xmlns:a16="http://schemas.microsoft.com/office/drawing/2014/main" id="{0141C5D2-2FAC-41FE-A177-5927FC77D8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3" y="1034"/>
                  <a:ext cx="268" cy="199"/>
                  <a:chOff x="3773" y="1034"/>
                  <a:chExt cx="268" cy="199"/>
                </a:xfrm>
              </p:grpSpPr>
              <p:grpSp>
                <p:nvGrpSpPr>
                  <p:cNvPr id="35122" name="Group 96">
                    <a:extLst>
                      <a:ext uri="{FF2B5EF4-FFF2-40B4-BE49-F238E27FC236}">
                        <a16:creationId xmlns:a16="http://schemas.microsoft.com/office/drawing/2014/main" id="{C1D7F323-51FC-467D-8B23-F16E874B20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73" y="1035"/>
                    <a:ext cx="47" cy="198"/>
                    <a:chOff x="3773" y="1035"/>
                    <a:chExt cx="47" cy="198"/>
                  </a:xfrm>
                </p:grpSpPr>
                <p:sp>
                  <p:nvSpPr>
                    <p:cNvPr id="35132" name="Freeform 97">
                      <a:extLst>
                        <a:ext uri="{FF2B5EF4-FFF2-40B4-BE49-F238E27FC236}">
                          <a16:creationId xmlns:a16="http://schemas.microsoft.com/office/drawing/2014/main" id="{A4542AC8-FE1A-4B8C-B5D0-84C56A566F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3" y="1035"/>
                      <a:ext cx="7" cy="10"/>
                    </a:xfrm>
                    <a:custGeom>
                      <a:avLst/>
                      <a:gdLst>
                        <a:gd name="T0" fmla="*/ 3 w 7"/>
                        <a:gd name="T1" fmla="*/ 9 h 10"/>
                        <a:gd name="T2" fmla="*/ 4 w 7"/>
                        <a:gd name="T3" fmla="*/ 9 h 10"/>
                        <a:gd name="T4" fmla="*/ 4 w 7"/>
                        <a:gd name="T5" fmla="*/ 7 h 10"/>
                        <a:gd name="T6" fmla="*/ 6 w 7"/>
                        <a:gd name="T7" fmla="*/ 7 h 10"/>
                        <a:gd name="T8" fmla="*/ 6 w 7"/>
                        <a:gd name="T9" fmla="*/ 4 h 10"/>
                        <a:gd name="T10" fmla="*/ 6 w 7"/>
                        <a:gd name="T11" fmla="*/ 2 h 10"/>
                        <a:gd name="T12" fmla="*/ 4 w 7"/>
                        <a:gd name="T13" fmla="*/ 0 h 10"/>
                        <a:gd name="T14" fmla="*/ 3 w 7"/>
                        <a:gd name="T15" fmla="*/ 0 h 10"/>
                        <a:gd name="T16" fmla="*/ 1 w 7"/>
                        <a:gd name="T17" fmla="*/ 0 h 10"/>
                        <a:gd name="T18" fmla="*/ 0 w 7"/>
                        <a:gd name="T19" fmla="*/ 0 h 10"/>
                        <a:gd name="T20" fmla="*/ 0 w 7"/>
                        <a:gd name="T21" fmla="*/ 2 h 10"/>
                        <a:gd name="T22" fmla="*/ 0 w 7"/>
                        <a:gd name="T23" fmla="*/ 4 h 10"/>
                        <a:gd name="T24" fmla="*/ 0 w 7"/>
                        <a:gd name="T25" fmla="*/ 7 h 10"/>
                        <a:gd name="T26" fmla="*/ 1 w 7"/>
                        <a:gd name="T27" fmla="*/ 9 h 10"/>
                        <a:gd name="T28" fmla="*/ 3 w 7"/>
                        <a:gd name="T29" fmla="*/ 9 h 1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7"/>
                        <a:gd name="T46" fmla="*/ 0 h 10"/>
                        <a:gd name="T47" fmla="*/ 7 w 7"/>
                        <a:gd name="T48" fmla="*/ 10 h 1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7" h="10">
                          <a:moveTo>
                            <a:pt x="3" y="9"/>
                          </a:moveTo>
                          <a:lnTo>
                            <a:pt x="4" y="9"/>
                          </a:lnTo>
                          <a:lnTo>
                            <a:pt x="4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3" name="Freeform 98">
                      <a:extLst>
                        <a:ext uri="{FF2B5EF4-FFF2-40B4-BE49-F238E27FC236}">
                          <a16:creationId xmlns:a16="http://schemas.microsoft.com/office/drawing/2014/main" id="{9C837F07-BB19-4670-93BD-9095F96E72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8" y="1063"/>
                      <a:ext cx="7" cy="10"/>
                    </a:xfrm>
                    <a:custGeom>
                      <a:avLst/>
                      <a:gdLst>
                        <a:gd name="T0" fmla="*/ 2 w 7"/>
                        <a:gd name="T1" fmla="*/ 9 h 10"/>
                        <a:gd name="T2" fmla="*/ 4 w 7"/>
                        <a:gd name="T3" fmla="*/ 9 h 10"/>
                        <a:gd name="T4" fmla="*/ 5 w 7"/>
                        <a:gd name="T5" fmla="*/ 9 h 10"/>
                        <a:gd name="T6" fmla="*/ 5 w 7"/>
                        <a:gd name="T7" fmla="*/ 7 h 10"/>
                        <a:gd name="T8" fmla="*/ 6 w 7"/>
                        <a:gd name="T9" fmla="*/ 7 h 10"/>
                        <a:gd name="T10" fmla="*/ 6 w 7"/>
                        <a:gd name="T11" fmla="*/ 4 h 10"/>
                        <a:gd name="T12" fmla="*/ 5 w 7"/>
                        <a:gd name="T13" fmla="*/ 4 h 10"/>
                        <a:gd name="T14" fmla="*/ 5 w 7"/>
                        <a:gd name="T15" fmla="*/ 2 h 10"/>
                        <a:gd name="T16" fmla="*/ 4 w 7"/>
                        <a:gd name="T17" fmla="*/ 0 h 10"/>
                        <a:gd name="T18" fmla="*/ 2 w 7"/>
                        <a:gd name="T19" fmla="*/ 0 h 10"/>
                        <a:gd name="T20" fmla="*/ 1 w 7"/>
                        <a:gd name="T21" fmla="*/ 0 h 10"/>
                        <a:gd name="T22" fmla="*/ 1 w 7"/>
                        <a:gd name="T23" fmla="*/ 2 h 10"/>
                        <a:gd name="T24" fmla="*/ 0 w 7"/>
                        <a:gd name="T25" fmla="*/ 2 h 10"/>
                        <a:gd name="T26" fmla="*/ 0 w 7"/>
                        <a:gd name="T27" fmla="*/ 4 h 10"/>
                        <a:gd name="T28" fmla="*/ 0 w 7"/>
                        <a:gd name="T29" fmla="*/ 7 h 10"/>
                        <a:gd name="T30" fmla="*/ 1 w 7"/>
                        <a:gd name="T31" fmla="*/ 7 h 10"/>
                        <a:gd name="T32" fmla="*/ 1 w 7"/>
                        <a:gd name="T33" fmla="*/ 9 h 10"/>
                        <a:gd name="T34" fmla="*/ 2 w 7"/>
                        <a:gd name="T35" fmla="*/ 9 h 1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7"/>
                        <a:gd name="T55" fmla="*/ 0 h 10"/>
                        <a:gd name="T56" fmla="*/ 7 w 7"/>
                        <a:gd name="T57" fmla="*/ 10 h 1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7" h="10">
                          <a:moveTo>
                            <a:pt x="2" y="9"/>
                          </a:moveTo>
                          <a:lnTo>
                            <a:pt x="4" y="9"/>
                          </a:ln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5" y="4"/>
                          </a:lnTo>
                          <a:lnTo>
                            <a:pt x="5" y="2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1" y="9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4" name="Freeform 99">
                      <a:extLst>
                        <a:ext uri="{FF2B5EF4-FFF2-40B4-BE49-F238E27FC236}">
                          <a16:creationId xmlns:a16="http://schemas.microsoft.com/office/drawing/2014/main" id="{D55BCDC4-9FC8-461C-A87A-1FFCF40CF5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85" y="1089"/>
                      <a:ext cx="7" cy="10"/>
                    </a:xfrm>
                    <a:custGeom>
                      <a:avLst/>
                      <a:gdLst>
                        <a:gd name="T0" fmla="*/ 2 w 7"/>
                        <a:gd name="T1" fmla="*/ 9 h 10"/>
                        <a:gd name="T2" fmla="*/ 4 w 7"/>
                        <a:gd name="T3" fmla="*/ 9 h 10"/>
                        <a:gd name="T4" fmla="*/ 5 w 7"/>
                        <a:gd name="T5" fmla="*/ 9 h 10"/>
                        <a:gd name="T6" fmla="*/ 5 w 7"/>
                        <a:gd name="T7" fmla="*/ 7 h 10"/>
                        <a:gd name="T8" fmla="*/ 6 w 7"/>
                        <a:gd name="T9" fmla="*/ 7 h 10"/>
                        <a:gd name="T10" fmla="*/ 6 w 7"/>
                        <a:gd name="T11" fmla="*/ 4 h 10"/>
                        <a:gd name="T12" fmla="*/ 6 w 7"/>
                        <a:gd name="T13" fmla="*/ 2 h 10"/>
                        <a:gd name="T14" fmla="*/ 5 w 7"/>
                        <a:gd name="T15" fmla="*/ 2 h 10"/>
                        <a:gd name="T16" fmla="*/ 4 w 7"/>
                        <a:gd name="T17" fmla="*/ 0 h 10"/>
                        <a:gd name="T18" fmla="*/ 2 w 7"/>
                        <a:gd name="T19" fmla="*/ 0 h 10"/>
                        <a:gd name="T20" fmla="*/ 1 w 7"/>
                        <a:gd name="T21" fmla="*/ 0 h 10"/>
                        <a:gd name="T22" fmla="*/ 1 w 7"/>
                        <a:gd name="T23" fmla="*/ 2 h 10"/>
                        <a:gd name="T24" fmla="*/ 0 w 7"/>
                        <a:gd name="T25" fmla="*/ 4 h 10"/>
                        <a:gd name="T26" fmla="*/ 1 w 7"/>
                        <a:gd name="T27" fmla="*/ 7 h 10"/>
                        <a:gd name="T28" fmla="*/ 1 w 7"/>
                        <a:gd name="T29" fmla="*/ 9 h 10"/>
                        <a:gd name="T30" fmla="*/ 2 w 7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7"/>
                        <a:gd name="T49" fmla="*/ 0 h 10"/>
                        <a:gd name="T50" fmla="*/ 7 w 7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7" h="10">
                          <a:moveTo>
                            <a:pt x="2" y="9"/>
                          </a:moveTo>
                          <a:lnTo>
                            <a:pt x="4" y="9"/>
                          </a:ln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2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4"/>
                          </a:lnTo>
                          <a:lnTo>
                            <a:pt x="1" y="7"/>
                          </a:lnTo>
                          <a:lnTo>
                            <a:pt x="1" y="9"/>
                          </a:lnTo>
                          <a:lnTo>
                            <a:pt x="2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5" name="Freeform 100">
                      <a:extLst>
                        <a:ext uri="{FF2B5EF4-FFF2-40B4-BE49-F238E27FC236}">
                          <a16:creationId xmlns:a16="http://schemas.microsoft.com/office/drawing/2014/main" id="{F2D44F21-526E-45F4-8035-6EDD1EDCE1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89" y="1117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4 w 8"/>
                        <a:gd name="T3" fmla="*/ 9 h 10"/>
                        <a:gd name="T4" fmla="*/ 6 w 8"/>
                        <a:gd name="T5" fmla="*/ 9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6 w 8"/>
                        <a:gd name="T11" fmla="*/ 2 h 10"/>
                        <a:gd name="T12" fmla="*/ 4 w 8"/>
                        <a:gd name="T13" fmla="*/ 0 h 10"/>
                        <a:gd name="T14" fmla="*/ 3 w 8"/>
                        <a:gd name="T15" fmla="*/ 0 h 10"/>
                        <a:gd name="T16" fmla="*/ 1 w 8"/>
                        <a:gd name="T17" fmla="*/ 2 h 10"/>
                        <a:gd name="T18" fmla="*/ 0 w 8"/>
                        <a:gd name="T19" fmla="*/ 2 h 10"/>
                        <a:gd name="T20" fmla="*/ 0 w 8"/>
                        <a:gd name="T21" fmla="*/ 4 h 10"/>
                        <a:gd name="T22" fmla="*/ 0 w 8"/>
                        <a:gd name="T23" fmla="*/ 7 h 10"/>
                        <a:gd name="T24" fmla="*/ 1 w 8"/>
                        <a:gd name="T25" fmla="*/ 9 h 10"/>
                        <a:gd name="T26" fmla="*/ 3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3" y="9"/>
                          </a:moveTo>
                          <a:lnTo>
                            <a:pt x="4" y="9"/>
                          </a:lnTo>
                          <a:lnTo>
                            <a:pt x="6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6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1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6" name="Freeform 101">
                      <a:extLst>
                        <a:ext uri="{FF2B5EF4-FFF2-40B4-BE49-F238E27FC236}">
                          <a16:creationId xmlns:a16="http://schemas.microsoft.com/office/drawing/2014/main" id="{28E12D76-0D00-4A55-84F0-BA7C2956AC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96" y="1145"/>
                      <a:ext cx="6" cy="8"/>
                    </a:xfrm>
                    <a:custGeom>
                      <a:avLst/>
                      <a:gdLst>
                        <a:gd name="T0" fmla="*/ 2 w 6"/>
                        <a:gd name="T1" fmla="*/ 7 h 8"/>
                        <a:gd name="T2" fmla="*/ 3 w 6"/>
                        <a:gd name="T3" fmla="*/ 7 h 8"/>
                        <a:gd name="T4" fmla="*/ 4 w 6"/>
                        <a:gd name="T5" fmla="*/ 7 h 8"/>
                        <a:gd name="T6" fmla="*/ 4 w 6"/>
                        <a:gd name="T7" fmla="*/ 6 h 8"/>
                        <a:gd name="T8" fmla="*/ 5 w 6"/>
                        <a:gd name="T9" fmla="*/ 4 h 8"/>
                        <a:gd name="T10" fmla="*/ 5 w 6"/>
                        <a:gd name="T11" fmla="*/ 3 h 8"/>
                        <a:gd name="T12" fmla="*/ 4 w 6"/>
                        <a:gd name="T13" fmla="*/ 1 h 8"/>
                        <a:gd name="T14" fmla="*/ 3 w 6"/>
                        <a:gd name="T15" fmla="*/ 1 h 8"/>
                        <a:gd name="T16" fmla="*/ 3 w 6"/>
                        <a:gd name="T17" fmla="*/ 0 h 8"/>
                        <a:gd name="T18" fmla="*/ 2 w 6"/>
                        <a:gd name="T19" fmla="*/ 0 h 8"/>
                        <a:gd name="T20" fmla="*/ 1 w 6"/>
                        <a:gd name="T21" fmla="*/ 1 h 8"/>
                        <a:gd name="T22" fmla="*/ 0 w 6"/>
                        <a:gd name="T23" fmla="*/ 3 h 8"/>
                        <a:gd name="T24" fmla="*/ 0 w 6"/>
                        <a:gd name="T25" fmla="*/ 4 h 8"/>
                        <a:gd name="T26" fmla="*/ 0 w 6"/>
                        <a:gd name="T27" fmla="*/ 6 h 8"/>
                        <a:gd name="T28" fmla="*/ 1 w 6"/>
                        <a:gd name="T29" fmla="*/ 6 h 8"/>
                        <a:gd name="T30" fmla="*/ 1 w 6"/>
                        <a:gd name="T31" fmla="*/ 7 h 8"/>
                        <a:gd name="T32" fmla="*/ 2 w 6"/>
                        <a:gd name="T33" fmla="*/ 7 h 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6"/>
                        <a:gd name="T52" fmla="*/ 0 h 8"/>
                        <a:gd name="T53" fmla="*/ 6 w 6"/>
                        <a:gd name="T54" fmla="*/ 8 h 8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6" h="8">
                          <a:moveTo>
                            <a:pt x="2" y="7"/>
                          </a:moveTo>
                          <a:lnTo>
                            <a:pt x="3" y="7"/>
                          </a:lnTo>
                          <a:lnTo>
                            <a:pt x="4" y="7"/>
                          </a:lnTo>
                          <a:lnTo>
                            <a:pt x="4" y="6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7" name="Freeform 102">
                      <a:extLst>
                        <a:ext uri="{FF2B5EF4-FFF2-40B4-BE49-F238E27FC236}">
                          <a16:creationId xmlns:a16="http://schemas.microsoft.com/office/drawing/2014/main" id="{6FA763B2-06A3-4E75-A6A7-6E7E572503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0" y="1169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5 w 8"/>
                        <a:gd name="T5" fmla="*/ 7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2 h 10"/>
                        <a:gd name="T14" fmla="*/ 5 w 8"/>
                        <a:gd name="T15" fmla="*/ 0 h 10"/>
                        <a:gd name="T16" fmla="*/ 3 w 8"/>
                        <a:gd name="T17" fmla="*/ 0 h 10"/>
                        <a:gd name="T18" fmla="*/ 2 w 8"/>
                        <a:gd name="T19" fmla="*/ 0 h 10"/>
                        <a:gd name="T20" fmla="*/ 0 w 8"/>
                        <a:gd name="T21" fmla="*/ 0 h 10"/>
                        <a:gd name="T22" fmla="*/ 0 w 8"/>
                        <a:gd name="T23" fmla="*/ 2 h 10"/>
                        <a:gd name="T24" fmla="*/ 0 w 8"/>
                        <a:gd name="T25" fmla="*/ 4 h 10"/>
                        <a:gd name="T26" fmla="*/ 0 w 8"/>
                        <a:gd name="T27" fmla="*/ 7 h 10"/>
                        <a:gd name="T28" fmla="*/ 2 w 8"/>
                        <a:gd name="T29" fmla="*/ 9 h 10"/>
                        <a:gd name="T30" fmla="*/ 3 w 8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"/>
                        <a:gd name="T49" fmla="*/ 0 h 10"/>
                        <a:gd name="T50" fmla="*/ 8 w 8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8" name="Freeform 103">
                      <a:extLst>
                        <a:ext uri="{FF2B5EF4-FFF2-40B4-BE49-F238E27FC236}">
                          <a16:creationId xmlns:a16="http://schemas.microsoft.com/office/drawing/2014/main" id="{3BFC989C-5C9C-44AA-A431-6CECEDB5D3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06" y="1196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5 w 8"/>
                        <a:gd name="T5" fmla="*/ 7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0 h 10"/>
                        <a:gd name="T14" fmla="*/ 3 w 8"/>
                        <a:gd name="T15" fmla="*/ 0 h 10"/>
                        <a:gd name="T16" fmla="*/ 2 w 8"/>
                        <a:gd name="T17" fmla="*/ 0 h 10"/>
                        <a:gd name="T18" fmla="*/ 0 w 8"/>
                        <a:gd name="T19" fmla="*/ 0 h 10"/>
                        <a:gd name="T20" fmla="*/ 0 w 8"/>
                        <a:gd name="T21" fmla="*/ 2 h 10"/>
                        <a:gd name="T22" fmla="*/ 0 w 8"/>
                        <a:gd name="T23" fmla="*/ 4 h 10"/>
                        <a:gd name="T24" fmla="*/ 0 w 8"/>
                        <a:gd name="T25" fmla="*/ 7 h 10"/>
                        <a:gd name="T26" fmla="*/ 2 w 8"/>
                        <a:gd name="T27" fmla="*/ 9 h 10"/>
                        <a:gd name="T28" fmla="*/ 3 w 8"/>
                        <a:gd name="T29" fmla="*/ 9 h 1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8"/>
                        <a:gd name="T46" fmla="*/ 0 h 10"/>
                        <a:gd name="T47" fmla="*/ 8 w 8"/>
                        <a:gd name="T48" fmla="*/ 10 h 1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9" name="Freeform 104">
                      <a:extLst>
                        <a:ext uri="{FF2B5EF4-FFF2-40B4-BE49-F238E27FC236}">
                          <a16:creationId xmlns:a16="http://schemas.microsoft.com/office/drawing/2014/main" id="{BD7F66E4-22CD-4A4B-BA43-BF65AAE3EA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11" y="1224"/>
                      <a:ext cx="9" cy="9"/>
                    </a:xfrm>
                    <a:custGeom>
                      <a:avLst/>
                      <a:gdLst>
                        <a:gd name="T0" fmla="*/ 4 w 9"/>
                        <a:gd name="T1" fmla="*/ 8 h 9"/>
                        <a:gd name="T2" fmla="*/ 6 w 9"/>
                        <a:gd name="T3" fmla="*/ 8 h 9"/>
                        <a:gd name="T4" fmla="*/ 8 w 9"/>
                        <a:gd name="T5" fmla="*/ 8 h 9"/>
                        <a:gd name="T6" fmla="*/ 8 w 9"/>
                        <a:gd name="T7" fmla="*/ 6 h 9"/>
                        <a:gd name="T8" fmla="*/ 8 w 9"/>
                        <a:gd name="T9" fmla="*/ 4 h 9"/>
                        <a:gd name="T10" fmla="*/ 8 w 9"/>
                        <a:gd name="T11" fmla="*/ 2 h 9"/>
                        <a:gd name="T12" fmla="*/ 8 w 9"/>
                        <a:gd name="T13" fmla="*/ 0 h 9"/>
                        <a:gd name="T14" fmla="*/ 6 w 9"/>
                        <a:gd name="T15" fmla="*/ 0 h 9"/>
                        <a:gd name="T16" fmla="*/ 4 w 9"/>
                        <a:gd name="T17" fmla="*/ 0 h 9"/>
                        <a:gd name="T18" fmla="*/ 2 w 9"/>
                        <a:gd name="T19" fmla="*/ 0 h 9"/>
                        <a:gd name="T20" fmla="*/ 0 w 9"/>
                        <a:gd name="T21" fmla="*/ 0 h 9"/>
                        <a:gd name="T22" fmla="*/ 0 w 9"/>
                        <a:gd name="T23" fmla="*/ 2 h 9"/>
                        <a:gd name="T24" fmla="*/ 0 w 9"/>
                        <a:gd name="T25" fmla="*/ 4 h 9"/>
                        <a:gd name="T26" fmla="*/ 0 w 9"/>
                        <a:gd name="T27" fmla="*/ 6 h 9"/>
                        <a:gd name="T28" fmla="*/ 0 w 9"/>
                        <a:gd name="T29" fmla="*/ 8 h 9"/>
                        <a:gd name="T30" fmla="*/ 2 w 9"/>
                        <a:gd name="T31" fmla="*/ 8 h 9"/>
                        <a:gd name="T32" fmla="*/ 4 w 9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9"/>
                        <a:gd name="T52" fmla="*/ 0 h 9"/>
                        <a:gd name="T53" fmla="*/ 9 w 9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9" h="9">
                          <a:moveTo>
                            <a:pt x="4" y="8"/>
                          </a:moveTo>
                          <a:lnTo>
                            <a:pt x="6" y="8"/>
                          </a:lnTo>
                          <a:lnTo>
                            <a:pt x="8" y="8"/>
                          </a:lnTo>
                          <a:lnTo>
                            <a:pt x="8" y="6"/>
                          </a:lnTo>
                          <a:lnTo>
                            <a:pt x="8" y="4"/>
                          </a:lnTo>
                          <a:lnTo>
                            <a:pt x="8" y="2"/>
                          </a:lnTo>
                          <a:lnTo>
                            <a:pt x="8" y="0"/>
                          </a:lnTo>
                          <a:lnTo>
                            <a:pt x="6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2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123" name="Group 105">
                    <a:extLst>
                      <a:ext uri="{FF2B5EF4-FFF2-40B4-BE49-F238E27FC236}">
                        <a16:creationId xmlns:a16="http://schemas.microsoft.com/office/drawing/2014/main" id="{DCAE99D3-CA3F-413E-A8F5-2088A988F9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80" y="1034"/>
                    <a:ext cx="61" cy="193"/>
                    <a:chOff x="3980" y="1034"/>
                    <a:chExt cx="61" cy="193"/>
                  </a:xfrm>
                </p:grpSpPr>
                <p:sp>
                  <p:nvSpPr>
                    <p:cNvPr id="35124" name="Freeform 106">
                      <a:extLst>
                        <a:ext uri="{FF2B5EF4-FFF2-40B4-BE49-F238E27FC236}">
                          <a16:creationId xmlns:a16="http://schemas.microsoft.com/office/drawing/2014/main" id="{F7E88D05-5067-4F80-88B8-FA840D20A8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0" y="1034"/>
                      <a:ext cx="8" cy="9"/>
                    </a:xfrm>
                    <a:custGeom>
                      <a:avLst/>
                      <a:gdLst>
                        <a:gd name="T0" fmla="*/ 4 w 8"/>
                        <a:gd name="T1" fmla="*/ 8 h 9"/>
                        <a:gd name="T2" fmla="*/ 6 w 8"/>
                        <a:gd name="T3" fmla="*/ 8 h 9"/>
                        <a:gd name="T4" fmla="*/ 6 w 8"/>
                        <a:gd name="T5" fmla="*/ 6 h 9"/>
                        <a:gd name="T6" fmla="*/ 7 w 8"/>
                        <a:gd name="T7" fmla="*/ 6 h 9"/>
                        <a:gd name="T8" fmla="*/ 7 w 8"/>
                        <a:gd name="T9" fmla="*/ 4 h 9"/>
                        <a:gd name="T10" fmla="*/ 6 w 8"/>
                        <a:gd name="T11" fmla="*/ 4 h 9"/>
                        <a:gd name="T12" fmla="*/ 6 w 8"/>
                        <a:gd name="T13" fmla="*/ 2 h 9"/>
                        <a:gd name="T14" fmla="*/ 4 w 8"/>
                        <a:gd name="T15" fmla="*/ 2 h 9"/>
                        <a:gd name="T16" fmla="*/ 4 w 8"/>
                        <a:gd name="T17" fmla="*/ 0 h 9"/>
                        <a:gd name="T18" fmla="*/ 3 w 8"/>
                        <a:gd name="T19" fmla="*/ 0 h 9"/>
                        <a:gd name="T20" fmla="*/ 3 w 8"/>
                        <a:gd name="T21" fmla="*/ 2 h 9"/>
                        <a:gd name="T22" fmla="*/ 1 w 8"/>
                        <a:gd name="T23" fmla="*/ 2 h 9"/>
                        <a:gd name="T24" fmla="*/ 0 w 8"/>
                        <a:gd name="T25" fmla="*/ 4 h 9"/>
                        <a:gd name="T26" fmla="*/ 0 w 8"/>
                        <a:gd name="T27" fmla="*/ 6 h 9"/>
                        <a:gd name="T28" fmla="*/ 1 w 8"/>
                        <a:gd name="T29" fmla="*/ 6 h 9"/>
                        <a:gd name="T30" fmla="*/ 1 w 8"/>
                        <a:gd name="T31" fmla="*/ 8 h 9"/>
                        <a:gd name="T32" fmla="*/ 3 w 8"/>
                        <a:gd name="T33" fmla="*/ 8 h 9"/>
                        <a:gd name="T34" fmla="*/ 4 w 8"/>
                        <a:gd name="T35" fmla="*/ 8 h 9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8"/>
                        <a:gd name="T55" fmla="*/ 0 h 9"/>
                        <a:gd name="T56" fmla="*/ 8 w 8"/>
                        <a:gd name="T57" fmla="*/ 9 h 9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8" h="9">
                          <a:moveTo>
                            <a:pt x="4" y="8"/>
                          </a:move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7" y="6"/>
                          </a:lnTo>
                          <a:lnTo>
                            <a:pt x="7" y="4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3" y="2"/>
                          </a:lnTo>
                          <a:lnTo>
                            <a:pt x="1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3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5" name="Freeform 107">
                      <a:extLst>
                        <a:ext uri="{FF2B5EF4-FFF2-40B4-BE49-F238E27FC236}">
                          <a16:creationId xmlns:a16="http://schemas.microsoft.com/office/drawing/2014/main" id="{8777625E-B2BE-41F1-A5BF-9B8D49F5EB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8" y="1060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7 w 8"/>
                        <a:gd name="T5" fmla="*/ 9 h 10"/>
                        <a:gd name="T6" fmla="*/ 7 w 8"/>
                        <a:gd name="T7" fmla="*/ 7 h 10"/>
                        <a:gd name="T8" fmla="*/ 7 w 8"/>
                        <a:gd name="T9" fmla="*/ 4 h 10"/>
                        <a:gd name="T10" fmla="*/ 7 w 8"/>
                        <a:gd name="T11" fmla="*/ 2 h 10"/>
                        <a:gd name="T12" fmla="*/ 5 w 8"/>
                        <a:gd name="T13" fmla="*/ 2 h 10"/>
                        <a:gd name="T14" fmla="*/ 5 w 8"/>
                        <a:gd name="T15" fmla="*/ 0 h 10"/>
                        <a:gd name="T16" fmla="*/ 3 w 8"/>
                        <a:gd name="T17" fmla="*/ 0 h 10"/>
                        <a:gd name="T18" fmla="*/ 2 w 8"/>
                        <a:gd name="T19" fmla="*/ 0 h 10"/>
                        <a:gd name="T20" fmla="*/ 0 w 8"/>
                        <a:gd name="T21" fmla="*/ 2 h 10"/>
                        <a:gd name="T22" fmla="*/ 0 w 8"/>
                        <a:gd name="T23" fmla="*/ 4 h 10"/>
                        <a:gd name="T24" fmla="*/ 0 w 8"/>
                        <a:gd name="T25" fmla="*/ 7 h 10"/>
                        <a:gd name="T26" fmla="*/ 0 w 8"/>
                        <a:gd name="T27" fmla="*/ 9 h 10"/>
                        <a:gd name="T28" fmla="*/ 2 w 8"/>
                        <a:gd name="T29" fmla="*/ 9 h 10"/>
                        <a:gd name="T30" fmla="*/ 3 w 8"/>
                        <a:gd name="T31" fmla="*/ 9 h 1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"/>
                        <a:gd name="T49" fmla="*/ 0 h 10"/>
                        <a:gd name="T50" fmla="*/ 8 w 8"/>
                        <a:gd name="T51" fmla="*/ 10 h 1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7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0" y="9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6" name="Freeform 108">
                      <a:extLst>
                        <a:ext uri="{FF2B5EF4-FFF2-40B4-BE49-F238E27FC236}">
                          <a16:creationId xmlns:a16="http://schemas.microsoft.com/office/drawing/2014/main" id="{D69E9792-921A-4147-8B60-982F377971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96" y="1085"/>
                      <a:ext cx="7" cy="9"/>
                    </a:xfrm>
                    <a:custGeom>
                      <a:avLst/>
                      <a:gdLst>
                        <a:gd name="T0" fmla="*/ 2 w 7"/>
                        <a:gd name="T1" fmla="*/ 8 h 9"/>
                        <a:gd name="T2" fmla="*/ 4 w 7"/>
                        <a:gd name="T3" fmla="*/ 8 h 9"/>
                        <a:gd name="T4" fmla="*/ 5 w 7"/>
                        <a:gd name="T5" fmla="*/ 6 h 9"/>
                        <a:gd name="T6" fmla="*/ 6 w 7"/>
                        <a:gd name="T7" fmla="*/ 6 h 9"/>
                        <a:gd name="T8" fmla="*/ 6 w 7"/>
                        <a:gd name="T9" fmla="*/ 4 h 9"/>
                        <a:gd name="T10" fmla="*/ 6 w 7"/>
                        <a:gd name="T11" fmla="*/ 2 h 9"/>
                        <a:gd name="T12" fmla="*/ 5 w 7"/>
                        <a:gd name="T13" fmla="*/ 0 h 9"/>
                        <a:gd name="T14" fmla="*/ 4 w 7"/>
                        <a:gd name="T15" fmla="*/ 0 h 9"/>
                        <a:gd name="T16" fmla="*/ 2 w 7"/>
                        <a:gd name="T17" fmla="*/ 0 h 9"/>
                        <a:gd name="T18" fmla="*/ 1 w 7"/>
                        <a:gd name="T19" fmla="*/ 0 h 9"/>
                        <a:gd name="T20" fmla="*/ 1 w 7"/>
                        <a:gd name="T21" fmla="*/ 2 h 9"/>
                        <a:gd name="T22" fmla="*/ 0 w 7"/>
                        <a:gd name="T23" fmla="*/ 2 h 9"/>
                        <a:gd name="T24" fmla="*/ 0 w 7"/>
                        <a:gd name="T25" fmla="*/ 4 h 9"/>
                        <a:gd name="T26" fmla="*/ 1 w 7"/>
                        <a:gd name="T27" fmla="*/ 4 h 9"/>
                        <a:gd name="T28" fmla="*/ 1 w 7"/>
                        <a:gd name="T29" fmla="*/ 6 h 9"/>
                        <a:gd name="T30" fmla="*/ 1 w 7"/>
                        <a:gd name="T31" fmla="*/ 8 h 9"/>
                        <a:gd name="T32" fmla="*/ 2 w 7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7"/>
                        <a:gd name="T52" fmla="*/ 0 h 9"/>
                        <a:gd name="T53" fmla="*/ 7 w 7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7" h="9">
                          <a:moveTo>
                            <a:pt x="2" y="8"/>
                          </a:moveTo>
                          <a:lnTo>
                            <a:pt x="4" y="8"/>
                          </a:lnTo>
                          <a:lnTo>
                            <a:pt x="5" y="6"/>
                          </a:lnTo>
                          <a:lnTo>
                            <a:pt x="6" y="6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7" name="Freeform 109">
                      <a:extLst>
                        <a:ext uri="{FF2B5EF4-FFF2-40B4-BE49-F238E27FC236}">
                          <a16:creationId xmlns:a16="http://schemas.microsoft.com/office/drawing/2014/main" id="{A66D55DE-239C-4B3E-B748-28AA2AF99B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4" y="1111"/>
                      <a:ext cx="8" cy="10"/>
                    </a:xfrm>
                    <a:custGeom>
                      <a:avLst/>
                      <a:gdLst>
                        <a:gd name="T0" fmla="*/ 5 w 8"/>
                        <a:gd name="T1" fmla="*/ 9 h 10"/>
                        <a:gd name="T2" fmla="*/ 7 w 8"/>
                        <a:gd name="T3" fmla="*/ 7 h 10"/>
                        <a:gd name="T4" fmla="*/ 7 w 8"/>
                        <a:gd name="T5" fmla="*/ 4 h 10"/>
                        <a:gd name="T6" fmla="*/ 7 w 8"/>
                        <a:gd name="T7" fmla="*/ 2 h 10"/>
                        <a:gd name="T8" fmla="*/ 5 w 8"/>
                        <a:gd name="T9" fmla="*/ 0 h 10"/>
                        <a:gd name="T10" fmla="*/ 3 w 8"/>
                        <a:gd name="T11" fmla="*/ 0 h 10"/>
                        <a:gd name="T12" fmla="*/ 2 w 8"/>
                        <a:gd name="T13" fmla="*/ 0 h 10"/>
                        <a:gd name="T14" fmla="*/ 0 w 8"/>
                        <a:gd name="T15" fmla="*/ 2 h 10"/>
                        <a:gd name="T16" fmla="*/ 0 w 8"/>
                        <a:gd name="T17" fmla="*/ 4 h 10"/>
                        <a:gd name="T18" fmla="*/ 0 w 8"/>
                        <a:gd name="T19" fmla="*/ 7 h 10"/>
                        <a:gd name="T20" fmla="*/ 2 w 8"/>
                        <a:gd name="T21" fmla="*/ 7 h 10"/>
                        <a:gd name="T22" fmla="*/ 2 w 8"/>
                        <a:gd name="T23" fmla="*/ 9 h 10"/>
                        <a:gd name="T24" fmla="*/ 3 w 8"/>
                        <a:gd name="T25" fmla="*/ 9 h 10"/>
                        <a:gd name="T26" fmla="*/ 5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5" y="9"/>
                          </a:move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  <a:lnTo>
                            <a:pt x="5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8" name="Freeform 110">
                      <a:extLst>
                        <a:ext uri="{FF2B5EF4-FFF2-40B4-BE49-F238E27FC236}">
                          <a16:creationId xmlns:a16="http://schemas.microsoft.com/office/drawing/2014/main" id="{5F6994E2-0378-48B0-95C1-5F0F3F1145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13" y="1142"/>
                      <a:ext cx="7" cy="9"/>
                    </a:xfrm>
                    <a:custGeom>
                      <a:avLst/>
                      <a:gdLst>
                        <a:gd name="T0" fmla="*/ 3 w 7"/>
                        <a:gd name="T1" fmla="*/ 8 h 9"/>
                        <a:gd name="T2" fmla="*/ 4 w 7"/>
                        <a:gd name="T3" fmla="*/ 8 h 9"/>
                        <a:gd name="T4" fmla="*/ 6 w 7"/>
                        <a:gd name="T5" fmla="*/ 8 h 9"/>
                        <a:gd name="T6" fmla="*/ 6 w 7"/>
                        <a:gd name="T7" fmla="*/ 6 h 9"/>
                        <a:gd name="T8" fmla="*/ 6 w 7"/>
                        <a:gd name="T9" fmla="*/ 4 h 9"/>
                        <a:gd name="T10" fmla="*/ 6 w 7"/>
                        <a:gd name="T11" fmla="*/ 2 h 9"/>
                        <a:gd name="T12" fmla="*/ 4 w 7"/>
                        <a:gd name="T13" fmla="*/ 2 h 9"/>
                        <a:gd name="T14" fmla="*/ 3 w 7"/>
                        <a:gd name="T15" fmla="*/ 0 h 9"/>
                        <a:gd name="T16" fmla="*/ 1 w 7"/>
                        <a:gd name="T17" fmla="*/ 0 h 9"/>
                        <a:gd name="T18" fmla="*/ 1 w 7"/>
                        <a:gd name="T19" fmla="*/ 2 h 9"/>
                        <a:gd name="T20" fmla="*/ 0 w 7"/>
                        <a:gd name="T21" fmla="*/ 2 h 9"/>
                        <a:gd name="T22" fmla="*/ 0 w 7"/>
                        <a:gd name="T23" fmla="*/ 4 h 9"/>
                        <a:gd name="T24" fmla="*/ 0 w 7"/>
                        <a:gd name="T25" fmla="*/ 6 h 9"/>
                        <a:gd name="T26" fmla="*/ 0 w 7"/>
                        <a:gd name="T27" fmla="*/ 8 h 9"/>
                        <a:gd name="T28" fmla="*/ 1 w 7"/>
                        <a:gd name="T29" fmla="*/ 8 h 9"/>
                        <a:gd name="T30" fmla="*/ 3 w 7"/>
                        <a:gd name="T31" fmla="*/ 8 h 9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7"/>
                        <a:gd name="T49" fmla="*/ 0 h 9"/>
                        <a:gd name="T50" fmla="*/ 7 w 7"/>
                        <a:gd name="T51" fmla="*/ 9 h 9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7" h="9">
                          <a:moveTo>
                            <a:pt x="3" y="8"/>
                          </a:moveTo>
                          <a:lnTo>
                            <a:pt x="4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4" y="2"/>
                          </a:lnTo>
                          <a:lnTo>
                            <a:pt x="3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29" name="Freeform 111">
                      <a:extLst>
                        <a:ext uri="{FF2B5EF4-FFF2-40B4-BE49-F238E27FC236}">
                          <a16:creationId xmlns:a16="http://schemas.microsoft.com/office/drawing/2014/main" id="{F96DC418-E6EC-4D39-8E74-02B0EE6A6C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5" y="1191"/>
                      <a:ext cx="8" cy="10"/>
                    </a:xfrm>
                    <a:custGeom>
                      <a:avLst/>
                      <a:gdLst>
                        <a:gd name="T0" fmla="*/ 3 w 8"/>
                        <a:gd name="T1" fmla="*/ 9 h 10"/>
                        <a:gd name="T2" fmla="*/ 5 w 8"/>
                        <a:gd name="T3" fmla="*/ 9 h 10"/>
                        <a:gd name="T4" fmla="*/ 7 w 8"/>
                        <a:gd name="T5" fmla="*/ 7 h 10"/>
                        <a:gd name="T6" fmla="*/ 7 w 8"/>
                        <a:gd name="T7" fmla="*/ 4 h 10"/>
                        <a:gd name="T8" fmla="*/ 7 w 8"/>
                        <a:gd name="T9" fmla="*/ 2 h 10"/>
                        <a:gd name="T10" fmla="*/ 5 w 8"/>
                        <a:gd name="T11" fmla="*/ 2 h 10"/>
                        <a:gd name="T12" fmla="*/ 5 w 8"/>
                        <a:gd name="T13" fmla="*/ 0 h 10"/>
                        <a:gd name="T14" fmla="*/ 3 w 8"/>
                        <a:gd name="T15" fmla="*/ 0 h 10"/>
                        <a:gd name="T16" fmla="*/ 2 w 8"/>
                        <a:gd name="T17" fmla="*/ 2 h 10"/>
                        <a:gd name="T18" fmla="*/ 0 w 8"/>
                        <a:gd name="T19" fmla="*/ 2 h 10"/>
                        <a:gd name="T20" fmla="*/ 0 w 8"/>
                        <a:gd name="T21" fmla="*/ 4 h 10"/>
                        <a:gd name="T22" fmla="*/ 0 w 8"/>
                        <a:gd name="T23" fmla="*/ 7 h 10"/>
                        <a:gd name="T24" fmla="*/ 2 w 8"/>
                        <a:gd name="T25" fmla="*/ 9 h 10"/>
                        <a:gd name="T26" fmla="*/ 3 w 8"/>
                        <a:gd name="T27" fmla="*/ 9 h 10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"/>
                        <a:gd name="T43" fmla="*/ 0 h 10"/>
                        <a:gd name="T44" fmla="*/ 8 w 8"/>
                        <a:gd name="T45" fmla="*/ 10 h 10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" h="10">
                          <a:moveTo>
                            <a:pt x="3" y="9"/>
                          </a:moveTo>
                          <a:lnTo>
                            <a:pt x="5" y="9"/>
                          </a:lnTo>
                          <a:lnTo>
                            <a:pt x="7" y="7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7"/>
                          </a:lnTo>
                          <a:lnTo>
                            <a:pt x="2" y="9"/>
                          </a:lnTo>
                          <a:lnTo>
                            <a:pt x="3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0" name="Freeform 112">
                      <a:extLst>
                        <a:ext uri="{FF2B5EF4-FFF2-40B4-BE49-F238E27FC236}">
                          <a16:creationId xmlns:a16="http://schemas.microsoft.com/office/drawing/2014/main" id="{C2D864E2-AD3B-45EE-9AE2-F0817A2CA3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3" y="1218"/>
                      <a:ext cx="8" cy="9"/>
                    </a:xfrm>
                    <a:custGeom>
                      <a:avLst/>
                      <a:gdLst>
                        <a:gd name="T0" fmla="*/ 3 w 8"/>
                        <a:gd name="T1" fmla="*/ 8 h 9"/>
                        <a:gd name="T2" fmla="*/ 5 w 8"/>
                        <a:gd name="T3" fmla="*/ 8 h 9"/>
                        <a:gd name="T4" fmla="*/ 5 w 8"/>
                        <a:gd name="T5" fmla="*/ 6 h 9"/>
                        <a:gd name="T6" fmla="*/ 7 w 8"/>
                        <a:gd name="T7" fmla="*/ 6 h 9"/>
                        <a:gd name="T8" fmla="*/ 7 w 8"/>
                        <a:gd name="T9" fmla="*/ 4 h 9"/>
                        <a:gd name="T10" fmla="*/ 7 w 8"/>
                        <a:gd name="T11" fmla="*/ 2 h 9"/>
                        <a:gd name="T12" fmla="*/ 7 w 8"/>
                        <a:gd name="T13" fmla="*/ 0 h 9"/>
                        <a:gd name="T14" fmla="*/ 5 w 8"/>
                        <a:gd name="T15" fmla="*/ 0 h 9"/>
                        <a:gd name="T16" fmla="*/ 3 w 8"/>
                        <a:gd name="T17" fmla="*/ 0 h 9"/>
                        <a:gd name="T18" fmla="*/ 2 w 8"/>
                        <a:gd name="T19" fmla="*/ 0 h 9"/>
                        <a:gd name="T20" fmla="*/ 0 w 8"/>
                        <a:gd name="T21" fmla="*/ 0 h 9"/>
                        <a:gd name="T22" fmla="*/ 0 w 8"/>
                        <a:gd name="T23" fmla="*/ 2 h 9"/>
                        <a:gd name="T24" fmla="*/ 0 w 8"/>
                        <a:gd name="T25" fmla="*/ 4 h 9"/>
                        <a:gd name="T26" fmla="*/ 0 w 8"/>
                        <a:gd name="T27" fmla="*/ 6 h 9"/>
                        <a:gd name="T28" fmla="*/ 2 w 8"/>
                        <a:gd name="T29" fmla="*/ 6 h 9"/>
                        <a:gd name="T30" fmla="*/ 2 w 8"/>
                        <a:gd name="T31" fmla="*/ 8 h 9"/>
                        <a:gd name="T32" fmla="*/ 3 w 8"/>
                        <a:gd name="T33" fmla="*/ 8 h 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8"/>
                        <a:gd name="T52" fmla="*/ 0 h 9"/>
                        <a:gd name="T53" fmla="*/ 8 w 8"/>
                        <a:gd name="T54" fmla="*/ 9 h 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8" h="9">
                          <a:moveTo>
                            <a:pt x="3" y="8"/>
                          </a:moveTo>
                          <a:lnTo>
                            <a:pt x="5" y="8"/>
                          </a:lnTo>
                          <a:lnTo>
                            <a:pt x="5" y="6"/>
                          </a:lnTo>
                          <a:lnTo>
                            <a:pt x="7" y="6"/>
                          </a:lnTo>
                          <a:lnTo>
                            <a:pt x="7" y="4"/>
                          </a:lnTo>
                          <a:lnTo>
                            <a:pt x="7" y="2"/>
                          </a:lnTo>
                          <a:lnTo>
                            <a:pt x="7" y="0"/>
                          </a:ln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2" y="6"/>
                          </a:lnTo>
                          <a:lnTo>
                            <a:pt x="2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31" name="Freeform 113">
                      <a:extLst>
                        <a:ext uri="{FF2B5EF4-FFF2-40B4-BE49-F238E27FC236}">
                          <a16:creationId xmlns:a16="http://schemas.microsoft.com/office/drawing/2014/main" id="{2FC95787-EE1F-4EA4-A1F2-6039B384A8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0" y="1165"/>
                      <a:ext cx="7" cy="10"/>
                    </a:xfrm>
                    <a:custGeom>
                      <a:avLst/>
                      <a:gdLst>
                        <a:gd name="T0" fmla="*/ 4 w 7"/>
                        <a:gd name="T1" fmla="*/ 9 h 10"/>
                        <a:gd name="T2" fmla="*/ 5 w 7"/>
                        <a:gd name="T3" fmla="*/ 9 h 10"/>
                        <a:gd name="T4" fmla="*/ 5 w 7"/>
                        <a:gd name="T5" fmla="*/ 7 h 10"/>
                        <a:gd name="T6" fmla="*/ 6 w 7"/>
                        <a:gd name="T7" fmla="*/ 4 h 10"/>
                        <a:gd name="T8" fmla="*/ 6 w 7"/>
                        <a:gd name="T9" fmla="*/ 2 h 10"/>
                        <a:gd name="T10" fmla="*/ 5 w 7"/>
                        <a:gd name="T11" fmla="*/ 2 h 10"/>
                        <a:gd name="T12" fmla="*/ 5 w 7"/>
                        <a:gd name="T13" fmla="*/ 0 h 10"/>
                        <a:gd name="T14" fmla="*/ 4 w 7"/>
                        <a:gd name="T15" fmla="*/ 0 h 10"/>
                        <a:gd name="T16" fmla="*/ 2 w 7"/>
                        <a:gd name="T17" fmla="*/ 0 h 10"/>
                        <a:gd name="T18" fmla="*/ 1 w 7"/>
                        <a:gd name="T19" fmla="*/ 0 h 10"/>
                        <a:gd name="T20" fmla="*/ 1 w 7"/>
                        <a:gd name="T21" fmla="*/ 2 h 10"/>
                        <a:gd name="T22" fmla="*/ 0 w 7"/>
                        <a:gd name="T23" fmla="*/ 2 h 10"/>
                        <a:gd name="T24" fmla="*/ 0 w 7"/>
                        <a:gd name="T25" fmla="*/ 4 h 10"/>
                        <a:gd name="T26" fmla="*/ 1 w 7"/>
                        <a:gd name="T27" fmla="*/ 4 h 10"/>
                        <a:gd name="T28" fmla="*/ 1 w 7"/>
                        <a:gd name="T29" fmla="*/ 7 h 10"/>
                        <a:gd name="T30" fmla="*/ 2 w 7"/>
                        <a:gd name="T31" fmla="*/ 7 h 10"/>
                        <a:gd name="T32" fmla="*/ 2 w 7"/>
                        <a:gd name="T33" fmla="*/ 9 h 10"/>
                        <a:gd name="T34" fmla="*/ 4 w 7"/>
                        <a:gd name="T35" fmla="*/ 9 h 10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7"/>
                        <a:gd name="T55" fmla="*/ 0 h 10"/>
                        <a:gd name="T56" fmla="*/ 7 w 7"/>
                        <a:gd name="T57" fmla="*/ 10 h 10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7" h="10">
                          <a:moveTo>
                            <a:pt x="4" y="9"/>
                          </a:moveTo>
                          <a:lnTo>
                            <a:pt x="5" y="9"/>
                          </a:lnTo>
                          <a:lnTo>
                            <a:pt x="5" y="7"/>
                          </a:lnTo>
                          <a:lnTo>
                            <a:pt x="6" y="4"/>
                          </a:lnTo>
                          <a:lnTo>
                            <a:pt x="6" y="2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  <a:lnTo>
                            <a:pt x="2" y="9"/>
                          </a:lnTo>
                          <a:lnTo>
                            <a:pt x="4" y="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072" name="Group 114">
                <a:extLst>
                  <a:ext uri="{FF2B5EF4-FFF2-40B4-BE49-F238E27FC236}">
                    <a16:creationId xmlns:a16="http://schemas.microsoft.com/office/drawing/2014/main" id="{70416607-C3E7-4CF1-8278-80CF006A15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3" y="1171"/>
                <a:ext cx="401" cy="302"/>
                <a:chOff x="3943" y="1171"/>
                <a:chExt cx="401" cy="302"/>
              </a:xfrm>
            </p:grpSpPr>
            <p:grpSp>
              <p:nvGrpSpPr>
                <p:cNvPr id="35095" name="Group 115">
                  <a:extLst>
                    <a:ext uri="{FF2B5EF4-FFF2-40B4-BE49-F238E27FC236}">
                      <a16:creationId xmlns:a16="http://schemas.microsoft.com/office/drawing/2014/main" id="{78378D97-E50C-44A2-AD92-1FEDFB4E3C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43" y="1171"/>
                  <a:ext cx="401" cy="302"/>
                  <a:chOff x="3943" y="1171"/>
                  <a:chExt cx="401" cy="302"/>
                </a:xfrm>
              </p:grpSpPr>
              <p:sp>
                <p:nvSpPr>
                  <p:cNvPr id="35115" name="Freeform 116">
                    <a:extLst>
                      <a:ext uri="{FF2B5EF4-FFF2-40B4-BE49-F238E27FC236}">
                        <a16:creationId xmlns:a16="http://schemas.microsoft.com/office/drawing/2014/main" id="{E649017E-D2CB-4005-9B2A-69C8516A1E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3" y="1171"/>
                    <a:ext cx="401" cy="302"/>
                  </a:xfrm>
                  <a:custGeom>
                    <a:avLst/>
                    <a:gdLst>
                      <a:gd name="T0" fmla="*/ 63 w 401"/>
                      <a:gd name="T1" fmla="*/ 301 h 302"/>
                      <a:gd name="T2" fmla="*/ 0 w 401"/>
                      <a:gd name="T3" fmla="*/ 0 h 302"/>
                      <a:gd name="T4" fmla="*/ 306 w 401"/>
                      <a:gd name="T5" fmla="*/ 0 h 302"/>
                      <a:gd name="T6" fmla="*/ 400 w 401"/>
                      <a:gd name="T7" fmla="*/ 301 h 302"/>
                      <a:gd name="T8" fmla="*/ 63 w 401"/>
                      <a:gd name="T9" fmla="*/ 301 h 3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1"/>
                      <a:gd name="T16" fmla="*/ 0 h 302"/>
                      <a:gd name="T17" fmla="*/ 401 w 401"/>
                      <a:gd name="T18" fmla="*/ 302 h 3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1" h="302">
                        <a:moveTo>
                          <a:pt x="63" y="301"/>
                        </a:moveTo>
                        <a:lnTo>
                          <a:pt x="0" y="0"/>
                        </a:lnTo>
                        <a:lnTo>
                          <a:pt x="306" y="0"/>
                        </a:lnTo>
                        <a:lnTo>
                          <a:pt x="400" y="301"/>
                        </a:lnTo>
                        <a:lnTo>
                          <a:pt x="63" y="301"/>
                        </a:lnTo>
                      </a:path>
                    </a:pathLst>
                  </a:custGeom>
                  <a:solidFill>
                    <a:srgbClr val="9F9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116" name="Group 117">
                    <a:extLst>
                      <a:ext uri="{FF2B5EF4-FFF2-40B4-BE49-F238E27FC236}">
                        <a16:creationId xmlns:a16="http://schemas.microsoft.com/office/drawing/2014/main" id="{6BD9836A-C2DD-4DF7-8C27-7F7312CFCE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53" y="1210"/>
                    <a:ext cx="378" cy="224"/>
                    <a:chOff x="3953" y="1210"/>
                    <a:chExt cx="378" cy="224"/>
                  </a:xfrm>
                </p:grpSpPr>
                <p:sp>
                  <p:nvSpPr>
                    <p:cNvPr id="35117" name="Freeform 118">
                      <a:extLst>
                        <a:ext uri="{FF2B5EF4-FFF2-40B4-BE49-F238E27FC236}">
                          <a16:creationId xmlns:a16="http://schemas.microsoft.com/office/drawing/2014/main" id="{E46EF6AB-79D4-4D2B-B2D8-88D5C4FAA5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53" y="1210"/>
                      <a:ext cx="321" cy="45"/>
                    </a:xfrm>
                    <a:custGeom>
                      <a:avLst/>
                      <a:gdLst>
                        <a:gd name="T0" fmla="*/ 0 w 321"/>
                        <a:gd name="T1" fmla="*/ 0 h 45"/>
                        <a:gd name="T2" fmla="*/ 307 w 321"/>
                        <a:gd name="T3" fmla="*/ 0 h 45"/>
                        <a:gd name="T4" fmla="*/ 320 w 321"/>
                        <a:gd name="T5" fmla="*/ 44 h 45"/>
                        <a:gd name="T6" fmla="*/ 8 w 321"/>
                        <a:gd name="T7" fmla="*/ 44 h 45"/>
                        <a:gd name="T8" fmla="*/ 0 w 321"/>
                        <a:gd name="T9" fmla="*/ 0 h 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1"/>
                        <a:gd name="T16" fmla="*/ 0 h 45"/>
                        <a:gd name="T17" fmla="*/ 321 w 321"/>
                        <a:gd name="T18" fmla="*/ 45 h 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1" h="45">
                          <a:moveTo>
                            <a:pt x="0" y="0"/>
                          </a:moveTo>
                          <a:lnTo>
                            <a:pt x="307" y="0"/>
                          </a:lnTo>
                          <a:lnTo>
                            <a:pt x="320" y="44"/>
                          </a:lnTo>
                          <a:lnTo>
                            <a:pt x="8" y="4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8" name="Freeform 119">
                      <a:extLst>
                        <a:ext uri="{FF2B5EF4-FFF2-40B4-BE49-F238E27FC236}">
                          <a16:creationId xmlns:a16="http://schemas.microsoft.com/office/drawing/2014/main" id="{37BCBE93-F11A-421E-9C89-534AAE6316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70" y="1300"/>
                      <a:ext cx="333" cy="44"/>
                    </a:xfrm>
                    <a:custGeom>
                      <a:avLst/>
                      <a:gdLst>
                        <a:gd name="T0" fmla="*/ 0 w 333"/>
                        <a:gd name="T1" fmla="*/ 0 h 44"/>
                        <a:gd name="T2" fmla="*/ 318 w 333"/>
                        <a:gd name="T3" fmla="*/ 0 h 44"/>
                        <a:gd name="T4" fmla="*/ 332 w 333"/>
                        <a:gd name="T5" fmla="*/ 43 h 44"/>
                        <a:gd name="T6" fmla="*/ 9 w 333"/>
                        <a:gd name="T7" fmla="*/ 43 h 44"/>
                        <a:gd name="T8" fmla="*/ 0 w 333"/>
                        <a:gd name="T9" fmla="*/ 0 h 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33"/>
                        <a:gd name="T16" fmla="*/ 0 h 44"/>
                        <a:gd name="T17" fmla="*/ 333 w 333"/>
                        <a:gd name="T18" fmla="*/ 44 h 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33" h="44">
                          <a:moveTo>
                            <a:pt x="0" y="0"/>
                          </a:moveTo>
                          <a:lnTo>
                            <a:pt x="318" y="0"/>
                          </a:lnTo>
                          <a:lnTo>
                            <a:pt x="332" y="43"/>
                          </a:lnTo>
                          <a:lnTo>
                            <a:pt x="9" y="4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9" name="Freeform 120">
                      <a:extLst>
                        <a:ext uri="{FF2B5EF4-FFF2-40B4-BE49-F238E27FC236}">
                          <a16:creationId xmlns:a16="http://schemas.microsoft.com/office/drawing/2014/main" id="{7DC24E4C-E2FA-4ABB-B672-9C7C94BC34D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9" y="1389"/>
                      <a:ext cx="342" cy="45"/>
                    </a:xfrm>
                    <a:custGeom>
                      <a:avLst/>
                      <a:gdLst>
                        <a:gd name="T0" fmla="*/ 0 w 342"/>
                        <a:gd name="T1" fmla="*/ 0 h 45"/>
                        <a:gd name="T2" fmla="*/ 327 w 342"/>
                        <a:gd name="T3" fmla="*/ 0 h 45"/>
                        <a:gd name="T4" fmla="*/ 341 w 342"/>
                        <a:gd name="T5" fmla="*/ 44 h 45"/>
                        <a:gd name="T6" fmla="*/ 9 w 342"/>
                        <a:gd name="T7" fmla="*/ 44 h 45"/>
                        <a:gd name="T8" fmla="*/ 0 w 342"/>
                        <a:gd name="T9" fmla="*/ 0 h 4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42"/>
                        <a:gd name="T16" fmla="*/ 0 h 45"/>
                        <a:gd name="T17" fmla="*/ 342 w 342"/>
                        <a:gd name="T18" fmla="*/ 45 h 4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42" h="45">
                          <a:moveTo>
                            <a:pt x="0" y="0"/>
                          </a:moveTo>
                          <a:lnTo>
                            <a:pt x="327" y="0"/>
                          </a:lnTo>
                          <a:lnTo>
                            <a:pt x="341" y="44"/>
                          </a:lnTo>
                          <a:lnTo>
                            <a:pt x="9" y="4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5096" name="Group 121">
                  <a:extLst>
                    <a:ext uri="{FF2B5EF4-FFF2-40B4-BE49-F238E27FC236}">
                      <a16:creationId xmlns:a16="http://schemas.microsoft.com/office/drawing/2014/main" id="{9782CA0B-E301-4FF7-9282-A3CE404A5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53" y="1175"/>
                  <a:ext cx="359" cy="275"/>
                  <a:chOff x="3953" y="1175"/>
                  <a:chExt cx="359" cy="275"/>
                </a:xfrm>
              </p:grpSpPr>
              <p:grpSp>
                <p:nvGrpSpPr>
                  <p:cNvPr id="35097" name="Group 122">
                    <a:extLst>
                      <a:ext uri="{FF2B5EF4-FFF2-40B4-BE49-F238E27FC236}">
                        <a16:creationId xmlns:a16="http://schemas.microsoft.com/office/drawing/2014/main" id="{68463024-B456-4F0E-BB59-06F8A64AD9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53" y="1178"/>
                    <a:ext cx="59" cy="272"/>
                    <a:chOff x="3953" y="1178"/>
                    <a:chExt cx="59" cy="272"/>
                  </a:xfrm>
                </p:grpSpPr>
                <p:sp>
                  <p:nvSpPr>
                    <p:cNvPr id="35107" name="Freeform 123">
                      <a:extLst>
                        <a:ext uri="{FF2B5EF4-FFF2-40B4-BE49-F238E27FC236}">
                          <a16:creationId xmlns:a16="http://schemas.microsoft.com/office/drawing/2014/main" id="{8CA0E7A3-69DB-4183-94E3-7B2D1C7338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53" y="1178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5 h 7"/>
                        <a:gd name="T6" fmla="*/ 4 w 5"/>
                        <a:gd name="T7" fmla="*/ 4 h 7"/>
                        <a:gd name="T8" fmla="*/ 4 w 5"/>
                        <a:gd name="T9" fmla="*/ 3 h 7"/>
                        <a:gd name="T10" fmla="*/ 4 w 5"/>
                        <a:gd name="T11" fmla="*/ 2 h 7"/>
                        <a:gd name="T12" fmla="*/ 3 w 5"/>
                        <a:gd name="T13" fmla="*/ 2 h 7"/>
                        <a:gd name="T14" fmla="*/ 3 w 5"/>
                        <a:gd name="T15" fmla="*/ 1 h 7"/>
                        <a:gd name="T16" fmla="*/ 3 w 5"/>
                        <a:gd name="T17" fmla="*/ 0 h 7"/>
                        <a:gd name="T18" fmla="*/ 2 w 5"/>
                        <a:gd name="T19" fmla="*/ 0 h 7"/>
                        <a:gd name="T20" fmla="*/ 1 w 5"/>
                        <a:gd name="T21" fmla="*/ 1 h 7"/>
                        <a:gd name="T22" fmla="*/ 1 w 5"/>
                        <a:gd name="T23" fmla="*/ 1 h 7"/>
                        <a:gd name="T24" fmla="*/ 1 w 5"/>
                        <a:gd name="T25" fmla="*/ 2 h 7"/>
                        <a:gd name="T26" fmla="*/ 0 w 5"/>
                        <a:gd name="T27" fmla="*/ 2 h 7"/>
                        <a:gd name="T28" fmla="*/ 0 w 5"/>
                        <a:gd name="T29" fmla="*/ 3 h 7"/>
                        <a:gd name="T30" fmla="*/ 0 w 5"/>
                        <a:gd name="T31" fmla="*/ 4 h 7"/>
                        <a:gd name="T32" fmla="*/ 1 w 5"/>
                        <a:gd name="T33" fmla="*/ 5 h 7"/>
                        <a:gd name="T34" fmla="*/ 1 w 5"/>
                        <a:gd name="T35" fmla="*/ 6 h 7"/>
                        <a:gd name="T36" fmla="*/ 2 w 5"/>
                        <a:gd name="T37" fmla="*/ 6 h 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5"/>
                        <a:gd name="T58" fmla="*/ 0 h 7"/>
                        <a:gd name="T59" fmla="*/ 5 w 5"/>
                        <a:gd name="T60" fmla="*/ 7 h 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8" name="Freeform 124">
                      <a:extLst>
                        <a:ext uri="{FF2B5EF4-FFF2-40B4-BE49-F238E27FC236}">
                          <a16:creationId xmlns:a16="http://schemas.microsoft.com/office/drawing/2014/main" id="{1D4C4594-7D8D-4643-96B3-357306797E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60" y="1216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3 w 6"/>
                        <a:gd name="T5" fmla="*/ 5 h 7"/>
                        <a:gd name="T6" fmla="*/ 4 w 6"/>
                        <a:gd name="T7" fmla="*/ 5 h 7"/>
                        <a:gd name="T8" fmla="*/ 4 w 6"/>
                        <a:gd name="T9" fmla="*/ 4 h 7"/>
                        <a:gd name="T10" fmla="*/ 5 w 6"/>
                        <a:gd name="T11" fmla="*/ 3 h 7"/>
                        <a:gd name="T12" fmla="*/ 5 w 6"/>
                        <a:gd name="T13" fmla="*/ 2 h 7"/>
                        <a:gd name="T14" fmla="*/ 4 w 6"/>
                        <a:gd name="T15" fmla="*/ 1 h 7"/>
                        <a:gd name="T16" fmla="*/ 3 w 6"/>
                        <a:gd name="T17" fmla="*/ 0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0 h 7"/>
                        <a:gd name="T24" fmla="*/ 1 w 6"/>
                        <a:gd name="T25" fmla="*/ 1 h 7"/>
                        <a:gd name="T26" fmla="*/ 0 w 6"/>
                        <a:gd name="T27" fmla="*/ 1 h 7"/>
                        <a:gd name="T28" fmla="*/ 0 w 6"/>
                        <a:gd name="T29" fmla="*/ 2 h 7"/>
                        <a:gd name="T30" fmla="*/ 0 w 6"/>
                        <a:gd name="T31" fmla="*/ 3 h 7"/>
                        <a:gd name="T32" fmla="*/ 0 w 6"/>
                        <a:gd name="T33" fmla="*/ 4 h 7"/>
                        <a:gd name="T34" fmla="*/ 0 w 6"/>
                        <a:gd name="T35" fmla="*/ 5 h 7"/>
                        <a:gd name="T36" fmla="*/ 1 w 6"/>
                        <a:gd name="T37" fmla="*/ 5 h 7"/>
                        <a:gd name="T38" fmla="*/ 2 w 6"/>
                        <a:gd name="T39" fmla="*/ 5 h 7"/>
                        <a:gd name="T40" fmla="*/ 2 w 6"/>
                        <a:gd name="T41" fmla="*/ 6 h 7"/>
                        <a:gd name="T42" fmla="*/ 2 w 6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6"/>
                        <a:gd name="T67" fmla="*/ 0 h 7"/>
                        <a:gd name="T68" fmla="*/ 6 w 6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9" name="Freeform 125">
                      <a:extLst>
                        <a:ext uri="{FF2B5EF4-FFF2-40B4-BE49-F238E27FC236}">
                          <a16:creationId xmlns:a16="http://schemas.microsoft.com/office/drawing/2014/main" id="{E52705A0-1282-484D-87EF-6C8E40FC13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69" y="1254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5 w 6"/>
                        <a:gd name="T9" fmla="*/ 4 h 7"/>
                        <a:gd name="T10" fmla="*/ 5 w 6"/>
                        <a:gd name="T11" fmla="*/ 3 h 7"/>
                        <a:gd name="T12" fmla="*/ 5 w 6"/>
                        <a:gd name="T13" fmla="*/ 2 h 7"/>
                        <a:gd name="T14" fmla="*/ 4 w 6"/>
                        <a:gd name="T15" fmla="*/ 2 h 7"/>
                        <a:gd name="T16" fmla="*/ 4 w 6"/>
                        <a:gd name="T17" fmla="*/ 1 h 7"/>
                        <a:gd name="T18" fmla="*/ 3 w 6"/>
                        <a:gd name="T19" fmla="*/ 1 h 7"/>
                        <a:gd name="T20" fmla="*/ 3 w 6"/>
                        <a:gd name="T21" fmla="*/ 0 h 7"/>
                        <a:gd name="T22" fmla="*/ 2 w 6"/>
                        <a:gd name="T23" fmla="*/ 0 h 7"/>
                        <a:gd name="T24" fmla="*/ 2 w 6"/>
                        <a:gd name="T25" fmla="*/ 0 h 7"/>
                        <a:gd name="T26" fmla="*/ 2 w 6"/>
                        <a:gd name="T27" fmla="*/ 1 h 7"/>
                        <a:gd name="T28" fmla="*/ 1 w 6"/>
                        <a:gd name="T29" fmla="*/ 1 h 7"/>
                        <a:gd name="T30" fmla="*/ 0 w 6"/>
                        <a:gd name="T31" fmla="*/ 1 h 7"/>
                        <a:gd name="T32" fmla="*/ 0 w 6"/>
                        <a:gd name="T33" fmla="*/ 2 h 7"/>
                        <a:gd name="T34" fmla="*/ 0 w 6"/>
                        <a:gd name="T35" fmla="*/ 3 h 7"/>
                        <a:gd name="T36" fmla="*/ 0 w 6"/>
                        <a:gd name="T37" fmla="*/ 4 h 7"/>
                        <a:gd name="T38" fmla="*/ 0 w 6"/>
                        <a:gd name="T39" fmla="*/ 5 h 7"/>
                        <a:gd name="T40" fmla="*/ 1 w 6"/>
                        <a:gd name="T41" fmla="*/ 5 h 7"/>
                        <a:gd name="T42" fmla="*/ 2 w 6"/>
                        <a:gd name="T43" fmla="*/ 6 h 7"/>
                        <a:gd name="T44" fmla="*/ 2 w 6"/>
                        <a:gd name="T45" fmla="*/ 6 h 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"/>
                        <a:gd name="T70" fmla="*/ 0 h 7"/>
                        <a:gd name="T71" fmla="*/ 6 w 6"/>
                        <a:gd name="T72" fmla="*/ 7 h 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0" name="Freeform 126">
                      <a:extLst>
                        <a:ext uri="{FF2B5EF4-FFF2-40B4-BE49-F238E27FC236}">
                          <a16:creationId xmlns:a16="http://schemas.microsoft.com/office/drawing/2014/main" id="{FDAD8CBD-003F-4D7C-8C21-E348890ECD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75" y="1292"/>
                      <a:ext cx="6" cy="9"/>
                    </a:xfrm>
                    <a:custGeom>
                      <a:avLst/>
                      <a:gdLst>
                        <a:gd name="T0" fmla="*/ 3 w 6"/>
                        <a:gd name="T1" fmla="*/ 8 h 9"/>
                        <a:gd name="T2" fmla="*/ 4 w 6"/>
                        <a:gd name="T3" fmla="*/ 8 h 9"/>
                        <a:gd name="T4" fmla="*/ 5 w 6"/>
                        <a:gd name="T5" fmla="*/ 6 h 9"/>
                        <a:gd name="T6" fmla="*/ 5 w 6"/>
                        <a:gd name="T7" fmla="*/ 5 h 9"/>
                        <a:gd name="T8" fmla="*/ 5 w 6"/>
                        <a:gd name="T9" fmla="*/ 3 h 9"/>
                        <a:gd name="T10" fmla="*/ 5 w 6"/>
                        <a:gd name="T11" fmla="*/ 2 h 9"/>
                        <a:gd name="T12" fmla="*/ 4 w 6"/>
                        <a:gd name="T13" fmla="*/ 2 h 9"/>
                        <a:gd name="T14" fmla="*/ 4 w 6"/>
                        <a:gd name="T15" fmla="*/ 0 h 9"/>
                        <a:gd name="T16" fmla="*/ 3 w 6"/>
                        <a:gd name="T17" fmla="*/ 0 h 9"/>
                        <a:gd name="T18" fmla="*/ 2 w 6"/>
                        <a:gd name="T19" fmla="*/ 0 h 9"/>
                        <a:gd name="T20" fmla="*/ 1 w 6"/>
                        <a:gd name="T21" fmla="*/ 0 h 9"/>
                        <a:gd name="T22" fmla="*/ 0 w 6"/>
                        <a:gd name="T23" fmla="*/ 2 h 9"/>
                        <a:gd name="T24" fmla="*/ 0 w 6"/>
                        <a:gd name="T25" fmla="*/ 3 h 9"/>
                        <a:gd name="T26" fmla="*/ 0 w 6"/>
                        <a:gd name="T27" fmla="*/ 5 h 9"/>
                        <a:gd name="T28" fmla="*/ 0 w 6"/>
                        <a:gd name="T29" fmla="*/ 6 h 9"/>
                        <a:gd name="T30" fmla="*/ 0 w 6"/>
                        <a:gd name="T31" fmla="*/ 8 h 9"/>
                        <a:gd name="T32" fmla="*/ 1 w 6"/>
                        <a:gd name="T33" fmla="*/ 8 h 9"/>
                        <a:gd name="T34" fmla="*/ 2 w 6"/>
                        <a:gd name="T35" fmla="*/ 8 h 9"/>
                        <a:gd name="T36" fmla="*/ 3 w 6"/>
                        <a:gd name="T37" fmla="*/ 8 h 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6"/>
                        <a:gd name="T58" fmla="*/ 0 h 9"/>
                        <a:gd name="T59" fmla="*/ 6 w 6"/>
                        <a:gd name="T60" fmla="*/ 9 h 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6" h="9">
                          <a:moveTo>
                            <a:pt x="3" y="8"/>
                          </a:moveTo>
                          <a:lnTo>
                            <a:pt x="4" y="8"/>
                          </a:ln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  <a:lnTo>
                            <a:pt x="3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1" name="Freeform 127">
                      <a:extLst>
                        <a:ext uri="{FF2B5EF4-FFF2-40B4-BE49-F238E27FC236}">
                          <a16:creationId xmlns:a16="http://schemas.microsoft.com/office/drawing/2014/main" id="{4B463D3E-4004-495C-8392-4A52370E75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3" y="1330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4 w 6"/>
                        <a:gd name="T13" fmla="*/ 2 h 7"/>
                        <a:gd name="T14" fmla="*/ 4 w 6"/>
                        <a:gd name="T15" fmla="*/ 1 h 7"/>
                        <a:gd name="T16" fmla="*/ 3 w 6"/>
                        <a:gd name="T17" fmla="*/ 1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1 h 7"/>
                        <a:gd name="T24" fmla="*/ 0 w 6"/>
                        <a:gd name="T25" fmla="*/ 2 h 7"/>
                        <a:gd name="T26" fmla="*/ 0 w 6"/>
                        <a:gd name="T27" fmla="*/ 3 h 7"/>
                        <a:gd name="T28" fmla="*/ 0 w 6"/>
                        <a:gd name="T29" fmla="*/ 4 h 7"/>
                        <a:gd name="T30" fmla="*/ 0 w 6"/>
                        <a:gd name="T31" fmla="*/ 5 h 7"/>
                        <a:gd name="T32" fmla="*/ 1 w 6"/>
                        <a:gd name="T33" fmla="*/ 5 h 7"/>
                        <a:gd name="T34" fmla="*/ 1 w 6"/>
                        <a:gd name="T35" fmla="*/ 6 h 7"/>
                        <a:gd name="T36" fmla="*/ 2 w 6"/>
                        <a:gd name="T37" fmla="*/ 6 h 7"/>
                        <a:gd name="T38" fmla="*/ 2 w 6"/>
                        <a:gd name="T39" fmla="*/ 6 h 7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6"/>
                        <a:gd name="T61" fmla="*/ 0 h 7"/>
                        <a:gd name="T62" fmla="*/ 6 w 6"/>
                        <a:gd name="T63" fmla="*/ 7 h 7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3" y="1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2" name="Freeform 128">
                      <a:extLst>
                        <a:ext uri="{FF2B5EF4-FFF2-40B4-BE49-F238E27FC236}">
                          <a16:creationId xmlns:a16="http://schemas.microsoft.com/office/drawing/2014/main" id="{F492A1E3-8704-4BA5-9786-0666DF8428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90" y="1365"/>
                      <a:ext cx="7" cy="9"/>
                    </a:xfrm>
                    <a:custGeom>
                      <a:avLst/>
                      <a:gdLst>
                        <a:gd name="T0" fmla="*/ 2 w 7"/>
                        <a:gd name="T1" fmla="*/ 8 h 9"/>
                        <a:gd name="T2" fmla="*/ 4 w 7"/>
                        <a:gd name="T3" fmla="*/ 8 h 9"/>
                        <a:gd name="T4" fmla="*/ 5 w 7"/>
                        <a:gd name="T5" fmla="*/ 8 h 9"/>
                        <a:gd name="T6" fmla="*/ 6 w 7"/>
                        <a:gd name="T7" fmla="*/ 8 h 9"/>
                        <a:gd name="T8" fmla="*/ 6 w 7"/>
                        <a:gd name="T9" fmla="*/ 6 h 9"/>
                        <a:gd name="T10" fmla="*/ 6 w 7"/>
                        <a:gd name="T11" fmla="*/ 5 h 9"/>
                        <a:gd name="T12" fmla="*/ 6 w 7"/>
                        <a:gd name="T13" fmla="*/ 3 h 9"/>
                        <a:gd name="T14" fmla="*/ 6 w 7"/>
                        <a:gd name="T15" fmla="*/ 2 h 9"/>
                        <a:gd name="T16" fmla="*/ 6 w 7"/>
                        <a:gd name="T17" fmla="*/ 0 h 9"/>
                        <a:gd name="T18" fmla="*/ 5 w 7"/>
                        <a:gd name="T19" fmla="*/ 0 h 9"/>
                        <a:gd name="T20" fmla="*/ 4 w 7"/>
                        <a:gd name="T21" fmla="*/ 0 h 9"/>
                        <a:gd name="T22" fmla="*/ 2 w 7"/>
                        <a:gd name="T23" fmla="*/ 0 h 9"/>
                        <a:gd name="T24" fmla="*/ 1 w 7"/>
                        <a:gd name="T25" fmla="*/ 0 h 9"/>
                        <a:gd name="T26" fmla="*/ 0 w 7"/>
                        <a:gd name="T27" fmla="*/ 0 h 9"/>
                        <a:gd name="T28" fmla="*/ 0 w 7"/>
                        <a:gd name="T29" fmla="*/ 2 h 9"/>
                        <a:gd name="T30" fmla="*/ 0 w 7"/>
                        <a:gd name="T31" fmla="*/ 3 h 9"/>
                        <a:gd name="T32" fmla="*/ 0 w 7"/>
                        <a:gd name="T33" fmla="*/ 5 h 9"/>
                        <a:gd name="T34" fmla="*/ 0 w 7"/>
                        <a:gd name="T35" fmla="*/ 6 h 9"/>
                        <a:gd name="T36" fmla="*/ 1 w 7"/>
                        <a:gd name="T37" fmla="*/ 8 h 9"/>
                        <a:gd name="T38" fmla="*/ 2 w 7"/>
                        <a:gd name="T39" fmla="*/ 8 h 9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7"/>
                        <a:gd name="T61" fmla="*/ 0 h 9"/>
                        <a:gd name="T62" fmla="*/ 7 w 7"/>
                        <a:gd name="T63" fmla="*/ 9 h 9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7" h="9">
                          <a:moveTo>
                            <a:pt x="2" y="8"/>
                          </a:moveTo>
                          <a:lnTo>
                            <a:pt x="4" y="8"/>
                          </a:lnTo>
                          <a:lnTo>
                            <a:pt x="5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5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6" y="0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3" name="Freeform 129">
                      <a:extLst>
                        <a:ext uri="{FF2B5EF4-FFF2-40B4-BE49-F238E27FC236}">
                          <a16:creationId xmlns:a16="http://schemas.microsoft.com/office/drawing/2014/main" id="{683CFA07-6B48-4AEE-BE60-610A70948C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98" y="1403"/>
                      <a:ext cx="7" cy="9"/>
                    </a:xfrm>
                    <a:custGeom>
                      <a:avLst/>
                      <a:gdLst>
                        <a:gd name="T0" fmla="*/ 4 w 7"/>
                        <a:gd name="T1" fmla="*/ 8 h 9"/>
                        <a:gd name="T2" fmla="*/ 5 w 7"/>
                        <a:gd name="T3" fmla="*/ 8 h 9"/>
                        <a:gd name="T4" fmla="*/ 6 w 7"/>
                        <a:gd name="T5" fmla="*/ 8 h 9"/>
                        <a:gd name="T6" fmla="*/ 6 w 7"/>
                        <a:gd name="T7" fmla="*/ 6 h 9"/>
                        <a:gd name="T8" fmla="*/ 6 w 7"/>
                        <a:gd name="T9" fmla="*/ 5 h 9"/>
                        <a:gd name="T10" fmla="*/ 6 w 7"/>
                        <a:gd name="T11" fmla="*/ 3 h 9"/>
                        <a:gd name="T12" fmla="*/ 6 w 7"/>
                        <a:gd name="T13" fmla="*/ 2 h 9"/>
                        <a:gd name="T14" fmla="*/ 5 w 7"/>
                        <a:gd name="T15" fmla="*/ 0 h 9"/>
                        <a:gd name="T16" fmla="*/ 4 w 7"/>
                        <a:gd name="T17" fmla="*/ 0 h 9"/>
                        <a:gd name="T18" fmla="*/ 2 w 7"/>
                        <a:gd name="T19" fmla="*/ 0 h 9"/>
                        <a:gd name="T20" fmla="*/ 1 w 7"/>
                        <a:gd name="T21" fmla="*/ 0 h 9"/>
                        <a:gd name="T22" fmla="*/ 0 w 7"/>
                        <a:gd name="T23" fmla="*/ 2 h 9"/>
                        <a:gd name="T24" fmla="*/ 0 w 7"/>
                        <a:gd name="T25" fmla="*/ 3 h 9"/>
                        <a:gd name="T26" fmla="*/ 0 w 7"/>
                        <a:gd name="T27" fmla="*/ 5 h 9"/>
                        <a:gd name="T28" fmla="*/ 0 w 7"/>
                        <a:gd name="T29" fmla="*/ 6 h 9"/>
                        <a:gd name="T30" fmla="*/ 0 w 7"/>
                        <a:gd name="T31" fmla="*/ 8 h 9"/>
                        <a:gd name="T32" fmla="*/ 1 w 7"/>
                        <a:gd name="T33" fmla="*/ 8 h 9"/>
                        <a:gd name="T34" fmla="*/ 2 w 7"/>
                        <a:gd name="T35" fmla="*/ 8 h 9"/>
                        <a:gd name="T36" fmla="*/ 4 w 7"/>
                        <a:gd name="T37" fmla="*/ 8 h 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"/>
                        <a:gd name="T58" fmla="*/ 0 h 9"/>
                        <a:gd name="T59" fmla="*/ 7 w 7"/>
                        <a:gd name="T60" fmla="*/ 9 h 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" h="9">
                          <a:moveTo>
                            <a:pt x="4" y="8"/>
                          </a:moveTo>
                          <a:lnTo>
                            <a:pt x="5" y="8"/>
                          </a:lnTo>
                          <a:lnTo>
                            <a:pt x="6" y="8"/>
                          </a:lnTo>
                          <a:lnTo>
                            <a:pt x="6" y="6"/>
                          </a:lnTo>
                          <a:lnTo>
                            <a:pt x="6" y="5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0" y="6"/>
                          </a:lnTo>
                          <a:lnTo>
                            <a:pt x="0" y="8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  <a:lnTo>
                            <a:pt x="4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14" name="Freeform 130">
                      <a:extLst>
                        <a:ext uri="{FF2B5EF4-FFF2-40B4-BE49-F238E27FC236}">
                          <a16:creationId xmlns:a16="http://schemas.microsoft.com/office/drawing/2014/main" id="{F28F15DF-FA8D-4922-AC0D-52F21E8129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6" y="1441"/>
                      <a:ext cx="6" cy="9"/>
                    </a:xfrm>
                    <a:custGeom>
                      <a:avLst/>
                      <a:gdLst>
                        <a:gd name="T0" fmla="*/ 2 w 6"/>
                        <a:gd name="T1" fmla="*/ 8 h 9"/>
                        <a:gd name="T2" fmla="*/ 3 w 6"/>
                        <a:gd name="T3" fmla="*/ 8 h 9"/>
                        <a:gd name="T4" fmla="*/ 4 w 6"/>
                        <a:gd name="T5" fmla="*/ 8 h 9"/>
                        <a:gd name="T6" fmla="*/ 4 w 6"/>
                        <a:gd name="T7" fmla="*/ 6 h 9"/>
                        <a:gd name="T8" fmla="*/ 5 w 6"/>
                        <a:gd name="T9" fmla="*/ 6 h 9"/>
                        <a:gd name="T10" fmla="*/ 5 w 6"/>
                        <a:gd name="T11" fmla="*/ 5 h 9"/>
                        <a:gd name="T12" fmla="*/ 5 w 6"/>
                        <a:gd name="T13" fmla="*/ 3 h 9"/>
                        <a:gd name="T14" fmla="*/ 5 w 6"/>
                        <a:gd name="T15" fmla="*/ 2 h 9"/>
                        <a:gd name="T16" fmla="*/ 5 w 6"/>
                        <a:gd name="T17" fmla="*/ 0 h 9"/>
                        <a:gd name="T18" fmla="*/ 4 w 6"/>
                        <a:gd name="T19" fmla="*/ 0 h 9"/>
                        <a:gd name="T20" fmla="*/ 3 w 6"/>
                        <a:gd name="T21" fmla="*/ 0 h 9"/>
                        <a:gd name="T22" fmla="*/ 2 w 6"/>
                        <a:gd name="T23" fmla="*/ 0 h 9"/>
                        <a:gd name="T24" fmla="*/ 2 w 6"/>
                        <a:gd name="T25" fmla="*/ 0 h 9"/>
                        <a:gd name="T26" fmla="*/ 1 w 6"/>
                        <a:gd name="T27" fmla="*/ 0 h 9"/>
                        <a:gd name="T28" fmla="*/ 1 w 6"/>
                        <a:gd name="T29" fmla="*/ 2 h 9"/>
                        <a:gd name="T30" fmla="*/ 0 w 6"/>
                        <a:gd name="T31" fmla="*/ 2 h 9"/>
                        <a:gd name="T32" fmla="*/ 0 w 6"/>
                        <a:gd name="T33" fmla="*/ 3 h 9"/>
                        <a:gd name="T34" fmla="*/ 0 w 6"/>
                        <a:gd name="T35" fmla="*/ 5 h 9"/>
                        <a:gd name="T36" fmla="*/ 1 w 6"/>
                        <a:gd name="T37" fmla="*/ 5 h 9"/>
                        <a:gd name="T38" fmla="*/ 1 w 6"/>
                        <a:gd name="T39" fmla="*/ 6 h 9"/>
                        <a:gd name="T40" fmla="*/ 1 w 6"/>
                        <a:gd name="T41" fmla="*/ 8 h 9"/>
                        <a:gd name="T42" fmla="*/ 2 w 6"/>
                        <a:gd name="T43" fmla="*/ 8 h 9"/>
                        <a:gd name="T44" fmla="*/ 2 w 6"/>
                        <a:gd name="T45" fmla="*/ 8 h 9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6"/>
                        <a:gd name="T70" fmla="*/ 0 h 9"/>
                        <a:gd name="T71" fmla="*/ 6 w 6"/>
                        <a:gd name="T72" fmla="*/ 9 h 9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6" h="9">
                          <a:moveTo>
                            <a:pt x="2" y="8"/>
                          </a:moveTo>
                          <a:lnTo>
                            <a:pt x="3" y="8"/>
                          </a:lnTo>
                          <a:lnTo>
                            <a:pt x="4" y="8"/>
                          </a:lnTo>
                          <a:lnTo>
                            <a:pt x="4" y="6"/>
                          </a:ln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1" y="8"/>
                          </a:lnTo>
                          <a:lnTo>
                            <a:pt x="2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98" name="Group 131">
                    <a:extLst>
                      <a:ext uri="{FF2B5EF4-FFF2-40B4-BE49-F238E27FC236}">
                        <a16:creationId xmlns:a16="http://schemas.microsoft.com/office/drawing/2014/main" id="{85046DFE-C4B8-4059-891F-9EA9ED2F4A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33" y="1175"/>
                    <a:ext cx="79" cy="267"/>
                    <a:chOff x="4233" y="1175"/>
                    <a:chExt cx="79" cy="267"/>
                  </a:xfrm>
                </p:grpSpPr>
                <p:sp>
                  <p:nvSpPr>
                    <p:cNvPr id="35099" name="Freeform 132">
                      <a:extLst>
                        <a:ext uri="{FF2B5EF4-FFF2-40B4-BE49-F238E27FC236}">
                          <a16:creationId xmlns:a16="http://schemas.microsoft.com/office/drawing/2014/main" id="{746EAFC0-B880-4423-B37D-62609B3449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33" y="1175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5 w 6"/>
                        <a:gd name="T9" fmla="*/ 5 h 7"/>
                        <a:gd name="T10" fmla="*/ 5 w 6"/>
                        <a:gd name="T11" fmla="*/ 4 h 7"/>
                        <a:gd name="T12" fmla="*/ 5 w 6"/>
                        <a:gd name="T13" fmla="*/ 3 h 7"/>
                        <a:gd name="T14" fmla="*/ 5 w 6"/>
                        <a:gd name="T15" fmla="*/ 2 h 7"/>
                        <a:gd name="T16" fmla="*/ 4 w 6"/>
                        <a:gd name="T17" fmla="*/ 1 h 7"/>
                        <a:gd name="T18" fmla="*/ 3 w 6"/>
                        <a:gd name="T19" fmla="*/ 0 h 7"/>
                        <a:gd name="T20" fmla="*/ 2 w 6"/>
                        <a:gd name="T21" fmla="*/ 0 h 7"/>
                        <a:gd name="T22" fmla="*/ 2 w 6"/>
                        <a:gd name="T23" fmla="*/ 1 h 7"/>
                        <a:gd name="T24" fmla="*/ 1 w 6"/>
                        <a:gd name="T25" fmla="*/ 1 h 7"/>
                        <a:gd name="T26" fmla="*/ 1 w 6"/>
                        <a:gd name="T27" fmla="*/ 2 h 7"/>
                        <a:gd name="T28" fmla="*/ 0 w 6"/>
                        <a:gd name="T29" fmla="*/ 3 h 7"/>
                        <a:gd name="T30" fmla="*/ 1 w 6"/>
                        <a:gd name="T31" fmla="*/ 4 h 7"/>
                        <a:gd name="T32" fmla="*/ 1 w 6"/>
                        <a:gd name="T33" fmla="*/ 5 h 7"/>
                        <a:gd name="T34" fmla="*/ 2 w 6"/>
                        <a:gd name="T35" fmla="*/ 6 h 7"/>
                        <a:gd name="T36" fmla="*/ 2 w 6"/>
                        <a:gd name="T37" fmla="*/ 6 h 7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6"/>
                        <a:gd name="T58" fmla="*/ 0 h 7"/>
                        <a:gd name="T59" fmla="*/ 6 w 6"/>
                        <a:gd name="T60" fmla="*/ 7 h 7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5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2" y="1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0" name="Freeform 133">
                      <a:extLst>
                        <a:ext uri="{FF2B5EF4-FFF2-40B4-BE49-F238E27FC236}">
                          <a16:creationId xmlns:a16="http://schemas.microsoft.com/office/drawing/2014/main" id="{C05EEF82-D0A0-413F-A08E-8981FC0A65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44" y="1212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5 w 6"/>
                        <a:gd name="T13" fmla="*/ 1 h 7"/>
                        <a:gd name="T14" fmla="*/ 4 w 6"/>
                        <a:gd name="T15" fmla="*/ 1 h 7"/>
                        <a:gd name="T16" fmla="*/ 4 w 6"/>
                        <a:gd name="T17" fmla="*/ 0 h 7"/>
                        <a:gd name="T18" fmla="*/ 3 w 6"/>
                        <a:gd name="T19" fmla="*/ 0 h 7"/>
                        <a:gd name="T20" fmla="*/ 2 w 6"/>
                        <a:gd name="T21" fmla="*/ 0 h 7"/>
                        <a:gd name="T22" fmla="*/ 2 w 6"/>
                        <a:gd name="T23" fmla="*/ 0 h 7"/>
                        <a:gd name="T24" fmla="*/ 1 w 6"/>
                        <a:gd name="T25" fmla="*/ 0 h 7"/>
                        <a:gd name="T26" fmla="*/ 1 w 6"/>
                        <a:gd name="T27" fmla="*/ 1 h 7"/>
                        <a:gd name="T28" fmla="*/ 1 w 6"/>
                        <a:gd name="T29" fmla="*/ 2 h 7"/>
                        <a:gd name="T30" fmla="*/ 0 w 6"/>
                        <a:gd name="T31" fmla="*/ 2 h 7"/>
                        <a:gd name="T32" fmla="*/ 0 w 6"/>
                        <a:gd name="T33" fmla="*/ 3 h 7"/>
                        <a:gd name="T34" fmla="*/ 1 w 6"/>
                        <a:gd name="T35" fmla="*/ 3 h 7"/>
                        <a:gd name="T36" fmla="*/ 1 w 6"/>
                        <a:gd name="T37" fmla="*/ 4 h 7"/>
                        <a:gd name="T38" fmla="*/ 1 w 6"/>
                        <a:gd name="T39" fmla="*/ 5 h 7"/>
                        <a:gd name="T40" fmla="*/ 2 w 6"/>
                        <a:gd name="T41" fmla="*/ 5 h 7"/>
                        <a:gd name="T42" fmla="*/ 2 w 6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6"/>
                        <a:gd name="T67" fmla="*/ 0 h 7"/>
                        <a:gd name="T68" fmla="*/ 6 w 6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1" name="Freeform 134">
                      <a:extLst>
                        <a:ext uri="{FF2B5EF4-FFF2-40B4-BE49-F238E27FC236}">
                          <a16:creationId xmlns:a16="http://schemas.microsoft.com/office/drawing/2014/main" id="{D7262864-5E24-4ACE-BBA3-26E78FEE47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54" y="1248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5 h 7"/>
                        <a:gd name="T6" fmla="*/ 5 w 6"/>
                        <a:gd name="T7" fmla="*/ 4 h 7"/>
                        <a:gd name="T8" fmla="*/ 5 w 6"/>
                        <a:gd name="T9" fmla="*/ 3 h 7"/>
                        <a:gd name="T10" fmla="*/ 5 w 6"/>
                        <a:gd name="T11" fmla="*/ 2 h 7"/>
                        <a:gd name="T12" fmla="*/ 5 w 6"/>
                        <a:gd name="T13" fmla="*/ 1 h 7"/>
                        <a:gd name="T14" fmla="*/ 4 w 6"/>
                        <a:gd name="T15" fmla="*/ 0 h 7"/>
                        <a:gd name="T16" fmla="*/ 3 w 6"/>
                        <a:gd name="T17" fmla="*/ 0 h 7"/>
                        <a:gd name="T18" fmla="*/ 2 w 6"/>
                        <a:gd name="T19" fmla="*/ 0 h 7"/>
                        <a:gd name="T20" fmla="*/ 2 w 6"/>
                        <a:gd name="T21" fmla="*/ 0 h 7"/>
                        <a:gd name="T22" fmla="*/ 1 w 6"/>
                        <a:gd name="T23" fmla="*/ 0 h 7"/>
                        <a:gd name="T24" fmla="*/ 1 w 6"/>
                        <a:gd name="T25" fmla="*/ 1 h 7"/>
                        <a:gd name="T26" fmla="*/ 1 w 6"/>
                        <a:gd name="T27" fmla="*/ 2 h 7"/>
                        <a:gd name="T28" fmla="*/ 0 w 6"/>
                        <a:gd name="T29" fmla="*/ 2 h 7"/>
                        <a:gd name="T30" fmla="*/ 0 w 6"/>
                        <a:gd name="T31" fmla="*/ 3 h 7"/>
                        <a:gd name="T32" fmla="*/ 1 w 6"/>
                        <a:gd name="T33" fmla="*/ 4 h 7"/>
                        <a:gd name="T34" fmla="*/ 1 w 6"/>
                        <a:gd name="T35" fmla="*/ 5 h 7"/>
                        <a:gd name="T36" fmla="*/ 2 w 6"/>
                        <a:gd name="T37" fmla="*/ 5 h 7"/>
                        <a:gd name="T38" fmla="*/ 2 w 6"/>
                        <a:gd name="T39" fmla="*/ 6 h 7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6"/>
                        <a:gd name="T61" fmla="*/ 0 h 7"/>
                        <a:gd name="T62" fmla="*/ 6 w 6"/>
                        <a:gd name="T63" fmla="*/ 7 h 7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2" y="5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2" name="Freeform 135">
                      <a:extLst>
                        <a:ext uri="{FF2B5EF4-FFF2-40B4-BE49-F238E27FC236}">
                          <a16:creationId xmlns:a16="http://schemas.microsoft.com/office/drawing/2014/main" id="{555AE210-CD89-4AB1-BDD4-E2F8882A6D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65" y="1285"/>
                      <a:ext cx="7" cy="7"/>
                    </a:xfrm>
                    <a:custGeom>
                      <a:avLst/>
                      <a:gdLst>
                        <a:gd name="T0" fmla="*/ 4 w 7"/>
                        <a:gd name="T1" fmla="*/ 6 h 7"/>
                        <a:gd name="T2" fmla="*/ 5 w 7"/>
                        <a:gd name="T3" fmla="*/ 6 h 7"/>
                        <a:gd name="T4" fmla="*/ 5 w 7"/>
                        <a:gd name="T5" fmla="*/ 5 h 7"/>
                        <a:gd name="T6" fmla="*/ 6 w 7"/>
                        <a:gd name="T7" fmla="*/ 5 h 7"/>
                        <a:gd name="T8" fmla="*/ 6 w 7"/>
                        <a:gd name="T9" fmla="*/ 4 h 7"/>
                        <a:gd name="T10" fmla="*/ 6 w 7"/>
                        <a:gd name="T11" fmla="*/ 3 h 7"/>
                        <a:gd name="T12" fmla="*/ 6 w 7"/>
                        <a:gd name="T13" fmla="*/ 2 h 7"/>
                        <a:gd name="T14" fmla="*/ 6 w 7"/>
                        <a:gd name="T15" fmla="*/ 1 h 7"/>
                        <a:gd name="T16" fmla="*/ 5 w 7"/>
                        <a:gd name="T17" fmla="*/ 0 h 7"/>
                        <a:gd name="T18" fmla="*/ 4 w 7"/>
                        <a:gd name="T19" fmla="*/ 0 h 7"/>
                        <a:gd name="T20" fmla="*/ 2 w 7"/>
                        <a:gd name="T21" fmla="*/ 0 h 7"/>
                        <a:gd name="T22" fmla="*/ 1 w 7"/>
                        <a:gd name="T23" fmla="*/ 0 h 7"/>
                        <a:gd name="T24" fmla="*/ 0 w 7"/>
                        <a:gd name="T25" fmla="*/ 1 h 7"/>
                        <a:gd name="T26" fmla="*/ 0 w 7"/>
                        <a:gd name="T27" fmla="*/ 2 h 7"/>
                        <a:gd name="T28" fmla="*/ 0 w 7"/>
                        <a:gd name="T29" fmla="*/ 3 h 7"/>
                        <a:gd name="T30" fmla="*/ 0 w 7"/>
                        <a:gd name="T31" fmla="*/ 4 h 7"/>
                        <a:gd name="T32" fmla="*/ 0 w 7"/>
                        <a:gd name="T33" fmla="*/ 5 h 7"/>
                        <a:gd name="T34" fmla="*/ 1 w 7"/>
                        <a:gd name="T35" fmla="*/ 5 h 7"/>
                        <a:gd name="T36" fmla="*/ 1 w 7"/>
                        <a:gd name="T37" fmla="*/ 6 h 7"/>
                        <a:gd name="T38" fmla="*/ 2 w 7"/>
                        <a:gd name="T39" fmla="*/ 6 h 7"/>
                        <a:gd name="T40" fmla="*/ 4 w 7"/>
                        <a:gd name="T41" fmla="*/ 6 h 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7"/>
                        <a:gd name="T64" fmla="*/ 0 h 7"/>
                        <a:gd name="T65" fmla="*/ 7 w 7"/>
                        <a:gd name="T66" fmla="*/ 7 h 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7" h="7">
                          <a:moveTo>
                            <a:pt x="4" y="6"/>
                          </a:moveTo>
                          <a:lnTo>
                            <a:pt x="5" y="6"/>
                          </a:lnTo>
                          <a:lnTo>
                            <a:pt x="5" y="5"/>
                          </a:lnTo>
                          <a:lnTo>
                            <a:pt x="6" y="5"/>
                          </a:lnTo>
                          <a:lnTo>
                            <a:pt x="6" y="4"/>
                          </a:lnTo>
                          <a:lnTo>
                            <a:pt x="6" y="3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5" y="0"/>
                          </a:lnTo>
                          <a:lnTo>
                            <a:pt x="4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  <a:lnTo>
                            <a:pt x="4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3" name="Freeform 136">
                      <a:extLst>
                        <a:ext uri="{FF2B5EF4-FFF2-40B4-BE49-F238E27FC236}">
                          <a16:creationId xmlns:a16="http://schemas.microsoft.com/office/drawing/2014/main" id="{583EA240-B1F5-4653-8B3C-68D59F8781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7" y="1326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5 h 7"/>
                        <a:gd name="T6" fmla="*/ 3 w 5"/>
                        <a:gd name="T7" fmla="*/ 5 h 7"/>
                        <a:gd name="T8" fmla="*/ 4 w 5"/>
                        <a:gd name="T9" fmla="*/ 4 h 7"/>
                        <a:gd name="T10" fmla="*/ 4 w 5"/>
                        <a:gd name="T11" fmla="*/ 3 h 7"/>
                        <a:gd name="T12" fmla="*/ 4 w 5"/>
                        <a:gd name="T13" fmla="*/ 2 h 7"/>
                        <a:gd name="T14" fmla="*/ 3 w 5"/>
                        <a:gd name="T15" fmla="*/ 1 h 7"/>
                        <a:gd name="T16" fmla="*/ 3 w 5"/>
                        <a:gd name="T17" fmla="*/ 0 h 7"/>
                        <a:gd name="T18" fmla="*/ 2 w 5"/>
                        <a:gd name="T19" fmla="*/ 0 h 7"/>
                        <a:gd name="T20" fmla="*/ 1 w 5"/>
                        <a:gd name="T21" fmla="*/ 0 h 7"/>
                        <a:gd name="T22" fmla="*/ 1 w 5"/>
                        <a:gd name="T23" fmla="*/ 0 h 7"/>
                        <a:gd name="T24" fmla="*/ 1 w 5"/>
                        <a:gd name="T25" fmla="*/ 1 h 7"/>
                        <a:gd name="T26" fmla="*/ 0 w 5"/>
                        <a:gd name="T27" fmla="*/ 1 h 7"/>
                        <a:gd name="T28" fmla="*/ 0 w 5"/>
                        <a:gd name="T29" fmla="*/ 2 h 7"/>
                        <a:gd name="T30" fmla="*/ 0 w 5"/>
                        <a:gd name="T31" fmla="*/ 3 h 7"/>
                        <a:gd name="T32" fmla="*/ 0 w 5"/>
                        <a:gd name="T33" fmla="*/ 4 h 7"/>
                        <a:gd name="T34" fmla="*/ 0 w 5"/>
                        <a:gd name="T35" fmla="*/ 5 h 7"/>
                        <a:gd name="T36" fmla="*/ 1 w 5"/>
                        <a:gd name="T37" fmla="*/ 5 h 7"/>
                        <a:gd name="T38" fmla="*/ 1 w 5"/>
                        <a:gd name="T39" fmla="*/ 6 h 7"/>
                        <a:gd name="T40" fmla="*/ 2 w 5"/>
                        <a:gd name="T41" fmla="*/ 6 h 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5"/>
                        <a:gd name="T64" fmla="*/ 0 h 7"/>
                        <a:gd name="T65" fmla="*/ 5 w 5"/>
                        <a:gd name="T66" fmla="*/ 7 h 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4" name="Freeform 137">
                      <a:extLst>
                        <a:ext uri="{FF2B5EF4-FFF2-40B4-BE49-F238E27FC236}">
                          <a16:creationId xmlns:a16="http://schemas.microsoft.com/office/drawing/2014/main" id="{DF3D4588-713B-4833-94FB-CBE4698884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94" y="1396"/>
                      <a:ext cx="6" cy="7"/>
                    </a:xfrm>
                    <a:custGeom>
                      <a:avLst/>
                      <a:gdLst>
                        <a:gd name="T0" fmla="*/ 2 w 6"/>
                        <a:gd name="T1" fmla="*/ 6 h 7"/>
                        <a:gd name="T2" fmla="*/ 3 w 6"/>
                        <a:gd name="T3" fmla="*/ 6 h 7"/>
                        <a:gd name="T4" fmla="*/ 4 w 6"/>
                        <a:gd name="T5" fmla="*/ 6 h 7"/>
                        <a:gd name="T6" fmla="*/ 4 w 6"/>
                        <a:gd name="T7" fmla="*/ 5 h 7"/>
                        <a:gd name="T8" fmla="*/ 4 w 6"/>
                        <a:gd name="T9" fmla="*/ 4 h 7"/>
                        <a:gd name="T10" fmla="*/ 5 w 6"/>
                        <a:gd name="T11" fmla="*/ 4 h 7"/>
                        <a:gd name="T12" fmla="*/ 5 w 6"/>
                        <a:gd name="T13" fmla="*/ 3 h 7"/>
                        <a:gd name="T14" fmla="*/ 5 w 6"/>
                        <a:gd name="T15" fmla="*/ 2 h 7"/>
                        <a:gd name="T16" fmla="*/ 4 w 6"/>
                        <a:gd name="T17" fmla="*/ 2 h 7"/>
                        <a:gd name="T18" fmla="*/ 4 w 6"/>
                        <a:gd name="T19" fmla="*/ 1 h 7"/>
                        <a:gd name="T20" fmla="*/ 4 w 6"/>
                        <a:gd name="T21" fmla="*/ 0 h 7"/>
                        <a:gd name="T22" fmla="*/ 3 w 6"/>
                        <a:gd name="T23" fmla="*/ 0 h 7"/>
                        <a:gd name="T24" fmla="*/ 2 w 6"/>
                        <a:gd name="T25" fmla="*/ 0 h 7"/>
                        <a:gd name="T26" fmla="*/ 2 w 6"/>
                        <a:gd name="T27" fmla="*/ 0 h 7"/>
                        <a:gd name="T28" fmla="*/ 1 w 6"/>
                        <a:gd name="T29" fmla="*/ 0 h 7"/>
                        <a:gd name="T30" fmla="*/ 1 w 6"/>
                        <a:gd name="T31" fmla="*/ 1 h 7"/>
                        <a:gd name="T32" fmla="*/ 0 w 6"/>
                        <a:gd name="T33" fmla="*/ 1 h 7"/>
                        <a:gd name="T34" fmla="*/ 0 w 6"/>
                        <a:gd name="T35" fmla="*/ 2 h 7"/>
                        <a:gd name="T36" fmla="*/ 0 w 6"/>
                        <a:gd name="T37" fmla="*/ 3 h 7"/>
                        <a:gd name="T38" fmla="*/ 0 w 6"/>
                        <a:gd name="T39" fmla="*/ 4 h 7"/>
                        <a:gd name="T40" fmla="*/ 1 w 6"/>
                        <a:gd name="T41" fmla="*/ 5 h 7"/>
                        <a:gd name="T42" fmla="*/ 1 w 6"/>
                        <a:gd name="T43" fmla="*/ 6 h 7"/>
                        <a:gd name="T44" fmla="*/ 2 w 6"/>
                        <a:gd name="T45" fmla="*/ 6 h 7"/>
                        <a:gd name="T46" fmla="*/ 2 w 6"/>
                        <a:gd name="T47" fmla="*/ 6 h 7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6"/>
                        <a:gd name="T73" fmla="*/ 0 h 7"/>
                        <a:gd name="T74" fmla="*/ 6 w 6"/>
                        <a:gd name="T75" fmla="*/ 7 h 7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6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4" y="6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4" y="2"/>
                          </a:lnTo>
                          <a:lnTo>
                            <a:pt x="4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5" name="Freeform 138">
                      <a:extLst>
                        <a:ext uri="{FF2B5EF4-FFF2-40B4-BE49-F238E27FC236}">
                          <a16:creationId xmlns:a16="http://schemas.microsoft.com/office/drawing/2014/main" id="{7083F5B5-7E65-42CB-9FEC-1D6D84D87C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06" y="1434"/>
                      <a:ext cx="6" cy="8"/>
                    </a:xfrm>
                    <a:custGeom>
                      <a:avLst/>
                      <a:gdLst>
                        <a:gd name="T0" fmla="*/ 2 w 6"/>
                        <a:gd name="T1" fmla="*/ 7 h 8"/>
                        <a:gd name="T2" fmla="*/ 3 w 6"/>
                        <a:gd name="T3" fmla="*/ 7 h 8"/>
                        <a:gd name="T4" fmla="*/ 4 w 6"/>
                        <a:gd name="T5" fmla="*/ 7 h 8"/>
                        <a:gd name="T6" fmla="*/ 5 w 6"/>
                        <a:gd name="T7" fmla="*/ 6 h 8"/>
                        <a:gd name="T8" fmla="*/ 5 w 6"/>
                        <a:gd name="T9" fmla="*/ 4 h 8"/>
                        <a:gd name="T10" fmla="*/ 5 w 6"/>
                        <a:gd name="T11" fmla="*/ 3 h 8"/>
                        <a:gd name="T12" fmla="*/ 5 w 6"/>
                        <a:gd name="T13" fmla="*/ 1 h 8"/>
                        <a:gd name="T14" fmla="*/ 4 w 6"/>
                        <a:gd name="T15" fmla="*/ 0 h 8"/>
                        <a:gd name="T16" fmla="*/ 3 w 6"/>
                        <a:gd name="T17" fmla="*/ 0 h 8"/>
                        <a:gd name="T18" fmla="*/ 2 w 6"/>
                        <a:gd name="T19" fmla="*/ 0 h 8"/>
                        <a:gd name="T20" fmla="*/ 2 w 6"/>
                        <a:gd name="T21" fmla="*/ 0 h 8"/>
                        <a:gd name="T22" fmla="*/ 1 w 6"/>
                        <a:gd name="T23" fmla="*/ 0 h 8"/>
                        <a:gd name="T24" fmla="*/ 1 w 6"/>
                        <a:gd name="T25" fmla="*/ 1 h 8"/>
                        <a:gd name="T26" fmla="*/ 0 w 6"/>
                        <a:gd name="T27" fmla="*/ 1 h 8"/>
                        <a:gd name="T28" fmla="*/ 0 w 6"/>
                        <a:gd name="T29" fmla="*/ 3 h 8"/>
                        <a:gd name="T30" fmla="*/ 0 w 6"/>
                        <a:gd name="T31" fmla="*/ 4 h 8"/>
                        <a:gd name="T32" fmla="*/ 0 w 6"/>
                        <a:gd name="T33" fmla="*/ 6 h 8"/>
                        <a:gd name="T34" fmla="*/ 1 w 6"/>
                        <a:gd name="T35" fmla="*/ 6 h 8"/>
                        <a:gd name="T36" fmla="*/ 1 w 6"/>
                        <a:gd name="T37" fmla="*/ 7 h 8"/>
                        <a:gd name="T38" fmla="*/ 2 w 6"/>
                        <a:gd name="T39" fmla="*/ 7 h 8"/>
                        <a:gd name="T40" fmla="*/ 2 w 6"/>
                        <a:gd name="T41" fmla="*/ 7 h 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6"/>
                        <a:gd name="T64" fmla="*/ 0 h 8"/>
                        <a:gd name="T65" fmla="*/ 6 w 6"/>
                        <a:gd name="T66" fmla="*/ 8 h 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6" h="8">
                          <a:moveTo>
                            <a:pt x="2" y="7"/>
                          </a:moveTo>
                          <a:lnTo>
                            <a:pt x="3" y="7"/>
                          </a:lnTo>
                          <a:lnTo>
                            <a:pt x="4" y="7"/>
                          </a:lnTo>
                          <a:lnTo>
                            <a:pt x="5" y="6"/>
                          </a:lnTo>
                          <a:lnTo>
                            <a:pt x="5" y="4"/>
                          </a:lnTo>
                          <a:lnTo>
                            <a:pt x="5" y="3"/>
                          </a:lnTo>
                          <a:lnTo>
                            <a:pt x="5" y="1"/>
                          </a:lnTo>
                          <a:lnTo>
                            <a:pt x="4" y="0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0"/>
                          </a:lnTo>
                          <a:lnTo>
                            <a:pt x="1" y="1"/>
                          </a:lnTo>
                          <a:lnTo>
                            <a:pt x="0" y="1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0" y="6"/>
                          </a:lnTo>
                          <a:lnTo>
                            <a:pt x="1" y="6"/>
                          </a:lnTo>
                          <a:lnTo>
                            <a:pt x="1" y="7"/>
                          </a:lnTo>
                          <a:lnTo>
                            <a:pt x="2" y="7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06" name="Freeform 139">
                      <a:extLst>
                        <a:ext uri="{FF2B5EF4-FFF2-40B4-BE49-F238E27FC236}">
                          <a16:creationId xmlns:a16="http://schemas.microsoft.com/office/drawing/2014/main" id="{95AB936B-E1E8-4F44-8A2D-FCC0F8F073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87" y="1361"/>
                      <a:ext cx="5" cy="7"/>
                    </a:xfrm>
                    <a:custGeom>
                      <a:avLst/>
                      <a:gdLst>
                        <a:gd name="T0" fmla="*/ 2 w 5"/>
                        <a:gd name="T1" fmla="*/ 6 h 7"/>
                        <a:gd name="T2" fmla="*/ 3 w 5"/>
                        <a:gd name="T3" fmla="*/ 6 h 7"/>
                        <a:gd name="T4" fmla="*/ 3 w 5"/>
                        <a:gd name="T5" fmla="*/ 6 h 7"/>
                        <a:gd name="T6" fmla="*/ 3 w 5"/>
                        <a:gd name="T7" fmla="*/ 5 h 7"/>
                        <a:gd name="T8" fmla="*/ 4 w 5"/>
                        <a:gd name="T9" fmla="*/ 5 h 7"/>
                        <a:gd name="T10" fmla="*/ 4 w 5"/>
                        <a:gd name="T11" fmla="*/ 4 h 7"/>
                        <a:gd name="T12" fmla="*/ 4 w 5"/>
                        <a:gd name="T13" fmla="*/ 3 h 7"/>
                        <a:gd name="T14" fmla="*/ 4 w 5"/>
                        <a:gd name="T15" fmla="*/ 2 h 7"/>
                        <a:gd name="T16" fmla="*/ 3 w 5"/>
                        <a:gd name="T17" fmla="*/ 1 h 7"/>
                        <a:gd name="T18" fmla="*/ 3 w 5"/>
                        <a:gd name="T19" fmla="*/ 1 h 7"/>
                        <a:gd name="T20" fmla="*/ 3 w 5"/>
                        <a:gd name="T21" fmla="*/ 0 h 7"/>
                        <a:gd name="T22" fmla="*/ 2 w 5"/>
                        <a:gd name="T23" fmla="*/ 0 h 7"/>
                        <a:gd name="T24" fmla="*/ 1 w 5"/>
                        <a:gd name="T25" fmla="*/ 1 h 7"/>
                        <a:gd name="T26" fmla="*/ 1 w 5"/>
                        <a:gd name="T27" fmla="*/ 1 h 7"/>
                        <a:gd name="T28" fmla="*/ 1 w 5"/>
                        <a:gd name="T29" fmla="*/ 2 h 7"/>
                        <a:gd name="T30" fmla="*/ 0 w 5"/>
                        <a:gd name="T31" fmla="*/ 3 h 7"/>
                        <a:gd name="T32" fmla="*/ 0 w 5"/>
                        <a:gd name="T33" fmla="*/ 4 h 7"/>
                        <a:gd name="T34" fmla="*/ 1 w 5"/>
                        <a:gd name="T35" fmla="*/ 4 h 7"/>
                        <a:gd name="T36" fmla="*/ 1 w 5"/>
                        <a:gd name="T37" fmla="*/ 5 h 7"/>
                        <a:gd name="T38" fmla="*/ 1 w 5"/>
                        <a:gd name="T39" fmla="*/ 5 h 7"/>
                        <a:gd name="T40" fmla="*/ 1 w 5"/>
                        <a:gd name="T41" fmla="*/ 6 h 7"/>
                        <a:gd name="T42" fmla="*/ 2 w 5"/>
                        <a:gd name="T43" fmla="*/ 6 h 7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5"/>
                        <a:gd name="T67" fmla="*/ 0 h 7"/>
                        <a:gd name="T68" fmla="*/ 5 w 5"/>
                        <a:gd name="T69" fmla="*/ 7 h 7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5" h="7">
                          <a:moveTo>
                            <a:pt x="2" y="6"/>
                          </a:moveTo>
                          <a:lnTo>
                            <a:pt x="3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4" y="4"/>
                          </a:lnTo>
                          <a:lnTo>
                            <a:pt x="4" y="3"/>
                          </a:lnTo>
                          <a:lnTo>
                            <a:pt x="4" y="2"/>
                          </a:lnTo>
                          <a:lnTo>
                            <a:pt x="3" y="1"/>
                          </a:lnTo>
                          <a:lnTo>
                            <a:pt x="3" y="0"/>
                          </a:lnTo>
                          <a:lnTo>
                            <a:pt x="2" y="0"/>
                          </a:lnTo>
                          <a:lnTo>
                            <a:pt x="1" y="1"/>
                          </a:lnTo>
                          <a:lnTo>
                            <a:pt x="1" y="2"/>
                          </a:lnTo>
                          <a:lnTo>
                            <a:pt x="0" y="3"/>
                          </a:lnTo>
                          <a:lnTo>
                            <a:pt x="0" y="4"/>
                          </a:lnTo>
                          <a:lnTo>
                            <a:pt x="1" y="4"/>
                          </a:lnTo>
                          <a:lnTo>
                            <a:pt x="1" y="5"/>
                          </a:lnTo>
                          <a:lnTo>
                            <a:pt x="1" y="6"/>
                          </a:lnTo>
                          <a:lnTo>
                            <a:pt x="2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5073" name="Group 140">
                <a:extLst>
                  <a:ext uri="{FF2B5EF4-FFF2-40B4-BE49-F238E27FC236}">
                    <a16:creationId xmlns:a16="http://schemas.microsoft.com/office/drawing/2014/main" id="{3FE5F6A5-090A-48AC-8C45-AD28E47C3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6" y="1367"/>
                <a:ext cx="201" cy="106"/>
                <a:chOff x="4006" y="1367"/>
                <a:chExt cx="201" cy="106"/>
              </a:xfrm>
            </p:grpSpPr>
            <p:sp>
              <p:nvSpPr>
                <p:cNvPr id="35085" name="Freeform 141">
                  <a:extLst>
                    <a:ext uri="{FF2B5EF4-FFF2-40B4-BE49-F238E27FC236}">
                      <a16:creationId xmlns:a16="http://schemas.microsoft.com/office/drawing/2014/main" id="{E0819399-E602-4FAD-B402-1F2105AD6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" y="1367"/>
                  <a:ext cx="201" cy="106"/>
                </a:xfrm>
                <a:custGeom>
                  <a:avLst/>
                  <a:gdLst>
                    <a:gd name="T0" fmla="*/ 178 w 201"/>
                    <a:gd name="T1" fmla="*/ 0 h 106"/>
                    <a:gd name="T2" fmla="*/ 0 w 201"/>
                    <a:gd name="T3" fmla="*/ 105 h 106"/>
                    <a:gd name="T4" fmla="*/ 200 w 201"/>
                    <a:gd name="T5" fmla="*/ 105 h 106"/>
                    <a:gd name="T6" fmla="*/ 178 w 201"/>
                    <a:gd name="T7" fmla="*/ 0 h 1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1"/>
                    <a:gd name="T13" fmla="*/ 0 h 106"/>
                    <a:gd name="T14" fmla="*/ 201 w 201"/>
                    <a:gd name="T15" fmla="*/ 106 h 1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1" h="106">
                      <a:moveTo>
                        <a:pt x="178" y="0"/>
                      </a:moveTo>
                      <a:lnTo>
                        <a:pt x="0" y="105"/>
                      </a:lnTo>
                      <a:lnTo>
                        <a:pt x="200" y="105"/>
                      </a:lnTo>
                      <a:lnTo>
                        <a:pt x="178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86" name="Group 142">
                  <a:extLst>
                    <a:ext uri="{FF2B5EF4-FFF2-40B4-BE49-F238E27FC236}">
                      <a16:creationId xmlns:a16="http://schemas.microsoft.com/office/drawing/2014/main" id="{3D62DFF1-EF6D-40ED-B0AC-E1BA680CEA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7" y="1373"/>
                  <a:ext cx="149" cy="91"/>
                  <a:chOff x="4027" y="1373"/>
                  <a:chExt cx="149" cy="91"/>
                </a:xfrm>
              </p:grpSpPr>
              <p:sp>
                <p:nvSpPr>
                  <p:cNvPr id="35087" name="Freeform 143">
                    <a:extLst>
                      <a:ext uri="{FF2B5EF4-FFF2-40B4-BE49-F238E27FC236}">
                        <a16:creationId xmlns:a16="http://schemas.microsoft.com/office/drawing/2014/main" id="{995862CC-51FC-4EC4-8A72-DA572F3425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0" y="1373"/>
                    <a:ext cx="6" cy="9"/>
                  </a:xfrm>
                  <a:custGeom>
                    <a:avLst/>
                    <a:gdLst>
                      <a:gd name="T0" fmla="*/ 2 w 6"/>
                      <a:gd name="T1" fmla="*/ 8 h 9"/>
                      <a:gd name="T2" fmla="*/ 3 w 6"/>
                      <a:gd name="T3" fmla="*/ 8 h 9"/>
                      <a:gd name="T4" fmla="*/ 4 w 6"/>
                      <a:gd name="T5" fmla="*/ 8 h 9"/>
                      <a:gd name="T6" fmla="*/ 4 w 6"/>
                      <a:gd name="T7" fmla="*/ 6 h 9"/>
                      <a:gd name="T8" fmla="*/ 5 w 6"/>
                      <a:gd name="T9" fmla="*/ 6 h 9"/>
                      <a:gd name="T10" fmla="*/ 5 w 6"/>
                      <a:gd name="T11" fmla="*/ 4 h 9"/>
                      <a:gd name="T12" fmla="*/ 5 w 6"/>
                      <a:gd name="T13" fmla="*/ 2 h 9"/>
                      <a:gd name="T14" fmla="*/ 5 w 6"/>
                      <a:gd name="T15" fmla="*/ 0 h 9"/>
                      <a:gd name="T16" fmla="*/ 4 w 6"/>
                      <a:gd name="T17" fmla="*/ 0 h 9"/>
                      <a:gd name="T18" fmla="*/ 3 w 6"/>
                      <a:gd name="T19" fmla="*/ 0 h 9"/>
                      <a:gd name="T20" fmla="*/ 2 w 6"/>
                      <a:gd name="T21" fmla="*/ 0 h 9"/>
                      <a:gd name="T22" fmla="*/ 1 w 6"/>
                      <a:gd name="T23" fmla="*/ 0 h 9"/>
                      <a:gd name="T24" fmla="*/ 0 w 6"/>
                      <a:gd name="T25" fmla="*/ 0 h 9"/>
                      <a:gd name="T26" fmla="*/ 0 w 6"/>
                      <a:gd name="T27" fmla="*/ 2 h 9"/>
                      <a:gd name="T28" fmla="*/ 0 w 6"/>
                      <a:gd name="T29" fmla="*/ 4 h 9"/>
                      <a:gd name="T30" fmla="*/ 0 w 6"/>
                      <a:gd name="T31" fmla="*/ 6 h 9"/>
                      <a:gd name="T32" fmla="*/ 1 w 6"/>
                      <a:gd name="T33" fmla="*/ 6 h 9"/>
                      <a:gd name="T34" fmla="*/ 1 w 6"/>
                      <a:gd name="T35" fmla="*/ 8 h 9"/>
                      <a:gd name="T36" fmla="*/ 2 w 6"/>
                      <a:gd name="T37" fmla="*/ 8 h 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6"/>
                      <a:gd name="T58" fmla="*/ 0 h 9"/>
                      <a:gd name="T59" fmla="*/ 6 w 6"/>
                      <a:gd name="T60" fmla="*/ 9 h 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6" h="9">
                        <a:moveTo>
                          <a:pt x="2" y="8"/>
                        </a:moveTo>
                        <a:lnTo>
                          <a:pt x="3" y="8"/>
                        </a:lnTo>
                        <a:lnTo>
                          <a:pt x="4" y="8"/>
                        </a:lnTo>
                        <a:lnTo>
                          <a:pt x="4" y="6"/>
                        </a:lnTo>
                        <a:lnTo>
                          <a:pt x="5" y="6"/>
                        </a:lnTo>
                        <a:lnTo>
                          <a:pt x="5" y="4"/>
                        </a:lnTo>
                        <a:lnTo>
                          <a:pt x="5" y="2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1" y="6"/>
                        </a:lnTo>
                        <a:lnTo>
                          <a:pt x="1" y="8"/>
                        </a:lnTo>
                        <a:lnTo>
                          <a:pt x="2" y="8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8" name="Freeform 144">
                    <a:extLst>
                      <a:ext uri="{FF2B5EF4-FFF2-40B4-BE49-F238E27FC236}">
                        <a16:creationId xmlns:a16="http://schemas.microsoft.com/office/drawing/2014/main" id="{C125D0CC-6449-4E70-A5DE-53C4BABBB2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48" y="1386"/>
                    <a:ext cx="9" cy="8"/>
                  </a:xfrm>
                  <a:custGeom>
                    <a:avLst/>
                    <a:gdLst>
                      <a:gd name="T0" fmla="*/ 4 w 9"/>
                      <a:gd name="T1" fmla="*/ 7 h 8"/>
                      <a:gd name="T2" fmla="*/ 6 w 9"/>
                      <a:gd name="T3" fmla="*/ 7 h 8"/>
                      <a:gd name="T4" fmla="*/ 6 w 9"/>
                      <a:gd name="T5" fmla="*/ 6 h 8"/>
                      <a:gd name="T6" fmla="*/ 8 w 9"/>
                      <a:gd name="T7" fmla="*/ 6 h 8"/>
                      <a:gd name="T8" fmla="*/ 8 w 9"/>
                      <a:gd name="T9" fmla="*/ 4 h 8"/>
                      <a:gd name="T10" fmla="*/ 8 w 9"/>
                      <a:gd name="T11" fmla="*/ 3 h 8"/>
                      <a:gd name="T12" fmla="*/ 8 w 9"/>
                      <a:gd name="T13" fmla="*/ 1 h 8"/>
                      <a:gd name="T14" fmla="*/ 6 w 9"/>
                      <a:gd name="T15" fmla="*/ 1 h 8"/>
                      <a:gd name="T16" fmla="*/ 6 w 9"/>
                      <a:gd name="T17" fmla="*/ 0 h 8"/>
                      <a:gd name="T18" fmla="*/ 4 w 9"/>
                      <a:gd name="T19" fmla="*/ 0 h 8"/>
                      <a:gd name="T20" fmla="*/ 2 w 9"/>
                      <a:gd name="T21" fmla="*/ 0 h 8"/>
                      <a:gd name="T22" fmla="*/ 2 w 9"/>
                      <a:gd name="T23" fmla="*/ 1 h 8"/>
                      <a:gd name="T24" fmla="*/ 0 w 9"/>
                      <a:gd name="T25" fmla="*/ 1 h 8"/>
                      <a:gd name="T26" fmla="*/ 0 w 9"/>
                      <a:gd name="T27" fmla="*/ 3 h 8"/>
                      <a:gd name="T28" fmla="*/ 0 w 9"/>
                      <a:gd name="T29" fmla="*/ 4 h 8"/>
                      <a:gd name="T30" fmla="*/ 0 w 9"/>
                      <a:gd name="T31" fmla="*/ 6 h 8"/>
                      <a:gd name="T32" fmla="*/ 2 w 9"/>
                      <a:gd name="T33" fmla="*/ 7 h 8"/>
                      <a:gd name="T34" fmla="*/ 4 w 9"/>
                      <a:gd name="T35" fmla="*/ 7 h 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9"/>
                      <a:gd name="T55" fmla="*/ 0 h 8"/>
                      <a:gd name="T56" fmla="*/ 9 w 9"/>
                      <a:gd name="T57" fmla="*/ 8 h 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9" h="8">
                        <a:moveTo>
                          <a:pt x="4" y="7"/>
                        </a:moveTo>
                        <a:lnTo>
                          <a:pt x="6" y="7"/>
                        </a:lnTo>
                        <a:lnTo>
                          <a:pt x="6" y="6"/>
                        </a:lnTo>
                        <a:lnTo>
                          <a:pt x="8" y="6"/>
                        </a:lnTo>
                        <a:lnTo>
                          <a:pt x="8" y="4"/>
                        </a:lnTo>
                        <a:lnTo>
                          <a:pt x="8" y="3"/>
                        </a:lnTo>
                        <a:lnTo>
                          <a:pt x="8" y="1"/>
                        </a:lnTo>
                        <a:lnTo>
                          <a:pt x="6" y="1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2" y="1"/>
                        </a:lnTo>
                        <a:lnTo>
                          <a:pt x="0" y="1"/>
                        </a:lnTo>
                        <a:lnTo>
                          <a:pt x="0" y="3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2" y="7"/>
                        </a:lnTo>
                        <a:lnTo>
                          <a:pt x="4" y="7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9" name="Freeform 145">
                    <a:extLst>
                      <a:ext uri="{FF2B5EF4-FFF2-40B4-BE49-F238E27FC236}">
                        <a16:creationId xmlns:a16="http://schemas.microsoft.com/office/drawing/2014/main" id="{D8ECAD18-A4DC-439E-B500-90C59D58CF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7" y="1397"/>
                    <a:ext cx="8" cy="10"/>
                  </a:xfrm>
                  <a:custGeom>
                    <a:avLst/>
                    <a:gdLst>
                      <a:gd name="T0" fmla="*/ 3 w 8"/>
                      <a:gd name="T1" fmla="*/ 9 h 10"/>
                      <a:gd name="T2" fmla="*/ 5 w 8"/>
                      <a:gd name="T3" fmla="*/ 9 h 10"/>
                      <a:gd name="T4" fmla="*/ 7 w 8"/>
                      <a:gd name="T5" fmla="*/ 9 h 10"/>
                      <a:gd name="T6" fmla="*/ 7 w 8"/>
                      <a:gd name="T7" fmla="*/ 7 h 10"/>
                      <a:gd name="T8" fmla="*/ 7 w 8"/>
                      <a:gd name="T9" fmla="*/ 4 h 10"/>
                      <a:gd name="T10" fmla="*/ 7 w 8"/>
                      <a:gd name="T11" fmla="*/ 2 h 10"/>
                      <a:gd name="T12" fmla="*/ 5 w 8"/>
                      <a:gd name="T13" fmla="*/ 0 h 10"/>
                      <a:gd name="T14" fmla="*/ 3 w 8"/>
                      <a:gd name="T15" fmla="*/ 0 h 10"/>
                      <a:gd name="T16" fmla="*/ 2 w 8"/>
                      <a:gd name="T17" fmla="*/ 0 h 10"/>
                      <a:gd name="T18" fmla="*/ 0 w 8"/>
                      <a:gd name="T19" fmla="*/ 2 h 10"/>
                      <a:gd name="T20" fmla="*/ 0 w 8"/>
                      <a:gd name="T21" fmla="*/ 4 h 10"/>
                      <a:gd name="T22" fmla="*/ 0 w 8"/>
                      <a:gd name="T23" fmla="*/ 7 h 10"/>
                      <a:gd name="T24" fmla="*/ 0 w 8"/>
                      <a:gd name="T25" fmla="*/ 9 h 10"/>
                      <a:gd name="T26" fmla="*/ 2 w 8"/>
                      <a:gd name="T27" fmla="*/ 9 h 10"/>
                      <a:gd name="T28" fmla="*/ 3 w 8"/>
                      <a:gd name="T29" fmla="*/ 9 h 1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"/>
                      <a:gd name="T46" fmla="*/ 0 h 10"/>
                      <a:gd name="T47" fmla="*/ 8 w 8"/>
                      <a:gd name="T48" fmla="*/ 10 h 1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" h="10">
                        <a:moveTo>
                          <a:pt x="3" y="9"/>
                        </a:moveTo>
                        <a:lnTo>
                          <a:pt x="5" y="9"/>
                        </a:lnTo>
                        <a:lnTo>
                          <a:pt x="7" y="9"/>
                        </a:lnTo>
                        <a:lnTo>
                          <a:pt x="7" y="7"/>
                        </a:lnTo>
                        <a:lnTo>
                          <a:pt x="7" y="4"/>
                        </a:lnTo>
                        <a:lnTo>
                          <a:pt x="7" y="2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9"/>
                        </a:lnTo>
                        <a:lnTo>
                          <a:pt x="2" y="9"/>
                        </a:lnTo>
                        <a:lnTo>
                          <a:pt x="3" y="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0" name="Freeform 146">
                    <a:extLst>
                      <a:ext uri="{FF2B5EF4-FFF2-40B4-BE49-F238E27FC236}">
                        <a16:creationId xmlns:a16="http://schemas.microsoft.com/office/drawing/2014/main" id="{83E0DA1B-E2A5-483D-A25F-533A90307D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8" y="1408"/>
                    <a:ext cx="6" cy="11"/>
                  </a:xfrm>
                  <a:custGeom>
                    <a:avLst/>
                    <a:gdLst>
                      <a:gd name="T0" fmla="*/ 2 w 6"/>
                      <a:gd name="T1" fmla="*/ 10 h 11"/>
                      <a:gd name="T2" fmla="*/ 3 w 6"/>
                      <a:gd name="T3" fmla="*/ 10 h 11"/>
                      <a:gd name="T4" fmla="*/ 4 w 6"/>
                      <a:gd name="T5" fmla="*/ 10 h 11"/>
                      <a:gd name="T6" fmla="*/ 5 w 6"/>
                      <a:gd name="T7" fmla="*/ 10 h 11"/>
                      <a:gd name="T8" fmla="*/ 5 w 6"/>
                      <a:gd name="T9" fmla="*/ 7 h 11"/>
                      <a:gd name="T10" fmla="*/ 5 w 6"/>
                      <a:gd name="T11" fmla="*/ 3 h 11"/>
                      <a:gd name="T12" fmla="*/ 4 w 6"/>
                      <a:gd name="T13" fmla="*/ 3 h 11"/>
                      <a:gd name="T14" fmla="*/ 4 w 6"/>
                      <a:gd name="T15" fmla="*/ 0 h 11"/>
                      <a:gd name="T16" fmla="*/ 3 w 6"/>
                      <a:gd name="T17" fmla="*/ 0 h 11"/>
                      <a:gd name="T18" fmla="*/ 2 w 6"/>
                      <a:gd name="T19" fmla="*/ 0 h 11"/>
                      <a:gd name="T20" fmla="*/ 1 w 6"/>
                      <a:gd name="T21" fmla="*/ 0 h 11"/>
                      <a:gd name="T22" fmla="*/ 0 w 6"/>
                      <a:gd name="T23" fmla="*/ 3 h 11"/>
                      <a:gd name="T24" fmla="*/ 0 w 6"/>
                      <a:gd name="T25" fmla="*/ 7 h 11"/>
                      <a:gd name="T26" fmla="*/ 0 w 6"/>
                      <a:gd name="T27" fmla="*/ 10 h 11"/>
                      <a:gd name="T28" fmla="*/ 1 w 6"/>
                      <a:gd name="T29" fmla="*/ 10 h 11"/>
                      <a:gd name="T30" fmla="*/ 2 w 6"/>
                      <a:gd name="T31" fmla="*/ 10 h 1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6"/>
                      <a:gd name="T49" fmla="*/ 0 h 11"/>
                      <a:gd name="T50" fmla="*/ 6 w 6"/>
                      <a:gd name="T51" fmla="*/ 11 h 1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6" h="11">
                        <a:moveTo>
                          <a:pt x="2" y="10"/>
                        </a:moveTo>
                        <a:lnTo>
                          <a:pt x="3" y="10"/>
                        </a:lnTo>
                        <a:lnTo>
                          <a:pt x="4" y="10"/>
                        </a:lnTo>
                        <a:lnTo>
                          <a:pt x="5" y="10"/>
                        </a:lnTo>
                        <a:lnTo>
                          <a:pt x="5" y="7"/>
                        </a:lnTo>
                        <a:lnTo>
                          <a:pt x="5" y="3"/>
                        </a:lnTo>
                        <a:lnTo>
                          <a:pt x="4" y="3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1" y="10"/>
                        </a:lnTo>
                        <a:lnTo>
                          <a:pt x="2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1" name="Freeform 147">
                    <a:extLst>
                      <a:ext uri="{FF2B5EF4-FFF2-40B4-BE49-F238E27FC236}">
                        <a16:creationId xmlns:a16="http://schemas.microsoft.com/office/drawing/2014/main" id="{C4D3D673-E27E-4D2E-9A3E-670F6BAC9C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90" y="1418"/>
                    <a:ext cx="7" cy="11"/>
                  </a:xfrm>
                  <a:custGeom>
                    <a:avLst/>
                    <a:gdLst>
                      <a:gd name="T0" fmla="*/ 4 w 7"/>
                      <a:gd name="T1" fmla="*/ 10 h 11"/>
                      <a:gd name="T2" fmla="*/ 5 w 7"/>
                      <a:gd name="T3" fmla="*/ 10 h 11"/>
                      <a:gd name="T4" fmla="*/ 6 w 7"/>
                      <a:gd name="T5" fmla="*/ 7 h 11"/>
                      <a:gd name="T6" fmla="*/ 6 w 7"/>
                      <a:gd name="T7" fmla="*/ 3 h 11"/>
                      <a:gd name="T8" fmla="*/ 5 w 7"/>
                      <a:gd name="T9" fmla="*/ 0 h 11"/>
                      <a:gd name="T10" fmla="*/ 4 w 7"/>
                      <a:gd name="T11" fmla="*/ 0 h 11"/>
                      <a:gd name="T12" fmla="*/ 2 w 7"/>
                      <a:gd name="T13" fmla="*/ 0 h 11"/>
                      <a:gd name="T14" fmla="*/ 1 w 7"/>
                      <a:gd name="T15" fmla="*/ 0 h 11"/>
                      <a:gd name="T16" fmla="*/ 0 w 7"/>
                      <a:gd name="T17" fmla="*/ 0 h 11"/>
                      <a:gd name="T18" fmla="*/ 0 w 7"/>
                      <a:gd name="T19" fmla="*/ 3 h 11"/>
                      <a:gd name="T20" fmla="*/ 0 w 7"/>
                      <a:gd name="T21" fmla="*/ 7 h 11"/>
                      <a:gd name="T22" fmla="*/ 1 w 7"/>
                      <a:gd name="T23" fmla="*/ 10 h 11"/>
                      <a:gd name="T24" fmla="*/ 2 w 7"/>
                      <a:gd name="T25" fmla="*/ 10 h 11"/>
                      <a:gd name="T26" fmla="*/ 4 w 7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7"/>
                      <a:gd name="T43" fmla="*/ 0 h 11"/>
                      <a:gd name="T44" fmla="*/ 7 w 7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7" h="11">
                        <a:moveTo>
                          <a:pt x="4" y="10"/>
                        </a:moveTo>
                        <a:lnTo>
                          <a:pt x="5" y="10"/>
                        </a:lnTo>
                        <a:lnTo>
                          <a:pt x="6" y="7"/>
                        </a:lnTo>
                        <a:lnTo>
                          <a:pt x="6" y="3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1" y="10"/>
                        </a:lnTo>
                        <a:lnTo>
                          <a:pt x="2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2" name="Freeform 148">
                    <a:extLst>
                      <a:ext uri="{FF2B5EF4-FFF2-40B4-BE49-F238E27FC236}">
                        <a16:creationId xmlns:a16="http://schemas.microsoft.com/office/drawing/2014/main" id="{FD83FCAD-CC6E-4869-9DC5-C255EAF024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69" y="1430"/>
                    <a:ext cx="8" cy="11"/>
                  </a:xfrm>
                  <a:custGeom>
                    <a:avLst/>
                    <a:gdLst>
                      <a:gd name="T0" fmla="*/ 3 w 8"/>
                      <a:gd name="T1" fmla="*/ 10 h 11"/>
                      <a:gd name="T2" fmla="*/ 5 w 8"/>
                      <a:gd name="T3" fmla="*/ 10 h 11"/>
                      <a:gd name="T4" fmla="*/ 7 w 8"/>
                      <a:gd name="T5" fmla="*/ 7 h 11"/>
                      <a:gd name="T6" fmla="*/ 7 w 8"/>
                      <a:gd name="T7" fmla="*/ 3 h 11"/>
                      <a:gd name="T8" fmla="*/ 5 w 8"/>
                      <a:gd name="T9" fmla="*/ 3 h 11"/>
                      <a:gd name="T10" fmla="*/ 5 w 8"/>
                      <a:gd name="T11" fmla="*/ 0 h 11"/>
                      <a:gd name="T12" fmla="*/ 3 w 8"/>
                      <a:gd name="T13" fmla="*/ 0 h 11"/>
                      <a:gd name="T14" fmla="*/ 2 w 8"/>
                      <a:gd name="T15" fmla="*/ 0 h 11"/>
                      <a:gd name="T16" fmla="*/ 0 w 8"/>
                      <a:gd name="T17" fmla="*/ 0 h 11"/>
                      <a:gd name="T18" fmla="*/ 0 w 8"/>
                      <a:gd name="T19" fmla="*/ 3 h 11"/>
                      <a:gd name="T20" fmla="*/ 0 w 8"/>
                      <a:gd name="T21" fmla="*/ 7 h 11"/>
                      <a:gd name="T22" fmla="*/ 0 w 8"/>
                      <a:gd name="T23" fmla="*/ 10 h 11"/>
                      <a:gd name="T24" fmla="*/ 2 w 8"/>
                      <a:gd name="T25" fmla="*/ 10 h 11"/>
                      <a:gd name="T26" fmla="*/ 3 w 8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8"/>
                      <a:gd name="T43" fmla="*/ 0 h 11"/>
                      <a:gd name="T44" fmla="*/ 8 w 8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8" h="11">
                        <a:moveTo>
                          <a:pt x="3" y="10"/>
                        </a:moveTo>
                        <a:lnTo>
                          <a:pt x="5" y="10"/>
                        </a:lnTo>
                        <a:lnTo>
                          <a:pt x="7" y="7"/>
                        </a:lnTo>
                        <a:lnTo>
                          <a:pt x="7" y="3"/>
                        </a:lnTo>
                        <a:lnTo>
                          <a:pt x="5" y="3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2" y="10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3" name="Freeform 149">
                    <a:extLst>
                      <a:ext uri="{FF2B5EF4-FFF2-40B4-BE49-F238E27FC236}">
                        <a16:creationId xmlns:a16="http://schemas.microsoft.com/office/drawing/2014/main" id="{71B85E58-068E-414C-A012-8C3628EAB2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1441"/>
                    <a:ext cx="8" cy="12"/>
                  </a:xfrm>
                  <a:custGeom>
                    <a:avLst/>
                    <a:gdLst>
                      <a:gd name="T0" fmla="*/ 3 w 8"/>
                      <a:gd name="T1" fmla="*/ 11 h 12"/>
                      <a:gd name="T2" fmla="*/ 5 w 8"/>
                      <a:gd name="T3" fmla="*/ 11 h 12"/>
                      <a:gd name="T4" fmla="*/ 7 w 8"/>
                      <a:gd name="T5" fmla="*/ 11 h 12"/>
                      <a:gd name="T6" fmla="*/ 7 w 8"/>
                      <a:gd name="T7" fmla="*/ 7 h 12"/>
                      <a:gd name="T8" fmla="*/ 7 w 8"/>
                      <a:gd name="T9" fmla="*/ 4 h 12"/>
                      <a:gd name="T10" fmla="*/ 7 w 8"/>
                      <a:gd name="T11" fmla="*/ 0 h 12"/>
                      <a:gd name="T12" fmla="*/ 5 w 8"/>
                      <a:gd name="T13" fmla="*/ 0 h 12"/>
                      <a:gd name="T14" fmla="*/ 3 w 8"/>
                      <a:gd name="T15" fmla="*/ 0 h 12"/>
                      <a:gd name="T16" fmla="*/ 2 w 8"/>
                      <a:gd name="T17" fmla="*/ 0 h 12"/>
                      <a:gd name="T18" fmla="*/ 0 w 8"/>
                      <a:gd name="T19" fmla="*/ 0 h 12"/>
                      <a:gd name="T20" fmla="*/ 0 w 8"/>
                      <a:gd name="T21" fmla="*/ 4 h 12"/>
                      <a:gd name="T22" fmla="*/ 0 w 8"/>
                      <a:gd name="T23" fmla="*/ 7 h 12"/>
                      <a:gd name="T24" fmla="*/ 0 w 8"/>
                      <a:gd name="T25" fmla="*/ 11 h 12"/>
                      <a:gd name="T26" fmla="*/ 2 w 8"/>
                      <a:gd name="T27" fmla="*/ 11 h 12"/>
                      <a:gd name="T28" fmla="*/ 3 w 8"/>
                      <a:gd name="T29" fmla="*/ 11 h 1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"/>
                      <a:gd name="T46" fmla="*/ 0 h 12"/>
                      <a:gd name="T47" fmla="*/ 8 w 8"/>
                      <a:gd name="T48" fmla="*/ 12 h 1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" h="12">
                        <a:moveTo>
                          <a:pt x="3" y="11"/>
                        </a:moveTo>
                        <a:lnTo>
                          <a:pt x="5" y="11"/>
                        </a:lnTo>
                        <a:lnTo>
                          <a:pt x="7" y="11"/>
                        </a:lnTo>
                        <a:lnTo>
                          <a:pt x="7" y="7"/>
                        </a:lnTo>
                        <a:lnTo>
                          <a:pt x="7" y="4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11"/>
                        </a:lnTo>
                        <a:lnTo>
                          <a:pt x="2" y="11"/>
                        </a:lnTo>
                        <a:lnTo>
                          <a:pt x="3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94" name="Freeform 150">
                    <a:extLst>
                      <a:ext uri="{FF2B5EF4-FFF2-40B4-BE49-F238E27FC236}">
                        <a16:creationId xmlns:a16="http://schemas.microsoft.com/office/drawing/2014/main" id="{22813C7B-3BD0-406E-8229-423AA52435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7" y="1454"/>
                    <a:ext cx="7" cy="10"/>
                  </a:xfrm>
                  <a:custGeom>
                    <a:avLst/>
                    <a:gdLst>
                      <a:gd name="T0" fmla="*/ 4 w 7"/>
                      <a:gd name="T1" fmla="*/ 9 h 10"/>
                      <a:gd name="T2" fmla="*/ 5 w 7"/>
                      <a:gd name="T3" fmla="*/ 9 h 10"/>
                      <a:gd name="T4" fmla="*/ 6 w 7"/>
                      <a:gd name="T5" fmla="*/ 7 h 10"/>
                      <a:gd name="T6" fmla="*/ 6 w 7"/>
                      <a:gd name="T7" fmla="*/ 4 h 10"/>
                      <a:gd name="T8" fmla="*/ 6 w 7"/>
                      <a:gd name="T9" fmla="*/ 2 h 10"/>
                      <a:gd name="T10" fmla="*/ 5 w 7"/>
                      <a:gd name="T11" fmla="*/ 2 h 10"/>
                      <a:gd name="T12" fmla="*/ 5 w 7"/>
                      <a:gd name="T13" fmla="*/ 0 h 10"/>
                      <a:gd name="T14" fmla="*/ 4 w 7"/>
                      <a:gd name="T15" fmla="*/ 0 h 10"/>
                      <a:gd name="T16" fmla="*/ 2 w 7"/>
                      <a:gd name="T17" fmla="*/ 0 h 10"/>
                      <a:gd name="T18" fmla="*/ 1 w 7"/>
                      <a:gd name="T19" fmla="*/ 0 h 10"/>
                      <a:gd name="T20" fmla="*/ 1 w 7"/>
                      <a:gd name="T21" fmla="*/ 2 h 10"/>
                      <a:gd name="T22" fmla="*/ 0 w 7"/>
                      <a:gd name="T23" fmla="*/ 2 h 10"/>
                      <a:gd name="T24" fmla="*/ 0 w 7"/>
                      <a:gd name="T25" fmla="*/ 4 h 10"/>
                      <a:gd name="T26" fmla="*/ 0 w 7"/>
                      <a:gd name="T27" fmla="*/ 7 h 10"/>
                      <a:gd name="T28" fmla="*/ 1 w 7"/>
                      <a:gd name="T29" fmla="*/ 7 h 10"/>
                      <a:gd name="T30" fmla="*/ 1 w 7"/>
                      <a:gd name="T31" fmla="*/ 9 h 10"/>
                      <a:gd name="T32" fmla="*/ 2 w 7"/>
                      <a:gd name="T33" fmla="*/ 9 h 10"/>
                      <a:gd name="T34" fmla="*/ 4 w 7"/>
                      <a:gd name="T35" fmla="*/ 9 h 1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"/>
                      <a:gd name="T55" fmla="*/ 0 h 10"/>
                      <a:gd name="T56" fmla="*/ 7 w 7"/>
                      <a:gd name="T57" fmla="*/ 10 h 1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" h="10">
                        <a:moveTo>
                          <a:pt x="4" y="9"/>
                        </a:moveTo>
                        <a:lnTo>
                          <a:pt x="5" y="9"/>
                        </a:lnTo>
                        <a:lnTo>
                          <a:pt x="6" y="7"/>
                        </a:lnTo>
                        <a:lnTo>
                          <a:pt x="6" y="4"/>
                        </a:lnTo>
                        <a:lnTo>
                          <a:pt x="6" y="2"/>
                        </a:lnTo>
                        <a:lnTo>
                          <a:pt x="5" y="2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2"/>
                        </a:lnTo>
                        <a:lnTo>
                          <a:pt x="0" y="2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1" y="7"/>
                        </a:lnTo>
                        <a:lnTo>
                          <a:pt x="1" y="9"/>
                        </a:lnTo>
                        <a:lnTo>
                          <a:pt x="2" y="9"/>
                        </a:lnTo>
                        <a:lnTo>
                          <a:pt x="4" y="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074" name="Group 151">
                <a:extLst>
                  <a:ext uri="{FF2B5EF4-FFF2-40B4-BE49-F238E27FC236}">
                    <a16:creationId xmlns:a16="http://schemas.microsoft.com/office/drawing/2014/main" id="{B3AACB69-7FD2-4F2F-80D4-E726C52A3D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8" y="1171"/>
                <a:ext cx="143" cy="80"/>
                <a:chOff x="3818" y="1171"/>
                <a:chExt cx="143" cy="80"/>
              </a:xfrm>
            </p:grpSpPr>
            <p:sp>
              <p:nvSpPr>
                <p:cNvPr id="35075" name="Freeform 152">
                  <a:extLst>
                    <a:ext uri="{FF2B5EF4-FFF2-40B4-BE49-F238E27FC236}">
                      <a16:creationId xmlns:a16="http://schemas.microsoft.com/office/drawing/2014/main" id="{19CC9AF8-04D1-4C8A-BE95-2DBBA203B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8" y="1171"/>
                  <a:ext cx="143" cy="80"/>
                </a:xfrm>
                <a:custGeom>
                  <a:avLst/>
                  <a:gdLst>
                    <a:gd name="T0" fmla="*/ 126 w 143"/>
                    <a:gd name="T1" fmla="*/ 0 h 80"/>
                    <a:gd name="T2" fmla="*/ 0 w 143"/>
                    <a:gd name="T3" fmla="*/ 79 h 80"/>
                    <a:gd name="T4" fmla="*/ 142 w 143"/>
                    <a:gd name="T5" fmla="*/ 79 h 80"/>
                    <a:gd name="T6" fmla="*/ 126 w 143"/>
                    <a:gd name="T7" fmla="*/ 0 h 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80"/>
                    <a:gd name="T14" fmla="*/ 143 w 143"/>
                    <a:gd name="T15" fmla="*/ 80 h 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80">
                      <a:moveTo>
                        <a:pt x="126" y="0"/>
                      </a:moveTo>
                      <a:lnTo>
                        <a:pt x="0" y="79"/>
                      </a:lnTo>
                      <a:lnTo>
                        <a:pt x="142" y="79"/>
                      </a:lnTo>
                      <a:lnTo>
                        <a:pt x="126" y="0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76" name="Group 153">
                  <a:extLst>
                    <a:ext uri="{FF2B5EF4-FFF2-40B4-BE49-F238E27FC236}">
                      <a16:creationId xmlns:a16="http://schemas.microsoft.com/office/drawing/2014/main" id="{1238C8D7-A14A-498A-80B7-2506FE2E15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5" y="1171"/>
                  <a:ext cx="101" cy="71"/>
                  <a:chOff x="3835" y="1171"/>
                  <a:chExt cx="101" cy="71"/>
                </a:xfrm>
              </p:grpSpPr>
              <p:sp>
                <p:nvSpPr>
                  <p:cNvPr id="35077" name="Freeform 154">
                    <a:extLst>
                      <a:ext uri="{FF2B5EF4-FFF2-40B4-BE49-F238E27FC236}">
                        <a16:creationId xmlns:a16="http://schemas.microsoft.com/office/drawing/2014/main" id="{6AC6A69C-1FE9-407D-82CA-74AB43C227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6" y="1171"/>
                    <a:ext cx="10" cy="14"/>
                  </a:xfrm>
                  <a:custGeom>
                    <a:avLst/>
                    <a:gdLst>
                      <a:gd name="T0" fmla="*/ 4 w 10"/>
                      <a:gd name="T1" fmla="*/ 13 h 14"/>
                      <a:gd name="T2" fmla="*/ 9 w 10"/>
                      <a:gd name="T3" fmla="*/ 13 h 14"/>
                      <a:gd name="T4" fmla="*/ 9 w 10"/>
                      <a:gd name="T5" fmla="*/ 0 h 14"/>
                      <a:gd name="T6" fmla="*/ 4 w 10"/>
                      <a:gd name="T7" fmla="*/ 0 h 14"/>
                      <a:gd name="T8" fmla="*/ 0 w 10"/>
                      <a:gd name="T9" fmla="*/ 0 h 14"/>
                      <a:gd name="T10" fmla="*/ 0 w 10"/>
                      <a:gd name="T11" fmla="*/ 13 h 14"/>
                      <a:gd name="T12" fmla="*/ 4 w 10"/>
                      <a:gd name="T13" fmla="*/ 13 h 1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4"/>
                      <a:gd name="T23" fmla="*/ 10 w 10"/>
                      <a:gd name="T24" fmla="*/ 14 h 1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4">
                        <a:moveTo>
                          <a:pt x="4" y="13"/>
                        </a:moveTo>
                        <a:lnTo>
                          <a:pt x="9" y="13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4" y="1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78" name="Freeform 155">
                    <a:extLst>
                      <a:ext uri="{FF2B5EF4-FFF2-40B4-BE49-F238E27FC236}">
                        <a16:creationId xmlns:a16="http://schemas.microsoft.com/office/drawing/2014/main" id="{6D09ECF2-FDB9-40C4-8F39-ACD63F32E8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3" y="1181"/>
                    <a:ext cx="9" cy="11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5 w 9"/>
                      <a:gd name="T3" fmla="*/ 10 h 11"/>
                      <a:gd name="T4" fmla="*/ 8 w 9"/>
                      <a:gd name="T5" fmla="*/ 7 h 11"/>
                      <a:gd name="T6" fmla="*/ 8 w 9"/>
                      <a:gd name="T7" fmla="*/ 3 h 11"/>
                      <a:gd name="T8" fmla="*/ 5 w 9"/>
                      <a:gd name="T9" fmla="*/ 3 h 11"/>
                      <a:gd name="T10" fmla="*/ 5 w 9"/>
                      <a:gd name="T11" fmla="*/ 0 h 11"/>
                      <a:gd name="T12" fmla="*/ 3 w 9"/>
                      <a:gd name="T13" fmla="*/ 0 h 11"/>
                      <a:gd name="T14" fmla="*/ 0 w 9"/>
                      <a:gd name="T15" fmla="*/ 0 h 11"/>
                      <a:gd name="T16" fmla="*/ 0 w 9"/>
                      <a:gd name="T17" fmla="*/ 3 h 11"/>
                      <a:gd name="T18" fmla="*/ 0 w 9"/>
                      <a:gd name="T19" fmla="*/ 7 h 11"/>
                      <a:gd name="T20" fmla="*/ 0 w 9"/>
                      <a:gd name="T21" fmla="*/ 10 h 11"/>
                      <a:gd name="T22" fmla="*/ 3 w 9"/>
                      <a:gd name="T23" fmla="*/ 10 h 1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"/>
                      <a:gd name="T37" fmla="*/ 0 h 11"/>
                      <a:gd name="T38" fmla="*/ 9 w 9"/>
                      <a:gd name="T39" fmla="*/ 11 h 11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" h="11">
                        <a:moveTo>
                          <a:pt x="3" y="10"/>
                        </a:moveTo>
                        <a:lnTo>
                          <a:pt x="5" y="10"/>
                        </a:lnTo>
                        <a:lnTo>
                          <a:pt x="8" y="7"/>
                        </a:lnTo>
                        <a:lnTo>
                          <a:pt x="8" y="3"/>
                        </a:lnTo>
                        <a:lnTo>
                          <a:pt x="5" y="3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79" name="Freeform 156">
                    <a:extLst>
                      <a:ext uri="{FF2B5EF4-FFF2-40B4-BE49-F238E27FC236}">
                        <a16:creationId xmlns:a16="http://schemas.microsoft.com/office/drawing/2014/main" id="{0823626E-DEAA-4272-AAFE-68F73A59A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9" y="1188"/>
                    <a:ext cx="10" cy="13"/>
                  </a:xfrm>
                  <a:custGeom>
                    <a:avLst/>
                    <a:gdLst>
                      <a:gd name="T0" fmla="*/ 4 w 10"/>
                      <a:gd name="T1" fmla="*/ 12 h 13"/>
                      <a:gd name="T2" fmla="*/ 9 w 10"/>
                      <a:gd name="T3" fmla="*/ 12 h 13"/>
                      <a:gd name="T4" fmla="*/ 9 w 10"/>
                      <a:gd name="T5" fmla="*/ 6 h 13"/>
                      <a:gd name="T6" fmla="*/ 9 w 10"/>
                      <a:gd name="T7" fmla="*/ 0 h 13"/>
                      <a:gd name="T8" fmla="*/ 4 w 10"/>
                      <a:gd name="T9" fmla="*/ 0 h 13"/>
                      <a:gd name="T10" fmla="*/ 0 w 10"/>
                      <a:gd name="T11" fmla="*/ 0 h 13"/>
                      <a:gd name="T12" fmla="*/ 0 w 10"/>
                      <a:gd name="T13" fmla="*/ 6 h 13"/>
                      <a:gd name="T14" fmla="*/ 0 w 10"/>
                      <a:gd name="T15" fmla="*/ 12 h 13"/>
                      <a:gd name="T16" fmla="*/ 4 w 10"/>
                      <a:gd name="T17" fmla="*/ 12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"/>
                      <a:gd name="T28" fmla="*/ 0 h 13"/>
                      <a:gd name="T29" fmla="*/ 10 w 10"/>
                      <a:gd name="T30" fmla="*/ 13 h 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" h="13">
                        <a:moveTo>
                          <a:pt x="4" y="12"/>
                        </a:moveTo>
                        <a:lnTo>
                          <a:pt x="9" y="12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0" name="Freeform 157">
                    <a:extLst>
                      <a:ext uri="{FF2B5EF4-FFF2-40B4-BE49-F238E27FC236}">
                        <a16:creationId xmlns:a16="http://schemas.microsoft.com/office/drawing/2014/main" id="{3AC3DFD5-AD19-4409-B8E0-3A51FCA94D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6" y="1197"/>
                    <a:ext cx="10" cy="11"/>
                  </a:xfrm>
                  <a:custGeom>
                    <a:avLst/>
                    <a:gdLst>
                      <a:gd name="T0" fmla="*/ 4 w 10"/>
                      <a:gd name="T1" fmla="*/ 10 h 11"/>
                      <a:gd name="T2" fmla="*/ 9 w 10"/>
                      <a:gd name="T3" fmla="*/ 10 h 11"/>
                      <a:gd name="T4" fmla="*/ 9 w 10"/>
                      <a:gd name="T5" fmla="*/ 7 h 11"/>
                      <a:gd name="T6" fmla="*/ 9 w 10"/>
                      <a:gd name="T7" fmla="*/ 3 h 11"/>
                      <a:gd name="T8" fmla="*/ 9 w 10"/>
                      <a:gd name="T9" fmla="*/ 0 h 11"/>
                      <a:gd name="T10" fmla="*/ 4 w 10"/>
                      <a:gd name="T11" fmla="*/ 0 h 11"/>
                      <a:gd name="T12" fmla="*/ 0 w 10"/>
                      <a:gd name="T13" fmla="*/ 0 h 11"/>
                      <a:gd name="T14" fmla="*/ 0 w 10"/>
                      <a:gd name="T15" fmla="*/ 3 h 11"/>
                      <a:gd name="T16" fmla="*/ 0 w 10"/>
                      <a:gd name="T17" fmla="*/ 7 h 11"/>
                      <a:gd name="T18" fmla="*/ 0 w 10"/>
                      <a:gd name="T19" fmla="*/ 10 h 11"/>
                      <a:gd name="T20" fmla="*/ 4 w 10"/>
                      <a:gd name="T21" fmla="*/ 10 h 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"/>
                      <a:gd name="T34" fmla="*/ 0 h 11"/>
                      <a:gd name="T35" fmla="*/ 10 w 10"/>
                      <a:gd name="T36" fmla="*/ 11 h 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" h="11">
                        <a:moveTo>
                          <a:pt x="4" y="10"/>
                        </a:moveTo>
                        <a:lnTo>
                          <a:pt x="9" y="10"/>
                        </a:lnTo>
                        <a:lnTo>
                          <a:pt x="9" y="7"/>
                        </a:lnTo>
                        <a:lnTo>
                          <a:pt x="9" y="3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1" name="Freeform 158">
                    <a:extLst>
                      <a:ext uri="{FF2B5EF4-FFF2-40B4-BE49-F238E27FC236}">
                        <a16:creationId xmlns:a16="http://schemas.microsoft.com/office/drawing/2014/main" id="{00CB8575-035F-4CF9-B9B4-5F40D9EB1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5" y="1203"/>
                    <a:ext cx="10" cy="13"/>
                  </a:xfrm>
                  <a:custGeom>
                    <a:avLst/>
                    <a:gdLst>
                      <a:gd name="T0" fmla="*/ 4 w 10"/>
                      <a:gd name="T1" fmla="*/ 12 h 13"/>
                      <a:gd name="T2" fmla="*/ 9 w 10"/>
                      <a:gd name="T3" fmla="*/ 12 h 13"/>
                      <a:gd name="T4" fmla="*/ 9 w 10"/>
                      <a:gd name="T5" fmla="*/ 6 h 13"/>
                      <a:gd name="T6" fmla="*/ 9 w 10"/>
                      <a:gd name="T7" fmla="*/ 0 h 13"/>
                      <a:gd name="T8" fmla="*/ 4 w 10"/>
                      <a:gd name="T9" fmla="*/ 0 h 13"/>
                      <a:gd name="T10" fmla="*/ 0 w 10"/>
                      <a:gd name="T11" fmla="*/ 0 h 13"/>
                      <a:gd name="T12" fmla="*/ 0 w 10"/>
                      <a:gd name="T13" fmla="*/ 6 h 13"/>
                      <a:gd name="T14" fmla="*/ 0 w 10"/>
                      <a:gd name="T15" fmla="*/ 12 h 13"/>
                      <a:gd name="T16" fmla="*/ 4 w 10"/>
                      <a:gd name="T17" fmla="*/ 12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"/>
                      <a:gd name="T28" fmla="*/ 0 h 13"/>
                      <a:gd name="T29" fmla="*/ 10 w 10"/>
                      <a:gd name="T30" fmla="*/ 13 h 1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" h="13">
                        <a:moveTo>
                          <a:pt x="4" y="12"/>
                        </a:moveTo>
                        <a:lnTo>
                          <a:pt x="9" y="12"/>
                        </a:ln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2" name="Freeform 159">
                    <a:extLst>
                      <a:ext uri="{FF2B5EF4-FFF2-40B4-BE49-F238E27FC236}">
                        <a16:creationId xmlns:a16="http://schemas.microsoft.com/office/drawing/2014/main" id="{5657104C-1002-4990-AC2E-C298015F67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63" y="1213"/>
                    <a:ext cx="9" cy="12"/>
                  </a:xfrm>
                  <a:custGeom>
                    <a:avLst/>
                    <a:gdLst>
                      <a:gd name="T0" fmla="*/ 5 w 9"/>
                      <a:gd name="T1" fmla="*/ 11 h 12"/>
                      <a:gd name="T2" fmla="*/ 8 w 9"/>
                      <a:gd name="T3" fmla="*/ 11 h 12"/>
                      <a:gd name="T4" fmla="*/ 8 w 9"/>
                      <a:gd name="T5" fmla="*/ 7 h 12"/>
                      <a:gd name="T6" fmla="*/ 8 w 9"/>
                      <a:gd name="T7" fmla="*/ 4 h 12"/>
                      <a:gd name="T8" fmla="*/ 5 w 9"/>
                      <a:gd name="T9" fmla="*/ 0 h 12"/>
                      <a:gd name="T10" fmla="*/ 3 w 9"/>
                      <a:gd name="T11" fmla="*/ 0 h 12"/>
                      <a:gd name="T12" fmla="*/ 3 w 9"/>
                      <a:gd name="T13" fmla="*/ 4 h 12"/>
                      <a:gd name="T14" fmla="*/ 0 w 9"/>
                      <a:gd name="T15" fmla="*/ 4 h 12"/>
                      <a:gd name="T16" fmla="*/ 0 w 9"/>
                      <a:gd name="T17" fmla="*/ 7 h 12"/>
                      <a:gd name="T18" fmla="*/ 0 w 9"/>
                      <a:gd name="T19" fmla="*/ 11 h 12"/>
                      <a:gd name="T20" fmla="*/ 3 w 9"/>
                      <a:gd name="T21" fmla="*/ 11 h 12"/>
                      <a:gd name="T22" fmla="*/ 5 w 9"/>
                      <a:gd name="T23" fmla="*/ 11 h 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9"/>
                      <a:gd name="T37" fmla="*/ 0 h 12"/>
                      <a:gd name="T38" fmla="*/ 9 w 9"/>
                      <a:gd name="T39" fmla="*/ 12 h 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9" h="12">
                        <a:moveTo>
                          <a:pt x="5" y="11"/>
                        </a:moveTo>
                        <a:lnTo>
                          <a:pt x="8" y="11"/>
                        </a:lnTo>
                        <a:lnTo>
                          <a:pt x="8" y="7"/>
                        </a:lnTo>
                        <a:lnTo>
                          <a:pt x="8" y="4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4"/>
                        </a:lnTo>
                        <a:lnTo>
                          <a:pt x="0" y="4"/>
                        </a:lnTo>
                        <a:lnTo>
                          <a:pt x="0" y="7"/>
                        </a:lnTo>
                        <a:lnTo>
                          <a:pt x="0" y="11"/>
                        </a:lnTo>
                        <a:lnTo>
                          <a:pt x="3" y="11"/>
                        </a:lnTo>
                        <a:lnTo>
                          <a:pt x="5" y="1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3" name="Freeform 160">
                    <a:extLst>
                      <a:ext uri="{FF2B5EF4-FFF2-40B4-BE49-F238E27FC236}">
                        <a16:creationId xmlns:a16="http://schemas.microsoft.com/office/drawing/2014/main" id="{EDD99139-5128-4DCB-BD95-8D2A23C4EA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0" y="1221"/>
                    <a:ext cx="9" cy="11"/>
                  </a:xfrm>
                  <a:custGeom>
                    <a:avLst/>
                    <a:gdLst>
                      <a:gd name="T0" fmla="*/ 4 w 9"/>
                      <a:gd name="T1" fmla="*/ 10 h 11"/>
                      <a:gd name="T2" fmla="*/ 6 w 9"/>
                      <a:gd name="T3" fmla="*/ 10 h 11"/>
                      <a:gd name="T4" fmla="*/ 8 w 9"/>
                      <a:gd name="T5" fmla="*/ 10 h 11"/>
                      <a:gd name="T6" fmla="*/ 8 w 9"/>
                      <a:gd name="T7" fmla="*/ 7 h 11"/>
                      <a:gd name="T8" fmla="*/ 8 w 9"/>
                      <a:gd name="T9" fmla="*/ 3 h 11"/>
                      <a:gd name="T10" fmla="*/ 8 w 9"/>
                      <a:gd name="T11" fmla="*/ 0 h 11"/>
                      <a:gd name="T12" fmla="*/ 6 w 9"/>
                      <a:gd name="T13" fmla="*/ 0 h 11"/>
                      <a:gd name="T14" fmla="*/ 4 w 9"/>
                      <a:gd name="T15" fmla="*/ 0 h 11"/>
                      <a:gd name="T16" fmla="*/ 2 w 9"/>
                      <a:gd name="T17" fmla="*/ 0 h 11"/>
                      <a:gd name="T18" fmla="*/ 2 w 9"/>
                      <a:gd name="T19" fmla="*/ 3 h 11"/>
                      <a:gd name="T20" fmla="*/ 0 w 9"/>
                      <a:gd name="T21" fmla="*/ 3 h 11"/>
                      <a:gd name="T22" fmla="*/ 0 w 9"/>
                      <a:gd name="T23" fmla="*/ 7 h 11"/>
                      <a:gd name="T24" fmla="*/ 2 w 9"/>
                      <a:gd name="T25" fmla="*/ 10 h 11"/>
                      <a:gd name="T26" fmla="*/ 4 w 9"/>
                      <a:gd name="T27" fmla="*/ 10 h 1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9"/>
                      <a:gd name="T43" fmla="*/ 0 h 11"/>
                      <a:gd name="T44" fmla="*/ 9 w 9"/>
                      <a:gd name="T45" fmla="*/ 11 h 11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9" h="11">
                        <a:moveTo>
                          <a:pt x="4" y="10"/>
                        </a:moveTo>
                        <a:lnTo>
                          <a:pt x="6" y="10"/>
                        </a:lnTo>
                        <a:lnTo>
                          <a:pt x="8" y="10"/>
                        </a:lnTo>
                        <a:lnTo>
                          <a:pt x="8" y="7"/>
                        </a:lnTo>
                        <a:lnTo>
                          <a:pt x="8" y="3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0"/>
                        </a:lnTo>
                        <a:lnTo>
                          <a:pt x="2" y="3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2" y="10"/>
                        </a:lnTo>
                        <a:lnTo>
                          <a:pt x="4" y="1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84" name="Freeform 161">
                    <a:extLst>
                      <a:ext uri="{FF2B5EF4-FFF2-40B4-BE49-F238E27FC236}">
                        <a16:creationId xmlns:a16="http://schemas.microsoft.com/office/drawing/2014/main" id="{7C7A9294-8600-4717-B2D6-EED524A02A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35" y="1228"/>
                    <a:ext cx="11" cy="14"/>
                  </a:xfrm>
                  <a:custGeom>
                    <a:avLst/>
                    <a:gdLst>
                      <a:gd name="T0" fmla="*/ 10 w 11"/>
                      <a:gd name="T1" fmla="*/ 13 h 14"/>
                      <a:gd name="T2" fmla="*/ 10 w 11"/>
                      <a:gd name="T3" fmla="*/ 0 h 14"/>
                      <a:gd name="T4" fmla="*/ 5 w 11"/>
                      <a:gd name="T5" fmla="*/ 0 h 14"/>
                      <a:gd name="T6" fmla="*/ 0 w 11"/>
                      <a:gd name="T7" fmla="*/ 0 h 14"/>
                      <a:gd name="T8" fmla="*/ 0 w 11"/>
                      <a:gd name="T9" fmla="*/ 13 h 14"/>
                      <a:gd name="T10" fmla="*/ 5 w 11"/>
                      <a:gd name="T11" fmla="*/ 13 h 14"/>
                      <a:gd name="T12" fmla="*/ 10 w 11"/>
                      <a:gd name="T13" fmla="*/ 13 h 1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1"/>
                      <a:gd name="T22" fmla="*/ 0 h 14"/>
                      <a:gd name="T23" fmla="*/ 11 w 11"/>
                      <a:gd name="T24" fmla="*/ 14 h 1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1" h="14">
                        <a:moveTo>
                          <a:pt x="10" y="13"/>
                        </a:moveTo>
                        <a:lnTo>
                          <a:pt x="10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5" y="13"/>
                        </a:lnTo>
                        <a:lnTo>
                          <a:pt x="10" y="1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045" name="Group 162">
              <a:extLst>
                <a:ext uri="{FF2B5EF4-FFF2-40B4-BE49-F238E27FC236}">
                  <a16:creationId xmlns:a16="http://schemas.microsoft.com/office/drawing/2014/main" id="{7453CA4E-AD3A-4826-B275-A580EFCF7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342"/>
              <a:ext cx="844" cy="298"/>
              <a:chOff x="3838" y="1342"/>
              <a:chExt cx="844" cy="298"/>
            </a:xfrm>
          </p:grpSpPr>
          <p:grpSp>
            <p:nvGrpSpPr>
              <p:cNvPr id="35046" name="Group 163">
                <a:extLst>
                  <a:ext uri="{FF2B5EF4-FFF2-40B4-BE49-F238E27FC236}">
                    <a16:creationId xmlns:a16="http://schemas.microsoft.com/office/drawing/2014/main" id="{03965521-58AC-43CC-A5C0-4AC2F9650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8" y="1342"/>
                <a:ext cx="844" cy="298"/>
                <a:chOff x="3838" y="1342"/>
                <a:chExt cx="844" cy="298"/>
              </a:xfrm>
            </p:grpSpPr>
            <p:sp>
              <p:nvSpPr>
                <p:cNvPr id="35066" name="Freeform 164">
                  <a:extLst>
                    <a:ext uri="{FF2B5EF4-FFF2-40B4-BE49-F238E27FC236}">
                      <a16:creationId xmlns:a16="http://schemas.microsoft.com/office/drawing/2014/main" id="{6FD65AB0-B9EA-4510-B3A4-ADA35C049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8" y="1342"/>
                  <a:ext cx="844" cy="298"/>
                </a:xfrm>
                <a:custGeom>
                  <a:avLst/>
                  <a:gdLst>
                    <a:gd name="T0" fmla="*/ 128 w 844"/>
                    <a:gd name="T1" fmla="*/ 297 h 298"/>
                    <a:gd name="T2" fmla="*/ 0 w 844"/>
                    <a:gd name="T3" fmla="*/ 0 h 298"/>
                    <a:gd name="T4" fmla="*/ 636 w 844"/>
                    <a:gd name="T5" fmla="*/ 0 h 298"/>
                    <a:gd name="T6" fmla="*/ 843 w 844"/>
                    <a:gd name="T7" fmla="*/ 297 h 298"/>
                    <a:gd name="T8" fmla="*/ 128 w 844"/>
                    <a:gd name="T9" fmla="*/ 297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4"/>
                    <a:gd name="T16" fmla="*/ 0 h 298"/>
                    <a:gd name="T17" fmla="*/ 844 w 844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4" h="298">
                      <a:moveTo>
                        <a:pt x="128" y="297"/>
                      </a:moveTo>
                      <a:lnTo>
                        <a:pt x="0" y="0"/>
                      </a:lnTo>
                      <a:lnTo>
                        <a:pt x="636" y="0"/>
                      </a:lnTo>
                      <a:lnTo>
                        <a:pt x="843" y="297"/>
                      </a:lnTo>
                      <a:lnTo>
                        <a:pt x="128" y="29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067" name="Group 165">
                  <a:extLst>
                    <a:ext uri="{FF2B5EF4-FFF2-40B4-BE49-F238E27FC236}">
                      <a16:creationId xmlns:a16="http://schemas.microsoft.com/office/drawing/2014/main" id="{89F2022D-7486-48D8-B2B3-574CDC5EBD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58" y="1385"/>
                  <a:ext cx="789" cy="204"/>
                  <a:chOff x="3858" y="1385"/>
                  <a:chExt cx="789" cy="204"/>
                </a:xfrm>
              </p:grpSpPr>
              <p:sp>
                <p:nvSpPr>
                  <p:cNvPr id="35068" name="Freeform 166">
                    <a:extLst>
                      <a:ext uri="{FF2B5EF4-FFF2-40B4-BE49-F238E27FC236}">
                        <a16:creationId xmlns:a16="http://schemas.microsoft.com/office/drawing/2014/main" id="{644E58F3-E692-4DE8-9048-A0AB75FF36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6" y="1546"/>
                    <a:ext cx="721" cy="43"/>
                  </a:xfrm>
                  <a:custGeom>
                    <a:avLst/>
                    <a:gdLst>
                      <a:gd name="T0" fmla="*/ 0 w 721"/>
                      <a:gd name="T1" fmla="*/ 0 h 43"/>
                      <a:gd name="T2" fmla="*/ 690 w 721"/>
                      <a:gd name="T3" fmla="*/ 0 h 43"/>
                      <a:gd name="T4" fmla="*/ 720 w 721"/>
                      <a:gd name="T5" fmla="*/ 42 h 43"/>
                      <a:gd name="T6" fmla="*/ 18 w 721"/>
                      <a:gd name="T7" fmla="*/ 42 h 43"/>
                      <a:gd name="T8" fmla="*/ 0 w 721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1"/>
                      <a:gd name="T16" fmla="*/ 0 h 43"/>
                      <a:gd name="T17" fmla="*/ 721 w 721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1" h="43">
                        <a:moveTo>
                          <a:pt x="0" y="0"/>
                        </a:moveTo>
                        <a:lnTo>
                          <a:pt x="690" y="0"/>
                        </a:lnTo>
                        <a:lnTo>
                          <a:pt x="720" y="42"/>
                        </a:lnTo>
                        <a:lnTo>
                          <a:pt x="18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9" name="Freeform 167">
                    <a:extLst>
                      <a:ext uri="{FF2B5EF4-FFF2-40B4-BE49-F238E27FC236}">
                        <a16:creationId xmlns:a16="http://schemas.microsoft.com/office/drawing/2014/main" id="{A235F4E6-BEA6-4AF5-AE58-DF736C54F9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8" y="1385"/>
                    <a:ext cx="676" cy="43"/>
                  </a:xfrm>
                  <a:custGeom>
                    <a:avLst/>
                    <a:gdLst>
                      <a:gd name="T0" fmla="*/ 0 w 676"/>
                      <a:gd name="T1" fmla="*/ 0 h 43"/>
                      <a:gd name="T2" fmla="*/ 645 w 676"/>
                      <a:gd name="T3" fmla="*/ 0 h 43"/>
                      <a:gd name="T4" fmla="*/ 675 w 676"/>
                      <a:gd name="T5" fmla="*/ 42 h 43"/>
                      <a:gd name="T6" fmla="*/ 18 w 676"/>
                      <a:gd name="T7" fmla="*/ 42 h 43"/>
                      <a:gd name="T8" fmla="*/ 0 w 676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6"/>
                      <a:gd name="T16" fmla="*/ 0 h 43"/>
                      <a:gd name="T17" fmla="*/ 676 w 67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6" h="43">
                        <a:moveTo>
                          <a:pt x="0" y="0"/>
                        </a:moveTo>
                        <a:lnTo>
                          <a:pt x="645" y="0"/>
                        </a:lnTo>
                        <a:lnTo>
                          <a:pt x="675" y="42"/>
                        </a:lnTo>
                        <a:lnTo>
                          <a:pt x="18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70" name="Freeform 168">
                    <a:extLst>
                      <a:ext uri="{FF2B5EF4-FFF2-40B4-BE49-F238E27FC236}">
                        <a16:creationId xmlns:a16="http://schemas.microsoft.com/office/drawing/2014/main" id="{C8C7DF9C-F890-4E1A-9457-E3897408E6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1" y="1465"/>
                    <a:ext cx="699" cy="43"/>
                  </a:xfrm>
                  <a:custGeom>
                    <a:avLst/>
                    <a:gdLst>
                      <a:gd name="T0" fmla="*/ 0 w 699"/>
                      <a:gd name="T1" fmla="*/ 0 h 43"/>
                      <a:gd name="T2" fmla="*/ 670 w 699"/>
                      <a:gd name="T3" fmla="*/ 0 h 43"/>
                      <a:gd name="T4" fmla="*/ 698 w 699"/>
                      <a:gd name="T5" fmla="*/ 42 h 43"/>
                      <a:gd name="T6" fmla="*/ 19 w 699"/>
                      <a:gd name="T7" fmla="*/ 42 h 43"/>
                      <a:gd name="T8" fmla="*/ 0 w 699"/>
                      <a:gd name="T9" fmla="*/ 0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9"/>
                      <a:gd name="T16" fmla="*/ 0 h 43"/>
                      <a:gd name="T17" fmla="*/ 699 w 699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9" h="43">
                        <a:moveTo>
                          <a:pt x="0" y="0"/>
                        </a:moveTo>
                        <a:lnTo>
                          <a:pt x="670" y="0"/>
                        </a:lnTo>
                        <a:lnTo>
                          <a:pt x="698" y="42"/>
                        </a:lnTo>
                        <a:lnTo>
                          <a:pt x="19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FFF9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047" name="Group 169">
                <a:extLst>
                  <a:ext uri="{FF2B5EF4-FFF2-40B4-BE49-F238E27FC236}">
                    <a16:creationId xmlns:a16="http://schemas.microsoft.com/office/drawing/2014/main" id="{426F9B5F-7BAB-45EC-94B6-94FAADF291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9" y="1358"/>
                <a:ext cx="749" cy="254"/>
                <a:chOff x="3869" y="1358"/>
                <a:chExt cx="749" cy="254"/>
              </a:xfrm>
            </p:grpSpPr>
            <p:grpSp>
              <p:nvGrpSpPr>
                <p:cNvPr id="35048" name="Group 170">
                  <a:extLst>
                    <a:ext uri="{FF2B5EF4-FFF2-40B4-BE49-F238E27FC236}">
                      <a16:creationId xmlns:a16="http://schemas.microsoft.com/office/drawing/2014/main" id="{58E0FD27-36DA-4071-8EE5-99BB7E7310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69" y="1358"/>
                  <a:ext cx="121" cy="254"/>
                  <a:chOff x="3869" y="1358"/>
                  <a:chExt cx="121" cy="254"/>
                </a:xfrm>
              </p:grpSpPr>
              <p:sp>
                <p:nvSpPr>
                  <p:cNvPr id="35058" name="Freeform 171">
                    <a:extLst>
                      <a:ext uri="{FF2B5EF4-FFF2-40B4-BE49-F238E27FC236}">
                        <a16:creationId xmlns:a16="http://schemas.microsoft.com/office/drawing/2014/main" id="{2BF28009-51BE-488D-83CD-8AE6167FD1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69" y="1358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1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1 h 3"/>
                      <a:gd name="T48" fmla="*/ 0 w 3"/>
                      <a:gd name="T49" fmla="*/ 2 h 3"/>
                      <a:gd name="T50" fmla="*/ 0 w 3"/>
                      <a:gd name="T51" fmla="*/ 2 h 3"/>
                      <a:gd name="T52" fmla="*/ 1 w 3"/>
                      <a:gd name="T53" fmla="*/ 2 h 3"/>
                      <a:gd name="T54" fmla="*/ 1 w 3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"/>
                      <a:gd name="T85" fmla="*/ 0 h 3"/>
                      <a:gd name="T86" fmla="*/ 3 w 3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9" name="Freeform 172">
                    <a:extLst>
                      <a:ext uri="{FF2B5EF4-FFF2-40B4-BE49-F238E27FC236}">
                        <a16:creationId xmlns:a16="http://schemas.microsoft.com/office/drawing/2014/main" id="{C4464807-3886-4C73-A105-FF9CB44C44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6" y="1395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2 w 3"/>
                      <a:gd name="T5" fmla="*/ 2 h 3"/>
                      <a:gd name="T6" fmla="*/ 2 w 3"/>
                      <a:gd name="T7" fmla="*/ 1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0 h 3"/>
                      <a:gd name="T16" fmla="*/ 2 w 3"/>
                      <a:gd name="T17" fmla="*/ 0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1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1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2 h 3"/>
                      <a:gd name="T46" fmla="*/ 0 w 3"/>
                      <a:gd name="T47" fmla="*/ 2 h 3"/>
                      <a:gd name="T48" fmla="*/ 1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3"/>
                      <a:gd name="T83" fmla="*/ 3 w 3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0" name="Freeform 173">
                    <a:extLst>
                      <a:ext uri="{FF2B5EF4-FFF2-40B4-BE49-F238E27FC236}">
                        <a16:creationId xmlns:a16="http://schemas.microsoft.com/office/drawing/2014/main" id="{10AE0B61-D9CF-4BDE-99CE-46D831AA6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05" y="1431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1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1 w 3"/>
                      <a:gd name="T31" fmla="*/ 0 h 3"/>
                      <a:gd name="T32" fmla="*/ 1 w 3"/>
                      <a:gd name="T33" fmla="*/ 0 h 3"/>
                      <a:gd name="T34" fmla="*/ 1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0 h 3"/>
                      <a:gd name="T40" fmla="*/ 0 w 3"/>
                      <a:gd name="T41" fmla="*/ 0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1 h 3"/>
                      <a:gd name="T48" fmla="*/ 0 w 3"/>
                      <a:gd name="T49" fmla="*/ 1 h 3"/>
                      <a:gd name="T50" fmla="*/ 0 w 3"/>
                      <a:gd name="T51" fmla="*/ 2 h 3"/>
                      <a:gd name="T52" fmla="*/ 0 w 3"/>
                      <a:gd name="T53" fmla="*/ 2 h 3"/>
                      <a:gd name="T54" fmla="*/ 0 w 3"/>
                      <a:gd name="T55" fmla="*/ 2 h 3"/>
                      <a:gd name="T56" fmla="*/ 1 w 3"/>
                      <a:gd name="T57" fmla="*/ 2 h 3"/>
                      <a:gd name="T58" fmla="*/ 1 w 3"/>
                      <a:gd name="T59" fmla="*/ 2 h 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3"/>
                      <a:gd name="T91" fmla="*/ 0 h 3"/>
                      <a:gd name="T92" fmla="*/ 3 w 3"/>
                      <a:gd name="T93" fmla="*/ 3 h 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1" name="Freeform 174">
                    <a:extLst>
                      <a:ext uri="{FF2B5EF4-FFF2-40B4-BE49-F238E27FC236}">
                        <a16:creationId xmlns:a16="http://schemas.microsoft.com/office/drawing/2014/main" id="{F8A2F625-F13E-42D6-88C0-E095ACC565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9" y="1467"/>
                    <a:ext cx="3" cy="4"/>
                  </a:xfrm>
                  <a:custGeom>
                    <a:avLst/>
                    <a:gdLst>
                      <a:gd name="T0" fmla="*/ 1 w 3"/>
                      <a:gd name="T1" fmla="*/ 3 h 4"/>
                      <a:gd name="T2" fmla="*/ 1 w 3"/>
                      <a:gd name="T3" fmla="*/ 3 h 4"/>
                      <a:gd name="T4" fmla="*/ 1 w 3"/>
                      <a:gd name="T5" fmla="*/ 3 h 4"/>
                      <a:gd name="T6" fmla="*/ 2 w 3"/>
                      <a:gd name="T7" fmla="*/ 3 h 4"/>
                      <a:gd name="T8" fmla="*/ 2 w 3"/>
                      <a:gd name="T9" fmla="*/ 3 h 4"/>
                      <a:gd name="T10" fmla="*/ 2 w 3"/>
                      <a:gd name="T11" fmla="*/ 3 h 4"/>
                      <a:gd name="T12" fmla="*/ 2 w 3"/>
                      <a:gd name="T13" fmla="*/ 2 h 4"/>
                      <a:gd name="T14" fmla="*/ 2 w 3"/>
                      <a:gd name="T15" fmla="*/ 2 h 4"/>
                      <a:gd name="T16" fmla="*/ 2 w 3"/>
                      <a:gd name="T17" fmla="*/ 1 h 4"/>
                      <a:gd name="T18" fmla="*/ 2 w 3"/>
                      <a:gd name="T19" fmla="*/ 1 h 4"/>
                      <a:gd name="T20" fmla="*/ 2 w 3"/>
                      <a:gd name="T21" fmla="*/ 0 h 4"/>
                      <a:gd name="T22" fmla="*/ 2 w 3"/>
                      <a:gd name="T23" fmla="*/ 0 h 4"/>
                      <a:gd name="T24" fmla="*/ 1 w 3"/>
                      <a:gd name="T25" fmla="*/ 0 h 4"/>
                      <a:gd name="T26" fmla="*/ 1 w 3"/>
                      <a:gd name="T27" fmla="*/ 0 h 4"/>
                      <a:gd name="T28" fmla="*/ 1 w 3"/>
                      <a:gd name="T29" fmla="*/ 0 h 4"/>
                      <a:gd name="T30" fmla="*/ 1 w 3"/>
                      <a:gd name="T31" fmla="*/ 0 h 4"/>
                      <a:gd name="T32" fmla="*/ 0 w 3"/>
                      <a:gd name="T33" fmla="*/ 0 h 4"/>
                      <a:gd name="T34" fmla="*/ 0 w 3"/>
                      <a:gd name="T35" fmla="*/ 0 h 4"/>
                      <a:gd name="T36" fmla="*/ 0 w 3"/>
                      <a:gd name="T37" fmla="*/ 1 h 4"/>
                      <a:gd name="T38" fmla="*/ 0 w 3"/>
                      <a:gd name="T39" fmla="*/ 1 h 4"/>
                      <a:gd name="T40" fmla="*/ 0 w 3"/>
                      <a:gd name="T41" fmla="*/ 2 h 4"/>
                      <a:gd name="T42" fmla="*/ 0 w 3"/>
                      <a:gd name="T43" fmla="*/ 2 h 4"/>
                      <a:gd name="T44" fmla="*/ 0 w 3"/>
                      <a:gd name="T45" fmla="*/ 3 h 4"/>
                      <a:gd name="T46" fmla="*/ 0 w 3"/>
                      <a:gd name="T47" fmla="*/ 3 h 4"/>
                      <a:gd name="T48" fmla="*/ 0 w 3"/>
                      <a:gd name="T49" fmla="*/ 3 h 4"/>
                      <a:gd name="T50" fmla="*/ 1 w 3"/>
                      <a:gd name="T51" fmla="*/ 3 h 4"/>
                      <a:gd name="T52" fmla="*/ 1 w 3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4"/>
                      <a:gd name="T83" fmla="*/ 3 w 3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4">
                        <a:moveTo>
                          <a:pt x="1" y="3"/>
                        </a:move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2" name="Freeform 175">
                    <a:extLst>
                      <a:ext uri="{FF2B5EF4-FFF2-40B4-BE49-F238E27FC236}">
                        <a16:creationId xmlns:a16="http://schemas.microsoft.com/office/drawing/2014/main" id="{09E06231-E453-4B9E-979E-6861E3E36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1503"/>
                    <a:ext cx="4" cy="3"/>
                  </a:xfrm>
                  <a:custGeom>
                    <a:avLst/>
                    <a:gdLst>
                      <a:gd name="T0" fmla="*/ 1 w 4"/>
                      <a:gd name="T1" fmla="*/ 2 h 3"/>
                      <a:gd name="T2" fmla="*/ 2 w 4"/>
                      <a:gd name="T3" fmla="*/ 2 h 3"/>
                      <a:gd name="T4" fmla="*/ 2 w 4"/>
                      <a:gd name="T5" fmla="*/ 2 h 3"/>
                      <a:gd name="T6" fmla="*/ 3 w 4"/>
                      <a:gd name="T7" fmla="*/ 2 h 3"/>
                      <a:gd name="T8" fmla="*/ 3 w 4"/>
                      <a:gd name="T9" fmla="*/ 1 h 3"/>
                      <a:gd name="T10" fmla="*/ 3 w 4"/>
                      <a:gd name="T11" fmla="*/ 1 h 3"/>
                      <a:gd name="T12" fmla="*/ 3 w 4"/>
                      <a:gd name="T13" fmla="*/ 1 h 3"/>
                      <a:gd name="T14" fmla="*/ 3 w 4"/>
                      <a:gd name="T15" fmla="*/ 1 h 3"/>
                      <a:gd name="T16" fmla="*/ 3 w 4"/>
                      <a:gd name="T17" fmla="*/ 0 h 3"/>
                      <a:gd name="T18" fmla="*/ 3 w 4"/>
                      <a:gd name="T19" fmla="*/ 0 h 3"/>
                      <a:gd name="T20" fmla="*/ 2 w 4"/>
                      <a:gd name="T21" fmla="*/ 0 h 3"/>
                      <a:gd name="T22" fmla="*/ 2 w 4"/>
                      <a:gd name="T23" fmla="*/ 0 h 3"/>
                      <a:gd name="T24" fmla="*/ 1 w 4"/>
                      <a:gd name="T25" fmla="*/ 0 h 3"/>
                      <a:gd name="T26" fmla="*/ 1 w 4"/>
                      <a:gd name="T27" fmla="*/ 0 h 3"/>
                      <a:gd name="T28" fmla="*/ 1 w 4"/>
                      <a:gd name="T29" fmla="*/ 0 h 3"/>
                      <a:gd name="T30" fmla="*/ 0 w 4"/>
                      <a:gd name="T31" fmla="*/ 0 h 3"/>
                      <a:gd name="T32" fmla="*/ 0 w 4"/>
                      <a:gd name="T33" fmla="*/ 0 h 3"/>
                      <a:gd name="T34" fmla="*/ 0 w 4"/>
                      <a:gd name="T35" fmla="*/ 0 h 3"/>
                      <a:gd name="T36" fmla="*/ 0 w 4"/>
                      <a:gd name="T37" fmla="*/ 1 h 3"/>
                      <a:gd name="T38" fmla="*/ 0 w 4"/>
                      <a:gd name="T39" fmla="*/ 1 h 3"/>
                      <a:gd name="T40" fmla="*/ 0 w 4"/>
                      <a:gd name="T41" fmla="*/ 1 h 3"/>
                      <a:gd name="T42" fmla="*/ 0 w 4"/>
                      <a:gd name="T43" fmla="*/ 1 h 3"/>
                      <a:gd name="T44" fmla="*/ 0 w 4"/>
                      <a:gd name="T45" fmla="*/ 2 h 3"/>
                      <a:gd name="T46" fmla="*/ 1 w 4"/>
                      <a:gd name="T47" fmla="*/ 2 h 3"/>
                      <a:gd name="T48" fmla="*/ 1 w 4"/>
                      <a:gd name="T49" fmla="*/ 2 h 3"/>
                      <a:gd name="T50" fmla="*/ 1 w 4"/>
                      <a:gd name="T51" fmla="*/ 2 h 3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4"/>
                      <a:gd name="T79" fmla="*/ 0 h 3"/>
                      <a:gd name="T80" fmla="*/ 4 w 4"/>
                      <a:gd name="T81" fmla="*/ 3 h 3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4" h="3">
                        <a:moveTo>
                          <a:pt x="1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3" name="Freeform 176">
                    <a:extLst>
                      <a:ext uri="{FF2B5EF4-FFF2-40B4-BE49-F238E27FC236}">
                        <a16:creationId xmlns:a16="http://schemas.microsoft.com/office/drawing/2014/main" id="{B02C8229-0E88-4FCA-A664-D265F2F81C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3" y="1538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1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1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1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2 h 3"/>
                      <a:gd name="T46" fmla="*/ 0 w 3"/>
                      <a:gd name="T47" fmla="*/ 2 h 3"/>
                      <a:gd name="T48" fmla="*/ 0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3"/>
                      <a:gd name="T83" fmla="*/ 3 w 3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4" name="Freeform 177">
                    <a:extLst>
                      <a:ext uri="{FF2B5EF4-FFF2-40B4-BE49-F238E27FC236}">
                        <a16:creationId xmlns:a16="http://schemas.microsoft.com/office/drawing/2014/main" id="{9115848D-47B0-46C6-9A09-416AD260D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0" y="1573"/>
                    <a:ext cx="4" cy="4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2 w 4"/>
                      <a:gd name="T3" fmla="*/ 3 h 4"/>
                      <a:gd name="T4" fmla="*/ 2 w 4"/>
                      <a:gd name="T5" fmla="*/ 3 h 4"/>
                      <a:gd name="T6" fmla="*/ 3 w 4"/>
                      <a:gd name="T7" fmla="*/ 3 h 4"/>
                      <a:gd name="T8" fmla="*/ 3 w 4"/>
                      <a:gd name="T9" fmla="*/ 2 h 4"/>
                      <a:gd name="T10" fmla="*/ 3 w 4"/>
                      <a:gd name="T11" fmla="*/ 2 h 4"/>
                      <a:gd name="T12" fmla="*/ 3 w 4"/>
                      <a:gd name="T13" fmla="*/ 1 h 4"/>
                      <a:gd name="T14" fmla="*/ 3 w 4"/>
                      <a:gd name="T15" fmla="*/ 1 h 4"/>
                      <a:gd name="T16" fmla="*/ 3 w 4"/>
                      <a:gd name="T17" fmla="*/ 1 h 4"/>
                      <a:gd name="T18" fmla="*/ 3 w 4"/>
                      <a:gd name="T19" fmla="*/ 0 h 4"/>
                      <a:gd name="T20" fmla="*/ 2 w 4"/>
                      <a:gd name="T21" fmla="*/ 0 h 4"/>
                      <a:gd name="T22" fmla="*/ 2 w 4"/>
                      <a:gd name="T23" fmla="*/ 0 h 4"/>
                      <a:gd name="T24" fmla="*/ 1 w 4"/>
                      <a:gd name="T25" fmla="*/ 0 h 4"/>
                      <a:gd name="T26" fmla="*/ 1 w 4"/>
                      <a:gd name="T27" fmla="*/ 0 h 4"/>
                      <a:gd name="T28" fmla="*/ 1 w 4"/>
                      <a:gd name="T29" fmla="*/ 0 h 4"/>
                      <a:gd name="T30" fmla="*/ 0 w 4"/>
                      <a:gd name="T31" fmla="*/ 0 h 4"/>
                      <a:gd name="T32" fmla="*/ 0 w 4"/>
                      <a:gd name="T33" fmla="*/ 0 h 4"/>
                      <a:gd name="T34" fmla="*/ 0 w 4"/>
                      <a:gd name="T35" fmla="*/ 0 h 4"/>
                      <a:gd name="T36" fmla="*/ 0 w 4"/>
                      <a:gd name="T37" fmla="*/ 1 h 4"/>
                      <a:gd name="T38" fmla="*/ 0 w 4"/>
                      <a:gd name="T39" fmla="*/ 2 h 4"/>
                      <a:gd name="T40" fmla="*/ 0 w 4"/>
                      <a:gd name="T41" fmla="*/ 2 h 4"/>
                      <a:gd name="T42" fmla="*/ 0 w 4"/>
                      <a:gd name="T43" fmla="*/ 3 h 4"/>
                      <a:gd name="T44" fmla="*/ 0 w 4"/>
                      <a:gd name="T45" fmla="*/ 3 h 4"/>
                      <a:gd name="T46" fmla="*/ 0 w 4"/>
                      <a:gd name="T47" fmla="*/ 3 h 4"/>
                      <a:gd name="T48" fmla="*/ 1 w 4"/>
                      <a:gd name="T49" fmla="*/ 3 h 4"/>
                      <a:gd name="T50" fmla="*/ 1 w 4"/>
                      <a:gd name="T51" fmla="*/ 3 h 4"/>
                      <a:gd name="T52" fmla="*/ 1 w 4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4"/>
                      <a:gd name="T82" fmla="*/ 0 h 4"/>
                      <a:gd name="T83" fmla="*/ 4 w 4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4" h="4">
                        <a:moveTo>
                          <a:pt x="1" y="3"/>
                        </a:move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65" name="Freeform 178">
                    <a:extLst>
                      <a:ext uri="{FF2B5EF4-FFF2-40B4-BE49-F238E27FC236}">
                        <a16:creationId xmlns:a16="http://schemas.microsoft.com/office/drawing/2014/main" id="{18A748DA-12CB-4EE4-87F6-EEED045D7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87" y="1609"/>
                    <a:ext cx="3" cy="3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2 h 3"/>
                      <a:gd name="T6" fmla="*/ 2 w 3"/>
                      <a:gd name="T7" fmla="*/ 2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2 w 3"/>
                      <a:gd name="T17" fmla="*/ 0 h 3"/>
                      <a:gd name="T18" fmla="*/ 2 w 3"/>
                      <a:gd name="T19" fmla="*/ 0 h 3"/>
                      <a:gd name="T20" fmla="*/ 2 w 3"/>
                      <a:gd name="T21" fmla="*/ 0 h 3"/>
                      <a:gd name="T22" fmla="*/ 2 w 3"/>
                      <a:gd name="T23" fmla="*/ 0 h 3"/>
                      <a:gd name="T24" fmla="*/ 1 w 3"/>
                      <a:gd name="T25" fmla="*/ 0 h 3"/>
                      <a:gd name="T26" fmla="*/ 1 w 3"/>
                      <a:gd name="T27" fmla="*/ 0 h 3"/>
                      <a:gd name="T28" fmla="*/ 1 w 3"/>
                      <a:gd name="T29" fmla="*/ 0 h 3"/>
                      <a:gd name="T30" fmla="*/ 0 w 3"/>
                      <a:gd name="T31" fmla="*/ 0 h 3"/>
                      <a:gd name="T32" fmla="*/ 0 w 3"/>
                      <a:gd name="T33" fmla="*/ 0 h 3"/>
                      <a:gd name="T34" fmla="*/ 0 w 3"/>
                      <a:gd name="T35" fmla="*/ 0 h 3"/>
                      <a:gd name="T36" fmla="*/ 0 w 3"/>
                      <a:gd name="T37" fmla="*/ 0 h 3"/>
                      <a:gd name="T38" fmla="*/ 0 w 3"/>
                      <a:gd name="T39" fmla="*/ 1 h 3"/>
                      <a:gd name="T40" fmla="*/ 0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1 h 3"/>
                      <a:gd name="T46" fmla="*/ 0 w 3"/>
                      <a:gd name="T47" fmla="*/ 2 h 3"/>
                      <a:gd name="T48" fmla="*/ 0 w 3"/>
                      <a:gd name="T49" fmla="*/ 2 h 3"/>
                      <a:gd name="T50" fmla="*/ 1 w 3"/>
                      <a:gd name="T51" fmla="*/ 2 h 3"/>
                      <a:gd name="T52" fmla="*/ 1 w 3"/>
                      <a:gd name="T53" fmla="*/ 2 h 3"/>
                      <a:gd name="T54" fmla="*/ 1 w 3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"/>
                      <a:gd name="T85" fmla="*/ 0 h 3"/>
                      <a:gd name="T86" fmla="*/ 3 w 3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049" name="Group 179">
                  <a:extLst>
                    <a:ext uri="{FF2B5EF4-FFF2-40B4-BE49-F238E27FC236}">
                      <a16:creationId xmlns:a16="http://schemas.microsoft.com/office/drawing/2014/main" id="{F6DD794B-8C1A-4F4C-AD9D-8C0C3F6853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6" y="1360"/>
                  <a:ext cx="162" cy="249"/>
                  <a:chOff x="4456" y="1360"/>
                  <a:chExt cx="162" cy="249"/>
                </a:xfrm>
              </p:grpSpPr>
              <p:sp>
                <p:nvSpPr>
                  <p:cNvPr id="35050" name="Freeform 180">
                    <a:extLst>
                      <a:ext uri="{FF2B5EF4-FFF2-40B4-BE49-F238E27FC236}">
                        <a16:creationId xmlns:a16="http://schemas.microsoft.com/office/drawing/2014/main" id="{335879CB-7D3E-4B13-BE0F-CFF270E7E2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6" y="1360"/>
                    <a:ext cx="3" cy="2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2 w 3"/>
                      <a:gd name="T5" fmla="*/ 1 h 2"/>
                      <a:gd name="T6" fmla="*/ 2 w 3"/>
                      <a:gd name="T7" fmla="*/ 1 h 2"/>
                      <a:gd name="T8" fmla="*/ 2 w 3"/>
                      <a:gd name="T9" fmla="*/ 1 h 2"/>
                      <a:gd name="T10" fmla="*/ 2 w 3"/>
                      <a:gd name="T11" fmla="*/ 1 h 2"/>
                      <a:gd name="T12" fmla="*/ 2 w 3"/>
                      <a:gd name="T13" fmla="*/ 0 h 2"/>
                      <a:gd name="T14" fmla="*/ 2 w 3"/>
                      <a:gd name="T15" fmla="*/ 0 h 2"/>
                      <a:gd name="T16" fmla="*/ 2 w 3"/>
                      <a:gd name="T17" fmla="*/ 0 h 2"/>
                      <a:gd name="T18" fmla="*/ 2 w 3"/>
                      <a:gd name="T19" fmla="*/ 0 h 2"/>
                      <a:gd name="T20" fmla="*/ 2 w 3"/>
                      <a:gd name="T21" fmla="*/ 0 h 2"/>
                      <a:gd name="T22" fmla="*/ 2 w 3"/>
                      <a:gd name="T23" fmla="*/ 0 h 2"/>
                      <a:gd name="T24" fmla="*/ 1 w 3"/>
                      <a:gd name="T25" fmla="*/ 0 h 2"/>
                      <a:gd name="T26" fmla="*/ 1 w 3"/>
                      <a:gd name="T27" fmla="*/ 0 h 2"/>
                      <a:gd name="T28" fmla="*/ 1 w 3"/>
                      <a:gd name="T29" fmla="*/ 0 h 2"/>
                      <a:gd name="T30" fmla="*/ 1 w 3"/>
                      <a:gd name="T31" fmla="*/ 0 h 2"/>
                      <a:gd name="T32" fmla="*/ 1 w 3"/>
                      <a:gd name="T33" fmla="*/ 0 h 2"/>
                      <a:gd name="T34" fmla="*/ 0 w 3"/>
                      <a:gd name="T35" fmla="*/ 0 h 2"/>
                      <a:gd name="T36" fmla="*/ 0 w 3"/>
                      <a:gd name="T37" fmla="*/ 0 h 2"/>
                      <a:gd name="T38" fmla="*/ 0 w 3"/>
                      <a:gd name="T39" fmla="*/ 0 h 2"/>
                      <a:gd name="T40" fmla="*/ 0 w 3"/>
                      <a:gd name="T41" fmla="*/ 1 h 2"/>
                      <a:gd name="T42" fmla="*/ 0 w 3"/>
                      <a:gd name="T43" fmla="*/ 1 h 2"/>
                      <a:gd name="T44" fmla="*/ 0 w 3"/>
                      <a:gd name="T45" fmla="*/ 1 h 2"/>
                      <a:gd name="T46" fmla="*/ 0 w 3"/>
                      <a:gd name="T47" fmla="*/ 1 h 2"/>
                      <a:gd name="T48" fmla="*/ 1 w 3"/>
                      <a:gd name="T49" fmla="*/ 1 h 2"/>
                      <a:gd name="T50" fmla="*/ 1 w 3"/>
                      <a:gd name="T51" fmla="*/ 1 h 2"/>
                      <a:gd name="T52" fmla="*/ 1 w 3"/>
                      <a:gd name="T53" fmla="*/ 1 h 2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3"/>
                      <a:gd name="T82" fmla="*/ 0 h 2"/>
                      <a:gd name="T83" fmla="*/ 3 w 3"/>
                      <a:gd name="T84" fmla="*/ 2 h 2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3" h="2">
                        <a:moveTo>
                          <a:pt x="1" y="1"/>
                        </a:move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1" name="Freeform 181">
                    <a:extLst>
                      <a:ext uri="{FF2B5EF4-FFF2-40B4-BE49-F238E27FC236}">
                        <a16:creationId xmlns:a16="http://schemas.microsoft.com/office/drawing/2014/main" id="{22BDC773-5E4B-400D-BAEB-AE05861ED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7" y="1395"/>
                    <a:ext cx="5" cy="4"/>
                  </a:xfrm>
                  <a:custGeom>
                    <a:avLst/>
                    <a:gdLst>
                      <a:gd name="T0" fmla="*/ 2 w 5"/>
                      <a:gd name="T1" fmla="*/ 3 h 4"/>
                      <a:gd name="T2" fmla="*/ 2 w 5"/>
                      <a:gd name="T3" fmla="*/ 3 h 4"/>
                      <a:gd name="T4" fmla="*/ 3 w 5"/>
                      <a:gd name="T5" fmla="*/ 3 h 4"/>
                      <a:gd name="T6" fmla="*/ 3 w 5"/>
                      <a:gd name="T7" fmla="*/ 3 h 4"/>
                      <a:gd name="T8" fmla="*/ 3 w 5"/>
                      <a:gd name="T9" fmla="*/ 3 h 4"/>
                      <a:gd name="T10" fmla="*/ 4 w 5"/>
                      <a:gd name="T11" fmla="*/ 2 h 4"/>
                      <a:gd name="T12" fmla="*/ 4 w 5"/>
                      <a:gd name="T13" fmla="*/ 1 h 4"/>
                      <a:gd name="T14" fmla="*/ 4 w 5"/>
                      <a:gd name="T15" fmla="*/ 1 h 4"/>
                      <a:gd name="T16" fmla="*/ 3 w 5"/>
                      <a:gd name="T17" fmla="*/ 0 h 4"/>
                      <a:gd name="T18" fmla="*/ 3 w 5"/>
                      <a:gd name="T19" fmla="*/ 0 h 4"/>
                      <a:gd name="T20" fmla="*/ 2 w 5"/>
                      <a:gd name="T21" fmla="*/ 0 h 4"/>
                      <a:gd name="T22" fmla="*/ 2 w 5"/>
                      <a:gd name="T23" fmla="*/ 0 h 4"/>
                      <a:gd name="T24" fmla="*/ 1 w 5"/>
                      <a:gd name="T25" fmla="*/ 0 h 4"/>
                      <a:gd name="T26" fmla="*/ 1 w 5"/>
                      <a:gd name="T27" fmla="*/ 0 h 4"/>
                      <a:gd name="T28" fmla="*/ 0 w 5"/>
                      <a:gd name="T29" fmla="*/ 0 h 4"/>
                      <a:gd name="T30" fmla="*/ 0 w 5"/>
                      <a:gd name="T31" fmla="*/ 0 h 4"/>
                      <a:gd name="T32" fmla="*/ 0 w 5"/>
                      <a:gd name="T33" fmla="*/ 0 h 4"/>
                      <a:gd name="T34" fmla="*/ 0 w 5"/>
                      <a:gd name="T35" fmla="*/ 1 h 4"/>
                      <a:gd name="T36" fmla="*/ 0 w 5"/>
                      <a:gd name="T37" fmla="*/ 1 h 4"/>
                      <a:gd name="T38" fmla="*/ 0 w 5"/>
                      <a:gd name="T39" fmla="*/ 2 h 4"/>
                      <a:gd name="T40" fmla="*/ 0 w 5"/>
                      <a:gd name="T41" fmla="*/ 2 h 4"/>
                      <a:gd name="T42" fmla="*/ 0 w 5"/>
                      <a:gd name="T43" fmla="*/ 3 h 4"/>
                      <a:gd name="T44" fmla="*/ 0 w 5"/>
                      <a:gd name="T45" fmla="*/ 3 h 4"/>
                      <a:gd name="T46" fmla="*/ 0 w 5"/>
                      <a:gd name="T47" fmla="*/ 3 h 4"/>
                      <a:gd name="T48" fmla="*/ 1 w 5"/>
                      <a:gd name="T49" fmla="*/ 3 h 4"/>
                      <a:gd name="T50" fmla="*/ 1 w 5"/>
                      <a:gd name="T51" fmla="*/ 3 h 4"/>
                      <a:gd name="T52" fmla="*/ 2 w 5"/>
                      <a:gd name="T53" fmla="*/ 3 h 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"/>
                      <a:gd name="T82" fmla="*/ 0 h 4"/>
                      <a:gd name="T83" fmla="*/ 5 w 5"/>
                      <a:gd name="T84" fmla="*/ 4 h 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" h="4">
                        <a:moveTo>
                          <a:pt x="2" y="3"/>
                        </a:move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4" y="2"/>
                        </a:lnTo>
                        <a:lnTo>
                          <a:pt x="4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2" name="Freeform 182">
                    <a:extLst>
                      <a:ext uri="{FF2B5EF4-FFF2-40B4-BE49-F238E27FC236}">
                        <a16:creationId xmlns:a16="http://schemas.microsoft.com/office/drawing/2014/main" id="{ED224133-A88A-4CD5-880C-A1D30744A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2" y="1430"/>
                    <a:ext cx="2" cy="3"/>
                  </a:xfrm>
                  <a:custGeom>
                    <a:avLst/>
                    <a:gdLst>
                      <a:gd name="T0" fmla="*/ 1 w 2"/>
                      <a:gd name="T1" fmla="*/ 2 h 3"/>
                      <a:gd name="T2" fmla="*/ 1 w 2"/>
                      <a:gd name="T3" fmla="*/ 2 h 3"/>
                      <a:gd name="T4" fmla="*/ 1 w 2"/>
                      <a:gd name="T5" fmla="*/ 2 h 3"/>
                      <a:gd name="T6" fmla="*/ 1 w 2"/>
                      <a:gd name="T7" fmla="*/ 2 h 3"/>
                      <a:gd name="T8" fmla="*/ 1 w 2"/>
                      <a:gd name="T9" fmla="*/ 1 h 3"/>
                      <a:gd name="T10" fmla="*/ 1 w 2"/>
                      <a:gd name="T11" fmla="*/ 1 h 3"/>
                      <a:gd name="T12" fmla="*/ 1 w 2"/>
                      <a:gd name="T13" fmla="*/ 1 h 3"/>
                      <a:gd name="T14" fmla="*/ 1 w 2"/>
                      <a:gd name="T15" fmla="*/ 1 h 3"/>
                      <a:gd name="T16" fmla="*/ 1 w 2"/>
                      <a:gd name="T17" fmla="*/ 0 h 3"/>
                      <a:gd name="T18" fmla="*/ 1 w 2"/>
                      <a:gd name="T19" fmla="*/ 0 h 3"/>
                      <a:gd name="T20" fmla="*/ 1 w 2"/>
                      <a:gd name="T21" fmla="*/ 0 h 3"/>
                      <a:gd name="T22" fmla="*/ 1 w 2"/>
                      <a:gd name="T23" fmla="*/ 0 h 3"/>
                      <a:gd name="T24" fmla="*/ 1 w 2"/>
                      <a:gd name="T25" fmla="*/ 0 h 3"/>
                      <a:gd name="T26" fmla="*/ 1 w 2"/>
                      <a:gd name="T27" fmla="*/ 0 h 3"/>
                      <a:gd name="T28" fmla="*/ 1 w 2"/>
                      <a:gd name="T29" fmla="*/ 0 h 3"/>
                      <a:gd name="T30" fmla="*/ 0 w 2"/>
                      <a:gd name="T31" fmla="*/ 0 h 3"/>
                      <a:gd name="T32" fmla="*/ 0 w 2"/>
                      <a:gd name="T33" fmla="*/ 0 h 3"/>
                      <a:gd name="T34" fmla="*/ 0 w 2"/>
                      <a:gd name="T35" fmla="*/ 0 h 3"/>
                      <a:gd name="T36" fmla="*/ 0 w 2"/>
                      <a:gd name="T37" fmla="*/ 0 h 3"/>
                      <a:gd name="T38" fmla="*/ 0 w 2"/>
                      <a:gd name="T39" fmla="*/ 0 h 3"/>
                      <a:gd name="T40" fmla="*/ 0 w 2"/>
                      <a:gd name="T41" fmla="*/ 1 h 3"/>
                      <a:gd name="T42" fmla="*/ 0 w 2"/>
                      <a:gd name="T43" fmla="*/ 1 h 3"/>
                      <a:gd name="T44" fmla="*/ 0 w 2"/>
                      <a:gd name="T45" fmla="*/ 1 h 3"/>
                      <a:gd name="T46" fmla="*/ 0 w 2"/>
                      <a:gd name="T47" fmla="*/ 1 h 3"/>
                      <a:gd name="T48" fmla="*/ 0 w 2"/>
                      <a:gd name="T49" fmla="*/ 1 h 3"/>
                      <a:gd name="T50" fmla="*/ 0 w 2"/>
                      <a:gd name="T51" fmla="*/ 1 h 3"/>
                      <a:gd name="T52" fmla="*/ 0 w 2"/>
                      <a:gd name="T53" fmla="*/ 2 h 3"/>
                      <a:gd name="T54" fmla="*/ 0 w 2"/>
                      <a:gd name="T55" fmla="*/ 2 h 3"/>
                      <a:gd name="T56" fmla="*/ 0 w 2"/>
                      <a:gd name="T57" fmla="*/ 2 h 3"/>
                      <a:gd name="T58" fmla="*/ 0 w 2"/>
                      <a:gd name="T59" fmla="*/ 2 h 3"/>
                      <a:gd name="T60" fmla="*/ 1 w 2"/>
                      <a:gd name="T61" fmla="*/ 2 h 3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"/>
                      <a:gd name="T94" fmla="*/ 0 h 3"/>
                      <a:gd name="T95" fmla="*/ 2 w 2"/>
                      <a:gd name="T96" fmla="*/ 3 h 3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" h="3">
                        <a:moveTo>
                          <a:pt x="1" y="2"/>
                        </a:move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3" name="Freeform 183">
                    <a:extLst>
                      <a:ext uri="{FF2B5EF4-FFF2-40B4-BE49-F238E27FC236}">
                        <a16:creationId xmlns:a16="http://schemas.microsoft.com/office/drawing/2014/main" id="{3E7C31DD-9479-4BF3-94DB-1FA9B05E8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27" y="1463"/>
                    <a:ext cx="2" cy="5"/>
                  </a:xfrm>
                  <a:custGeom>
                    <a:avLst/>
                    <a:gdLst>
                      <a:gd name="T0" fmla="*/ 1 w 2"/>
                      <a:gd name="T1" fmla="*/ 4 h 5"/>
                      <a:gd name="T2" fmla="*/ 1 w 2"/>
                      <a:gd name="T3" fmla="*/ 4 h 5"/>
                      <a:gd name="T4" fmla="*/ 1 w 2"/>
                      <a:gd name="T5" fmla="*/ 4 h 5"/>
                      <a:gd name="T6" fmla="*/ 1 w 2"/>
                      <a:gd name="T7" fmla="*/ 3 h 5"/>
                      <a:gd name="T8" fmla="*/ 1 w 2"/>
                      <a:gd name="T9" fmla="*/ 3 h 5"/>
                      <a:gd name="T10" fmla="*/ 1 w 2"/>
                      <a:gd name="T11" fmla="*/ 2 h 5"/>
                      <a:gd name="T12" fmla="*/ 1 w 2"/>
                      <a:gd name="T13" fmla="*/ 2 h 5"/>
                      <a:gd name="T14" fmla="*/ 1 w 2"/>
                      <a:gd name="T15" fmla="*/ 1 h 5"/>
                      <a:gd name="T16" fmla="*/ 1 w 2"/>
                      <a:gd name="T17" fmla="*/ 1 h 5"/>
                      <a:gd name="T18" fmla="*/ 1 w 2"/>
                      <a:gd name="T19" fmla="*/ 1 h 5"/>
                      <a:gd name="T20" fmla="*/ 1 w 2"/>
                      <a:gd name="T21" fmla="*/ 1 h 5"/>
                      <a:gd name="T22" fmla="*/ 1 w 2"/>
                      <a:gd name="T23" fmla="*/ 0 h 5"/>
                      <a:gd name="T24" fmla="*/ 1 w 2"/>
                      <a:gd name="T25" fmla="*/ 0 h 5"/>
                      <a:gd name="T26" fmla="*/ 1 w 2"/>
                      <a:gd name="T27" fmla="*/ 0 h 5"/>
                      <a:gd name="T28" fmla="*/ 0 w 2"/>
                      <a:gd name="T29" fmla="*/ 0 h 5"/>
                      <a:gd name="T30" fmla="*/ 0 w 2"/>
                      <a:gd name="T31" fmla="*/ 0 h 5"/>
                      <a:gd name="T32" fmla="*/ 0 w 2"/>
                      <a:gd name="T33" fmla="*/ 0 h 5"/>
                      <a:gd name="T34" fmla="*/ 0 w 2"/>
                      <a:gd name="T35" fmla="*/ 1 h 5"/>
                      <a:gd name="T36" fmla="*/ 0 w 2"/>
                      <a:gd name="T37" fmla="*/ 1 h 5"/>
                      <a:gd name="T38" fmla="*/ 0 w 2"/>
                      <a:gd name="T39" fmla="*/ 2 h 5"/>
                      <a:gd name="T40" fmla="*/ 0 w 2"/>
                      <a:gd name="T41" fmla="*/ 2 h 5"/>
                      <a:gd name="T42" fmla="*/ 0 w 2"/>
                      <a:gd name="T43" fmla="*/ 3 h 5"/>
                      <a:gd name="T44" fmla="*/ 0 w 2"/>
                      <a:gd name="T45" fmla="*/ 4 h 5"/>
                      <a:gd name="T46" fmla="*/ 0 w 2"/>
                      <a:gd name="T47" fmla="*/ 4 h 5"/>
                      <a:gd name="T48" fmla="*/ 0 w 2"/>
                      <a:gd name="T49" fmla="*/ 4 h 5"/>
                      <a:gd name="T50" fmla="*/ 1 w 2"/>
                      <a:gd name="T51" fmla="*/ 4 h 5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"/>
                      <a:gd name="T79" fmla="*/ 0 h 5"/>
                      <a:gd name="T80" fmla="*/ 2 w 2"/>
                      <a:gd name="T81" fmla="*/ 5 h 5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" h="5">
                        <a:moveTo>
                          <a:pt x="1" y="4"/>
                        </a:move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3"/>
                        </a:lnTo>
                        <a:lnTo>
                          <a:pt x="0" y="4"/>
                        </a:lnTo>
                        <a:lnTo>
                          <a:pt x="1" y="4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4" name="Freeform 184">
                    <a:extLst>
                      <a:ext uri="{FF2B5EF4-FFF2-40B4-BE49-F238E27FC236}">
                        <a16:creationId xmlns:a16="http://schemas.microsoft.com/office/drawing/2014/main" id="{F506DDD8-F906-49B1-9BA1-95B9A96D6C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1" y="1504"/>
                    <a:ext cx="5" cy="3"/>
                  </a:xfrm>
                  <a:custGeom>
                    <a:avLst/>
                    <a:gdLst>
                      <a:gd name="T0" fmla="*/ 2 w 5"/>
                      <a:gd name="T1" fmla="*/ 2 h 3"/>
                      <a:gd name="T2" fmla="*/ 2 w 5"/>
                      <a:gd name="T3" fmla="*/ 2 h 3"/>
                      <a:gd name="T4" fmla="*/ 3 w 5"/>
                      <a:gd name="T5" fmla="*/ 2 h 3"/>
                      <a:gd name="T6" fmla="*/ 3 w 5"/>
                      <a:gd name="T7" fmla="*/ 2 h 3"/>
                      <a:gd name="T8" fmla="*/ 3 w 5"/>
                      <a:gd name="T9" fmla="*/ 2 h 3"/>
                      <a:gd name="T10" fmla="*/ 4 w 5"/>
                      <a:gd name="T11" fmla="*/ 1 h 3"/>
                      <a:gd name="T12" fmla="*/ 4 w 5"/>
                      <a:gd name="T13" fmla="*/ 1 h 3"/>
                      <a:gd name="T14" fmla="*/ 4 w 5"/>
                      <a:gd name="T15" fmla="*/ 1 h 3"/>
                      <a:gd name="T16" fmla="*/ 4 w 5"/>
                      <a:gd name="T17" fmla="*/ 1 h 3"/>
                      <a:gd name="T18" fmla="*/ 4 w 5"/>
                      <a:gd name="T19" fmla="*/ 0 h 3"/>
                      <a:gd name="T20" fmla="*/ 3 w 5"/>
                      <a:gd name="T21" fmla="*/ 0 h 3"/>
                      <a:gd name="T22" fmla="*/ 3 w 5"/>
                      <a:gd name="T23" fmla="*/ 0 h 3"/>
                      <a:gd name="T24" fmla="*/ 2 w 5"/>
                      <a:gd name="T25" fmla="*/ 0 h 3"/>
                      <a:gd name="T26" fmla="*/ 2 w 5"/>
                      <a:gd name="T27" fmla="*/ 0 h 3"/>
                      <a:gd name="T28" fmla="*/ 1 w 5"/>
                      <a:gd name="T29" fmla="*/ 0 h 3"/>
                      <a:gd name="T30" fmla="*/ 1 w 5"/>
                      <a:gd name="T31" fmla="*/ 0 h 3"/>
                      <a:gd name="T32" fmla="*/ 0 w 5"/>
                      <a:gd name="T33" fmla="*/ 0 h 3"/>
                      <a:gd name="T34" fmla="*/ 0 w 5"/>
                      <a:gd name="T35" fmla="*/ 0 h 3"/>
                      <a:gd name="T36" fmla="*/ 0 w 5"/>
                      <a:gd name="T37" fmla="*/ 1 h 3"/>
                      <a:gd name="T38" fmla="*/ 0 w 5"/>
                      <a:gd name="T39" fmla="*/ 1 h 3"/>
                      <a:gd name="T40" fmla="*/ 0 w 5"/>
                      <a:gd name="T41" fmla="*/ 1 h 3"/>
                      <a:gd name="T42" fmla="*/ 0 w 5"/>
                      <a:gd name="T43" fmla="*/ 1 h 3"/>
                      <a:gd name="T44" fmla="*/ 0 w 5"/>
                      <a:gd name="T45" fmla="*/ 2 h 3"/>
                      <a:gd name="T46" fmla="*/ 0 w 5"/>
                      <a:gd name="T47" fmla="*/ 2 h 3"/>
                      <a:gd name="T48" fmla="*/ 1 w 5"/>
                      <a:gd name="T49" fmla="*/ 2 h 3"/>
                      <a:gd name="T50" fmla="*/ 1 w 5"/>
                      <a:gd name="T51" fmla="*/ 2 h 3"/>
                      <a:gd name="T52" fmla="*/ 2 w 5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"/>
                      <a:gd name="T82" fmla="*/ 0 h 3"/>
                      <a:gd name="T83" fmla="*/ 5 w 5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" h="3">
                        <a:moveTo>
                          <a:pt x="2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2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5" name="Freeform 185">
                    <a:extLst>
                      <a:ext uri="{FF2B5EF4-FFF2-40B4-BE49-F238E27FC236}">
                        <a16:creationId xmlns:a16="http://schemas.microsoft.com/office/drawing/2014/main" id="{257362E1-A53B-44D6-AD63-463EBEA12C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0" y="1571"/>
                    <a:ext cx="2" cy="2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1 h 2"/>
                      <a:gd name="T10" fmla="*/ 1 w 2"/>
                      <a:gd name="T11" fmla="*/ 1 h 2"/>
                      <a:gd name="T12" fmla="*/ 1 w 2"/>
                      <a:gd name="T13" fmla="*/ 1 h 2"/>
                      <a:gd name="T14" fmla="*/ 1 w 2"/>
                      <a:gd name="T15" fmla="*/ 1 h 2"/>
                      <a:gd name="T16" fmla="*/ 1 w 2"/>
                      <a:gd name="T17" fmla="*/ 0 h 2"/>
                      <a:gd name="T18" fmla="*/ 1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0 h 2"/>
                      <a:gd name="T24" fmla="*/ 1 w 2"/>
                      <a:gd name="T25" fmla="*/ 0 h 2"/>
                      <a:gd name="T26" fmla="*/ 1 w 2"/>
                      <a:gd name="T27" fmla="*/ 0 h 2"/>
                      <a:gd name="T28" fmla="*/ 1 w 2"/>
                      <a:gd name="T29" fmla="*/ 0 h 2"/>
                      <a:gd name="T30" fmla="*/ 0 w 2"/>
                      <a:gd name="T31" fmla="*/ 0 h 2"/>
                      <a:gd name="T32" fmla="*/ 0 w 2"/>
                      <a:gd name="T33" fmla="*/ 0 h 2"/>
                      <a:gd name="T34" fmla="*/ 0 w 2"/>
                      <a:gd name="T35" fmla="*/ 0 h 2"/>
                      <a:gd name="T36" fmla="*/ 0 w 2"/>
                      <a:gd name="T37" fmla="*/ 0 h 2"/>
                      <a:gd name="T38" fmla="*/ 0 w 2"/>
                      <a:gd name="T39" fmla="*/ 0 h 2"/>
                      <a:gd name="T40" fmla="*/ 0 w 2"/>
                      <a:gd name="T41" fmla="*/ 0 h 2"/>
                      <a:gd name="T42" fmla="*/ 0 w 2"/>
                      <a:gd name="T43" fmla="*/ 1 h 2"/>
                      <a:gd name="T44" fmla="*/ 0 w 2"/>
                      <a:gd name="T45" fmla="*/ 1 h 2"/>
                      <a:gd name="T46" fmla="*/ 0 w 2"/>
                      <a:gd name="T47" fmla="*/ 1 h 2"/>
                      <a:gd name="T48" fmla="*/ 0 w 2"/>
                      <a:gd name="T49" fmla="*/ 1 h 2"/>
                      <a:gd name="T50" fmla="*/ 0 w 2"/>
                      <a:gd name="T51" fmla="*/ 1 h 2"/>
                      <a:gd name="T52" fmla="*/ 0 w 2"/>
                      <a:gd name="T53" fmla="*/ 1 h 2"/>
                      <a:gd name="T54" fmla="*/ 0 w 2"/>
                      <a:gd name="T55" fmla="*/ 1 h 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2"/>
                      <a:gd name="T85" fmla="*/ 0 h 2"/>
                      <a:gd name="T86" fmla="*/ 2 w 2"/>
                      <a:gd name="T87" fmla="*/ 2 h 2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2" h="2">
                        <a:moveTo>
                          <a:pt x="0" y="1"/>
                        </a:move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6" name="Freeform 186">
                    <a:extLst>
                      <a:ext uri="{FF2B5EF4-FFF2-40B4-BE49-F238E27FC236}">
                        <a16:creationId xmlns:a16="http://schemas.microsoft.com/office/drawing/2014/main" id="{CF9CC593-3495-4BAB-ADE4-EA7902BAF4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4" y="1606"/>
                    <a:ext cx="4" cy="3"/>
                  </a:xfrm>
                  <a:custGeom>
                    <a:avLst/>
                    <a:gdLst>
                      <a:gd name="T0" fmla="*/ 1 w 4"/>
                      <a:gd name="T1" fmla="*/ 2 h 3"/>
                      <a:gd name="T2" fmla="*/ 2 w 4"/>
                      <a:gd name="T3" fmla="*/ 2 h 3"/>
                      <a:gd name="T4" fmla="*/ 2 w 4"/>
                      <a:gd name="T5" fmla="*/ 2 h 3"/>
                      <a:gd name="T6" fmla="*/ 3 w 4"/>
                      <a:gd name="T7" fmla="*/ 2 h 3"/>
                      <a:gd name="T8" fmla="*/ 3 w 4"/>
                      <a:gd name="T9" fmla="*/ 1 h 3"/>
                      <a:gd name="T10" fmla="*/ 3 w 4"/>
                      <a:gd name="T11" fmla="*/ 1 h 3"/>
                      <a:gd name="T12" fmla="*/ 3 w 4"/>
                      <a:gd name="T13" fmla="*/ 1 h 3"/>
                      <a:gd name="T14" fmla="*/ 3 w 4"/>
                      <a:gd name="T15" fmla="*/ 1 h 3"/>
                      <a:gd name="T16" fmla="*/ 3 w 4"/>
                      <a:gd name="T17" fmla="*/ 0 h 3"/>
                      <a:gd name="T18" fmla="*/ 3 w 4"/>
                      <a:gd name="T19" fmla="*/ 0 h 3"/>
                      <a:gd name="T20" fmla="*/ 3 w 4"/>
                      <a:gd name="T21" fmla="*/ 0 h 3"/>
                      <a:gd name="T22" fmla="*/ 2 w 4"/>
                      <a:gd name="T23" fmla="*/ 0 h 3"/>
                      <a:gd name="T24" fmla="*/ 2 w 4"/>
                      <a:gd name="T25" fmla="*/ 0 h 3"/>
                      <a:gd name="T26" fmla="*/ 1 w 4"/>
                      <a:gd name="T27" fmla="*/ 0 h 3"/>
                      <a:gd name="T28" fmla="*/ 1 w 4"/>
                      <a:gd name="T29" fmla="*/ 0 h 3"/>
                      <a:gd name="T30" fmla="*/ 1 w 4"/>
                      <a:gd name="T31" fmla="*/ 0 h 3"/>
                      <a:gd name="T32" fmla="*/ 0 w 4"/>
                      <a:gd name="T33" fmla="*/ 0 h 3"/>
                      <a:gd name="T34" fmla="*/ 0 w 4"/>
                      <a:gd name="T35" fmla="*/ 0 h 3"/>
                      <a:gd name="T36" fmla="*/ 0 w 4"/>
                      <a:gd name="T37" fmla="*/ 1 h 3"/>
                      <a:gd name="T38" fmla="*/ 0 w 4"/>
                      <a:gd name="T39" fmla="*/ 1 h 3"/>
                      <a:gd name="T40" fmla="*/ 0 w 4"/>
                      <a:gd name="T41" fmla="*/ 1 h 3"/>
                      <a:gd name="T42" fmla="*/ 0 w 4"/>
                      <a:gd name="T43" fmla="*/ 1 h 3"/>
                      <a:gd name="T44" fmla="*/ 0 w 4"/>
                      <a:gd name="T45" fmla="*/ 1 h 3"/>
                      <a:gd name="T46" fmla="*/ 0 w 4"/>
                      <a:gd name="T47" fmla="*/ 2 h 3"/>
                      <a:gd name="T48" fmla="*/ 1 w 4"/>
                      <a:gd name="T49" fmla="*/ 2 h 3"/>
                      <a:gd name="T50" fmla="*/ 1 w 4"/>
                      <a:gd name="T51" fmla="*/ 2 h 3"/>
                      <a:gd name="T52" fmla="*/ 1 w 4"/>
                      <a:gd name="T53" fmla="*/ 2 h 3"/>
                      <a:gd name="T54" fmla="*/ 1 w 4"/>
                      <a:gd name="T55" fmla="*/ 2 h 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"/>
                      <a:gd name="T85" fmla="*/ 0 h 3"/>
                      <a:gd name="T86" fmla="*/ 4 w 4"/>
                      <a:gd name="T87" fmla="*/ 3 h 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" h="3">
                        <a:moveTo>
                          <a:pt x="1" y="2"/>
                        </a:move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57" name="Freeform 187">
                    <a:extLst>
                      <a:ext uri="{FF2B5EF4-FFF2-40B4-BE49-F238E27FC236}">
                        <a16:creationId xmlns:a16="http://schemas.microsoft.com/office/drawing/2014/main" id="{5434787D-D323-4993-AC34-9FF3004489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4" y="1537"/>
                    <a:ext cx="2" cy="3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1 w 2"/>
                      <a:gd name="T3" fmla="*/ 2 h 3"/>
                      <a:gd name="T4" fmla="*/ 1 w 2"/>
                      <a:gd name="T5" fmla="*/ 2 h 3"/>
                      <a:gd name="T6" fmla="*/ 1 w 2"/>
                      <a:gd name="T7" fmla="*/ 2 h 3"/>
                      <a:gd name="T8" fmla="*/ 1 w 2"/>
                      <a:gd name="T9" fmla="*/ 2 h 3"/>
                      <a:gd name="T10" fmla="*/ 1 w 2"/>
                      <a:gd name="T11" fmla="*/ 1 h 3"/>
                      <a:gd name="T12" fmla="*/ 1 w 2"/>
                      <a:gd name="T13" fmla="*/ 1 h 3"/>
                      <a:gd name="T14" fmla="*/ 1 w 2"/>
                      <a:gd name="T15" fmla="*/ 1 h 3"/>
                      <a:gd name="T16" fmla="*/ 1 w 2"/>
                      <a:gd name="T17" fmla="*/ 1 h 3"/>
                      <a:gd name="T18" fmla="*/ 1 w 2"/>
                      <a:gd name="T19" fmla="*/ 0 h 3"/>
                      <a:gd name="T20" fmla="*/ 1 w 2"/>
                      <a:gd name="T21" fmla="*/ 0 h 3"/>
                      <a:gd name="T22" fmla="*/ 1 w 2"/>
                      <a:gd name="T23" fmla="*/ 0 h 3"/>
                      <a:gd name="T24" fmla="*/ 1 w 2"/>
                      <a:gd name="T25" fmla="*/ 0 h 3"/>
                      <a:gd name="T26" fmla="*/ 0 w 2"/>
                      <a:gd name="T27" fmla="*/ 0 h 3"/>
                      <a:gd name="T28" fmla="*/ 0 w 2"/>
                      <a:gd name="T29" fmla="*/ 0 h 3"/>
                      <a:gd name="T30" fmla="*/ 0 w 2"/>
                      <a:gd name="T31" fmla="*/ 0 h 3"/>
                      <a:gd name="T32" fmla="*/ 0 w 2"/>
                      <a:gd name="T33" fmla="*/ 0 h 3"/>
                      <a:gd name="T34" fmla="*/ 0 w 2"/>
                      <a:gd name="T35" fmla="*/ 0 h 3"/>
                      <a:gd name="T36" fmla="*/ 0 w 2"/>
                      <a:gd name="T37" fmla="*/ 1 h 3"/>
                      <a:gd name="T38" fmla="*/ 0 w 2"/>
                      <a:gd name="T39" fmla="*/ 1 h 3"/>
                      <a:gd name="T40" fmla="*/ 0 w 2"/>
                      <a:gd name="T41" fmla="*/ 1 h 3"/>
                      <a:gd name="T42" fmla="*/ 0 w 2"/>
                      <a:gd name="T43" fmla="*/ 1 h 3"/>
                      <a:gd name="T44" fmla="*/ 0 w 2"/>
                      <a:gd name="T45" fmla="*/ 2 h 3"/>
                      <a:gd name="T46" fmla="*/ 0 w 2"/>
                      <a:gd name="T47" fmla="*/ 2 h 3"/>
                      <a:gd name="T48" fmla="*/ 0 w 2"/>
                      <a:gd name="T49" fmla="*/ 2 h 3"/>
                      <a:gd name="T50" fmla="*/ 0 w 2"/>
                      <a:gd name="T51" fmla="*/ 2 h 3"/>
                      <a:gd name="T52" fmla="*/ 0 w 2"/>
                      <a:gd name="T53" fmla="*/ 2 h 3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2"/>
                      <a:gd name="T82" fmla="*/ 0 h 3"/>
                      <a:gd name="T83" fmla="*/ 2 w 2"/>
                      <a:gd name="T84" fmla="*/ 3 h 3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2" h="3">
                        <a:moveTo>
                          <a:pt x="0" y="2"/>
                        </a:move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34822" name="Object 188">
            <a:hlinkClick r:id="" action="ppaction://ole?verb=0"/>
            <a:extLst>
              <a:ext uri="{FF2B5EF4-FFF2-40B4-BE49-F238E27FC236}">
                <a16:creationId xmlns:a16="http://schemas.microsoft.com/office/drawing/2014/main" id="{95F43F08-A015-4366-8180-67394A8FE3B1}"/>
              </a:ext>
            </a:extLst>
          </p:cNvPr>
          <p:cNvGraphicFramePr>
            <a:graphicFrameLocks/>
          </p:cNvGraphicFramePr>
          <p:nvPr/>
        </p:nvGraphicFramePr>
        <p:xfrm>
          <a:off x="4897438" y="2078038"/>
          <a:ext cx="382746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7" name="CorelDRAW!" r:id="rId4" imgW="222802" imgH="234718" progId="CDraw5">
                  <p:embed/>
                </p:oleObj>
              </mc:Choice>
              <mc:Fallback>
                <p:oleObj name="CorelDRAW!" r:id="rId4" imgW="222802" imgH="234718" progId="CDraw5">
                  <p:embed/>
                  <p:pic>
                    <p:nvPicPr>
                      <p:cNvPr id="0" name="Object 18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2078038"/>
                        <a:ext cx="3827462" cy="406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189">
            <a:extLst>
              <a:ext uri="{FF2B5EF4-FFF2-40B4-BE49-F238E27FC236}">
                <a16:creationId xmlns:a16="http://schemas.microsoft.com/office/drawing/2014/main" id="{796F528D-756A-4289-8DEA-55AFB4E2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1546225"/>
            <a:ext cx="2036763" cy="39370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Book Antiqua" panose="02040602050305030304" pitchFamily="18" charset="0"/>
              </a:rPr>
              <a:t>Printing Thread</a:t>
            </a:r>
          </a:p>
        </p:txBody>
      </p:sp>
      <p:sp>
        <p:nvSpPr>
          <p:cNvPr id="34824" name="Rectangle 190">
            <a:extLst>
              <a:ext uri="{FF2B5EF4-FFF2-40B4-BE49-F238E27FC236}">
                <a16:creationId xmlns:a16="http://schemas.microsoft.com/office/drawing/2014/main" id="{4BA4C542-328E-4B5A-BC55-3E1FDAF8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719388"/>
            <a:ext cx="2019300" cy="39370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Book Antiqua" panose="02040602050305030304" pitchFamily="18" charset="0"/>
              </a:rPr>
              <a:t>Editing Thread</a:t>
            </a:r>
          </a:p>
        </p:txBody>
      </p:sp>
      <p:grpSp>
        <p:nvGrpSpPr>
          <p:cNvPr id="34825" name="Group 191">
            <a:extLst>
              <a:ext uri="{FF2B5EF4-FFF2-40B4-BE49-F238E27FC236}">
                <a16:creationId xmlns:a16="http://schemas.microsoft.com/office/drawing/2014/main" id="{8B93A59A-E23D-4B09-97FF-757578100FDF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3302000"/>
            <a:ext cx="4022725" cy="3175000"/>
            <a:chOff x="291" y="1542"/>
            <a:chExt cx="2534" cy="2000"/>
          </a:xfrm>
        </p:grpSpPr>
        <p:grpSp>
          <p:nvGrpSpPr>
            <p:cNvPr id="34827" name="Group 192">
              <a:extLst>
                <a:ext uri="{FF2B5EF4-FFF2-40B4-BE49-F238E27FC236}">
                  <a16:creationId xmlns:a16="http://schemas.microsoft.com/office/drawing/2014/main" id="{D7B42BC5-1A29-48B8-A320-70C91F4B8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" y="2047"/>
              <a:ext cx="1964" cy="1244"/>
              <a:chOff x="515" y="2047"/>
              <a:chExt cx="1964" cy="1244"/>
            </a:xfrm>
          </p:grpSpPr>
          <p:sp>
            <p:nvSpPr>
              <p:cNvPr id="35035" name="Freeform 193">
                <a:extLst>
                  <a:ext uri="{FF2B5EF4-FFF2-40B4-BE49-F238E27FC236}">
                    <a16:creationId xmlns:a16="http://schemas.microsoft.com/office/drawing/2014/main" id="{6287CD30-BAA0-4F3B-8FFC-03EEE3B04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" y="2344"/>
                <a:ext cx="408" cy="798"/>
              </a:xfrm>
              <a:custGeom>
                <a:avLst/>
                <a:gdLst>
                  <a:gd name="T0" fmla="*/ 407 w 408"/>
                  <a:gd name="T1" fmla="*/ 797 h 798"/>
                  <a:gd name="T2" fmla="*/ 407 w 408"/>
                  <a:gd name="T3" fmla="*/ 0 h 798"/>
                  <a:gd name="T4" fmla="*/ 0 w 408"/>
                  <a:gd name="T5" fmla="*/ 599 h 798"/>
                  <a:gd name="T6" fmla="*/ 407 w 408"/>
                  <a:gd name="T7" fmla="*/ 797 h 7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8"/>
                  <a:gd name="T13" fmla="*/ 0 h 798"/>
                  <a:gd name="T14" fmla="*/ 408 w 408"/>
                  <a:gd name="T15" fmla="*/ 798 h 7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8" h="798">
                    <a:moveTo>
                      <a:pt x="407" y="797"/>
                    </a:moveTo>
                    <a:lnTo>
                      <a:pt x="407" y="0"/>
                    </a:lnTo>
                    <a:lnTo>
                      <a:pt x="0" y="599"/>
                    </a:lnTo>
                    <a:lnTo>
                      <a:pt x="407" y="797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6" name="Freeform 194">
                <a:extLst>
                  <a:ext uri="{FF2B5EF4-FFF2-40B4-BE49-F238E27FC236}">
                    <a16:creationId xmlns:a16="http://schemas.microsoft.com/office/drawing/2014/main" id="{37C9283C-83C5-4099-8B5F-E64E708EA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047"/>
                <a:ext cx="1964" cy="487"/>
              </a:xfrm>
              <a:custGeom>
                <a:avLst/>
                <a:gdLst>
                  <a:gd name="T0" fmla="*/ 0 w 1964"/>
                  <a:gd name="T1" fmla="*/ 286 h 487"/>
                  <a:gd name="T2" fmla="*/ 1552 w 1964"/>
                  <a:gd name="T3" fmla="*/ 0 h 487"/>
                  <a:gd name="T4" fmla="*/ 1963 w 1964"/>
                  <a:gd name="T5" fmla="*/ 220 h 487"/>
                  <a:gd name="T6" fmla="*/ 366 w 1964"/>
                  <a:gd name="T7" fmla="*/ 486 h 487"/>
                  <a:gd name="T8" fmla="*/ 0 w 1964"/>
                  <a:gd name="T9" fmla="*/ 286 h 4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64"/>
                  <a:gd name="T16" fmla="*/ 0 h 487"/>
                  <a:gd name="T17" fmla="*/ 1964 w 1964"/>
                  <a:gd name="T18" fmla="*/ 487 h 4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64" h="487">
                    <a:moveTo>
                      <a:pt x="0" y="286"/>
                    </a:moveTo>
                    <a:lnTo>
                      <a:pt x="1552" y="0"/>
                    </a:lnTo>
                    <a:lnTo>
                      <a:pt x="1963" y="220"/>
                    </a:lnTo>
                    <a:lnTo>
                      <a:pt x="366" y="486"/>
                    </a:lnTo>
                    <a:lnTo>
                      <a:pt x="0" y="286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7" name="Freeform 195">
                <a:extLst>
                  <a:ext uri="{FF2B5EF4-FFF2-40B4-BE49-F238E27FC236}">
                    <a16:creationId xmlns:a16="http://schemas.microsoft.com/office/drawing/2014/main" id="{1F1FDF63-B5EB-4A63-B719-7979C34F1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333"/>
                <a:ext cx="367" cy="958"/>
              </a:xfrm>
              <a:custGeom>
                <a:avLst/>
                <a:gdLst>
                  <a:gd name="T0" fmla="*/ 0 w 367"/>
                  <a:gd name="T1" fmla="*/ 0 h 958"/>
                  <a:gd name="T2" fmla="*/ 366 w 367"/>
                  <a:gd name="T3" fmla="*/ 200 h 958"/>
                  <a:gd name="T4" fmla="*/ 366 w 367"/>
                  <a:gd name="T5" fmla="*/ 957 h 958"/>
                  <a:gd name="T6" fmla="*/ 0 w 367"/>
                  <a:gd name="T7" fmla="*/ 702 h 958"/>
                  <a:gd name="T8" fmla="*/ 0 w 367"/>
                  <a:gd name="T9" fmla="*/ 0 h 9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7"/>
                  <a:gd name="T16" fmla="*/ 0 h 958"/>
                  <a:gd name="T17" fmla="*/ 367 w 367"/>
                  <a:gd name="T18" fmla="*/ 958 h 9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7" h="958">
                    <a:moveTo>
                      <a:pt x="0" y="0"/>
                    </a:moveTo>
                    <a:lnTo>
                      <a:pt x="366" y="200"/>
                    </a:lnTo>
                    <a:lnTo>
                      <a:pt x="366" y="957"/>
                    </a:lnTo>
                    <a:lnTo>
                      <a:pt x="0" y="70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8" name="Freeform 196">
                <a:extLst>
                  <a:ext uri="{FF2B5EF4-FFF2-40B4-BE49-F238E27FC236}">
                    <a16:creationId xmlns:a16="http://schemas.microsoft.com/office/drawing/2014/main" id="{354D4FF9-B5B1-43EE-AEDC-5BAD7675F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" y="2476"/>
                <a:ext cx="326" cy="815"/>
              </a:xfrm>
              <a:custGeom>
                <a:avLst/>
                <a:gdLst>
                  <a:gd name="T0" fmla="*/ 0 w 326"/>
                  <a:gd name="T1" fmla="*/ 814 h 815"/>
                  <a:gd name="T2" fmla="*/ 0 w 326"/>
                  <a:gd name="T3" fmla="*/ 57 h 815"/>
                  <a:gd name="T4" fmla="*/ 325 w 326"/>
                  <a:gd name="T5" fmla="*/ 0 h 815"/>
                  <a:gd name="T6" fmla="*/ 325 w 326"/>
                  <a:gd name="T7" fmla="*/ 740 h 815"/>
                  <a:gd name="T8" fmla="*/ 0 w 326"/>
                  <a:gd name="T9" fmla="*/ 814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15"/>
                  <a:gd name="T17" fmla="*/ 326 w 326"/>
                  <a:gd name="T18" fmla="*/ 815 h 8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15">
                    <a:moveTo>
                      <a:pt x="0" y="814"/>
                    </a:moveTo>
                    <a:lnTo>
                      <a:pt x="0" y="57"/>
                    </a:lnTo>
                    <a:lnTo>
                      <a:pt x="325" y="0"/>
                    </a:lnTo>
                    <a:lnTo>
                      <a:pt x="325" y="740"/>
                    </a:lnTo>
                    <a:lnTo>
                      <a:pt x="0" y="814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9" name="Freeform 197">
                <a:extLst>
                  <a:ext uri="{FF2B5EF4-FFF2-40B4-BE49-F238E27FC236}">
                    <a16:creationId xmlns:a16="http://schemas.microsoft.com/office/drawing/2014/main" id="{67E99BF3-6FC0-4F47-B472-CF5D31DE9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" y="2267"/>
                <a:ext cx="326" cy="875"/>
              </a:xfrm>
              <a:custGeom>
                <a:avLst/>
                <a:gdLst>
                  <a:gd name="T0" fmla="*/ 325 w 326"/>
                  <a:gd name="T1" fmla="*/ 0 h 875"/>
                  <a:gd name="T2" fmla="*/ 0 w 326"/>
                  <a:gd name="T3" fmla="*/ 52 h 875"/>
                  <a:gd name="T4" fmla="*/ 0 w 326"/>
                  <a:gd name="T5" fmla="*/ 874 h 875"/>
                  <a:gd name="T6" fmla="*/ 325 w 326"/>
                  <a:gd name="T7" fmla="*/ 797 h 875"/>
                  <a:gd name="T8" fmla="*/ 325 w 326"/>
                  <a:gd name="T9" fmla="*/ 0 h 8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6"/>
                  <a:gd name="T16" fmla="*/ 0 h 875"/>
                  <a:gd name="T17" fmla="*/ 326 w 326"/>
                  <a:gd name="T18" fmla="*/ 875 h 8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6" h="875">
                    <a:moveTo>
                      <a:pt x="325" y="0"/>
                    </a:moveTo>
                    <a:lnTo>
                      <a:pt x="0" y="52"/>
                    </a:lnTo>
                    <a:lnTo>
                      <a:pt x="0" y="874"/>
                    </a:lnTo>
                    <a:lnTo>
                      <a:pt x="325" y="797"/>
                    </a:lnTo>
                    <a:lnTo>
                      <a:pt x="325" y="0"/>
                    </a:lnTo>
                  </a:path>
                </a:pathLst>
              </a:custGeom>
              <a:solidFill>
                <a:srgbClr val="5F3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0" name="Freeform 198">
                <a:extLst>
                  <a:ext uri="{FF2B5EF4-FFF2-40B4-BE49-F238E27FC236}">
                    <a16:creationId xmlns:a16="http://schemas.microsoft.com/office/drawing/2014/main" id="{95DCA4E6-4E9B-4D72-B455-8D8F485BC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" y="2267"/>
                <a:ext cx="1598" cy="305"/>
              </a:xfrm>
              <a:custGeom>
                <a:avLst/>
                <a:gdLst>
                  <a:gd name="T0" fmla="*/ 0 w 1598"/>
                  <a:gd name="T1" fmla="*/ 266 h 305"/>
                  <a:gd name="T2" fmla="*/ 1597 w 1598"/>
                  <a:gd name="T3" fmla="*/ 0 h 305"/>
                  <a:gd name="T4" fmla="*/ 1597 w 1598"/>
                  <a:gd name="T5" fmla="*/ 38 h 305"/>
                  <a:gd name="T6" fmla="*/ 0 w 1598"/>
                  <a:gd name="T7" fmla="*/ 304 h 305"/>
                  <a:gd name="T8" fmla="*/ 0 w 1598"/>
                  <a:gd name="T9" fmla="*/ 266 h 3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8"/>
                  <a:gd name="T16" fmla="*/ 0 h 305"/>
                  <a:gd name="T17" fmla="*/ 1598 w 1598"/>
                  <a:gd name="T18" fmla="*/ 305 h 3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8" h="305">
                    <a:moveTo>
                      <a:pt x="0" y="266"/>
                    </a:moveTo>
                    <a:lnTo>
                      <a:pt x="1597" y="0"/>
                    </a:lnTo>
                    <a:lnTo>
                      <a:pt x="1597" y="38"/>
                    </a:lnTo>
                    <a:lnTo>
                      <a:pt x="0" y="304"/>
                    </a:lnTo>
                    <a:lnTo>
                      <a:pt x="0" y="266"/>
                    </a:lnTo>
                  </a:path>
                </a:pathLst>
              </a:custGeom>
              <a:solidFill>
                <a:srgbClr val="BF7F1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1" name="Freeform 199">
                <a:extLst>
                  <a:ext uri="{FF2B5EF4-FFF2-40B4-BE49-F238E27FC236}">
                    <a16:creationId xmlns:a16="http://schemas.microsoft.com/office/drawing/2014/main" id="{5451AF57-3CE0-4DEF-9F39-C9ADDA48E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" y="2335"/>
                <a:ext cx="364" cy="235"/>
              </a:xfrm>
              <a:custGeom>
                <a:avLst/>
                <a:gdLst>
                  <a:gd name="T0" fmla="*/ 0 w 364"/>
                  <a:gd name="T1" fmla="*/ 0 h 235"/>
                  <a:gd name="T2" fmla="*/ 363 w 364"/>
                  <a:gd name="T3" fmla="*/ 199 h 235"/>
                  <a:gd name="T4" fmla="*/ 363 w 364"/>
                  <a:gd name="T5" fmla="*/ 234 h 235"/>
                  <a:gd name="T6" fmla="*/ 0 w 364"/>
                  <a:gd name="T7" fmla="*/ 29 h 235"/>
                  <a:gd name="T8" fmla="*/ 0 w 364"/>
                  <a:gd name="T9" fmla="*/ 0 h 2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4"/>
                  <a:gd name="T16" fmla="*/ 0 h 235"/>
                  <a:gd name="T17" fmla="*/ 364 w 364"/>
                  <a:gd name="T18" fmla="*/ 235 h 2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4" h="235">
                    <a:moveTo>
                      <a:pt x="0" y="0"/>
                    </a:moveTo>
                    <a:lnTo>
                      <a:pt x="363" y="199"/>
                    </a:lnTo>
                    <a:lnTo>
                      <a:pt x="363" y="234"/>
                    </a:lnTo>
                    <a:lnTo>
                      <a:pt x="0" y="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7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28" name="Group 200">
              <a:extLst>
                <a:ext uri="{FF2B5EF4-FFF2-40B4-BE49-F238E27FC236}">
                  <a16:creationId xmlns:a16="http://schemas.microsoft.com/office/drawing/2014/main" id="{C708FFDE-F1C1-42C9-9848-D0B48C548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712"/>
              <a:ext cx="834" cy="699"/>
              <a:chOff x="817" y="1712"/>
              <a:chExt cx="834" cy="699"/>
            </a:xfrm>
          </p:grpSpPr>
          <p:grpSp>
            <p:nvGrpSpPr>
              <p:cNvPr id="34995" name="Group 201">
                <a:extLst>
                  <a:ext uri="{FF2B5EF4-FFF2-40B4-BE49-F238E27FC236}">
                    <a16:creationId xmlns:a16="http://schemas.microsoft.com/office/drawing/2014/main" id="{40CB0AAA-0517-4568-A619-62DF3272C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1712"/>
                <a:ext cx="834" cy="699"/>
                <a:chOff x="817" y="1712"/>
                <a:chExt cx="834" cy="699"/>
              </a:xfrm>
            </p:grpSpPr>
            <p:sp>
              <p:nvSpPr>
                <p:cNvPr id="35025" name="Freeform 202">
                  <a:extLst>
                    <a:ext uri="{FF2B5EF4-FFF2-40B4-BE49-F238E27FC236}">
                      <a16:creationId xmlns:a16="http://schemas.microsoft.com/office/drawing/2014/main" id="{350B803D-6070-4C4D-9F69-0F43D7E50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" y="2043"/>
                  <a:ext cx="503" cy="298"/>
                </a:xfrm>
                <a:custGeom>
                  <a:avLst/>
                  <a:gdLst>
                    <a:gd name="T0" fmla="*/ 0 w 503"/>
                    <a:gd name="T1" fmla="*/ 297 h 298"/>
                    <a:gd name="T2" fmla="*/ 502 w 503"/>
                    <a:gd name="T3" fmla="*/ 196 h 298"/>
                    <a:gd name="T4" fmla="*/ 501 w 503"/>
                    <a:gd name="T5" fmla="*/ 0 h 298"/>
                    <a:gd name="T6" fmla="*/ 0 w 503"/>
                    <a:gd name="T7" fmla="*/ 100 h 298"/>
                    <a:gd name="T8" fmla="*/ 0 w 503"/>
                    <a:gd name="T9" fmla="*/ 297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3"/>
                    <a:gd name="T16" fmla="*/ 0 h 298"/>
                    <a:gd name="T17" fmla="*/ 503 w 503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3" h="298">
                      <a:moveTo>
                        <a:pt x="0" y="297"/>
                      </a:moveTo>
                      <a:lnTo>
                        <a:pt x="502" y="196"/>
                      </a:lnTo>
                      <a:lnTo>
                        <a:pt x="501" y="0"/>
                      </a:lnTo>
                      <a:lnTo>
                        <a:pt x="0" y="100"/>
                      </a:lnTo>
                      <a:lnTo>
                        <a:pt x="0" y="297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6" name="Freeform 203">
                  <a:extLst>
                    <a:ext uri="{FF2B5EF4-FFF2-40B4-BE49-F238E27FC236}">
                      <a16:creationId xmlns:a16="http://schemas.microsoft.com/office/drawing/2014/main" id="{15649C15-9CD3-4134-ADE6-0CD0DBF39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2065"/>
                  <a:ext cx="163" cy="276"/>
                </a:xfrm>
                <a:custGeom>
                  <a:avLst/>
                  <a:gdLst>
                    <a:gd name="T0" fmla="*/ 162 w 163"/>
                    <a:gd name="T1" fmla="*/ 275 h 276"/>
                    <a:gd name="T2" fmla="*/ 0 w 163"/>
                    <a:gd name="T3" fmla="*/ 196 h 276"/>
                    <a:gd name="T4" fmla="*/ 0 w 163"/>
                    <a:gd name="T5" fmla="*/ 0 h 276"/>
                    <a:gd name="T6" fmla="*/ 162 w 163"/>
                    <a:gd name="T7" fmla="*/ 78 h 276"/>
                    <a:gd name="T8" fmla="*/ 162 w 163"/>
                    <a:gd name="T9" fmla="*/ 275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3"/>
                    <a:gd name="T16" fmla="*/ 0 h 276"/>
                    <a:gd name="T17" fmla="*/ 163 w 163"/>
                    <a:gd name="T18" fmla="*/ 276 h 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3" h="276">
                      <a:moveTo>
                        <a:pt x="162" y="275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62" y="78"/>
                      </a:lnTo>
                      <a:lnTo>
                        <a:pt x="162" y="275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7" name="Freeform 204">
                  <a:extLst>
                    <a:ext uri="{FF2B5EF4-FFF2-40B4-BE49-F238E27FC236}">
                      <a16:creationId xmlns:a16="http://schemas.microsoft.com/office/drawing/2014/main" id="{43206AED-4BEA-49F1-9CAA-63FD50B25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1962"/>
                  <a:ext cx="664" cy="182"/>
                </a:xfrm>
                <a:custGeom>
                  <a:avLst/>
                  <a:gdLst>
                    <a:gd name="T0" fmla="*/ 0 w 664"/>
                    <a:gd name="T1" fmla="*/ 104 h 182"/>
                    <a:gd name="T2" fmla="*/ 162 w 664"/>
                    <a:gd name="T3" fmla="*/ 181 h 182"/>
                    <a:gd name="T4" fmla="*/ 663 w 664"/>
                    <a:gd name="T5" fmla="*/ 82 h 182"/>
                    <a:gd name="T6" fmla="*/ 500 w 664"/>
                    <a:gd name="T7" fmla="*/ 0 h 182"/>
                    <a:gd name="T8" fmla="*/ 0 w 664"/>
                    <a:gd name="T9" fmla="*/ 104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4"/>
                    <a:gd name="T16" fmla="*/ 0 h 182"/>
                    <a:gd name="T17" fmla="*/ 664 w 664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4" h="182">
                      <a:moveTo>
                        <a:pt x="0" y="104"/>
                      </a:moveTo>
                      <a:lnTo>
                        <a:pt x="162" y="181"/>
                      </a:lnTo>
                      <a:lnTo>
                        <a:pt x="663" y="82"/>
                      </a:lnTo>
                      <a:lnTo>
                        <a:pt x="500" y="0"/>
                      </a:lnTo>
                      <a:lnTo>
                        <a:pt x="0" y="104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8" name="Freeform 205">
                  <a:extLst>
                    <a:ext uri="{FF2B5EF4-FFF2-40B4-BE49-F238E27FC236}">
                      <a16:creationId xmlns:a16="http://schemas.microsoft.com/office/drawing/2014/main" id="{4D049974-79B5-41F6-9948-4181E9B89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" y="1765"/>
                  <a:ext cx="326" cy="340"/>
                </a:xfrm>
                <a:custGeom>
                  <a:avLst/>
                  <a:gdLst>
                    <a:gd name="T0" fmla="*/ 0 w 326"/>
                    <a:gd name="T1" fmla="*/ 339 h 340"/>
                    <a:gd name="T2" fmla="*/ 325 w 326"/>
                    <a:gd name="T3" fmla="*/ 272 h 340"/>
                    <a:gd name="T4" fmla="*/ 325 w 326"/>
                    <a:gd name="T5" fmla="*/ 0 h 340"/>
                    <a:gd name="T6" fmla="*/ 0 w 326"/>
                    <a:gd name="T7" fmla="*/ 65 h 340"/>
                    <a:gd name="T8" fmla="*/ 0 w 326"/>
                    <a:gd name="T9" fmla="*/ 339 h 3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6"/>
                    <a:gd name="T16" fmla="*/ 0 h 340"/>
                    <a:gd name="T17" fmla="*/ 326 w 326"/>
                    <a:gd name="T18" fmla="*/ 340 h 3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6" h="340">
                      <a:moveTo>
                        <a:pt x="0" y="339"/>
                      </a:moveTo>
                      <a:lnTo>
                        <a:pt x="325" y="272"/>
                      </a:lnTo>
                      <a:lnTo>
                        <a:pt x="325" y="0"/>
                      </a:lnTo>
                      <a:lnTo>
                        <a:pt x="0" y="65"/>
                      </a:lnTo>
                      <a:lnTo>
                        <a:pt x="0" y="339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9" name="Freeform 206">
                  <a:extLst>
                    <a:ext uri="{FF2B5EF4-FFF2-40B4-BE49-F238E27FC236}">
                      <a16:creationId xmlns:a16="http://schemas.microsoft.com/office/drawing/2014/main" id="{DF4535B0-F7D1-4D23-868C-F70A07163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" y="1779"/>
                  <a:ext cx="131" cy="326"/>
                </a:xfrm>
                <a:custGeom>
                  <a:avLst/>
                  <a:gdLst>
                    <a:gd name="T0" fmla="*/ 130 w 131"/>
                    <a:gd name="T1" fmla="*/ 51 h 326"/>
                    <a:gd name="T2" fmla="*/ 130 w 131"/>
                    <a:gd name="T3" fmla="*/ 325 h 326"/>
                    <a:gd name="T4" fmla="*/ 0 w 131"/>
                    <a:gd name="T5" fmla="*/ 264 h 326"/>
                    <a:gd name="T6" fmla="*/ 0 w 131"/>
                    <a:gd name="T7" fmla="*/ 0 h 326"/>
                    <a:gd name="T8" fmla="*/ 130 w 131"/>
                    <a:gd name="T9" fmla="*/ 51 h 3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"/>
                    <a:gd name="T16" fmla="*/ 0 h 326"/>
                    <a:gd name="T17" fmla="*/ 131 w 131"/>
                    <a:gd name="T18" fmla="*/ 326 h 3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" h="326">
                      <a:moveTo>
                        <a:pt x="130" y="51"/>
                      </a:moveTo>
                      <a:lnTo>
                        <a:pt x="130" y="325"/>
                      </a:ln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130" y="51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0" name="Freeform 207">
                  <a:extLst>
                    <a:ext uri="{FF2B5EF4-FFF2-40B4-BE49-F238E27FC236}">
                      <a16:creationId xmlns:a16="http://schemas.microsoft.com/office/drawing/2014/main" id="{375300FE-34F8-40BB-A6A6-4EFBE5732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" y="1712"/>
                  <a:ext cx="456" cy="119"/>
                </a:xfrm>
                <a:custGeom>
                  <a:avLst/>
                  <a:gdLst>
                    <a:gd name="T0" fmla="*/ 0 w 456"/>
                    <a:gd name="T1" fmla="*/ 67 h 119"/>
                    <a:gd name="T2" fmla="*/ 130 w 456"/>
                    <a:gd name="T3" fmla="*/ 118 h 119"/>
                    <a:gd name="T4" fmla="*/ 455 w 456"/>
                    <a:gd name="T5" fmla="*/ 53 h 119"/>
                    <a:gd name="T6" fmla="*/ 326 w 456"/>
                    <a:gd name="T7" fmla="*/ 0 h 119"/>
                    <a:gd name="T8" fmla="*/ 0 w 456"/>
                    <a:gd name="T9" fmla="*/ 67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6"/>
                    <a:gd name="T16" fmla="*/ 0 h 119"/>
                    <a:gd name="T17" fmla="*/ 456 w 456"/>
                    <a:gd name="T18" fmla="*/ 119 h 1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6" h="119">
                      <a:moveTo>
                        <a:pt x="0" y="67"/>
                      </a:moveTo>
                      <a:lnTo>
                        <a:pt x="130" y="118"/>
                      </a:lnTo>
                      <a:lnTo>
                        <a:pt x="455" y="53"/>
                      </a:lnTo>
                      <a:lnTo>
                        <a:pt x="326" y="0"/>
                      </a:lnTo>
                      <a:lnTo>
                        <a:pt x="0" y="67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1" name="Freeform 208">
                  <a:extLst>
                    <a:ext uri="{FF2B5EF4-FFF2-40B4-BE49-F238E27FC236}">
                      <a16:creationId xmlns:a16="http://schemas.microsoft.com/office/drawing/2014/main" id="{EAB62E6E-9C09-460C-9749-83AD16CCF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" y="1799"/>
                  <a:ext cx="270" cy="272"/>
                </a:xfrm>
                <a:custGeom>
                  <a:avLst/>
                  <a:gdLst>
                    <a:gd name="T0" fmla="*/ 0 w 270"/>
                    <a:gd name="T1" fmla="*/ 56 h 272"/>
                    <a:gd name="T2" fmla="*/ 0 w 270"/>
                    <a:gd name="T3" fmla="*/ 271 h 272"/>
                    <a:gd name="T4" fmla="*/ 269 w 270"/>
                    <a:gd name="T5" fmla="*/ 215 h 272"/>
                    <a:gd name="T6" fmla="*/ 269 w 270"/>
                    <a:gd name="T7" fmla="*/ 0 h 272"/>
                    <a:gd name="T8" fmla="*/ 0 w 270"/>
                    <a:gd name="T9" fmla="*/ 56 h 2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272"/>
                    <a:gd name="T17" fmla="*/ 270 w 270"/>
                    <a:gd name="T18" fmla="*/ 272 h 2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272">
                      <a:moveTo>
                        <a:pt x="0" y="56"/>
                      </a:moveTo>
                      <a:lnTo>
                        <a:pt x="0" y="271"/>
                      </a:lnTo>
                      <a:lnTo>
                        <a:pt x="269" y="215"/>
                      </a:lnTo>
                      <a:lnTo>
                        <a:pt x="269" y="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5F5F7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2" name="Freeform 209">
                  <a:extLst>
                    <a:ext uri="{FF2B5EF4-FFF2-40B4-BE49-F238E27FC236}">
                      <a16:creationId xmlns:a16="http://schemas.microsoft.com/office/drawing/2014/main" id="{DB057208-5F0A-4029-AA5C-2E76C507D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" y="2209"/>
                  <a:ext cx="672" cy="184"/>
                </a:xfrm>
                <a:custGeom>
                  <a:avLst/>
                  <a:gdLst>
                    <a:gd name="T0" fmla="*/ 0 w 672"/>
                    <a:gd name="T1" fmla="*/ 100 h 184"/>
                    <a:gd name="T2" fmla="*/ 496 w 672"/>
                    <a:gd name="T3" fmla="*/ 0 h 184"/>
                    <a:gd name="T4" fmla="*/ 671 w 672"/>
                    <a:gd name="T5" fmla="*/ 88 h 184"/>
                    <a:gd name="T6" fmla="*/ 178 w 672"/>
                    <a:gd name="T7" fmla="*/ 183 h 184"/>
                    <a:gd name="T8" fmla="*/ 0 w 672"/>
                    <a:gd name="T9" fmla="*/ 100 h 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84"/>
                    <a:gd name="T17" fmla="*/ 672 w 672"/>
                    <a:gd name="T18" fmla="*/ 184 h 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84">
                      <a:moveTo>
                        <a:pt x="0" y="100"/>
                      </a:moveTo>
                      <a:lnTo>
                        <a:pt x="496" y="0"/>
                      </a:lnTo>
                      <a:lnTo>
                        <a:pt x="671" y="88"/>
                      </a:lnTo>
                      <a:lnTo>
                        <a:pt x="178" y="183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rgbClr val="DFD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3" name="Freeform 210">
                  <a:extLst>
                    <a:ext uri="{FF2B5EF4-FFF2-40B4-BE49-F238E27FC236}">
                      <a16:creationId xmlns:a16="http://schemas.microsoft.com/office/drawing/2014/main" id="{CF5564BF-506B-41C2-B8B7-8D2EFA6F9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" y="2307"/>
                  <a:ext cx="179" cy="104"/>
                </a:xfrm>
                <a:custGeom>
                  <a:avLst/>
                  <a:gdLst>
                    <a:gd name="T0" fmla="*/ 0 w 179"/>
                    <a:gd name="T1" fmla="*/ 0 h 104"/>
                    <a:gd name="T2" fmla="*/ 178 w 179"/>
                    <a:gd name="T3" fmla="*/ 84 h 104"/>
                    <a:gd name="T4" fmla="*/ 178 w 179"/>
                    <a:gd name="T5" fmla="*/ 103 h 104"/>
                    <a:gd name="T6" fmla="*/ 0 w 179"/>
                    <a:gd name="T7" fmla="*/ 31 h 104"/>
                    <a:gd name="T8" fmla="*/ 0 w 179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"/>
                    <a:gd name="T16" fmla="*/ 0 h 104"/>
                    <a:gd name="T17" fmla="*/ 179 w 179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" h="104">
                      <a:moveTo>
                        <a:pt x="0" y="0"/>
                      </a:moveTo>
                      <a:lnTo>
                        <a:pt x="178" y="84"/>
                      </a:lnTo>
                      <a:lnTo>
                        <a:pt x="178" y="103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4" name="Freeform 211">
                  <a:extLst>
                    <a:ext uri="{FF2B5EF4-FFF2-40B4-BE49-F238E27FC236}">
                      <a16:creationId xmlns:a16="http://schemas.microsoft.com/office/drawing/2014/main" id="{90A908AB-BD7D-442D-BBB3-7DF915E53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7" y="2297"/>
                  <a:ext cx="494" cy="114"/>
                </a:xfrm>
                <a:custGeom>
                  <a:avLst/>
                  <a:gdLst>
                    <a:gd name="T0" fmla="*/ 0 w 494"/>
                    <a:gd name="T1" fmla="*/ 95 h 114"/>
                    <a:gd name="T2" fmla="*/ 0 w 494"/>
                    <a:gd name="T3" fmla="*/ 113 h 114"/>
                    <a:gd name="T4" fmla="*/ 493 w 494"/>
                    <a:gd name="T5" fmla="*/ 17 h 114"/>
                    <a:gd name="T6" fmla="*/ 493 w 494"/>
                    <a:gd name="T7" fmla="*/ 0 h 114"/>
                    <a:gd name="T8" fmla="*/ 0 w 494"/>
                    <a:gd name="T9" fmla="*/ 95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4"/>
                    <a:gd name="T16" fmla="*/ 0 h 114"/>
                    <a:gd name="T17" fmla="*/ 494 w 494"/>
                    <a:gd name="T18" fmla="*/ 114 h 1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4" h="114">
                      <a:moveTo>
                        <a:pt x="0" y="95"/>
                      </a:moveTo>
                      <a:lnTo>
                        <a:pt x="0" y="113"/>
                      </a:lnTo>
                      <a:lnTo>
                        <a:pt x="493" y="17"/>
                      </a:lnTo>
                      <a:lnTo>
                        <a:pt x="493" y="0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4996" name="Group 212">
                <a:extLst>
                  <a:ext uri="{FF2B5EF4-FFF2-40B4-BE49-F238E27FC236}">
                    <a16:creationId xmlns:a16="http://schemas.microsoft.com/office/drawing/2014/main" id="{889FDC4C-176E-4E2E-917B-6286410D25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1" y="2057"/>
                <a:ext cx="588" cy="310"/>
                <a:chOff x="1011" y="2057"/>
                <a:chExt cx="588" cy="310"/>
              </a:xfrm>
            </p:grpSpPr>
            <p:grpSp>
              <p:nvGrpSpPr>
                <p:cNvPr id="34997" name="Group 213">
                  <a:extLst>
                    <a:ext uri="{FF2B5EF4-FFF2-40B4-BE49-F238E27FC236}">
                      <a16:creationId xmlns:a16="http://schemas.microsoft.com/office/drawing/2014/main" id="{0B924506-3BD3-4FBC-999E-2371E27BB5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1" y="2057"/>
                  <a:ext cx="450" cy="228"/>
                  <a:chOff x="1011" y="2057"/>
                  <a:chExt cx="450" cy="228"/>
                </a:xfrm>
              </p:grpSpPr>
              <p:sp>
                <p:nvSpPr>
                  <p:cNvPr id="35004" name="Freeform 214">
                    <a:extLst>
                      <a:ext uri="{FF2B5EF4-FFF2-40B4-BE49-F238E27FC236}">
                        <a16:creationId xmlns:a16="http://schemas.microsoft.com/office/drawing/2014/main" id="{E62BA006-2BE6-47FA-B6FB-F070F4AD6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148"/>
                    <a:ext cx="60" cy="44"/>
                  </a:xfrm>
                  <a:custGeom>
                    <a:avLst/>
                    <a:gdLst>
                      <a:gd name="T0" fmla="*/ 0 w 60"/>
                      <a:gd name="T1" fmla="*/ 12 h 44"/>
                      <a:gd name="T2" fmla="*/ 0 w 60"/>
                      <a:gd name="T3" fmla="*/ 43 h 44"/>
                      <a:gd name="T4" fmla="*/ 59 w 60"/>
                      <a:gd name="T5" fmla="*/ 30 h 44"/>
                      <a:gd name="T6" fmla="*/ 59 w 60"/>
                      <a:gd name="T7" fmla="*/ 0 h 44"/>
                      <a:gd name="T8" fmla="*/ 0 w 60"/>
                      <a:gd name="T9" fmla="*/ 12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0"/>
                      <a:gd name="T16" fmla="*/ 0 h 44"/>
                      <a:gd name="T17" fmla="*/ 60 w 6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0" h="44">
                        <a:moveTo>
                          <a:pt x="0" y="12"/>
                        </a:moveTo>
                        <a:lnTo>
                          <a:pt x="0" y="43"/>
                        </a:lnTo>
                        <a:lnTo>
                          <a:pt x="59" y="30"/>
                        </a:lnTo>
                        <a:lnTo>
                          <a:pt x="59" y="0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5F5F7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5" name="Freeform 215">
                    <a:extLst>
                      <a:ext uri="{FF2B5EF4-FFF2-40B4-BE49-F238E27FC236}">
                        <a16:creationId xmlns:a16="http://schemas.microsoft.com/office/drawing/2014/main" id="{CF5D97D2-6DFD-4029-8650-0525B452F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2103"/>
                    <a:ext cx="38" cy="182"/>
                  </a:xfrm>
                  <a:custGeom>
                    <a:avLst/>
                    <a:gdLst>
                      <a:gd name="T0" fmla="*/ 0 w 38"/>
                      <a:gd name="T1" fmla="*/ 0 h 182"/>
                      <a:gd name="T2" fmla="*/ 37 w 38"/>
                      <a:gd name="T3" fmla="*/ 15 h 182"/>
                      <a:gd name="T4" fmla="*/ 37 w 38"/>
                      <a:gd name="T5" fmla="*/ 181 h 182"/>
                      <a:gd name="T6" fmla="*/ 0 60000 65536"/>
                      <a:gd name="T7" fmla="*/ 0 60000 65536"/>
                      <a:gd name="T8" fmla="*/ 0 60000 65536"/>
                      <a:gd name="T9" fmla="*/ 0 w 38"/>
                      <a:gd name="T10" fmla="*/ 0 h 182"/>
                      <a:gd name="T11" fmla="*/ 38 w 38"/>
                      <a:gd name="T12" fmla="*/ 182 h 1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" h="182">
                        <a:moveTo>
                          <a:pt x="0" y="0"/>
                        </a:moveTo>
                        <a:lnTo>
                          <a:pt x="37" y="15"/>
                        </a:lnTo>
                        <a:lnTo>
                          <a:pt x="37" y="18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6" name="Freeform 216">
                    <a:extLst>
                      <a:ext uri="{FF2B5EF4-FFF2-40B4-BE49-F238E27FC236}">
                        <a16:creationId xmlns:a16="http://schemas.microsoft.com/office/drawing/2014/main" id="{FE375B6E-00D1-4FCE-A170-E76346655B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5" y="2072"/>
                    <a:ext cx="38" cy="182"/>
                  </a:xfrm>
                  <a:custGeom>
                    <a:avLst/>
                    <a:gdLst>
                      <a:gd name="T0" fmla="*/ 0 w 38"/>
                      <a:gd name="T1" fmla="*/ 0 h 182"/>
                      <a:gd name="T2" fmla="*/ 37 w 38"/>
                      <a:gd name="T3" fmla="*/ 15 h 182"/>
                      <a:gd name="T4" fmla="*/ 37 w 38"/>
                      <a:gd name="T5" fmla="*/ 181 h 182"/>
                      <a:gd name="T6" fmla="*/ 0 60000 65536"/>
                      <a:gd name="T7" fmla="*/ 0 60000 65536"/>
                      <a:gd name="T8" fmla="*/ 0 60000 65536"/>
                      <a:gd name="T9" fmla="*/ 0 w 38"/>
                      <a:gd name="T10" fmla="*/ 0 h 182"/>
                      <a:gd name="T11" fmla="*/ 38 w 38"/>
                      <a:gd name="T12" fmla="*/ 182 h 1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" h="182">
                        <a:moveTo>
                          <a:pt x="0" y="0"/>
                        </a:moveTo>
                        <a:lnTo>
                          <a:pt x="37" y="15"/>
                        </a:lnTo>
                        <a:lnTo>
                          <a:pt x="37" y="18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007" name="Group 217">
                    <a:extLst>
                      <a:ext uri="{FF2B5EF4-FFF2-40B4-BE49-F238E27FC236}">
                        <a16:creationId xmlns:a16="http://schemas.microsoft.com/office/drawing/2014/main" id="{420A3F5C-9765-4608-8513-893260117A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89" y="2057"/>
                    <a:ext cx="172" cy="183"/>
                    <a:chOff x="1289" y="2057"/>
                    <a:chExt cx="172" cy="183"/>
                  </a:xfrm>
                </p:grpSpPr>
                <p:sp>
                  <p:nvSpPr>
                    <p:cNvPr id="35013" name="Freeform 218">
                      <a:extLst>
                        <a:ext uri="{FF2B5EF4-FFF2-40B4-BE49-F238E27FC236}">
                          <a16:creationId xmlns:a16="http://schemas.microsoft.com/office/drawing/2014/main" id="{3F46BC81-8572-47AE-8693-230203CEF8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89" y="2057"/>
                      <a:ext cx="172" cy="183"/>
                    </a:xfrm>
                    <a:custGeom>
                      <a:avLst/>
                      <a:gdLst>
                        <a:gd name="T0" fmla="*/ 0 w 172"/>
                        <a:gd name="T1" fmla="*/ 35 h 183"/>
                        <a:gd name="T2" fmla="*/ 0 w 172"/>
                        <a:gd name="T3" fmla="*/ 182 h 183"/>
                        <a:gd name="T4" fmla="*/ 171 w 172"/>
                        <a:gd name="T5" fmla="*/ 148 h 183"/>
                        <a:gd name="T6" fmla="*/ 171 w 172"/>
                        <a:gd name="T7" fmla="*/ 0 h 183"/>
                        <a:gd name="T8" fmla="*/ 0 w 172"/>
                        <a:gd name="T9" fmla="*/ 35 h 18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2"/>
                        <a:gd name="T16" fmla="*/ 0 h 183"/>
                        <a:gd name="T17" fmla="*/ 172 w 172"/>
                        <a:gd name="T18" fmla="*/ 183 h 18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2" h="183">
                          <a:moveTo>
                            <a:pt x="0" y="35"/>
                          </a:moveTo>
                          <a:lnTo>
                            <a:pt x="0" y="182"/>
                          </a:lnTo>
                          <a:lnTo>
                            <a:pt x="171" y="148"/>
                          </a:lnTo>
                          <a:lnTo>
                            <a:pt x="171" y="0"/>
                          </a:lnTo>
                          <a:lnTo>
                            <a:pt x="0" y="35"/>
                          </a:lnTo>
                        </a:path>
                      </a:pathLst>
                    </a:custGeom>
                    <a:solidFill>
                      <a:srgbClr val="9F9FB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4" name="Line 219">
                      <a:extLst>
                        <a:ext uri="{FF2B5EF4-FFF2-40B4-BE49-F238E27FC236}">
                          <a16:creationId xmlns:a16="http://schemas.microsoft.com/office/drawing/2014/main" id="{B6344EC7-573D-48F9-B46A-8C0AE1FDD3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4" y="2094"/>
                      <a:ext cx="161" cy="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5" name="Line 220">
                      <a:extLst>
                        <a:ext uri="{FF2B5EF4-FFF2-40B4-BE49-F238E27FC236}">
                          <a16:creationId xmlns:a16="http://schemas.microsoft.com/office/drawing/2014/main" id="{4191BAA4-DB62-45F6-855C-B65CB9DE57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94" y="2143"/>
                      <a:ext cx="161" cy="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6" name="Line 221">
                      <a:extLst>
                        <a:ext uri="{FF2B5EF4-FFF2-40B4-BE49-F238E27FC236}">
                          <a16:creationId xmlns:a16="http://schemas.microsoft.com/office/drawing/2014/main" id="{FA197EE7-A704-4D3F-9C5D-57D24AC1B2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43" y="2129"/>
                      <a:ext cx="67" cy="2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7" name="Line 222">
                      <a:extLst>
                        <a:ext uri="{FF2B5EF4-FFF2-40B4-BE49-F238E27FC236}">
                          <a16:creationId xmlns:a16="http://schemas.microsoft.com/office/drawing/2014/main" id="{A6390E17-6D11-45AA-A6C3-88D1784478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04" y="2077"/>
                      <a:ext cx="142" cy="3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8" name="Line 223">
                      <a:extLst>
                        <a:ext uri="{FF2B5EF4-FFF2-40B4-BE49-F238E27FC236}">
                          <a16:creationId xmlns:a16="http://schemas.microsoft.com/office/drawing/2014/main" id="{B4BE7476-54BC-45E8-8CCD-B369A335AD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164"/>
                      <a:ext cx="0" cy="2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9" name="Line 224">
                      <a:extLst>
                        <a:ext uri="{FF2B5EF4-FFF2-40B4-BE49-F238E27FC236}">
                          <a16:creationId xmlns:a16="http://schemas.microsoft.com/office/drawing/2014/main" id="{07584326-6F1D-49F7-BAB8-D9021B4121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5" y="2188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0" name="Line 225">
                      <a:extLst>
                        <a:ext uri="{FF2B5EF4-FFF2-40B4-BE49-F238E27FC236}">
                          <a16:creationId xmlns:a16="http://schemas.microsoft.com/office/drawing/2014/main" id="{D7A95EC4-07AE-40B8-92C8-031DF8A2F6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74" y="2181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1" name="Line 226">
                      <a:extLst>
                        <a:ext uri="{FF2B5EF4-FFF2-40B4-BE49-F238E27FC236}">
                          <a16:creationId xmlns:a16="http://schemas.microsoft.com/office/drawing/2014/main" id="{2A6AF51F-0DF8-4053-91E9-250FA6FD786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08" y="2174"/>
                      <a:ext cx="0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2" name="Line 227">
                      <a:extLst>
                        <a:ext uri="{FF2B5EF4-FFF2-40B4-BE49-F238E27FC236}">
                          <a16:creationId xmlns:a16="http://schemas.microsoft.com/office/drawing/2014/main" id="{7C1E5F20-238B-4DB1-BF96-0BF52844A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9" y="2167"/>
                      <a:ext cx="0" cy="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3" name="Freeform 228">
                      <a:extLst>
                        <a:ext uri="{FF2B5EF4-FFF2-40B4-BE49-F238E27FC236}">
                          <a16:creationId xmlns:a16="http://schemas.microsoft.com/office/drawing/2014/main" id="{F8F9A375-B04F-43FA-B0C0-46106425FB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63" y="2127"/>
                      <a:ext cx="21" cy="20"/>
                    </a:xfrm>
                    <a:custGeom>
                      <a:avLst/>
                      <a:gdLst>
                        <a:gd name="T0" fmla="*/ 0 w 21"/>
                        <a:gd name="T1" fmla="*/ 4 h 20"/>
                        <a:gd name="T2" fmla="*/ 20 w 21"/>
                        <a:gd name="T3" fmla="*/ 0 h 20"/>
                        <a:gd name="T4" fmla="*/ 20 w 21"/>
                        <a:gd name="T5" fmla="*/ 16 h 20"/>
                        <a:gd name="T6" fmla="*/ 0 w 21"/>
                        <a:gd name="T7" fmla="*/ 19 h 20"/>
                        <a:gd name="T8" fmla="*/ 0 w 21"/>
                        <a:gd name="T9" fmla="*/ 4 h 2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"/>
                        <a:gd name="T16" fmla="*/ 0 h 20"/>
                        <a:gd name="T17" fmla="*/ 21 w 21"/>
                        <a:gd name="T18" fmla="*/ 20 h 2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" h="20">
                          <a:moveTo>
                            <a:pt x="0" y="4"/>
                          </a:moveTo>
                          <a:lnTo>
                            <a:pt x="20" y="0"/>
                          </a:lnTo>
                          <a:lnTo>
                            <a:pt x="20" y="16"/>
                          </a:lnTo>
                          <a:lnTo>
                            <a:pt x="0" y="19"/>
                          </a:lnTo>
                          <a:lnTo>
                            <a:pt x="0" y="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24" name="Freeform 229">
                      <a:extLst>
                        <a:ext uri="{FF2B5EF4-FFF2-40B4-BE49-F238E27FC236}">
                          <a16:creationId xmlns:a16="http://schemas.microsoft.com/office/drawing/2014/main" id="{C8E40543-18B8-4655-BAF6-2BF7C664CD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51" y="2077"/>
                      <a:ext cx="44" cy="27"/>
                    </a:xfrm>
                    <a:custGeom>
                      <a:avLst/>
                      <a:gdLst>
                        <a:gd name="T0" fmla="*/ 0 w 44"/>
                        <a:gd name="T1" fmla="*/ 8 h 27"/>
                        <a:gd name="T2" fmla="*/ 43 w 44"/>
                        <a:gd name="T3" fmla="*/ 0 h 27"/>
                        <a:gd name="T4" fmla="*/ 43 w 44"/>
                        <a:gd name="T5" fmla="*/ 18 h 27"/>
                        <a:gd name="T6" fmla="*/ 0 w 44"/>
                        <a:gd name="T7" fmla="*/ 26 h 27"/>
                        <a:gd name="T8" fmla="*/ 0 w 44"/>
                        <a:gd name="T9" fmla="*/ 8 h 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4"/>
                        <a:gd name="T16" fmla="*/ 0 h 27"/>
                        <a:gd name="T17" fmla="*/ 44 w 44"/>
                        <a:gd name="T18" fmla="*/ 27 h 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4" h="27">
                          <a:moveTo>
                            <a:pt x="0" y="8"/>
                          </a:moveTo>
                          <a:lnTo>
                            <a:pt x="43" y="0"/>
                          </a:lnTo>
                          <a:lnTo>
                            <a:pt x="43" y="18"/>
                          </a:lnTo>
                          <a:lnTo>
                            <a:pt x="0" y="26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008" name="Group 230">
                    <a:extLst>
                      <a:ext uri="{FF2B5EF4-FFF2-40B4-BE49-F238E27FC236}">
                        <a16:creationId xmlns:a16="http://schemas.microsoft.com/office/drawing/2014/main" id="{824664E4-87D7-45BD-BCCE-71298E94F7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35" y="2123"/>
                    <a:ext cx="70" cy="136"/>
                    <a:chOff x="1135" y="2123"/>
                    <a:chExt cx="70" cy="136"/>
                  </a:xfrm>
                </p:grpSpPr>
                <p:sp>
                  <p:nvSpPr>
                    <p:cNvPr id="35009" name="Freeform 231">
                      <a:extLst>
                        <a:ext uri="{FF2B5EF4-FFF2-40B4-BE49-F238E27FC236}">
                          <a16:creationId xmlns:a16="http://schemas.microsoft.com/office/drawing/2014/main" id="{AD66D960-68F7-41E3-B81C-79050A5B05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5" y="2123"/>
                      <a:ext cx="70" cy="136"/>
                    </a:xfrm>
                    <a:custGeom>
                      <a:avLst/>
                      <a:gdLst>
                        <a:gd name="T0" fmla="*/ 0 w 70"/>
                        <a:gd name="T1" fmla="*/ 13 h 136"/>
                        <a:gd name="T2" fmla="*/ 0 w 70"/>
                        <a:gd name="T3" fmla="*/ 135 h 136"/>
                        <a:gd name="T4" fmla="*/ 69 w 70"/>
                        <a:gd name="T5" fmla="*/ 120 h 136"/>
                        <a:gd name="T6" fmla="*/ 69 w 70"/>
                        <a:gd name="T7" fmla="*/ 0 h 136"/>
                        <a:gd name="T8" fmla="*/ 0 w 70"/>
                        <a:gd name="T9" fmla="*/ 13 h 13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"/>
                        <a:gd name="T16" fmla="*/ 0 h 136"/>
                        <a:gd name="T17" fmla="*/ 70 w 70"/>
                        <a:gd name="T18" fmla="*/ 136 h 1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" h="136">
                          <a:moveTo>
                            <a:pt x="0" y="13"/>
                          </a:moveTo>
                          <a:lnTo>
                            <a:pt x="0" y="135"/>
                          </a:lnTo>
                          <a:lnTo>
                            <a:pt x="69" y="120"/>
                          </a:lnTo>
                          <a:lnTo>
                            <a:pt x="69" y="0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solidFill>
                      <a:srgbClr val="7F7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0" name="Freeform 232">
                      <a:extLst>
                        <a:ext uri="{FF2B5EF4-FFF2-40B4-BE49-F238E27FC236}">
                          <a16:creationId xmlns:a16="http://schemas.microsoft.com/office/drawing/2014/main" id="{1BB6E120-F181-4C9E-AC09-99DD7196D7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6" y="2139"/>
                      <a:ext cx="37" cy="19"/>
                    </a:xfrm>
                    <a:custGeom>
                      <a:avLst/>
                      <a:gdLst>
                        <a:gd name="T0" fmla="*/ 0 w 37"/>
                        <a:gd name="T1" fmla="*/ 6 h 19"/>
                        <a:gd name="T2" fmla="*/ 36 w 37"/>
                        <a:gd name="T3" fmla="*/ 0 h 19"/>
                        <a:gd name="T4" fmla="*/ 36 w 37"/>
                        <a:gd name="T5" fmla="*/ 12 h 19"/>
                        <a:gd name="T6" fmla="*/ 0 w 37"/>
                        <a:gd name="T7" fmla="*/ 18 h 19"/>
                        <a:gd name="T8" fmla="*/ 0 w 37"/>
                        <a:gd name="T9" fmla="*/ 6 h 1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7"/>
                        <a:gd name="T16" fmla="*/ 0 h 19"/>
                        <a:gd name="T17" fmla="*/ 37 w 37"/>
                        <a:gd name="T18" fmla="*/ 19 h 1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7" h="19">
                          <a:moveTo>
                            <a:pt x="0" y="6"/>
                          </a:moveTo>
                          <a:lnTo>
                            <a:pt x="36" y="0"/>
                          </a:lnTo>
                          <a:lnTo>
                            <a:pt x="36" y="12"/>
                          </a:lnTo>
                          <a:lnTo>
                            <a:pt x="0" y="18"/>
                          </a:lnTo>
                          <a:lnTo>
                            <a:pt x="0" y="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1" name="Freeform 233">
                      <a:extLst>
                        <a:ext uri="{FF2B5EF4-FFF2-40B4-BE49-F238E27FC236}">
                          <a16:creationId xmlns:a16="http://schemas.microsoft.com/office/drawing/2014/main" id="{BA7788E2-882F-4225-97F8-00AD6591D7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6" y="2213"/>
                      <a:ext cx="24" cy="13"/>
                    </a:xfrm>
                    <a:custGeom>
                      <a:avLst/>
                      <a:gdLst>
                        <a:gd name="T0" fmla="*/ 0 w 24"/>
                        <a:gd name="T1" fmla="*/ 4 h 13"/>
                        <a:gd name="T2" fmla="*/ 23 w 24"/>
                        <a:gd name="T3" fmla="*/ 0 h 13"/>
                        <a:gd name="T4" fmla="*/ 23 w 24"/>
                        <a:gd name="T5" fmla="*/ 8 h 13"/>
                        <a:gd name="T6" fmla="*/ 0 w 24"/>
                        <a:gd name="T7" fmla="*/ 12 h 13"/>
                        <a:gd name="T8" fmla="*/ 0 w 24"/>
                        <a:gd name="T9" fmla="*/ 4 h 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"/>
                        <a:gd name="T16" fmla="*/ 0 h 13"/>
                        <a:gd name="T17" fmla="*/ 24 w 24"/>
                        <a:gd name="T18" fmla="*/ 13 h 1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" h="13">
                          <a:moveTo>
                            <a:pt x="0" y="4"/>
                          </a:moveTo>
                          <a:lnTo>
                            <a:pt x="23" y="0"/>
                          </a:lnTo>
                          <a:lnTo>
                            <a:pt x="23" y="8"/>
                          </a:lnTo>
                          <a:lnTo>
                            <a:pt x="0" y="12"/>
                          </a:lnTo>
                          <a:lnTo>
                            <a:pt x="0" y="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12" name="Oval 234">
                      <a:extLst>
                        <a:ext uri="{FF2B5EF4-FFF2-40B4-BE49-F238E27FC236}">
                          <a16:creationId xmlns:a16="http://schemas.microsoft.com/office/drawing/2014/main" id="{7B37A26E-7D51-48F1-8264-DA9F778B72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2" y="2219"/>
                      <a:ext cx="10" cy="14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4998" name="Group 235">
                  <a:extLst>
                    <a:ext uri="{FF2B5EF4-FFF2-40B4-BE49-F238E27FC236}">
                      <a16:creationId xmlns:a16="http://schemas.microsoft.com/office/drawing/2014/main" id="{BA7F4E9E-6182-431B-8392-9D63FCAD98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9" y="2224"/>
                  <a:ext cx="510" cy="143"/>
                  <a:chOff x="1089" y="2224"/>
                  <a:chExt cx="510" cy="143"/>
                </a:xfrm>
              </p:grpSpPr>
              <p:sp>
                <p:nvSpPr>
                  <p:cNvPr id="34999" name="Freeform 236">
                    <a:extLst>
                      <a:ext uri="{FF2B5EF4-FFF2-40B4-BE49-F238E27FC236}">
                        <a16:creationId xmlns:a16="http://schemas.microsoft.com/office/drawing/2014/main" id="{32B0D1F4-3C52-4524-AAB0-123FAB871B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9" y="2284"/>
                    <a:ext cx="363" cy="83"/>
                  </a:xfrm>
                  <a:custGeom>
                    <a:avLst/>
                    <a:gdLst>
                      <a:gd name="T0" fmla="*/ 66 w 363"/>
                      <a:gd name="T1" fmla="*/ 82 h 83"/>
                      <a:gd name="T2" fmla="*/ 362 w 363"/>
                      <a:gd name="T3" fmla="*/ 29 h 83"/>
                      <a:gd name="T4" fmla="*/ 291 w 363"/>
                      <a:gd name="T5" fmla="*/ 0 h 83"/>
                      <a:gd name="T6" fmla="*/ 0 w 363"/>
                      <a:gd name="T7" fmla="*/ 52 h 83"/>
                      <a:gd name="T8" fmla="*/ 66 w 363"/>
                      <a:gd name="T9" fmla="*/ 82 h 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3"/>
                      <a:gd name="T16" fmla="*/ 0 h 83"/>
                      <a:gd name="T17" fmla="*/ 363 w 363"/>
                      <a:gd name="T18" fmla="*/ 83 h 8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3" h="83">
                        <a:moveTo>
                          <a:pt x="66" y="82"/>
                        </a:moveTo>
                        <a:lnTo>
                          <a:pt x="362" y="29"/>
                        </a:lnTo>
                        <a:lnTo>
                          <a:pt x="291" y="0"/>
                        </a:lnTo>
                        <a:lnTo>
                          <a:pt x="0" y="52"/>
                        </a:lnTo>
                        <a:lnTo>
                          <a:pt x="66" y="82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0" name="Freeform 237">
                    <a:extLst>
                      <a:ext uri="{FF2B5EF4-FFF2-40B4-BE49-F238E27FC236}">
                        <a16:creationId xmlns:a16="http://schemas.microsoft.com/office/drawing/2014/main" id="{0669D0C0-C04C-46D6-AF5F-643D8EE49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9" y="2239"/>
                    <a:ext cx="312" cy="65"/>
                  </a:xfrm>
                  <a:custGeom>
                    <a:avLst/>
                    <a:gdLst>
                      <a:gd name="T0" fmla="*/ 22 w 312"/>
                      <a:gd name="T1" fmla="*/ 64 h 65"/>
                      <a:gd name="T2" fmla="*/ 311 w 312"/>
                      <a:gd name="T3" fmla="*/ 10 h 65"/>
                      <a:gd name="T4" fmla="*/ 289 w 312"/>
                      <a:gd name="T5" fmla="*/ 0 h 65"/>
                      <a:gd name="T6" fmla="*/ 0 w 312"/>
                      <a:gd name="T7" fmla="*/ 54 h 65"/>
                      <a:gd name="T8" fmla="*/ 22 w 312"/>
                      <a:gd name="T9" fmla="*/ 64 h 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2"/>
                      <a:gd name="T16" fmla="*/ 0 h 65"/>
                      <a:gd name="T17" fmla="*/ 312 w 312"/>
                      <a:gd name="T18" fmla="*/ 65 h 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2" h="65">
                        <a:moveTo>
                          <a:pt x="22" y="64"/>
                        </a:moveTo>
                        <a:lnTo>
                          <a:pt x="311" y="10"/>
                        </a:lnTo>
                        <a:lnTo>
                          <a:pt x="289" y="0"/>
                        </a:lnTo>
                        <a:lnTo>
                          <a:pt x="0" y="54"/>
                        </a:lnTo>
                        <a:lnTo>
                          <a:pt x="22" y="64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1" name="Freeform 238">
                    <a:extLst>
                      <a:ext uri="{FF2B5EF4-FFF2-40B4-BE49-F238E27FC236}">
                        <a16:creationId xmlns:a16="http://schemas.microsoft.com/office/drawing/2014/main" id="{BFEA25B9-E201-4EFB-B0F3-F47C5A504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8" y="2258"/>
                    <a:ext cx="181" cy="47"/>
                  </a:xfrm>
                  <a:custGeom>
                    <a:avLst/>
                    <a:gdLst>
                      <a:gd name="T0" fmla="*/ 65 w 181"/>
                      <a:gd name="T1" fmla="*/ 46 h 47"/>
                      <a:gd name="T2" fmla="*/ 180 w 181"/>
                      <a:gd name="T3" fmla="*/ 28 h 47"/>
                      <a:gd name="T4" fmla="*/ 115 w 181"/>
                      <a:gd name="T5" fmla="*/ 0 h 47"/>
                      <a:gd name="T6" fmla="*/ 0 w 181"/>
                      <a:gd name="T7" fmla="*/ 19 h 47"/>
                      <a:gd name="T8" fmla="*/ 65 w 181"/>
                      <a:gd name="T9" fmla="*/ 46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47"/>
                      <a:gd name="T17" fmla="*/ 181 w 181"/>
                      <a:gd name="T18" fmla="*/ 47 h 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47">
                        <a:moveTo>
                          <a:pt x="65" y="46"/>
                        </a:moveTo>
                        <a:lnTo>
                          <a:pt x="180" y="28"/>
                        </a:lnTo>
                        <a:lnTo>
                          <a:pt x="115" y="0"/>
                        </a:lnTo>
                        <a:lnTo>
                          <a:pt x="0" y="19"/>
                        </a:lnTo>
                        <a:lnTo>
                          <a:pt x="65" y="46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2" name="Freeform 239">
                    <a:extLst>
                      <a:ext uri="{FF2B5EF4-FFF2-40B4-BE49-F238E27FC236}">
                        <a16:creationId xmlns:a16="http://schemas.microsoft.com/office/drawing/2014/main" id="{3B4FBE87-E8D6-4BA3-AFC7-4290150B6E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6" y="2224"/>
                    <a:ext cx="86" cy="16"/>
                  </a:xfrm>
                  <a:custGeom>
                    <a:avLst/>
                    <a:gdLst>
                      <a:gd name="T0" fmla="*/ 21 w 86"/>
                      <a:gd name="T1" fmla="*/ 15 h 16"/>
                      <a:gd name="T2" fmla="*/ 85 w 86"/>
                      <a:gd name="T3" fmla="*/ 6 h 16"/>
                      <a:gd name="T4" fmla="*/ 65 w 86"/>
                      <a:gd name="T5" fmla="*/ 0 h 16"/>
                      <a:gd name="T6" fmla="*/ 0 w 86"/>
                      <a:gd name="T7" fmla="*/ 9 h 16"/>
                      <a:gd name="T8" fmla="*/ 21 w 86"/>
                      <a:gd name="T9" fmla="*/ 15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6"/>
                      <a:gd name="T16" fmla="*/ 0 h 16"/>
                      <a:gd name="T17" fmla="*/ 86 w 86"/>
                      <a:gd name="T18" fmla="*/ 16 h 1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6" h="16">
                        <a:moveTo>
                          <a:pt x="21" y="15"/>
                        </a:moveTo>
                        <a:lnTo>
                          <a:pt x="85" y="6"/>
                        </a:lnTo>
                        <a:lnTo>
                          <a:pt x="65" y="0"/>
                        </a:lnTo>
                        <a:lnTo>
                          <a:pt x="0" y="9"/>
                        </a:lnTo>
                        <a:lnTo>
                          <a:pt x="21" y="15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003" name="Freeform 240">
                    <a:extLst>
                      <a:ext uri="{FF2B5EF4-FFF2-40B4-BE49-F238E27FC236}">
                        <a16:creationId xmlns:a16="http://schemas.microsoft.com/office/drawing/2014/main" id="{9A182E3E-3C46-4FE0-9625-397D937E15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0" y="2239"/>
                    <a:ext cx="89" cy="19"/>
                  </a:xfrm>
                  <a:custGeom>
                    <a:avLst/>
                    <a:gdLst>
                      <a:gd name="T0" fmla="*/ 22 w 89"/>
                      <a:gd name="T1" fmla="*/ 18 h 19"/>
                      <a:gd name="T2" fmla="*/ 88 w 89"/>
                      <a:gd name="T3" fmla="*/ 8 h 19"/>
                      <a:gd name="T4" fmla="*/ 67 w 89"/>
                      <a:gd name="T5" fmla="*/ 0 h 19"/>
                      <a:gd name="T6" fmla="*/ 0 w 89"/>
                      <a:gd name="T7" fmla="*/ 10 h 19"/>
                      <a:gd name="T8" fmla="*/ 22 w 89"/>
                      <a:gd name="T9" fmla="*/ 18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19"/>
                      <a:gd name="T17" fmla="*/ 89 w 89"/>
                      <a:gd name="T18" fmla="*/ 19 h 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19">
                        <a:moveTo>
                          <a:pt x="22" y="18"/>
                        </a:moveTo>
                        <a:lnTo>
                          <a:pt x="88" y="8"/>
                        </a:lnTo>
                        <a:lnTo>
                          <a:pt x="67" y="0"/>
                        </a:lnTo>
                        <a:lnTo>
                          <a:pt x="0" y="10"/>
                        </a:lnTo>
                        <a:lnTo>
                          <a:pt x="22" y="18"/>
                        </a:lnTo>
                      </a:path>
                    </a:pathLst>
                  </a:custGeom>
                  <a:solidFill>
                    <a:srgbClr val="5F5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4829" name="Group 241">
              <a:extLst>
                <a:ext uri="{FF2B5EF4-FFF2-40B4-BE49-F238E27FC236}">
                  <a16:creationId xmlns:a16="http://schemas.microsoft.com/office/drawing/2014/main" id="{8A4DE161-48AD-4904-85E1-2B31D6E7C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1723"/>
              <a:ext cx="989" cy="1460"/>
              <a:chOff x="1161" y="1723"/>
              <a:chExt cx="989" cy="1460"/>
            </a:xfrm>
          </p:grpSpPr>
          <p:sp>
            <p:nvSpPr>
              <p:cNvPr id="34988" name="Oval 242">
                <a:extLst>
                  <a:ext uri="{FF2B5EF4-FFF2-40B4-BE49-F238E27FC236}">
                    <a16:creationId xmlns:a16="http://schemas.microsoft.com/office/drawing/2014/main" id="{D9BEFF47-EA76-4043-B8B8-B13AA4DA4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3114"/>
                <a:ext cx="180" cy="54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89" name="Oval 243">
                <a:extLst>
                  <a:ext uri="{FF2B5EF4-FFF2-40B4-BE49-F238E27FC236}">
                    <a16:creationId xmlns:a16="http://schemas.microsoft.com/office/drawing/2014/main" id="{AB676D6A-755D-4AF4-A680-1EEB3B283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130"/>
                <a:ext cx="179" cy="5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90" name="Freeform 244">
                <a:extLst>
                  <a:ext uri="{FF2B5EF4-FFF2-40B4-BE49-F238E27FC236}">
                    <a16:creationId xmlns:a16="http://schemas.microsoft.com/office/drawing/2014/main" id="{7A1B557A-A844-43E4-AB5A-2431D052E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" y="2911"/>
                <a:ext cx="132" cy="231"/>
              </a:xfrm>
              <a:custGeom>
                <a:avLst/>
                <a:gdLst>
                  <a:gd name="T0" fmla="*/ 131 w 132"/>
                  <a:gd name="T1" fmla="*/ 0 h 231"/>
                  <a:gd name="T2" fmla="*/ 98 w 132"/>
                  <a:gd name="T3" fmla="*/ 230 h 231"/>
                  <a:gd name="T4" fmla="*/ 19 w 132"/>
                  <a:gd name="T5" fmla="*/ 214 h 231"/>
                  <a:gd name="T6" fmla="*/ 0 w 132"/>
                  <a:gd name="T7" fmla="*/ 0 h 231"/>
                  <a:gd name="T8" fmla="*/ 131 w 132"/>
                  <a:gd name="T9" fmla="*/ 0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31"/>
                  <a:gd name="T17" fmla="*/ 132 w 132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31">
                    <a:moveTo>
                      <a:pt x="131" y="0"/>
                    </a:moveTo>
                    <a:lnTo>
                      <a:pt x="98" y="230"/>
                    </a:lnTo>
                    <a:lnTo>
                      <a:pt x="19" y="214"/>
                    </a:lnTo>
                    <a:lnTo>
                      <a:pt x="0" y="0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1" name="Freeform 245">
                <a:extLst>
                  <a:ext uri="{FF2B5EF4-FFF2-40B4-BE49-F238E27FC236}">
                    <a16:creationId xmlns:a16="http://schemas.microsoft.com/office/drawing/2014/main" id="{F21DF036-2A90-418E-BA6C-A44292E2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" y="2836"/>
                <a:ext cx="165" cy="322"/>
              </a:xfrm>
              <a:custGeom>
                <a:avLst/>
                <a:gdLst>
                  <a:gd name="T0" fmla="*/ 0 w 165"/>
                  <a:gd name="T1" fmla="*/ 0 h 322"/>
                  <a:gd name="T2" fmla="*/ 42 w 165"/>
                  <a:gd name="T3" fmla="*/ 310 h 322"/>
                  <a:gd name="T4" fmla="*/ 122 w 165"/>
                  <a:gd name="T5" fmla="*/ 321 h 322"/>
                  <a:gd name="T6" fmla="*/ 164 w 165"/>
                  <a:gd name="T7" fmla="*/ 0 h 322"/>
                  <a:gd name="T8" fmla="*/ 0 w 165"/>
                  <a:gd name="T9" fmla="*/ 0 h 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5"/>
                  <a:gd name="T16" fmla="*/ 0 h 322"/>
                  <a:gd name="T17" fmla="*/ 165 w 165"/>
                  <a:gd name="T18" fmla="*/ 322 h 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5" h="322">
                    <a:moveTo>
                      <a:pt x="0" y="0"/>
                    </a:moveTo>
                    <a:lnTo>
                      <a:pt x="42" y="310"/>
                    </a:lnTo>
                    <a:lnTo>
                      <a:pt x="122" y="321"/>
                    </a:lnTo>
                    <a:lnTo>
                      <a:pt x="16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Oval 246">
                <a:extLst>
                  <a:ext uri="{FF2B5EF4-FFF2-40B4-BE49-F238E27FC236}">
                    <a16:creationId xmlns:a16="http://schemas.microsoft.com/office/drawing/2014/main" id="{7185DFE7-0E3D-4599-B5AE-2B6D4FFA1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1723"/>
                <a:ext cx="293" cy="340"/>
              </a:xfrm>
              <a:prstGeom prst="ellipse">
                <a:avLst/>
              </a:prstGeom>
              <a:solidFill>
                <a:srgbClr val="FFBF7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93" name="Oval 247">
                <a:extLst>
                  <a:ext uri="{FF2B5EF4-FFF2-40B4-BE49-F238E27FC236}">
                    <a16:creationId xmlns:a16="http://schemas.microsoft.com/office/drawing/2014/main" id="{FC969062-0962-494F-A95D-78439C571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2171"/>
                <a:ext cx="78" cy="82"/>
              </a:xfrm>
              <a:prstGeom prst="ellipse">
                <a:avLst/>
              </a:prstGeom>
              <a:solidFill>
                <a:srgbClr val="FFBF7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994" name="Freeform 248">
                <a:extLst>
                  <a:ext uri="{FF2B5EF4-FFF2-40B4-BE49-F238E27FC236}">
                    <a16:creationId xmlns:a16="http://schemas.microsoft.com/office/drawing/2014/main" id="{8AFE03E8-C371-48D7-8DA8-D3BA23E9D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0" y="2008"/>
                <a:ext cx="960" cy="667"/>
              </a:xfrm>
              <a:custGeom>
                <a:avLst/>
                <a:gdLst>
                  <a:gd name="T0" fmla="*/ 0 w 960"/>
                  <a:gd name="T1" fmla="*/ 249 h 667"/>
                  <a:gd name="T2" fmla="*/ 183 w 960"/>
                  <a:gd name="T3" fmla="*/ 557 h 667"/>
                  <a:gd name="T4" fmla="*/ 421 w 960"/>
                  <a:gd name="T5" fmla="*/ 666 h 667"/>
                  <a:gd name="T6" fmla="*/ 959 w 960"/>
                  <a:gd name="T7" fmla="*/ 448 h 667"/>
                  <a:gd name="T8" fmla="*/ 846 w 960"/>
                  <a:gd name="T9" fmla="*/ 28 h 667"/>
                  <a:gd name="T10" fmla="*/ 831 w 960"/>
                  <a:gd name="T11" fmla="*/ 5 h 667"/>
                  <a:gd name="T12" fmla="*/ 807 w 960"/>
                  <a:gd name="T13" fmla="*/ 0 h 667"/>
                  <a:gd name="T14" fmla="*/ 352 w 960"/>
                  <a:gd name="T15" fmla="*/ 124 h 667"/>
                  <a:gd name="T16" fmla="*/ 329 w 960"/>
                  <a:gd name="T17" fmla="*/ 138 h 667"/>
                  <a:gd name="T18" fmla="*/ 314 w 960"/>
                  <a:gd name="T19" fmla="*/ 168 h 667"/>
                  <a:gd name="T20" fmla="*/ 257 w 960"/>
                  <a:gd name="T21" fmla="*/ 396 h 667"/>
                  <a:gd name="T22" fmla="*/ 57 w 960"/>
                  <a:gd name="T23" fmla="*/ 197 h 667"/>
                  <a:gd name="T24" fmla="*/ 0 w 960"/>
                  <a:gd name="T25" fmla="*/ 249 h 66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60"/>
                  <a:gd name="T40" fmla="*/ 0 h 667"/>
                  <a:gd name="T41" fmla="*/ 960 w 960"/>
                  <a:gd name="T42" fmla="*/ 667 h 66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60" h="667">
                    <a:moveTo>
                      <a:pt x="0" y="249"/>
                    </a:moveTo>
                    <a:lnTo>
                      <a:pt x="183" y="557"/>
                    </a:lnTo>
                    <a:lnTo>
                      <a:pt x="421" y="666"/>
                    </a:lnTo>
                    <a:lnTo>
                      <a:pt x="959" y="448"/>
                    </a:lnTo>
                    <a:lnTo>
                      <a:pt x="846" y="28"/>
                    </a:lnTo>
                    <a:lnTo>
                      <a:pt x="831" y="5"/>
                    </a:lnTo>
                    <a:lnTo>
                      <a:pt x="807" y="0"/>
                    </a:lnTo>
                    <a:lnTo>
                      <a:pt x="352" y="124"/>
                    </a:lnTo>
                    <a:lnTo>
                      <a:pt x="329" y="138"/>
                    </a:lnTo>
                    <a:lnTo>
                      <a:pt x="314" y="168"/>
                    </a:lnTo>
                    <a:lnTo>
                      <a:pt x="257" y="396"/>
                    </a:lnTo>
                    <a:lnTo>
                      <a:pt x="57" y="197"/>
                    </a:lnTo>
                    <a:lnTo>
                      <a:pt x="0" y="249"/>
                    </a:lnTo>
                  </a:path>
                </a:pathLst>
              </a:custGeom>
              <a:solidFill>
                <a:srgbClr val="5F00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0" name="Group 249">
              <a:extLst>
                <a:ext uri="{FF2B5EF4-FFF2-40B4-BE49-F238E27FC236}">
                  <a16:creationId xmlns:a16="http://schemas.microsoft.com/office/drawing/2014/main" id="{03943A2A-55B1-4C2B-804A-4CA866904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6" y="2002"/>
              <a:ext cx="1013" cy="1289"/>
              <a:chOff x="1206" y="2002"/>
              <a:chExt cx="1013" cy="1289"/>
            </a:xfrm>
          </p:grpSpPr>
          <p:sp>
            <p:nvSpPr>
              <p:cNvPr id="34979" name="Freeform 250">
                <a:extLst>
                  <a:ext uri="{FF2B5EF4-FFF2-40B4-BE49-F238E27FC236}">
                    <a16:creationId xmlns:a16="http://schemas.microsoft.com/office/drawing/2014/main" id="{B5454B60-CCE3-4859-AB58-54E002A77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3102"/>
                <a:ext cx="66" cy="189"/>
              </a:xfrm>
              <a:custGeom>
                <a:avLst/>
                <a:gdLst>
                  <a:gd name="T0" fmla="*/ 32 w 66"/>
                  <a:gd name="T1" fmla="*/ 0 h 189"/>
                  <a:gd name="T2" fmla="*/ 0 w 66"/>
                  <a:gd name="T3" fmla="*/ 188 h 189"/>
                  <a:gd name="T4" fmla="*/ 65 w 66"/>
                  <a:gd name="T5" fmla="*/ 188 h 189"/>
                  <a:gd name="T6" fmla="*/ 32 w 66"/>
                  <a:gd name="T7" fmla="*/ 0 h 1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189"/>
                  <a:gd name="T14" fmla="*/ 66 w 66"/>
                  <a:gd name="T15" fmla="*/ 189 h 1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189">
                    <a:moveTo>
                      <a:pt x="32" y="0"/>
                    </a:moveTo>
                    <a:lnTo>
                      <a:pt x="0" y="188"/>
                    </a:lnTo>
                    <a:lnTo>
                      <a:pt x="65" y="188"/>
                    </a:lnTo>
                    <a:lnTo>
                      <a:pt x="32" y="0"/>
                    </a:lnTo>
                  </a:path>
                </a:pathLst>
              </a:custGeom>
              <a:solidFill>
                <a:srgbClr val="7F7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0" name="Freeform 251">
                <a:extLst>
                  <a:ext uri="{FF2B5EF4-FFF2-40B4-BE49-F238E27FC236}">
                    <a16:creationId xmlns:a16="http://schemas.microsoft.com/office/drawing/2014/main" id="{1DEFBB21-7548-46DE-9CD6-040B7A9FB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2911"/>
                <a:ext cx="295" cy="267"/>
              </a:xfrm>
              <a:custGeom>
                <a:avLst/>
                <a:gdLst>
                  <a:gd name="T0" fmla="*/ 0 w 295"/>
                  <a:gd name="T1" fmla="*/ 39 h 267"/>
                  <a:gd name="T2" fmla="*/ 131 w 295"/>
                  <a:gd name="T3" fmla="*/ 76 h 267"/>
                  <a:gd name="T4" fmla="*/ 294 w 295"/>
                  <a:gd name="T5" fmla="*/ 0 h 267"/>
                  <a:gd name="T6" fmla="*/ 228 w 295"/>
                  <a:gd name="T7" fmla="*/ 266 h 267"/>
                  <a:gd name="T8" fmla="*/ 98 w 295"/>
                  <a:gd name="T9" fmla="*/ 266 h 267"/>
                  <a:gd name="T10" fmla="*/ 0 w 295"/>
                  <a:gd name="T11" fmla="*/ 39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5"/>
                  <a:gd name="T19" fmla="*/ 0 h 267"/>
                  <a:gd name="T20" fmla="*/ 295 w 295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5" h="267">
                    <a:moveTo>
                      <a:pt x="0" y="39"/>
                    </a:moveTo>
                    <a:lnTo>
                      <a:pt x="131" y="76"/>
                    </a:lnTo>
                    <a:lnTo>
                      <a:pt x="294" y="0"/>
                    </a:lnTo>
                    <a:lnTo>
                      <a:pt x="228" y="266"/>
                    </a:lnTo>
                    <a:lnTo>
                      <a:pt x="98" y="266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BFB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81" name="Group 252">
                <a:extLst>
                  <a:ext uri="{FF2B5EF4-FFF2-40B4-BE49-F238E27FC236}">
                    <a16:creationId xmlns:a16="http://schemas.microsoft.com/office/drawing/2014/main" id="{CA42BD66-A74F-4D2A-AF6A-C794121C61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6" y="2002"/>
                <a:ext cx="1013" cy="1024"/>
                <a:chOff x="1206" y="2002"/>
                <a:chExt cx="1013" cy="1024"/>
              </a:xfrm>
            </p:grpSpPr>
            <p:sp>
              <p:nvSpPr>
                <p:cNvPr id="34984" name="Freeform 253">
                  <a:extLst>
                    <a:ext uri="{FF2B5EF4-FFF2-40B4-BE49-F238E27FC236}">
                      <a16:creationId xmlns:a16="http://schemas.microsoft.com/office/drawing/2014/main" id="{B2F6BF5C-B80B-4D5F-8E63-A74432501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2457"/>
                  <a:ext cx="491" cy="229"/>
                </a:xfrm>
                <a:custGeom>
                  <a:avLst/>
                  <a:gdLst>
                    <a:gd name="T0" fmla="*/ 0 w 491"/>
                    <a:gd name="T1" fmla="*/ 38 h 229"/>
                    <a:gd name="T2" fmla="*/ 392 w 491"/>
                    <a:gd name="T3" fmla="*/ 228 h 229"/>
                    <a:gd name="T4" fmla="*/ 490 w 491"/>
                    <a:gd name="T5" fmla="*/ 153 h 229"/>
                    <a:gd name="T6" fmla="*/ 130 w 491"/>
                    <a:gd name="T7" fmla="*/ 0 h 229"/>
                    <a:gd name="T8" fmla="*/ 0 w 491"/>
                    <a:gd name="T9" fmla="*/ 38 h 2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1"/>
                    <a:gd name="T16" fmla="*/ 0 h 229"/>
                    <a:gd name="T17" fmla="*/ 491 w 491"/>
                    <a:gd name="T18" fmla="*/ 229 h 2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1" h="229">
                      <a:moveTo>
                        <a:pt x="0" y="38"/>
                      </a:moveTo>
                      <a:lnTo>
                        <a:pt x="392" y="228"/>
                      </a:lnTo>
                      <a:lnTo>
                        <a:pt x="490" y="153"/>
                      </a:lnTo>
                      <a:lnTo>
                        <a:pt x="130" y="0"/>
                      </a:lnTo>
                      <a:lnTo>
                        <a:pt x="0" y="38"/>
                      </a:lnTo>
                    </a:path>
                  </a:pathLst>
                </a:custGeom>
                <a:solidFill>
                  <a:srgbClr val="5F5F7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5" name="Freeform 254">
                  <a:extLst>
                    <a:ext uri="{FF2B5EF4-FFF2-40B4-BE49-F238E27FC236}">
                      <a16:creationId xmlns:a16="http://schemas.microsoft.com/office/drawing/2014/main" id="{EE578FD9-15E9-4DCF-96DB-8B837313C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6" y="2002"/>
                  <a:ext cx="523" cy="152"/>
                </a:xfrm>
                <a:custGeom>
                  <a:avLst/>
                  <a:gdLst>
                    <a:gd name="T0" fmla="*/ 0 w 523"/>
                    <a:gd name="T1" fmla="*/ 113 h 152"/>
                    <a:gd name="T2" fmla="*/ 457 w 523"/>
                    <a:gd name="T3" fmla="*/ 0 h 152"/>
                    <a:gd name="T4" fmla="*/ 522 w 523"/>
                    <a:gd name="T5" fmla="*/ 38 h 152"/>
                    <a:gd name="T6" fmla="*/ 98 w 523"/>
                    <a:gd name="T7" fmla="*/ 151 h 152"/>
                    <a:gd name="T8" fmla="*/ 0 w 523"/>
                    <a:gd name="T9" fmla="*/ 11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3"/>
                    <a:gd name="T16" fmla="*/ 0 h 152"/>
                    <a:gd name="T17" fmla="*/ 523 w 523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3" h="152">
                      <a:moveTo>
                        <a:pt x="0" y="113"/>
                      </a:moveTo>
                      <a:lnTo>
                        <a:pt x="457" y="0"/>
                      </a:lnTo>
                      <a:lnTo>
                        <a:pt x="522" y="38"/>
                      </a:lnTo>
                      <a:lnTo>
                        <a:pt x="98" y="151"/>
                      </a:lnTo>
                      <a:lnTo>
                        <a:pt x="0" y="113"/>
                      </a:lnTo>
                    </a:path>
                  </a:pathLst>
                </a:custGeom>
                <a:solidFill>
                  <a:srgbClr val="BFBFD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6" name="Freeform 255">
                  <a:extLst>
                    <a:ext uri="{FF2B5EF4-FFF2-40B4-BE49-F238E27FC236}">
                      <a16:creationId xmlns:a16="http://schemas.microsoft.com/office/drawing/2014/main" id="{E2114C92-37F4-4E22-B971-9D00114CF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" y="2040"/>
                  <a:ext cx="588" cy="986"/>
                </a:xfrm>
                <a:custGeom>
                  <a:avLst/>
                  <a:gdLst>
                    <a:gd name="T0" fmla="*/ 163 w 588"/>
                    <a:gd name="T1" fmla="*/ 114 h 986"/>
                    <a:gd name="T2" fmla="*/ 587 w 588"/>
                    <a:gd name="T3" fmla="*/ 0 h 986"/>
                    <a:gd name="T4" fmla="*/ 456 w 588"/>
                    <a:gd name="T5" fmla="*/ 796 h 986"/>
                    <a:gd name="T6" fmla="*/ 0 w 588"/>
                    <a:gd name="T7" fmla="*/ 985 h 986"/>
                    <a:gd name="T8" fmla="*/ 163 w 588"/>
                    <a:gd name="T9" fmla="*/ 114 h 9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8"/>
                    <a:gd name="T16" fmla="*/ 0 h 986"/>
                    <a:gd name="T17" fmla="*/ 588 w 588"/>
                    <a:gd name="T18" fmla="*/ 986 h 9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8" h="986">
                      <a:moveTo>
                        <a:pt x="163" y="114"/>
                      </a:moveTo>
                      <a:lnTo>
                        <a:pt x="587" y="0"/>
                      </a:lnTo>
                      <a:lnTo>
                        <a:pt x="456" y="796"/>
                      </a:lnTo>
                      <a:lnTo>
                        <a:pt x="0" y="985"/>
                      </a:lnTo>
                      <a:lnTo>
                        <a:pt x="163" y="114"/>
                      </a:lnTo>
                    </a:path>
                  </a:pathLst>
                </a:custGeom>
                <a:solidFill>
                  <a:srgbClr val="9F9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7" name="Freeform 256">
                  <a:extLst>
                    <a:ext uri="{FF2B5EF4-FFF2-40B4-BE49-F238E27FC236}">
                      <a16:creationId xmlns:a16="http://schemas.microsoft.com/office/drawing/2014/main" id="{5C7A4E90-2BB9-420D-8527-EBF173713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2115"/>
                  <a:ext cx="589" cy="911"/>
                </a:xfrm>
                <a:custGeom>
                  <a:avLst/>
                  <a:gdLst>
                    <a:gd name="T0" fmla="*/ 490 w 589"/>
                    <a:gd name="T1" fmla="*/ 0 h 911"/>
                    <a:gd name="T2" fmla="*/ 588 w 589"/>
                    <a:gd name="T3" fmla="*/ 38 h 911"/>
                    <a:gd name="T4" fmla="*/ 425 w 589"/>
                    <a:gd name="T5" fmla="*/ 910 h 911"/>
                    <a:gd name="T6" fmla="*/ 33 w 589"/>
                    <a:gd name="T7" fmla="*/ 796 h 911"/>
                    <a:gd name="T8" fmla="*/ 0 w 589"/>
                    <a:gd name="T9" fmla="*/ 379 h 911"/>
                    <a:gd name="T10" fmla="*/ 392 w 589"/>
                    <a:gd name="T11" fmla="*/ 569 h 911"/>
                    <a:gd name="T12" fmla="*/ 490 w 589"/>
                    <a:gd name="T13" fmla="*/ 0 h 9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89"/>
                    <a:gd name="T22" fmla="*/ 0 h 911"/>
                    <a:gd name="T23" fmla="*/ 589 w 589"/>
                    <a:gd name="T24" fmla="*/ 911 h 9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89" h="911">
                      <a:moveTo>
                        <a:pt x="490" y="0"/>
                      </a:moveTo>
                      <a:lnTo>
                        <a:pt x="588" y="38"/>
                      </a:lnTo>
                      <a:lnTo>
                        <a:pt x="425" y="910"/>
                      </a:lnTo>
                      <a:lnTo>
                        <a:pt x="33" y="796"/>
                      </a:lnTo>
                      <a:lnTo>
                        <a:pt x="0" y="379"/>
                      </a:lnTo>
                      <a:lnTo>
                        <a:pt x="392" y="569"/>
                      </a:lnTo>
                      <a:lnTo>
                        <a:pt x="490" y="0"/>
                      </a:lnTo>
                    </a:path>
                  </a:pathLst>
                </a:custGeom>
                <a:solidFill>
                  <a:srgbClr val="7F7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82" name="Freeform 257">
                <a:extLst>
                  <a:ext uri="{FF2B5EF4-FFF2-40B4-BE49-F238E27FC236}">
                    <a16:creationId xmlns:a16="http://schemas.microsoft.com/office/drawing/2014/main" id="{DBA49DC6-4B6D-43B8-9D89-58330D368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3177"/>
                <a:ext cx="359" cy="78"/>
              </a:xfrm>
              <a:custGeom>
                <a:avLst/>
                <a:gdLst>
                  <a:gd name="T0" fmla="*/ 358 w 359"/>
                  <a:gd name="T1" fmla="*/ 0 h 78"/>
                  <a:gd name="T2" fmla="*/ 228 w 359"/>
                  <a:gd name="T3" fmla="*/ 0 h 78"/>
                  <a:gd name="T4" fmla="*/ 98 w 359"/>
                  <a:gd name="T5" fmla="*/ 39 h 78"/>
                  <a:gd name="T6" fmla="*/ 0 w 359"/>
                  <a:gd name="T7" fmla="*/ 77 h 78"/>
                  <a:gd name="T8" fmla="*/ 65 w 359"/>
                  <a:gd name="T9" fmla="*/ 77 h 78"/>
                  <a:gd name="T10" fmla="*/ 164 w 359"/>
                  <a:gd name="T11" fmla="*/ 39 h 78"/>
                  <a:gd name="T12" fmla="*/ 293 w 359"/>
                  <a:gd name="T13" fmla="*/ 0 h 78"/>
                  <a:gd name="T14" fmla="*/ 228 w 359"/>
                  <a:gd name="T15" fmla="*/ 0 h 78"/>
                  <a:gd name="T16" fmla="*/ 358 w 359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78"/>
                  <a:gd name="T29" fmla="*/ 359 w 359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78">
                    <a:moveTo>
                      <a:pt x="358" y="0"/>
                    </a:moveTo>
                    <a:lnTo>
                      <a:pt x="228" y="0"/>
                    </a:lnTo>
                    <a:lnTo>
                      <a:pt x="98" y="39"/>
                    </a:lnTo>
                    <a:lnTo>
                      <a:pt x="0" y="77"/>
                    </a:lnTo>
                    <a:lnTo>
                      <a:pt x="65" y="77"/>
                    </a:lnTo>
                    <a:lnTo>
                      <a:pt x="164" y="39"/>
                    </a:lnTo>
                    <a:lnTo>
                      <a:pt x="293" y="0"/>
                    </a:lnTo>
                    <a:lnTo>
                      <a:pt x="228" y="0"/>
                    </a:lnTo>
                    <a:lnTo>
                      <a:pt x="358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3" name="Freeform 258">
                <a:extLst>
                  <a:ext uri="{FF2B5EF4-FFF2-40B4-BE49-F238E27FC236}">
                    <a16:creationId xmlns:a16="http://schemas.microsoft.com/office/drawing/2014/main" id="{42D99617-B0F9-4EAC-A8F8-6623191B7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3177"/>
                <a:ext cx="359" cy="78"/>
              </a:xfrm>
              <a:custGeom>
                <a:avLst/>
                <a:gdLst>
                  <a:gd name="T0" fmla="*/ 0 w 359"/>
                  <a:gd name="T1" fmla="*/ 0 h 78"/>
                  <a:gd name="T2" fmla="*/ 130 w 359"/>
                  <a:gd name="T3" fmla="*/ 0 h 78"/>
                  <a:gd name="T4" fmla="*/ 260 w 359"/>
                  <a:gd name="T5" fmla="*/ 39 h 78"/>
                  <a:gd name="T6" fmla="*/ 358 w 359"/>
                  <a:gd name="T7" fmla="*/ 77 h 78"/>
                  <a:gd name="T8" fmla="*/ 293 w 359"/>
                  <a:gd name="T9" fmla="*/ 77 h 78"/>
                  <a:gd name="T10" fmla="*/ 195 w 359"/>
                  <a:gd name="T11" fmla="*/ 39 h 78"/>
                  <a:gd name="T12" fmla="*/ 65 w 359"/>
                  <a:gd name="T13" fmla="*/ 0 h 78"/>
                  <a:gd name="T14" fmla="*/ 130 w 359"/>
                  <a:gd name="T15" fmla="*/ 0 h 78"/>
                  <a:gd name="T16" fmla="*/ 0 w 359"/>
                  <a:gd name="T17" fmla="*/ 0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78"/>
                  <a:gd name="T29" fmla="*/ 359 w 359"/>
                  <a:gd name="T30" fmla="*/ 78 h 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78">
                    <a:moveTo>
                      <a:pt x="0" y="0"/>
                    </a:moveTo>
                    <a:lnTo>
                      <a:pt x="130" y="0"/>
                    </a:lnTo>
                    <a:lnTo>
                      <a:pt x="260" y="39"/>
                    </a:lnTo>
                    <a:lnTo>
                      <a:pt x="358" y="77"/>
                    </a:lnTo>
                    <a:lnTo>
                      <a:pt x="293" y="77"/>
                    </a:lnTo>
                    <a:lnTo>
                      <a:pt x="195" y="39"/>
                    </a:lnTo>
                    <a:lnTo>
                      <a:pt x="65" y="0"/>
                    </a:lnTo>
                    <a:lnTo>
                      <a:pt x="13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F9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31" name="Freeform 259">
              <a:extLst>
                <a:ext uri="{FF2B5EF4-FFF2-40B4-BE49-F238E27FC236}">
                  <a16:creationId xmlns:a16="http://schemas.microsoft.com/office/drawing/2014/main" id="{4BC4CC8B-6784-4CF0-A884-9F603CD97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542"/>
              <a:ext cx="9" cy="6"/>
            </a:xfrm>
            <a:custGeom>
              <a:avLst/>
              <a:gdLst>
                <a:gd name="T0" fmla="*/ 0 w 9"/>
                <a:gd name="T1" fmla="*/ 5 h 6"/>
                <a:gd name="T2" fmla="*/ 0 w 9"/>
                <a:gd name="T3" fmla="*/ 0 h 6"/>
                <a:gd name="T4" fmla="*/ 8 w 9"/>
                <a:gd name="T5" fmla="*/ 0 h 6"/>
                <a:gd name="T6" fmla="*/ 8 w 9"/>
                <a:gd name="T7" fmla="*/ 5 h 6"/>
                <a:gd name="T8" fmla="*/ 0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0" y="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Freeform 260">
              <a:extLst>
                <a:ext uri="{FF2B5EF4-FFF2-40B4-BE49-F238E27FC236}">
                  <a16:creationId xmlns:a16="http://schemas.microsoft.com/office/drawing/2014/main" id="{468522DA-A874-4BE7-91CC-6F048B38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1543"/>
              <a:ext cx="8" cy="6"/>
            </a:xfrm>
            <a:custGeom>
              <a:avLst/>
              <a:gdLst>
                <a:gd name="T0" fmla="*/ 0 w 8"/>
                <a:gd name="T1" fmla="*/ 5 h 6"/>
                <a:gd name="T2" fmla="*/ 2 w 8"/>
                <a:gd name="T3" fmla="*/ 5 h 6"/>
                <a:gd name="T4" fmla="*/ 7 w 8"/>
                <a:gd name="T5" fmla="*/ 5 h 6"/>
                <a:gd name="T6" fmla="*/ 7 w 8"/>
                <a:gd name="T7" fmla="*/ 0 h 6"/>
                <a:gd name="T8" fmla="*/ 2 w 8"/>
                <a:gd name="T9" fmla="*/ 0 h 6"/>
                <a:gd name="T10" fmla="*/ 0 w 8"/>
                <a:gd name="T11" fmla="*/ 0 h 6"/>
                <a:gd name="T12" fmla="*/ 0 w 8"/>
                <a:gd name="T13" fmla="*/ 5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5"/>
                  </a:moveTo>
                  <a:lnTo>
                    <a:pt x="2" y="5"/>
                  </a:lnTo>
                  <a:lnTo>
                    <a:pt x="7" y="5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Freeform 261">
              <a:extLst>
                <a:ext uri="{FF2B5EF4-FFF2-40B4-BE49-F238E27FC236}">
                  <a16:creationId xmlns:a16="http://schemas.microsoft.com/office/drawing/2014/main" id="{CD8DAE52-E5FA-45C7-8D69-8EDEACEA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1546"/>
              <a:ext cx="8" cy="6"/>
            </a:xfrm>
            <a:custGeom>
              <a:avLst/>
              <a:gdLst>
                <a:gd name="T0" fmla="*/ 0 w 8"/>
                <a:gd name="T1" fmla="*/ 5 h 6"/>
                <a:gd name="T2" fmla="*/ 0 w 8"/>
                <a:gd name="T3" fmla="*/ 0 h 6"/>
                <a:gd name="T4" fmla="*/ 7 w 8"/>
                <a:gd name="T5" fmla="*/ 0 h 6"/>
                <a:gd name="T6" fmla="*/ 7 w 8"/>
                <a:gd name="T7" fmla="*/ 5 h 6"/>
                <a:gd name="T8" fmla="*/ 0 w 8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6"/>
                <a:gd name="T17" fmla="*/ 8 w 8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6">
                  <a:moveTo>
                    <a:pt x="0" y="5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262">
              <a:extLst>
                <a:ext uri="{FF2B5EF4-FFF2-40B4-BE49-F238E27FC236}">
                  <a16:creationId xmlns:a16="http://schemas.microsoft.com/office/drawing/2014/main" id="{4D2FB2C4-37DA-48AF-A4E9-DEFD5E97D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551"/>
              <a:ext cx="11" cy="6"/>
            </a:xfrm>
            <a:custGeom>
              <a:avLst/>
              <a:gdLst>
                <a:gd name="T0" fmla="*/ 1 w 11"/>
                <a:gd name="T1" fmla="*/ 5 h 6"/>
                <a:gd name="T2" fmla="*/ 0 w 11"/>
                <a:gd name="T3" fmla="*/ 1 h 6"/>
                <a:gd name="T4" fmla="*/ 9 w 11"/>
                <a:gd name="T5" fmla="*/ 0 h 6"/>
                <a:gd name="T6" fmla="*/ 10 w 11"/>
                <a:gd name="T7" fmla="*/ 5 h 6"/>
                <a:gd name="T8" fmla="*/ 1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" y="5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10" y="5"/>
                  </a:lnTo>
                  <a:lnTo>
                    <a:pt x="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Freeform 263">
              <a:extLst>
                <a:ext uri="{FF2B5EF4-FFF2-40B4-BE49-F238E27FC236}">
                  <a16:creationId xmlns:a16="http://schemas.microsoft.com/office/drawing/2014/main" id="{B2EC816E-FF32-43C2-8E6E-B4D135948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558"/>
              <a:ext cx="11" cy="6"/>
            </a:xfrm>
            <a:custGeom>
              <a:avLst/>
              <a:gdLst>
                <a:gd name="T0" fmla="*/ 1 w 11"/>
                <a:gd name="T1" fmla="*/ 5 h 6"/>
                <a:gd name="T2" fmla="*/ 0 w 11"/>
                <a:gd name="T3" fmla="*/ 1 h 6"/>
                <a:gd name="T4" fmla="*/ 9 w 11"/>
                <a:gd name="T5" fmla="*/ 0 h 6"/>
                <a:gd name="T6" fmla="*/ 10 w 11"/>
                <a:gd name="T7" fmla="*/ 5 h 6"/>
                <a:gd name="T8" fmla="*/ 1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" y="5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10" y="5"/>
                  </a:lnTo>
                  <a:lnTo>
                    <a:pt x="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264">
              <a:extLst>
                <a:ext uri="{FF2B5EF4-FFF2-40B4-BE49-F238E27FC236}">
                  <a16:creationId xmlns:a16="http://schemas.microsoft.com/office/drawing/2014/main" id="{49AEFAF7-D113-42D7-9AD7-6B006A98C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1566"/>
              <a:ext cx="11" cy="7"/>
            </a:xfrm>
            <a:custGeom>
              <a:avLst/>
              <a:gdLst>
                <a:gd name="T0" fmla="*/ 2 w 11"/>
                <a:gd name="T1" fmla="*/ 6 h 7"/>
                <a:gd name="T2" fmla="*/ 0 w 11"/>
                <a:gd name="T3" fmla="*/ 2 h 7"/>
                <a:gd name="T4" fmla="*/ 8 w 11"/>
                <a:gd name="T5" fmla="*/ 0 h 7"/>
                <a:gd name="T6" fmla="*/ 10 w 11"/>
                <a:gd name="T7" fmla="*/ 5 h 7"/>
                <a:gd name="T8" fmla="*/ 2 w 11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2" y="6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  <a:lnTo>
                    <a:pt x="2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265">
              <a:extLst>
                <a:ext uri="{FF2B5EF4-FFF2-40B4-BE49-F238E27FC236}">
                  <a16:creationId xmlns:a16="http://schemas.microsoft.com/office/drawing/2014/main" id="{57A90F30-30E2-43C3-B878-1562F973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1577"/>
              <a:ext cx="12" cy="7"/>
            </a:xfrm>
            <a:custGeom>
              <a:avLst/>
              <a:gdLst>
                <a:gd name="T0" fmla="*/ 3 w 12"/>
                <a:gd name="T1" fmla="*/ 6 h 7"/>
                <a:gd name="T2" fmla="*/ 0 w 12"/>
                <a:gd name="T3" fmla="*/ 2 h 7"/>
                <a:gd name="T4" fmla="*/ 8 w 12"/>
                <a:gd name="T5" fmla="*/ 0 h 7"/>
                <a:gd name="T6" fmla="*/ 11 w 12"/>
                <a:gd name="T7" fmla="*/ 5 h 7"/>
                <a:gd name="T8" fmla="*/ 3 w 12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3" y="6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  <a:lnTo>
                    <a:pt x="3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Freeform 266">
              <a:extLst>
                <a:ext uri="{FF2B5EF4-FFF2-40B4-BE49-F238E27FC236}">
                  <a16:creationId xmlns:a16="http://schemas.microsoft.com/office/drawing/2014/main" id="{14442417-7901-45F1-8C66-265A2DCA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" y="1589"/>
              <a:ext cx="11" cy="8"/>
            </a:xfrm>
            <a:custGeom>
              <a:avLst/>
              <a:gdLst>
                <a:gd name="T0" fmla="*/ 2 w 11"/>
                <a:gd name="T1" fmla="*/ 7 h 8"/>
                <a:gd name="T2" fmla="*/ 0 w 11"/>
                <a:gd name="T3" fmla="*/ 2 h 8"/>
                <a:gd name="T4" fmla="*/ 8 w 11"/>
                <a:gd name="T5" fmla="*/ 0 h 8"/>
                <a:gd name="T6" fmla="*/ 10 w 11"/>
                <a:gd name="T7" fmla="*/ 5 h 8"/>
                <a:gd name="T8" fmla="*/ 2 w 11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2" y="7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  <a:lnTo>
                    <a:pt x="2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Freeform 267">
              <a:extLst>
                <a:ext uri="{FF2B5EF4-FFF2-40B4-BE49-F238E27FC236}">
                  <a16:creationId xmlns:a16="http://schemas.microsoft.com/office/drawing/2014/main" id="{B5155A81-5C67-42D2-8E5F-39DEEF5BF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" y="1603"/>
              <a:ext cx="13" cy="9"/>
            </a:xfrm>
            <a:custGeom>
              <a:avLst/>
              <a:gdLst>
                <a:gd name="T0" fmla="*/ 4 w 13"/>
                <a:gd name="T1" fmla="*/ 8 h 9"/>
                <a:gd name="T2" fmla="*/ 12 w 13"/>
                <a:gd name="T3" fmla="*/ 6 h 9"/>
                <a:gd name="T4" fmla="*/ 9 w 13"/>
                <a:gd name="T5" fmla="*/ 0 h 9"/>
                <a:gd name="T6" fmla="*/ 8 w 13"/>
                <a:gd name="T7" fmla="*/ 1 h 9"/>
                <a:gd name="T8" fmla="*/ 0 w 13"/>
                <a:gd name="T9" fmla="*/ 2 h 9"/>
                <a:gd name="T10" fmla="*/ 4 w 13"/>
                <a:gd name="T11" fmla="*/ 8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9"/>
                <a:gd name="T20" fmla="*/ 13 w 1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9">
                  <a:moveTo>
                    <a:pt x="4" y="8"/>
                  </a:moveTo>
                  <a:lnTo>
                    <a:pt x="12" y="6"/>
                  </a:lnTo>
                  <a:lnTo>
                    <a:pt x="9" y="0"/>
                  </a:lnTo>
                  <a:lnTo>
                    <a:pt x="8" y="1"/>
                  </a:lnTo>
                  <a:lnTo>
                    <a:pt x="0" y="2"/>
                  </a:lnTo>
                  <a:lnTo>
                    <a:pt x="4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Freeform 268">
              <a:extLst>
                <a:ext uri="{FF2B5EF4-FFF2-40B4-BE49-F238E27FC236}">
                  <a16:creationId xmlns:a16="http://schemas.microsoft.com/office/drawing/2014/main" id="{2DE35E49-7CA1-44EA-AFFA-A98FD2A8C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" y="1619"/>
              <a:ext cx="13" cy="9"/>
            </a:xfrm>
            <a:custGeom>
              <a:avLst/>
              <a:gdLst>
                <a:gd name="T0" fmla="*/ 3 w 13"/>
                <a:gd name="T1" fmla="*/ 8 h 9"/>
                <a:gd name="T2" fmla="*/ 7 w 13"/>
                <a:gd name="T3" fmla="*/ 7 h 9"/>
                <a:gd name="T4" fmla="*/ 12 w 13"/>
                <a:gd name="T5" fmla="*/ 6 h 9"/>
                <a:gd name="T6" fmla="*/ 9 w 13"/>
                <a:gd name="T7" fmla="*/ 0 h 9"/>
                <a:gd name="T8" fmla="*/ 3 w 13"/>
                <a:gd name="T9" fmla="*/ 2 h 9"/>
                <a:gd name="T10" fmla="*/ 0 w 13"/>
                <a:gd name="T11" fmla="*/ 2 h 9"/>
                <a:gd name="T12" fmla="*/ 3 w 13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3" y="8"/>
                  </a:moveTo>
                  <a:lnTo>
                    <a:pt x="7" y="7"/>
                  </a:lnTo>
                  <a:lnTo>
                    <a:pt x="12" y="6"/>
                  </a:lnTo>
                  <a:lnTo>
                    <a:pt x="9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3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269">
              <a:extLst>
                <a:ext uri="{FF2B5EF4-FFF2-40B4-BE49-F238E27FC236}">
                  <a16:creationId xmlns:a16="http://schemas.microsoft.com/office/drawing/2014/main" id="{9BA2C8CB-31EB-496D-BD8E-39CB06D29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1637"/>
              <a:ext cx="13" cy="9"/>
            </a:xfrm>
            <a:custGeom>
              <a:avLst/>
              <a:gdLst>
                <a:gd name="T0" fmla="*/ 4 w 13"/>
                <a:gd name="T1" fmla="*/ 8 h 9"/>
                <a:gd name="T2" fmla="*/ 0 w 13"/>
                <a:gd name="T3" fmla="*/ 2 h 9"/>
                <a:gd name="T4" fmla="*/ 9 w 13"/>
                <a:gd name="T5" fmla="*/ 0 h 9"/>
                <a:gd name="T6" fmla="*/ 12 w 13"/>
                <a:gd name="T7" fmla="*/ 6 h 9"/>
                <a:gd name="T8" fmla="*/ 4 w 13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4" y="8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" y="6"/>
                  </a:lnTo>
                  <a:lnTo>
                    <a:pt x="4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270">
              <a:extLst>
                <a:ext uri="{FF2B5EF4-FFF2-40B4-BE49-F238E27FC236}">
                  <a16:creationId xmlns:a16="http://schemas.microsoft.com/office/drawing/2014/main" id="{3DF02B8F-B736-45B3-A4EE-CB772ED7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" y="1656"/>
              <a:ext cx="13" cy="10"/>
            </a:xfrm>
            <a:custGeom>
              <a:avLst/>
              <a:gdLst>
                <a:gd name="T0" fmla="*/ 4 w 13"/>
                <a:gd name="T1" fmla="*/ 9 h 10"/>
                <a:gd name="T2" fmla="*/ 0 w 13"/>
                <a:gd name="T3" fmla="*/ 3 h 10"/>
                <a:gd name="T4" fmla="*/ 8 w 13"/>
                <a:gd name="T5" fmla="*/ 0 h 10"/>
                <a:gd name="T6" fmla="*/ 12 w 13"/>
                <a:gd name="T7" fmla="*/ 6 h 10"/>
                <a:gd name="T8" fmla="*/ 4 w 13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0"/>
                <a:gd name="T17" fmla="*/ 13 w 13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0">
                  <a:moveTo>
                    <a:pt x="4" y="9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2" y="6"/>
                  </a:lnTo>
                  <a:lnTo>
                    <a:pt x="4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271">
              <a:extLst>
                <a:ext uri="{FF2B5EF4-FFF2-40B4-BE49-F238E27FC236}">
                  <a16:creationId xmlns:a16="http://schemas.microsoft.com/office/drawing/2014/main" id="{C1179F76-6144-4C6C-B668-E026B487A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" y="1678"/>
              <a:ext cx="15" cy="8"/>
            </a:xfrm>
            <a:custGeom>
              <a:avLst/>
              <a:gdLst>
                <a:gd name="T0" fmla="*/ 6 w 15"/>
                <a:gd name="T1" fmla="*/ 7 h 8"/>
                <a:gd name="T2" fmla="*/ 0 w 15"/>
                <a:gd name="T3" fmla="*/ 3 h 8"/>
                <a:gd name="T4" fmla="*/ 8 w 15"/>
                <a:gd name="T5" fmla="*/ 0 h 8"/>
                <a:gd name="T6" fmla="*/ 14 w 15"/>
                <a:gd name="T7" fmla="*/ 4 h 8"/>
                <a:gd name="T8" fmla="*/ 6 w 15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6" y="7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4" y="4"/>
                  </a:lnTo>
                  <a:lnTo>
                    <a:pt x="6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Freeform 272">
              <a:extLst>
                <a:ext uri="{FF2B5EF4-FFF2-40B4-BE49-F238E27FC236}">
                  <a16:creationId xmlns:a16="http://schemas.microsoft.com/office/drawing/2014/main" id="{CD24DA00-FE55-49C2-97AC-C03C1ADB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700"/>
              <a:ext cx="14" cy="8"/>
            </a:xfrm>
            <a:custGeom>
              <a:avLst/>
              <a:gdLst>
                <a:gd name="T0" fmla="*/ 5 w 14"/>
                <a:gd name="T1" fmla="*/ 7 h 8"/>
                <a:gd name="T2" fmla="*/ 0 w 14"/>
                <a:gd name="T3" fmla="*/ 3 h 8"/>
                <a:gd name="T4" fmla="*/ 8 w 14"/>
                <a:gd name="T5" fmla="*/ 0 h 8"/>
                <a:gd name="T6" fmla="*/ 13 w 14"/>
                <a:gd name="T7" fmla="*/ 4 h 8"/>
                <a:gd name="T8" fmla="*/ 5 w 14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5" y="7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3" y="4"/>
                  </a:lnTo>
                  <a:lnTo>
                    <a:pt x="5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Freeform 273">
              <a:extLst>
                <a:ext uri="{FF2B5EF4-FFF2-40B4-BE49-F238E27FC236}">
                  <a16:creationId xmlns:a16="http://schemas.microsoft.com/office/drawing/2014/main" id="{52313F1A-6F9D-42D3-9F46-88CB206DB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" y="1724"/>
              <a:ext cx="14" cy="9"/>
            </a:xfrm>
            <a:custGeom>
              <a:avLst/>
              <a:gdLst>
                <a:gd name="T0" fmla="*/ 5 w 14"/>
                <a:gd name="T1" fmla="*/ 8 h 9"/>
                <a:gd name="T2" fmla="*/ 0 w 14"/>
                <a:gd name="T3" fmla="*/ 3 h 9"/>
                <a:gd name="T4" fmla="*/ 8 w 14"/>
                <a:gd name="T5" fmla="*/ 0 h 9"/>
                <a:gd name="T6" fmla="*/ 13 w 14"/>
                <a:gd name="T7" fmla="*/ 5 h 9"/>
                <a:gd name="T8" fmla="*/ 5 w 14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8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13" y="5"/>
                  </a:lnTo>
                  <a:lnTo>
                    <a:pt x="5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Freeform 274">
              <a:extLst>
                <a:ext uri="{FF2B5EF4-FFF2-40B4-BE49-F238E27FC236}">
                  <a16:creationId xmlns:a16="http://schemas.microsoft.com/office/drawing/2014/main" id="{ADCE4740-99C6-471F-9439-A0FB11438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1749"/>
              <a:ext cx="14" cy="9"/>
            </a:xfrm>
            <a:custGeom>
              <a:avLst/>
              <a:gdLst>
                <a:gd name="T0" fmla="*/ 6 w 14"/>
                <a:gd name="T1" fmla="*/ 8 h 9"/>
                <a:gd name="T2" fmla="*/ 0 w 14"/>
                <a:gd name="T3" fmla="*/ 3 h 9"/>
                <a:gd name="T4" fmla="*/ 7 w 14"/>
                <a:gd name="T5" fmla="*/ 0 h 9"/>
                <a:gd name="T6" fmla="*/ 13 w 14"/>
                <a:gd name="T7" fmla="*/ 5 h 9"/>
                <a:gd name="T8" fmla="*/ 6 w 14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6" y="8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3" y="5"/>
                  </a:lnTo>
                  <a:lnTo>
                    <a:pt x="6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Freeform 275">
              <a:extLst>
                <a:ext uri="{FF2B5EF4-FFF2-40B4-BE49-F238E27FC236}">
                  <a16:creationId xmlns:a16="http://schemas.microsoft.com/office/drawing/2014/main" id="{15B4E1B6-BBE6-40AE-90B0-7FBC9CEA6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776"/>
              <a:ext cx="15" cy="10"/>
            </a:xfrm>
            <a:custGeom>
              <a:avLst/>
              <a:gdLst>
                <a:gd name="T0" fmla="*/ 7 w 15"/>
                <a:gd name="T1" fmla="*/ 9 h 10"/>
                <a:gd name="T2" fmla="*/ 0 w 15"/>
                <a:gd name="T3" fmla="*/ 4 h 10"/>
                <a:gd name="T4" fmla="*/ 8 w 15"/>
                <a:gd name="T5" fmla="*/ 0 h 10"/>
                <a:gd name="T6" fmla="*/ 14 w 15"/>
                <a:gd name="T7" fmla="*/ 5 h 10"/>
                <a:gd name="T8" fmla="*/ 7 w 15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7" y="9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14" y="5"/>
                  </a:lnTo>
                  <a:lnTo>
                    <a:pt x="7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276">
              <a:extLst>
                <a:ext uri="{FF2B5EF4-FFF2-40B4-BE49-F238E27FC236}">
                  <a16:creationId xmlns:a16="http://schemas.microsoft.com/office/drawing/2014/main" id="{CDE8DFE6-77C5-4ED0-A618-586400E1A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" y="1805"/>
              <a:ext cx="13" cy="8"/>
            </a:xfrm>
            <a:custGeom>
              <a:avLst/>
              <a:gdLst>
                <a:gd name="T0" fmla="*/ 6 w 13"/>
                <a:gd name="T1" fmla="*/ 7 h 8"/>
                <a:gd name="T2" fmla="*/ 0 w 13"/>
                <a:gd name="T3" fmla="*/ 3 h 8"/>
                <a:gd name="T4" fmla="*/ 6 w 13"/>
                <a:gd name="T5" fmla="*/ 0 h 8"/>
                <a:gd name="T6" fmla="*/ 12 w 13"/>
                <a:gd name="T7" fmla="*/ 3 h 8"/>
                <a:gd name="T8" fmla="*/ 6 w 13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6" y="7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12" y="3"/>
                  </a:lnTo>
                  <a:lnTo>
                    <a:pt x="6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Freeform 277">
              <a:extLst>
                <a:ext uri="{FF2B5EF4-FFF2-40B4-BE49-F238E27FC236}">
                  <a16:creationId xmlns:a16="http://schemas.microsoft.com/office/drawing/2014/main" id="{AA5413D1-5558-4EFB-BBA3-A7CDE31AE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" y="1834"/>
              <a:ext cx="14" cy="9"/>
            </a:xfrm>
            <a:custGeom>
              <a:avLst/>
              <a:gdLst>
                <a:gd name="T0" fmla="*/ 6 w 14"/>
                <a:gd name="T1" fmla="*/ 8 h 9"/>
                <a:gd name="T2" fmla="*/ 10 w 14"/>
                <a:gd name="T3" fmla="*/ 6 h 9"/>
                <a:gd name="T4" fmla="*/ 13 w 14"/>
                <a:gd name="T5" fmla="*/ 3 h 9"/>
                <a:gd name="T6" fmla="*/ 6 w 14"/>
                <a:gd name="T7" fmla="*/ 0 h 9"/>
                <a:gd name="T8" fmla="*/ 3 w 14"/>
                <a:gd name="T9" fmla="*/ 2 h 9"/>
                <a:gd name="T10" fmla="*/ 0 w 14"/>
                <a:gd name="T11" fmla="*/ 4 h 9"/>
                <a:gd name="T12" fmla="*/ 6 w 14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6" y="8"/>
                  </a:moveTo>
                  <a:lnTo>
                    <a:pt x="10" y="6"/>
                  </a:lnTo>
                  <a:lnTo>
                    <a:pt x="13" y="3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6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278">
              <a:extLst>
                <a:ext uri="{FF2B5EF4-FFF2-40B4-BE49-F238E27FC236}">
                  <a16:creationId xmlns:a16="http://schemas.microsoft.com/office/drawing/2014/main" id="{D70D1903-DA23-4248-83E7-9C6003EC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864"/>
              <a:ext cx="15" cy="10"/>
            </a:xfrm>
            <a:custGeom>
              <a:avLst/>
              <a:gdLst>
                <a:gd name="T0" fmla="*/ 8 w 15"/>
                <a:gd name="T1" fmla="*/ 9 h 10"/>
                <a:gd name="T2" fmla="*/ 8 w 15"/>
                <a:gd name="T3" fmla="*/ 8 h 10"/>
                <a:gd name="T4" fmla="*/ 14 w 15"/>
                <a:gd name="T5" fmla="*/ 4 h 10"/>
                <a:gd name="T6" fmla="*/ 8 w 15"/>
                <a:gd name="T7" fmla="*/ 0 h 10"/>
                <a:gd name="T8" fmla="*/ 0 w 15"/>
                <a:gd name="T9" fmla="*/ 4 h 10"/>
                <a:gd name="T10" fmla="*/ 0 w 15"/>
                <a:gd name="T11" fmla="*/ 5 h 10"/>
                <a:gd name="T12" fmla="*/ 8 w 15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8" y="9"/>
                  </a:moveTo>
                  <a:lnTo>
                    <a:pt x="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8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279">
              <a:extLst>
                <a:ext uri="{FF2B5EF4-FFF2-40B4-BE49-F238E27FC236}">
                  <a16:creationId xmlns:a16="http://schemas.microsoft.com/office/drawing/2014/main" id="{BAB2AA58-BCFC-4E9E-B2C4-EB4CB3E7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1896"/>
              <a:ext cx="16" cy="10"/>
            </a:xfrm>
            <a:custGeom>
              <a:avLst/>
              <a:gdLst>
                <a:gd name="T0" fmla="*/ 9 w 16"/>
                <a:gd name="T1" fmla="*/ 9 h 10"/>
                <a:gd name="T2" fmla="*/ 0 w 16"/>
                <a:gd name="T3" fmla="*/ 5 h 10"/>
                <a:gd name="T4" fmla="*/ 7 w 16"/>
                <a:gd name="T5" fmla="*/ 0 h 10"/>
                <a:gd name="T6" fmla="*/ 15 w 16"/>
                <a:gd name="T7" fmla="*/ 4 h 10"/>
                <a:gd name="T8" fmla="*/ 9 w 16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0"/>
                <a:gd name="T17" fmla="*/ 16 w 16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0">
                  <a:moveTo>
                    <a:pt x="9" y="9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15" y="4"/>
                  </a:lnTo>
                  <a:lnTo>
                    <a:pt x="9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Freeform 280">
              <a:extLst>
                <a:ext uri="{FF2B5EF4-FFF2-40B4-BE49-F238E27FC236}">
                  <a16:creationId xmlns:a16="http://schemas.microsoft.com/office/drawing/2014/main" id="{C40BECA2-8BAD-483D-A518-FB81785FD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1929"/>
              <a:ext cx="15" cy="10"/>
            </a:xfrm>
            <a:custGeom>
              <a:avLst/>
              <a:gdLst>
                <a:gd name="T0" fmla="*/ 8 w 15"/>
                <a:gd name="T1" fmla="*/ 9 h 10"/>
                <a:gd name="T2" fmla="*/ 0 w 15"/>
                <a:gd name="T3" fmla="*/ 5 h 10"/>
                <a:gd name="T4" fmla="*/ 6 w 15"/>
                <a:gd name="T5" fmla="*/ 0 h 10"/>
                <a:gd name="T6" fmla="*/ 14 w 15"/>
                <a:gd name="T7" fmla="*/ 4 h 10"/>
                <a:gd name="T8" fmla="*/ 8 w 15"/>
                <a:gd name="T9" fmla="*/ 9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8" y="9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14" y="4"/>
                  </a:lnTo>
                  <a:lnTo>
                    <a:pt x="8" y="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Freeform 281">
              <a:extLst>
                <a:ext uri="{FF2B5EF4-FFF2-40B4-BE49-F238E27FC236}">
                  <a16:creationId xmlns:a16="http://schemas.microsoft.com/office/drawing/2014/main" id="{50BB851B-1449-44C8-A3E9-81E1468B5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1963"/>
              <a:ext cx="13" cy="9"/>
            </a:xfrm>
            <a:custGeom>
              <a:avLst/>
              <a:gdLst>
                <a:gd name="T0" fmla="*/ 7 w 13"/>
                <a:gd name="T1" fmla="*/ 8 h 9"/>
                <a:gd name="T2" fmla="*/ 0 w 13"/>
                <a:gd name="T3" fmla="*/ 5 h 9"/>
                <a:gd name="T4" fmla="*/ 5 w 13"/>
                <a:gd name="T5" fmla="*/ 0 h 9"/>
                <a:gd name="T6" fmla="*/ 12 w 13"/>
                <a:gd name="T7" fmla="*/ 3 h 9"/>
                <a:gd name="T8" fmla="*/ 7 w 13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7" y="8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282">
              <a:extLst>
                <a:ext uri="{FF2B5EF4-FFF2-40B4-BE49-F238E27FC236}">
                  <a16:creationId xmlns:a16="http://schemas.microsoft.com/office/drawing/2014/main" id="{BB90155C-E6D3-4812-A3F5-30B75F17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" y="1998"/>
              <a:ext cx="12" cy="9"/>
            </a:xfrm>
            <a:custGeom>
              <a:avLst/>
              <a:gdLst>
                <a:gd name="T0" fmla="*/ 7 w 12"/>
                <a:gd name="T1" fmla="*/ 8 h 9"/>
                <a:gd name="T2" fmla="*/ 0 w 12"/>
                <a:gd name="T3" fmla="*/ 5 h 9"/>
                <a:gd name="T4" fmla="*/ 4 w 12"/>
                <a:gd name="T5" fmla="*/ 0 h 9"/>
                <a:gd name="T6" fmla="*/ 11 w 12"/>
                <a:gd name="T7" fmla="*/ 3 h 9"/>
                <a:gd name="T8" fmla="*/ 7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7" y="8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1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Freeform 283">
              <a:extLst>
                <a:ext uri="{FF2B5EF4-FFF2-40B4-BE49-F238E27FC236}">
                  <a16:creationId xmlns:a16="http://schemas.microsoft.com/office/drawing/2014/main" id="{EA9F7BD0-CCF0-4E50-B868-E454E8EF9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2034"/>
              <a:ext cx="12" cy="9"/>
            </a:xfrm>
            <a:custGeom>
              <a:avLst/>
              <a:gdLst>
                <a:gd name="T0" fmla="*/ 7 w 12"/>
                <a:gd name="T1" fmla="*/ 8 h 9"/>
                <a:gd name="T2" fmla="*/ 0 w 12"/>
                <a:gd name="T3" fmla="*/ 5 h 9"/>
                <a:gd name="T4" fmla="*/ 4 w 12"/>
                <a:gd name="T5" fmla="*/ 0 h 9"/>
                <a:gd name="T6" fmla="*/ 11 w 12"/>
                <a:gd name="T7" fmla="*/ 3 h 9"/>
                <a:gd name="T8" fmla="*/ 7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7" y="8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1" y="3"/>
                  </a:lnTo>
                  <a:lnTo>
                    <a:pt x="7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284">
              <a:extLst>
                <a:ext uri="{FF2B5EF4-FFF2-40B4-BE49-F238E27FC236}">
                  <a16:creationId xmlns:a16="http://schemas.microsoft.com/office/drawing/2014/main" id="{04EC0876-0563-4069-82EE-4DE5ADB54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2070"/>
              <a:ext cx="14" cy="8"/>
            </a:xfrm>
            <a:custGeom>
              <a:avLst/>
              <a:gdLst>
                <a:gd name="T0" fmla="*/ 9 w 14"/>
                <a:gd name="T1" fmla="*/ 7 h 8"/>
                <a:gd name="T2" fmla="*/ 0 w 14"/>
                <a:gd name="T3" fmla="*/ 5 h 8"/>
                <a:gd name="T4" fmla="*/ 4 w 14"/>
                <a:gd name="T5" fmla="*/ 0 h 8"/>
                <a:gd name="T6" fmla="*/ 13 w 14"/>
                <a:gd name="T7" fmla="*/ 2 h 8"/>
                <a:gd name="T8" fmla="*/ 9 w 14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9" y="7"/>
                  </a:moveTo>
                  <a:lnTo>
                    <a:pt x="0" y="5"/>
                  </a:lnTo>
                  <a:lnTo>
                    <a:pt x="4" y="0"/>
                  </a:lnTo>
                  <a:lnTo>
                    <a:pt x="13" y="2"/>
                  </a:lnTo>
                  <a:lnTo>
                    <a:pt x="9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Freeform 285">
              <a:extLst>
                <a:ext uri="{FF2B5EF4-FFF2-40B4-BE49-F238E27FC236}">
                  <a16:creationId xmlns:a16="http://schemas.microsoft.com/office/drawing/2014/main" id="{341872E8-3EAC-41A0-AA98-870D6B1EA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" y="2107"/>
              <a:ext cx="15" cy="9"/>
            </a:xfrm>
            <a:custGeom>
              <a:avLst/>
              <a:gdLst>
                <a:gd name="T0" fmla="*/ 9 w 15"/>
                <a:gd name="T1" fmla="*/ 8 h 9"/>
                <a:gd name="T2" fmla="*/ 12 w 15"/>
                <a:gd name="T3" fmla="*/ 5 h 9"/>
                <a:gd name="T4" fmla="*/ 14 w 15"/>
                <a:gd name="T5" fmla="*/ 3 h 9"/>
                <a:gd name="T6" fmla="*/ 5 w 15"/>
                <a:gd name="T7" fmla="*/ 0 h 9"/>
                <a:gd name="T8" fmla="*/ 3 w 15"/>
                <a:gd name="T9" fmla="*/ 2 h 9"/>
                <a:gd name="T10" fmla="*/ 0 w 15"/>
                <a:gd name="T11" fmla="*/ 6 h 9"/>
                <a:gd name="T12" fmla="*/ 9 w 15"/>
                <a:gd name="T13" fmla="*/ 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9" y="8"/>
                  </a:moveTo>
                  <a:lnTo>
                    <a:pt x="12" y="5"/>
                  </a:lnTo>
                  <a:lnTo>
                    <a:pt x="14" y="3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6"/>
                  </a:lnTo>
                  <a:lnTo>
                    <a:pt x="9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Freeform 286">
              <a:extLst>
                <a:ext uri="{FF2B5EF4-FFF2-40B4-BE49-F238E27FC236}">
                  <a16:creationId xmlns:a16="http://schemas.microsoft.com/office/drawing/2014/main" id="{1D996387-CCDF-490E-A064-05955E74B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" y="2145"/>
              <a:ext cx="14" cy="9"/>
            </a:xfrm>
            <a:custGeom>
              <a:avLst/>
              <a:gdLst>
                <a:gd name="T0" fmla="*/ 9 w 14"/>
                <a:gd name="T1" fmla="*/ 8 h 9"/>
                <a:gd name="T2" fmla="*/ 9 w 14"/>
                <a:gd name="T3" fmla="*/ 8 h 9"/>
                <a:gd name="T4" fmla="*/ 13 w 14"/>
                <a:gd name="T5" fmla="*/ 3 h 9"/>
                <a:gd name="T6" fmla="*/ 4 w 14"/>
                <a:gd name="T7" fmla="*/ 0 h 9"/>
                <a:gd name="T8" fmla="*/ 0 w 14"/>
                <a:gd name="T9" fmla="*/ 6 h 9"/>
                <a:gd name="T10" fmla="*/ 9 w 14"/>
                <a:gd name="T11" fmla="*/ 8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9"/>
                <a:gd name="T20" fmla="*/ 14 w 14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9">
                  <a:moveTo>
                    <a:pt x="9" y="8"/>
                  </a:moveTo>
                  <a:lnTo>
                    <a:pt x="9" y="8"/>
                  </a:lnTo>
                  <a:lnTo>
                    <a:pt x="13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9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287">
              <a:extLst>
                <a:ext uri="{FF2B5EF4-FFF2-40B4-BE49-F238E27FC236}">
                  <a16:creationId xmlns:a16="http://schemas.microsoft.com/office/drawing/2014/main" id="{357735B4-F1AD-4DAC-968E-A84BD4196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" y="2184"/>
              <a:ext cx="12" cy="9"/>
            </a:xfrm>
            <a:custGeom>
              <a:avLst/>
              <a:gdLst>
                <a:gd name="T0" fmla="*/ 8 w 12"/>
                <a:gd name="T1" fmla="*/ 8 h 9"/>
                <a:gd name="T2" fmla="*/ 0 w 12"/>
                <a:gd name="T3" fmla="*/ 6 h 9"/>
                <a:gd name="T4" fmla="*/ 3 w 12"/>
                <a:gd name="T5" fmla="*/ 0 h 9"/>
                <a:gd name="T6" fmla="*/ 11 w 12"/>
                <a:gd name="T7" fmla="*/ 2 h 9"/>
                <a:gd name="T8" fmla="*/ 8 w 12"/>
                <a:gd name="T9" fmla="*/ 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8" y="8"/>
                  </a:moveTo>
                  <a:lnTo>
                    <a:pt x="0" y="6"/>
                  </a:lnTo>
                  <a:lnTo>
                    <a:pt x="3" y="0"/>
                  </a:lnTo>
                  <a:lnTo>
                    <a:pt x="11" y="2"/>
                  </a:lnTo>
                  <a:lnTo>
                    <a:pt x="8" y="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Freeform 288">
              <a:extLst>
                <a:ext uri="{FF2B5EF4-FFF2-40B4-BE49-F238E27FC236}">
                  <a16:creationId xmlns:a16="http://schemas.microsoft.com/office/drawing/2014/main" id="{03B71D75-5A16-4AF5-B846-2B8D74CE3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" y="2224"/>
              <a:ext cx="12" cy="7"/>
            </a:xfrm>
            <a:custGeom>
              <a:avLst/>
              <a:gdLst>
                <a:gd name="T0" fmla="*/ 8 w 12"/>
                <a:gd name="T1" fmla="*/ 6 h 7"/>
                <a:gd name="T2" fmla="*/ 0 w 12"/>
                <a:gd name="T3" fmla="*/ 5 h 7"/>
                <a:gd name="T4" fmla="*/ 3 w 12"/>
                <a:gd name="T5" fmla="*/ 0 h 7"/>
                <a:gd name="T6" fmla="*/ 11 w 12"/>
                <a:gd name="T7" fmla="*/ 2 h 7"/>
                <a:gd name="T8" fmla="*/ 8 w 12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8" y="6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Freeform 289">
              <a:extLst>
                <a:ext uri="{FF2B5EF4-FFF2-40B4-BE49-F238E27FC236}">
                  <a16:creationId xmlns:a16="http://schemas.microsoft.com/office/drawing/2014/main" id="{9968873C-9F89-4025-ABD9-F8B209266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2263"/>
              <a:ext cx="11" cy="8"/>
            </a:xfrm>
            <a:custGeom>
              <a:avLst/>
              <a:gdLst>
                <a:gd name="T0" fmla="*/ 8 w 11"/>
                <a:gd name="T1" fmla="*/ 7 h 8"/>
                <a:gd name="T2" fmla="*/ 0 w 11"/>
                <a:gd name="T3" fmla="*/ 5 h 8"/>
                <a:gd name="T4" fmla="*/ 2 w 11"/>
                <a:gd name="T5" fmla="*/ 0 h 8"/>
                <a:gd name="T6" fmla="*/ 10 w 11"/>
                <a:gd name="T7" fmla="*/ 2 h 8"/>
                <a:gd name="T8" fmla="*/ 8 w 11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8" y="7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10" y="2"/>
                  </a:lnTo>
                  <a:lnTo>
                    <a:pt x="8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Freeform 290">
              <a:extLst>
                <a:ext uri="{FF2B5EF4-FFF2-40B4-BE49-F238E27FC236}">
                  <a16:creationId xmlns:a16="http://schemas.microsoft.com/office/drawing/2014/main" id="{899C301E-5E6C-41DB-8375-7C569A69D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303"/>
              <a:ext cx="10" cy="8"/>
            </a:xfrm>
            <a:custGeom>
              <a:avLst/>
              <a:gdLst>
                <a:gd name="T0" fmla="*/ 8 w 10"/>
                <a:gd name="T1" fmla="*/ 7 h 8"/>
                <a:gd name="T2" fmla="*/ 0 w 10"/>
                <a:gd name="T3" fmla="*/ 5 h 8"/>
                <a:gd name="T4" fmla="*/ 1 w 10"/>
                <a:gd name="T5" fmla="*/ 0 h 8"/>
                <a:gd name="T6" fmla="*/ 9 w 10"/>
                <a:gd name="T7" fmla="*/ 2 h 8"/>
                <a:gd name="T8" fmla="*/ 8 w 10"/>
                <a:gd name="T9" fmla="*/ 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8"/>
                <a:gd name="T17" fmla="*/ 10 w 1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8">
                  <a:moveTo>
                    <a:pt x="8" y="7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Freeform 291">
              <a:extLst>
                <a:ext uri="{FF2B5EF4-FFF2-40B4-BE49-F238E27FC236}">
                  <a16:creationId xmlns:a16="http://schemas.microsoft.com/office/drawing/2014/main" id="{760E6C85-14FC-4A06-B5FF-F1528EB48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" y="2345"/>
              <a:ext cx="9" cy="6"/>
            </a:xfrm>
            <a:custGeom>
              <a:avLst/>
              <a:gdLst>
                <a:gd name="T0" fmla="*/ 7 w 9"/>
                <a:gd name="T1" fmla="*/ 5 h 6"/>
                <a:gd name="T2" fmla="*/ 0 w 9"/>
                <a:gd name="T3" fmla="*/ 4 h 6"/>
                <a:gd name="T4" fmla="*/ 1 w 9"/>
                <a:gd name="T5" fmla="*/ 0 h 6"/>
                <a:gd name="T6" fmla="*/ 8 w 9"/>
                <a:gd name="T7" fmla="*/ 0 h 6"/>
                <a:gd name="T8" fmla="*/ 7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7" y="5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Freeform 292">
              <a:extLst>
                <a:ext uri="{FF2B5EF4-FFF2-40B4-BE49-F238E27FC236}">
                  <a16:creationId xmlns:a16="http://schemas.microsoft.com/office/drawing/2014/main" id="{83AD0C48-0B20-42D7-9194-D8209D8B5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" y="2385"/>
              <a:ext cx="10" cy="7"/>
            </a:xfrm>
            <a:custGeom>
              <a:avLst/>
              <a:gdLst>
                <a:gd name="T0" fmla="*/ 8 w 10"/>
                <a:gd name="T1" fmla="*/ 6 h 7"/>
                <a:gd name="T2" fmla="*/ 8 w 10"/>
                <a:gd name="T3" fmla="*/ 5 h 7"/>
                <a:gd name="T4" fmla="*/ 9 w 10"/>
                <a:gd name="T5" fmla="*/ 1 h 7"/>
                <a:gd name="T6" fmla="*/ 1 w 10"/>
                <a:gd name="T7" fmla="*/ 0 h 7"/>
                <a:gd name="T8" fmla="*/ 0 w 10"/>
                <a:gd name="T9" fmla="*/ 4 h 7"/>
                <a:gd name="T10" fmla="*/ 0 w 10"/>
                <a:gd name="T11" fmla="*/ 6 h 7"/>
                <a:gd name="T12" fmla="*/ 8 w 10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7"/>
                <a:gd name="T23" fmla="*/ 10 w 10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7">
                  <a:moveTo>
                    <a:pt x="8" y="6"/>
                  </a:moveTo>
                  <a:lnTo>
                    <a:pt x="8" y="5"/>
                  </a:lnTo>
                  <a:lnTo>
                    <a:pt x="9" y="1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5" name="Freeform 293">
              <a:extLst>
                <a:ext uri="{FF2B5EF4-FFF2-40B4-BE49-F238E27FC236}">
                  <a16:creationId xmlns:a16="http://schemas.microsoft.com/office/drawing/2014/main" id="{ABBD9EE7-66FC-4488-885C-9E8DED79C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2426"/>
              <a:ext cx="10" cy="7"/>
            </a:xfrm>
            <a:custGeom>
              <a:avLst/>
              <a:gdLst>
                <a:gd name="T0" fmla="*/ 8 w 10"/>
                <a:gd name="T1" fmla="*/ 6 h 7"/>
                <a:gd name="T2" fmla="*/ 0 w 10"/>
                <a:gd name="T3" fmla="*/ 6 h 7"/>
                <a:gd name="T4" fmla="*/ 1 w 10"/>
                <a:gd name="T5" fmla="*/ 0 h 7"/>
                <a:gd name="T6" fmla="*/ 9 w 10"/>
                <a:gd name="T7" fmla="*/ 1 h 7"/>
                <a:gd name="T8" fmla="*/ 8 w 10"/>
                <a:gd name="T9" fmla="*/ 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7"/>
                <a:gd name="T17" fmla="*/ 10 w 1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7">
                  <a:moveTo>
                    <a:pt x="8" y="6"/>
                  </a:moveTo>
                  <a:lnTo>
                    <a:pt x="0" y="6"/>
                  </a:lnTo>
                  <a:lnTo>
                    <a:pt x="1" y="0"/>
                  </a:lnTo>
                  <a:lnTo>
                    <a:pt x="9" y="1"/>
                  </a:lnTo>
                  <a:lnTo>
                    <a:pt x="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Freeform 294">
              <a:extLst>
                <a:ext uri="{FF2B5EF4-FFF2-40B4-BE49-F238E27FC236}">
                  <a16:creationId xmlns:a16="http://schemas.microsoft.com/office/drawing/2014/main" id="{31BE41E9-22C1-4194-8350-69343F73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" y="2468"/>
              <a:ext cx="9" cy="6"/>
            </a:xfrm>
            <a:custGeom>
              <a:avLst/>
              <a:gdLst>
                <a:gd name="T0" fmla="*/ 7 w 9"/>
                <a:gd name="T1" fmla="*/ 5 h 6"/>
                <a:gd name="T2" fmla="*/ 0 w 9"/>
                <a:gd name="T3" fmla="*/ 5 h 6"/>
                <a:gd name="T4" fmla="*/ 1 w 9"/>
                <a:gd name="T5" fmla="*/ 0 h 6"/>
                <a:gd name="T6" fmla="*/ 8 w 9"/>
                <a:gd name="T7" fmla="*/ 0 h 6"/>
                <a:gd name="T8" fmla="*/ 7 w 9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7" y="5"/>
                  </a:moveTo>
                  <a:lnTo>
                    <a:pt x="0" y="5"/>
                  </a:lnTo>
                  <a:lnTo>
                    <a:pt x="1" y="0"/>
                  </a:lnTo>
                  <a:lnTo>
                    <a:pt x="8" y="0"/>
                  </a:lnTo>
                  <a:lnTo>
                    <a:pt x="7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Freeform 295">
              <a:extLst>
                <a:ext uri="{FF2B5EF4-FFF2-40B4-BE49-F238E27FC236}">
                  <a16:creationId xmlns:a16="http://schemas.microsoft.com/office/drawing/2014/main" id="{4A6FBA21-A997-4627-AB0E-2C9E4FBD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" y="2510"/>
              <a:ext cx="7" cy="5"/>
            </a:xfrm>
            <a:custGeom>
              <a:avLst/>
              <a:gdLst>
                <a:gd name="T0" fmla="*/ 6 w 7"/>
                <a:gd name="T1" fmla="*/ 4 h 5"/>
                <a:gd name="T2" fmla="*/ 0 w 7"/>
                <a:gd name="T3" fmla="*/ 4 h 5"/>
                <a:gd name="T4" fmla="*/ 0 w 7"/>
                <a:gd name="T5" fmla="*/ 0 h 5"/>
                <a:gd name="T6" fmla="*/ 6 w 7"/>
                <a:gd name="T7" fmla="*/ 0 h 5"/>
                <a:gd name="T8" fmla="*/ 6 w 7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5"/>
                <a:gd name="T17" fmla="*/ 7 w 7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5">
                  <a:moveTo>
                    <a:pt x="6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Freeform 296">
              <a:extLst>
                <a:ext uri="{FF2B5EF4-FFF2-40B4-BE49-F238E27FC236}">
                  <a16:creationId xmlns:a16="http://schemas.microsoft.com/office/drawing/2014/main" id="{2BF38A5B-22B4-40E7-84C8-493BAF668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2551"/>
              <a:ext cx="10" cy="5"/>
            </a:xfrm>
            <a:custGeom>
              <a:avLst/>
              <a:gdLst>
                <a:gd name="T0" fmla="*/ 9 w 10"/>
                <a:gd name="T1" fmla="*/ 4 h 5"/>
                <a:gd name="T2" fmla="*/ 0 w 10"/>
                <a:gd name="T3" fmla="*/ 4 h 5"/>
                <a:gd name="T4" fmla="*/ 0 w 10"/>
                <a:gd name="T5" fmla="*/ 0 h 5"/>
                <a:gd name="T6" fmla="*/ 9 w 10"/>
                <a:gd name="T7" fmla="*/ 0 h 5"/>
                <a:gd name="T8" fmla="*/ 9 w 10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5"/>
                <a:gd name="T17" fmla="*/ 10 w 10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5">
                  <a:moveTo>
                    <a:pt x="9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9" name="Freeform 297">
              <a:extLst>
                <a:ext uri="{FF2B5EF4-FFF2-40B4-BE49-F238E27FC236}">
                  <a16:creationId xmlns:a16="http://schemas.microsoft.com/office/drawing/2014/main" id="{E2F381F7-85E7-4C32-A845-EAB62B016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2592"/>
              <a:ext cx="9" cy="6"/>
            </a:xfrm>
            <a:custGeom>
              <a:avLst/>
              <a:gdLst>
                <a:gd name="T0" fmla="*/ 8 w 9"/>
                <a:gd name="T1" fmla="*/ 5 h 6"/>
                <a:gd name="T2" fmla="*/ 8 w 9"/>
                <a:gd name="T3" fmla="*/ 2 h 6"/>
                <a:gd name="T4" fmla="*/ 8 w 9"/>
                <a:gd name="T5" fmla="*/ 0 h 6"/>
                <a:gd name="T6" fmla="*/ 0 w 9"/>
                <a:gd name="T7" fmla="*/ 0 h 6"/>
                <a:gd name="T8" fmla="*/ 1 w 9"/>
                <a:gd name="T9" fmla="*/ 2 h 6"/>
                <a:gd name="T10" fmla="*/ 1 w 9"/>
                <a:gd name="T11" fmla="*/ 5 h 6"/>
                <a:gd name="T12" fmla="*/ 8 w 9"/>
                <a:gd name="T13" fmla="*/ 5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5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5"/>
                  </a:lnTo>
                  <a:lnTo>
                    <a:pt x="8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Freeform 298">
              <a:extLst>
                <a:ext uri="{FF2B5EF4-FFF2-40B4-BE49-F238E27FC236}">
                  <a16:creationId xmlns:a16="http://schemas.microsoft.com/office/drawing/2014/main" id="{BB057CD2-752D-4264-885A-B7340A65C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2634"/>
              <a:ext cx="9" cy="5"/>
            </a:xfrm>
            <a:custGeom>
              <a:avLst/>
              <a:gdLst>
                <a:gd name="T0" fmla="*/ 8 w 9"/>
                <a:gd name="T1" fmla="*/ 4 h 5"/>
                <a:gd name="T2" fmla="*/ 1 w 9"/>
                <a:gd name="T3" fmla="*/ 4 h 5"/>
                <a:gd name="T4" fmla="*/ 0 w 9"/>
                <a:gd name="T5" fmla="*/ 0 h 5"/>
                <a:gd name="T6" fmla="*/ 7 w 9"/>
                <a:gd name="T7" fmla="*/ 0 h 5"/>
                <a:gd name="T8" fmla="*/ 8 w 9"/>
                <a:gd name="T9" fmla="*/ 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8" y="4"/>
                  </a:moveTo>
                  <a:lnTo>
                    <a:pt x="1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8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1" name="Freeform 299">
              <a:extLst>
                <a:ext uri="{FF2B5EF4-FFF2-40B4-BE49-F238E27FC236}">
                  <a16:creationId xmlns:a16="http://schemas.microsoft.com/office/drawing/2014/main" id="{F68B5632-9503-47EB-A4F5-C7DE24C4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" y="2675"/>
              <a:ext cx="9" cy="6"/>
            </a:xfrm>
            <a:custGeom>
              <a:avLst/>
              <a:gdLst>
                <a:gd name="T0" fmla="*/ 8 w 9"/>
                <a:gd name="T1" fmla="*/ 4 h 6"/>
                <a:gd name="T2" fmla="*/ 1 w 9"/>
                <a:gd name="T3" fmla="*/ 5 h 6"/>
                <a:gd name="T4" fmla="*/ 0 w 9"/>
                <a:gd name="T5" fmla="*/ 0 h 6"/>
                <a:gd name="T6" fmla="*/ 7 w 9"/>
                <a:gd name="T7" fmla="*/ 0 h 6"/>
                <a:gd name="T8" fmla="*/ 8 w 9"/>
                <a:gd name="T9" fmla="*/ 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8" y="4"/>
                  </a:moveTo>
                  <a:lnTo>
                    <a:pt x="1" y="5"/>
                  </a:lnTo>
                  <a:lnTo>
                    <a:pt x="0" y="0"/>
                  </a:lnTo>
                  <a:lnTo>
                    <a:pt x="7" y="0"/>
                  </a:lnTo>
                  <a:lnTo>
                    <a:pt x="8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Freeform 300">
              <a:extLst>
                <a:ext uri="{FF2B5EF4-FFF2-40B4-BE49-F238E27FC236}">
                  <a16:creationId xmlns:a16="http://schemas.microsoft.com/office/drawing/2014/main" id="{938716ED-4B83-4C03-9356-583ACB448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" y="2715"/>
              <a:ext cx="10" cy="6"/>
            </a:xfrm>
            <a:custGeom>
              <a:avLst/>
              <a:gdLst>
                <a:gd name="T0" fmla="*/ 9 w 10"/>
                <a:gd name="T1" fmla="*/ 5 h 6"/>
                <a:gd name="T2" fmla="*/ 1 w 10"/>
                <a:gd name="T3" fmla="*/ 5 h 6"/>
                <a:gd name="T4" fmla="*/ 0 w 10"/>
                <a:gd name="T5" fmla="*/ 1 h 6"/>
                <a:gd name="T6" fmla="*/ 8 w 10"/>
                <a:gd name="T7" fmla="*/ 0 h 6"/>
                <a:gd name="T8" fmla="*/ 9 w 10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9" y="5"/>
                  </a:moveTo>
                  <a:lnTo>
                    <a:pt x="1" y="5"/>
                  </a:lnTo>
                  <a:lnTo>
                    <a:pt x="0" y="1"/>
                  </a:lnTo>
                  <a:lnTo>
                    <a:pt x="8" y="0"/>
                  </a:lnTo>
                  <a:lnTo>
                    <a:pt x="9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Freeform 301">
              <a:extLst>
                <a:ext uri="{FF2B5EF4-FFF2-40B4-BE49-F238E27FC236}">
                  <a16:creationId xmlns:a16="http://schemas.microsoft.com/office/drawing/2014/main" id="{05DBC591-D1F2-4138-AF33-D6EB236BB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2756"/>
              <a:ext cx="11" cy="6"/>
            </a:xfrm>
            <a:custGeom>
              <a:avLst/>
              <a:gdLst>
                <a:gd name="T0" fmla="*/ 10 w 11"/>
                <a:gd name="T1" fmla="*/ 5 h 6"/>
                <a:gd name="T2" fmla="*/ 2 w 11"/>
                <a:gd name="T3" fmla="*/ 5 h 6"/>
                <a:gd name="T4" fmla="*/ 0 w 11"/>
                <a:gd name="T5" fmla="*/ 0 h 6"/>
                <a:gd name="T6" fmla="*/ 8 w 11"/>
                <a:gd name="T7" fmla="*/ 0 h 6"/>
                <a:gd name="T8" fmla="*/ 1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10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8" y="0"/>
                  </a:lnTo>
                  <a:lnTo>
                    <a:pt x="1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4" name="Freeform 302">
              <a:extLst>
                <a:ext uri="{FF2B5EF4-FFF2-40B4-BE49-F238E27FC236}">
                  <a16:creationId xmlns:a16="http://schemas.microsoft.com/office/drawing/2014/main" id="{98AA9A10-63CA-4E8F-BBBF-10302D34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2796"/>
              <a:ext cx="12" cy="7"/>
            </a:xfrm>
            <a:custGeom>
              <a:avLst/>
              <a:gdLst>
                <a:gd name="T0" fmla="*/ 11 w 12"/>
                <a:gd name="T1" fmla="*/ 5 h 7"/>
                <a:gd name="T2" fmla="*/ 3 w 12"/>
                <a:gd name="T3" fmla="*/ 6 h 7"/>
                <a:gd name="T4" fmla="*/ 0 w 12"/>
                <a:gd name="T5" fmla="*/ 2 h 7"/>
                <a:gd name="T6" fmla="*/ 8 w 12"/>
                <a:gd name="T7" fmla="*/ 0 h 7"/>
                <a:gd name="T8" fmla="*/ 11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11" y="5"/>
                  </a:moveTo>
                  <a:lnTo>
                    <a:pt x="3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5" name="Freeform 303">
              <a:extLst>
                <a:ext uri="{FF2B5EF4-FFF2-40B4-BE49-F238E27FC236}">
                  <a16:creationId xmlns:a16="http://schemas.microsoft.com/office/drawing/2014/main" id="{5B17BD1B-982C-414C-90AC-34ECDA39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" y="2835"/>
              <a:ext cx="12" cy="8"/>
            </a:xfrm>
            <a:custGeom>
              <a:avLst/>
              <a:gdLst>
                <a:gd name="T0" fmla="*/ 11 w 12"/>
                <a:gd name="T1" fmla="*/ 6 h 8"/>
                <a:gd name="T2" fmla="*/ 10 w 12"/>
                <a:gd name="T3" fmla="*/ 2 h 8"/>
                <a:gd name="T4" fmla="*/ 8 w 12"/>
                <a:gd name="T5" fmla="*/ 0 h 8"/>
                <a:gd name="T6" fmla="*/ 0 w 12"/>
                <a:gd name="T7" fmla="*/ 2 h 8"/>
                <a:gd name="T8" fmla="*/ 1 w 12"/>
                <a:gd name="T9" fmla="*/ 4 h 8"/>
                <a:gd name="T10" fmla="*/ 3 w 12"/>
                <a:gd name="T11" fmla="*/ 7 h 8"/>
                <a:gd name="T12" fmla="*/ 11 w 12"/>
                <a:gd name="T13" fmla="*/ 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8"/>
                <a:gd name="T23" fmla="*/ 12 w 1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8">
                  <a:moveTo>
                    <a:pt x="11" y="6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3" y="7"/>
                  </a:lnTo>
                  <a:lnTo>
                    <a:pt x="11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6" name="Freeform 304">
              <a:extLst>
                <a:ext uri="{FF2B5EF4-FFF2-40B4-BE49-F238E27FC236}">
                  <a16:creationId xmlns:a16="http://schemas.microsoft.com/office/drawing/2014/main" id="{0CA8CBC5-A647-45B4-AF23-A05E0FE3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" y="2875"/>
              <a:ext cx="11" cy="8"/>
            </a:xfrm>
            <a:custGeom>
              <a:avLst/>
              <a:gdLst>
                <a:gd name="T0" fmla="*/ 10 w 11"/>
                <a:gd name="T1" fmla="*/ 5 h 8"/>
                <a:gd name="T2" fmla="*/ 2 w 11"/>
                <a:gd name="T3" fmla="*/ 7 h 8"/>
                <a:gd name="T4" fmla="*/ 0 w 11"/>
                <a:gd name="T5" fmla="*/ 2 h 8"/>
                <a:gd name="T6" fmla="*/ 8 w 11"/>
                <a:gd name="T7" fmla="*/ 0 h 8"/>
                <a:gd name="T8" fmla="*/ 10 w 11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10" y="5"/>
                  </a:moveTo>
                  <a:lnTo>
                    <a:pt x="2" y="7"/>
                  </a:lnTo>
                  <a:lnTo>
                    <a:pt x="0" y="2"/>
                  </a:lnTo>
                  <a:lnTo>
                    <a:pt x="8" y="0"/>
                  </a:lnTo>
                  <a:lnTo>
                    <a:pt x="1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7" name="Freeform 305">
              <a:extLst>
                <a:ext uri="{FF2B5EF4-FFF2-40B4-BE49-F238E27FC236}">
                  <a16:creationId xmlns:a16="http://schemas.microsoft.com/office/drawing/2014/main" id="{8B6E3B64-F41F-4859-832D-A7E8A15A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2914"/>
              <a:ext cx="12" cy="7"/>
            </a:xfrm>
            <a:custGeom>
              <a:avLst/>
              <a:gdLst>
                <a:gd name="T0" fmla="*/ 11 w 12"/>
                <a:gd name="T1" fmla="*/ 5 h 7"/>
                <a:gd name="T2" fmla="*/ 3 w 12"/>
                <a:gd name="T3" fmla="*/ 6 h 7"/>
                <a:gd name="T4" fmla="*/ 0 w 12"/>
                <a:gd name="T5" fmla="*/ 2 h 7"/>
                <a:gd name="T6" fmla="*/ 8 w 12"/>
                <a:gd name="T7" fmla="*/ 0 h 7"/>
                <a:gd name="T8" fmla="*/ 11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11" y="5"/>
                  </a:moveTo>
                  <a:lnTo>
                    <a:pt x="3" y="6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Freeform 306">
              <a:extLst>
                <a:ext uri="{FF2B5EF4-FFF2-40B4-BE49-F238E27FC236}">
                  <a16:creationId xmlns:a16="http://schemas.microsoft.com/office/drawing/2014/main" id="{878626E3-9466-45FF-91D6-A3DDF542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2952"/>
              <a:ext cx="14" cy="8"/>
            </a:xfrm>
            <a:custGeom>
              <a:avLst/>
              <a:gdLst>
                <a:gd name="T0" fmla="*/ 13 w 14"/>
                <a:gd name="T1" fmla="*/ 5 h 8"/>
                <a:gd name="T2" fmla="*/ 4 w 14"/>
                <a:gd name="T3" fmla="*/ 7 h 8"/>
                <a:gd name="T4" fmla="*/ 0 w 14"/>
                <a:gd name="T5" fmla="*/ 2 h 8"/>
                <a:gd name="T6" fmla="*/ 9 w 14"/>
                <a:gd name="T7" fmla="*/ 0 h 8"/>
                <a:gd name="T8" fmla="*/ 13 w 14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5"/>
                  </a:moveTo>
                  <a:lnTo>
                    <a:pt x="4" y="7"/>
                  </a:lnTo>
                  <a:lnTo>
                    <a:pt x="0" y="2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9" name="Freeform 307">
              <a:extLst>
                <a:ext uri="{FF2B5EF4-FFF2-40B4-BE49-F238E27FC236}">
                  <a16:creationId xmlns:a16="http://schemas.microsoft.com/office/drawing/2014/main" id="{2FFE0615-7B97-4680-9456-1E5FC7477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" y="2989"/>
              <a:ext cx="14" cy="8"/>
            </a:xfrm>
            <a:custGeom>
              <a:avLst/>
              <a:gdLst>
                <a:gd name="T0" fmla="*/ 13 w 14"/>
                <a:gd name="T1" fmla="*/ 5 h 8"/>
                <a:gd name="T2" fmla="*/ 4 w 14"/>
                <a:gd name="T3" fmla="*/ 7 h 8"/>
                <a:gd name="T4" fmla="*/ 0 w 14"/>
                <a:gd name="T5" fmla="*/ 2 h 8"/>
                <a:gd name="T6" fmla="*/ 9 w 14"/>
                <a:gd name="T7" fmla="*/ 0 h 8"/>
                <a:gd name="T8" fmla="*/ 13 w 14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5"/>
                  </a:moveTo>
                  <a:lnTo>
                    <a:pt x="4" y="7"/>
                  </a:lnTo>
                  <a:lnTo>
                    <a:pt x="0" y="2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Freeform 308">
              <a:extLst>
                <a:ext uri="{FF2B5EF4-FFF2-40B4-BE49-F238E27FC236}">
                  <a16:creationId xmlns:a16="http://schemas.microsoft.com/office/drawing/2014/main" id="{F9ADBBE6-D639-4F43-A17B-36793E78E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026"/>
              <a:ext cx="14" cy="9"/>
            </a:xfrm>
            <a:custGeom>
              <a:avLst/>
              <a:gdLst>
                <a:gd name="T0" fmla="*/ 13 w 14"/>
                <a:gd name="T1" fmla="*/ 5 h 9"/>
                <a:gd name="T2" fmla="*/ 5 w 14"/>
                <a:gd name="T3" fmla="*/ 8 h 9"/>
                <a:gd name="T4" fmla="*/ 0 w 14"/>
                <a:gd name="T5" fmla="*/ 3 h 9"/>
                <a:gd name="T6" fmla="*/ 9 w 14"/>
                <a:gd name="T7" fmla="*/ 0 h 9"/>
                <a:gd name="T8" fmla="*/ 13 w 14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5"/>
                  </a:moveTo>
                  <a:lnTo>
                    <a:pt x="5" y="8"/>
                  </a:lnTo>
                  <a:lnTo>
                    <a:pt x="0" y="3"/>
                  </a:lnTo>
                  <a:lnTo>
                    <a:pt x="9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1" name="Freeform 309">
              <a:extLst>
                <a:ext uri="{FF2B5EF4-FFF2-40B4-BE49-F238E27FC236}">
                  <a16:creationId xmlns:a16="http://schemas.microsoft.com/office/drawing/2014/main" id="{F002CF7C-6F11-4820-BC1F-275A693F8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" y="3062"/>
              <a:ext cx="12" cy="8"/>
            </a:xfrm>
            <a:custGeom>
              <a:avLst/>
              <a:gdLst>
                <a:gd name="T0" fmla="*/ 11 w 12"/>
                <a:gd name="T1" fmla="*/ 4 h 8"/>
                <a:gd name="T2" fmla="*/ 4 w 12"/>
                <a:gd name="T3" fmla="*/ 7 h 8"/>
                <a:gd name="T4" fmla="*/ 0 w 12"/>
                <a:gd name="T5" fmla="*/ 3 h 8"/>
                <a:gd name="T6" fmla="*/ 7 w 12"/>
                <a:gd name="T7" fmla="*/ 0 h 8"/>
                <a:gd name="T8" fmla="*/ 11 w 12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4"/>
                  </a:moveTo>
                  <a:lnTo>
                    <a:pt x="4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Freeform 310">
              <a:extLst>
                <a:ext uri="{FF2B5EF4-FFF2-40B4-BE49-F238E27FC236}">
                  <a16:creationId xmlns:a16="http://schemas.microsoft.com/office/drawing/2014/main" id="{833E2E69-D859-4F10-BE4F-836E60EC5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097"/>
              <a:ext cx="15" cy="9"/>
            </a:xfrm>
            <a:custGeom>
              <a:avLst/>
              <a:gdLst>
                <a:gd name="T0" fmla="*/ 14 w 15"/>
                <a:gd name="T1" fmla="*/ 5 h 9"/>
                <a:gd name="T2" fmla="*/ 9 w 15"/>
                <a:gd name="T3" fmla="*/ 1 h 9"/>
                <a:gd name="T4" fmla="*/ 8 w 15"/>
                <a:gd name="T5" fmla="*/ 0 h 9"/>
                <a:gd name="T6" fmla="*/ 0 w 15"/>
                <a:gd name="T7" fmla="*/ 3 h 9"/>
                <a:gd name="T8" fmla="*/ 1 w 15"/>
                <a:gd name="T9" fmla="*/ 4 h 9"/>
                <a:gd name="T10" fmla="*/ 6 w 15"/>
                <a:gd name="T11" fmla="*/ 8 h 9"/>
                <a:gd name="T12" fmla="*/ 14 w 15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14" y="5"/>
                  </a:moveTo>
                  <a:lnTo>
                    <a:pt x="9" y="1"/>
                  </a:lnTo>
                  <a:lnTo>
                    <a:pt x="8" y="0"/>
                  </a:lnTo>
                  <a:lnTo>
                    <a:pt x="0" y="3"/>
                  </a:lnTo>
                  <a:lnTo>
                    <a:pt x="1" y="4"/>
                  </a:lnTo>
                  <a:lnTo>
                    <a:pt x="6" y="8"/>
                  </a:lnTo>
                  <a:lnTo>
                    <a:pt x="14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Freeform 311">
              <a:extLst>
                <a:ext uri="{FF2B5EF4-FFF2-40B4-BE49-F238E27FC236}">
                  <a16:creationId xmlns:a16="http://schemas.microsoft.com/office/drawing/2014/main" id="{777B0366-7298-419E-8297-7A69E1B5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131"/>
              <a:ext cx="14" cy="10"/>
            </a:xfrm>
            <a:custGeom>
              <a:avLst/>
              <a:gdLst>
                <a:gd name="T0" fmla="*/ 13 w 14"/>
                <a:gd name="T1" fmla="*/ 5 h 10"/>
                <a:gd name="T2" fmla="*/ 12 w 14"/>
                <a:gd name="T3" fmla="*/ 4 h 10"/>
                <a:gd name="T4" fmla="*/ 8 w 14"/>
                <a:gd name="T5" fmla="*/ 0 h 10"/>
                <a:gd name="T6" fmla="*/ 0 w 14"/>
                <a:gd name="T7" fmla="*/ 4 h 10"/>
                <a:gd name="T8" fmla="*/ 4 w 14"/>
                <a:gd name="T9" fmla="*/ 8 h 10"/>
                <a:gd name="T10" fmla="*/ 5 w 14"/>
                <a:gd name="T11" fmla="*/ 9 h 10"/>
                <a:gd name="T12" fmla="*/ 13 w 14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3" y="5"/>
                  </a:moveTo>
                  <a:lnTo>
                    <a:pt x="12" y="4"/>
                  </a:lnTo>
                  <a:lnTo>
                    <a:pt x="8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5" y="9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Freeform 312">
              <a:extLst>
                <a:ext uri="{FF2B5EF4-FFF2-40B4-BE49-F238E27FC236}">
                  <a16:creationId xmlns:a16="http://schemas.microsoft.com/office/drawing/2014/main" id="{C745073E-C05E-41FA-A131-F8D110A98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3165"/>
              <a:ext cx="14" cy="9"/>
            </a:xfrm>
            <a:custGeom>
              <a:avLst/>
              <a:gdLst>
                <a:gd name="T0" fmla="*/ 13 w 14"/>
                <a:gd name="T1" fmla="*/ 5 h 9"/>
                <a:gd name="T2" fmla="*/ 5 w 14"/>
                <a:gd name="T3" fmla="*/ 8 h 9"/>
                <a:gd name="T4" fmla="*/ 0 w 14"/>
                <a:gd name="T5" fmla="*/ 3 h 9"/>
                <a:gd name="T6" fmla="*/ 8 w 14"/>
                <a:gd name="T7" fmla="*/ 0 h 9"/>
                <a:gd name="T8" fmla="*/ 13 w 14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5"/>
                  </a:move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  <a:lnTo>
                    <a:pt x="13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5" name="Freeform 313">
              <a:extLst>
                <a:ext uri="{FF2B5EF4-FFF2-40B4-BE49-F238E27FC236}">
                  <a16:creationId xmlns:a16="http://schemas.microsoft.com/office/drawing/2014/main" id="{70CF2C7D-B590-4409-B416-515DE7982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3197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5 w 14"/>
                <a:gd name="T3" fmla="*/ 8 h 9"/>
                <a:gd name="T4" fmla="*/ 0 w 14"/>
                <a:gd name="T5" fmla="*/ 4 h 9"/>
                <a:gd name="T6" fmla="*/ 8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5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Freeform 314">
              <a:extLst>
                <a:ext uri="{FF2B5EF4-FFF2-40B4-BE49-F238E27FC236}">
                  <a16:creationId xmlns:a16="http://schemas.microsoft.com/office/drawing/2014/main" id="{F08DD81E-EF73-4FD5-9DDA-921F12ED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3228"/>
              <a:ext cx="15" cy="9"/>
            </a:xfrm>
            <a:custGeom>
              <a:avLst/>
              <a:gdLst>
                <a:gd name="T0" fmla="*/ 14 w 15"/>
                <a:gd name="T1" fmla="*/ 4 h 9"/>
                <a:gd name="T2" fmla="*/ 6 w 15"/>
                <a:gd name="T3" fmla="*/ 8 h 9"/>
                <a:gd name="T4" fmla="*/ 0 w 15"/>
                <a:gd name="T5" fmla="*/ 4 h 9"/>
                <a:gd name="T6" fmla="*/ 8 w 15"/>
                <a:gd name="T7" fmla="*/ 0 h 9"/>
                <a:gd name="T8" fmla="*/ 14 w 15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14" y="4"/>
                  </a:moveTo>
                  <a:lnTo>
                    <a:pt x="6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Freeform 315">
              <a:extLst>
                <a:ext uri="{FF2B5EF4-FFF2-40B4-BE49-F238E27FC236}">
                  <a16:creationId xmlns:a16="http://schemas.microsoft.com/office/drawing/2014/main" id="{209241D3-D917-4B3A-BA55-082B7EF9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3258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7 w 14"/>
                <a:gd name="T3" fmla="*/ 8 h 9"/>
                <a:gd name="T4" fmla="*/ 0 w 14"/>
                <a:gd name="T5" fmla="*/ 4 h 9"/>
                <a:gd name="T6" fmla="*/ 7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7" y="8"/>
                  </a:lnTo>
                  <a:lnTo>
                    <a:pt x="0" y="4"/>
                  </a:lnTo>
                  <a:lnTo>
                    <a:pt x="7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Freeform 316">
              <a:extLst>
                <a:ext uri="{FF2B5EF4-FFF2-40B4-BE49-F238E27FC236}">
                  <a16:creationId xmlns:a16="http://schemas.microsoft.com/office/drawing/2014/main" id="{0E3F9E08-9C59-4D51-986E-927E48EE0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3287"/>
              <a:ext cx="14" cy="9"/>
            </a:xfrm>
            <a:custGeom>
              <a:avLst/>
              <a:gdLst>
                <a:gd name="T0" fmla="*/ 13 w 14"/>
                <a:gd name="T1" fmla="*/ 4 h 9"/>
                <a:gd name="T2" fmla="*/ 7 w 14"/>
                <a:gd name="T3" fmla="*/ 8 h 9"/>
                <a:gd name="T4" fmla="*/ 0 w 14"/>
                <a:gd name="T5" fmla="*/ 4 h 9"/>
                <a:gd name="T6" fmla="*/ 6 w 14"/>
                <a:gd name="T7" fmla="*/ 0 h 9"/>
                <a:gd name="T8" fmla="*/ 13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4"/>
                  </a:moveTo>
                  <a:lnTo>
                    <a:pt x="7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Freeform 317">
              <a:extLst>
                <a:ext uri="{FF2B5EF4-FFF2-40B4-BE49-F238E27FC236}">
                  <a16:creationId xmlns:a16="http://schemas.microsoft.com/office/drawing/2014/main" id="{23B410BA-446A-41A2-A6FE-D94EDC8CD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" y="3313"/>
              <a:ext cx="15" cy="10"/>
            </a:xfrm>
            <a:custGeom>
              <a:avLst/>
              <a:gdLst>
                <a:gd name="T0" fmla="*/ 14 w 15"/>
                <a:gd name="T1" fmla="*/ 4 h 10"/>
                <a:gd name="T2" fmla="*/ 8 w 15"/>
                <a:gd name="T3" fmla="*/ 9 h 10"/>
                <a:gd name="T4" fmla="*/ 0 w 15"/>
                <a:gd name="T5" fmla="*/ 5 h 10"/>
                <a:gd name="T6" fmla="*/ 7 w 15"/>
                <a:gd name="T7" fmla="*/ 0 h 10"/>
                <a:gd name="T8" fmla="*/ 14 w 15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14" y="4"/>
                  </a:moveTo>
                  <a:lnTo>
                    <a:pt x="8" y="9"/>
                  </a:lnTo>
                  <a:lnTo>
                    <a:pt x="0" y="5"/>
                  </a:lnTo>
                  <a:lnTo>
                    <a:pt x="7" y="0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Freeform 318">
              <a:extLst>
                <a:ext uri="{FF2B5EF4-FFF2-40B4-BE49-F238E27FC236}">
                  <a16:creationId xmlns:a16="http://schemas.microsoft.com/office/drawing/2014/main" id="{8EE709BE-6229-44DC-843E-B12B60E52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3340"/>
              <a:ext cx="14" cy="10"/>
            </a:xfrm>
            <a:custGeom>
              <a:avLst/>
              <a:gdLst>
                <a:gd name="T0" fmla="*/ 13 w 14"/>
                <a:gd name="T1" fmla="*/ 4 h 10"/>
                <a:gd name="T2" fmla="*/ 7 w 14"/>
                <a:gd name="T3" fmla="*/ 9 h 10"/>
                <a:gd name="T4" fmla="*/ 0 w 14"/>
                <a:gd name="T5" fmla="*/ 5 h 10"/>
                <a:gd name="T6" fmla="*/ 6 w 14"/>
                <a:gd name="T7" fmla="*/ 0 h 10"/>
                <a:gd name="T8" fmla="*/ 13 w 14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13" y="4"/>
                  </a:moveTo>
                  <a:lnTo>
                    <a:pt x="7" y="9"/>
                  </a:lnTo>
                  <a:lnTo>
                    <a:pt x="0" y="5"/>
                  </a:lnTo>
                  <a:lnTo>
                    <a:pt x="6" y="0"/>
                  </a:lnTo>
                  <a:lnTo>
                    <a:pt x="13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Freeform 319">
              <a:extLst>
                <a:ext uri="{FF2B5EF4-FFF2-40B4-BE49-F238E27FC236}">
                  <a16:creationId xmlns:a16="http://schemas.microsoft.com/office/drawing/2014/main" id="{EEB0E33E-DAFE-44F8-9650-47CAB2E1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" y="3365"/>
              <a:ext cx="15" cy="10"/>
            </a:xfrm>
            <a:custGeom>
              <a:avLst/>
              <a:gdLst>
                <a:gd name="T0" fmla="*/ 14 w 15"/>
                <a:gd name="T1" fmla="*/ 4 h 10"/>
                <a:gd name="T2" fmla="*/ 8 w 15"/>
                <a:gd name="T3" fmla="*/ 1 h 10"/>
                <a:gd name="T4" fmla="*/ 6 w 15"/>
                <a:gd name="T5" fmla="*/ 0 h 10"/>
                <a:gd name="T6" fmla="*/ 0 w 15"/>
                <a:gd name="T7" fmla="*/ 5 h 10"/>
                <a:gd name="T8" fmla="*/ 4 w 15"/>
                <a:gd name="T9" fmla="*/ 7 h 10"/>
                <a:gd name="T10" fmla="*/ 9 w 15"/>
                <a:gd name="T11" fmla="*/ 9 h 10"/>
                <a:gd name="T12" fmla="*/ 14 w 15"/>
                <a:gd name="T13" fmla="*/ 4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14" y="4"/>
                  </a:moveTo>
                  <a:lnTo>
                    <a:pt x="8" y="1"/>
                  </a:lnTo>
                  <a:lnTo>
                    <a:pt x="6" y="0"/>
                  </a:lnTo>
                  <a:lnTo>
                    <a:pt x="0" y="5"/>
                  </a:lnTo>
                  <a:lnTo>
                    <a:pt x="4" y="7"/>
                  </a:lnTo>
                  <a:lnTo>
                    <a:pt x="9" y="9"/>
                  </a:lnTo>
                  <a:lnTo>
                    <a:pt x="14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Freeform 320">
              <a:extLst>
                <a:ext uri="{FF2B5EF4-FFF2-40B4-BE49-F238E27FC236}">
                  <a16:creationId xmlns:a16="http://schemas.microsoft.com/office/drawing/2014/main" id="{6F277927-B3B6-4FA3-9632-7CD49C329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3388"/>
              <a:ext cx="14" cy="9"/>
            </a:xfrm>
            <a:custGeom>
              <a:avLst/>
              <a:gdLst>
                <a:gd name="T0" fmla="*/ 13 w 14"/>
                <a:gd name="T1" fmla="*/ 3 h 9"/>
                <a:gd name="T2" fmla="*/ 12 w 14"/>
                <a:gd name="T3" fmla="*/ 3 h 9"/>
                <a:gd name="T4" fmla="*/ 5 w 14"/>
                <a:gd name="T5" fmla="*/ 0 h 9"/>
                <a:gd name="T6" fmla="*/ 0 w 14"/>
                <a:gd name="T7" fmla="*/ 5 h 9"/>
                <a:gd name="T8" fmla="*/ 6 w 14"/>
                <a:gd name="T9" fmla="*/ 7 h 9"/>
                <a:gd name="T10" fmla="*/ 8 w 14"/>
                <a:gd name="T11" fmla="*/ 8 h 9"/>
                <a:gd name="T12" fmla="*/ 13 w 14"/>
                <a:gd name="T13" fmla="*/ 3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3" y="3"/>
                  </a:moveTo>
                  <a:lnTo>
                    <a:pt x="12" y="3"/>
                  </a:lnTo>
                  <a:lnTo>
                    <a:pt x="5" y="0"/>
                  </a:lnTo>
                  <a:lnTo>
                    <a:pt x="0" y="5"/>
                  </a:lnTo>
                  <a:lnTo>
                    <a:pt x="6" y="7"/>
                  </a:lnTo>
                  <a:lnTo>
                    <a:pt x="8" y="8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Freeform 321">
              <a:extLst>
                <a:ext uri="{FF2B5EF4-FFF2-40B4-BE49-F238E27FC236}">
                  <a16:creationId xmlns:a16="http://schemas.microsoft.com/office/drawing/2014/main" id="{662550E3-A7AA-4C03-B936-7F8F4615A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" y="3410"/>
              <a:ext cx="14" cy="9"/>
            </a:xfrm>
            <a:custGeom>
              <a:avLst/>
              <a:gdLst>
                <a:gd name="T0" fmla="*/ 13 w 14"/>
                <a:gd name="T1" fmla="*/ 3 h 9"/>
                <a:gd name="T2" fmla="*/ 8 w 14"/>
                <a:gd name="T3" fmla="*/ 8 h 9"/>
                <a:gd name="T4" fmla="*/ 0 w 14"/>
                <a:gd name="T5" fmla="*/ 5 h 9"/>
                <a:gd name="T6" fmla="*/ 5 w 14"/>
                <a:gd name="T7" fmla="*/ 0 h 9"/>
                <a:gd name="T8" fmla="*/ 13 w 14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13" y="3"/>
                  </a:move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Freeform 322">
              <a:extLst>
                <a:ext uri="{FF2B5EF4-FFF2-40B4-BE49-F238E27FC236}">
                  <a16:creationId xmlns:a16="http://schemas.microsoft.com/office/drawing/2014/main" id="{873D63CF-E0A6-44EA-A997-B0D12CB2C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3431"/>
              <a:ext cx="14" cy="8"/>
            </a:xfrm>
            <a:custGeom>
              <a:avLst/>
              <a:gdLst>
                <a:gd name="T0" fmla="*/ 13 w 14"/>
                <a:gd name="T1" fmla="*/ 3 h 8"/>
                <a:gd name="T2" fmla="*/ 8 w 14"/>
                <a:gd name="T3" fmla="*/ 7 h 8"/>
                <a:gd name="T4" fmla="*/ 0 w 14"/>
                <a:gd name="T5" fmla="*/ 4 h 8"/>
                <a:gd name="T6" fmla="*/ 5 w 14"/>
                <a:gd name="T7" fmla="*/ 0 h 8"/>
                <a:gd name="T8" fmla="*/ 13 w 14"/>
                <a:gd name="T9" fmla="*/ 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13" y="3"/>
                  </a:moveTo>
                  <a:lnTo>
                    <a:pt x="8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13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Freeform 323">
              <a:extLst>
                <a:ext uri="{FF2B5EF4-FFF2-40B4-BE49-F238E27FC236}">
                  <a16:creationId xmlns:a16="http://schemas.microsoft.com/office/drawing/2014/main" id="{65304975-28A2-41DB-A2AF-072D24DE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3449"/>
              <a:ext cx="12" cy="8"/>
            </a:xfrm>
            <a:custGeom>
              <a:avLst/>
              <a:gdLst>
                <a:gd name="T0" fmla="*/ 11 w 12"/>
                <a:gd name="T1" fmla="*/ 2 h 8"/>
                <a:gd name="T2" fmla="*/ 8 w 12"/>
                <a:gd name="T3" fmla="*/ 7 h 8"/>
                <a:gd name="T4" fmla="*/ 0 w 12"/>
                <a:gd name="T5" fmla="*/ 5 h 8"/>
                <a:gd name="T6" fmla="*/ 3 w 12"/>
                <a:gd name="T7" fmla="*/ 0 h 8"/>
                <a:gd name="T8" fmla="*/ 11 w 12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2"/>
                  </a:move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324">
              <a:extLst>
                <a:ext uri="{FF2B5EF4-FFF2-40B4-BE49-F238E27FC236}">
                  <a16:creationId xmlns:a16="http://schemas.microsoft.com/office/drawing/2014/main" id="{F4676FB0-B3B3-4C2E-A775-72E91DFC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3465"/>
              <a:ext cx="13" cy="9"/>
            </a:xfrm>
            <a:custGeom>
              <a:avLst/>
              <a:gdLst>
                <a:gd name="T0" fmla="*/ 12 w 13"/>
                <a:gd name="T1" fmla="*/ 2 h 9"/>
                <a:gd name="T2" fmla="*/ 8 w 13"/>
                <a:gd name="T3" fmla="*/ 8 h 9"/>
                <a:gd name="T4" fmla="*/ 0 w 13"/>
                <a:gd name="T5" fmla="*/ 6 h 9"/>
                <a:gd name="T6" fmla="*/ 4 w 13"/>
                <a:gd name="T7" fmla="*/ 0 h 9"/>
                <a:gd name="T8" fmla="*/ 12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2" y="2"/>
                  </a:moveTo>
                  <a:lnTo>
                    <a:pt x="8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12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325">
              <a:extLst>
                <a:ext uri="{FF2B5EF4-FFF2-40B4-BE49-F238E27FC236}">
                  <a16:creationId xmlns:a16="http://schemas.microsoft.com/office/drawing/2014/main" id="{FCEF3B37-7CA2-4D23-8BED-8AF0D6256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3480"/>
              <a:ext cx="13" cy="9"/>
            </a:xfrm>
            <a:custGeom>
              <a:avLst/>
              <a:gdLst>
                <a:gd name="T0" fmla="*/ 12 w 13"/>
                <a:gd name="T1" fmla="*/ 2 h 9"/>
                <a:gd name="T2" fmla="*/ 9 w 13"/>
                <a:gd name="T3" fmla="*/ 8 h 9"/>
                <a:gd name="T4" fmla="*/ 0 w 13"/>
                <a:gd name="T5" fmla="*/ 6 h 9"/>
                <a:gd name="T6" fmla="*/ 3 w 13"/>
                <a:gd name="T7" fmla="*/ 0 h 9"/>
                <a:gd name="T8" fmla="*/ 12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12" y="2"/>
                  </a:moveTo>
                  <a:lnTo>
                    <a:pt x="9" y="8"/>
                  </a:lnTo>
                  <a:lnTo>
                    <a:pt x="0" y="6"/>
                  </a:lnTo>
                  <a:lnTo>
                    <a:pt x="3" y="0"/>
                  </a:lnTo>
                  <a:lnTo>
                    <a:pt x="12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Freeform 326">
              <a:extLst>
                <a:ext uri="{FF2B5EF4-FFF2-40B4-BE49-F238E27FC236}">
                  <a16:creationId xmlns:a16="http://schemas.microsoft.com/office/drawing/2014/main" id="{E20EC205-C4CC-4194-B08C-F91AA5252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3494"/>
              <a:ext cx="12" cy="8"/>
            </a:xfrm>
            <a:custGeom>
              <a:avLst/>
              <a:gdLst>
                <a:gd name="T0" fmla="*/ 11 w 12"/>
                <a:gd name="T1" fmla="*/ 2 h 8"/>
                <a:gd name="T2" fmla="*/ 8 w 12"/>
                <a:gd name="T3" fmla="*/ 7 h 8"/>
                <a:gd name="T4" fmla="*/ 0 w 12"/>
                <a:gd name="T5" fmla="*/ 5 h 8"/>
                <a:gd name="T6" fmla="*/ 3 w 12"/>
                <a:gd name="T7" fmla="*/ 0 h 8"/>
                <a:gd name="T8" fmla="*/ 11 w 12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11" y="2"/>
                  </a:move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Freeform 327">
              <a:extLst>
                <a:ext uri="{FF2B5EF4-FFF2-40B4-BE49-F238E27FC236}">
                  <a16:creationId xmlns:a16="http://schemas.microsoft.com/office/drawing/2014/main" id="{1AAD07CA-0AD5-429D-BD67-E57F9664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506"/>
              <a:ext cx="11" cy="7"/>
            </a:xfrm>
            <a:custGeom>
              <a:avLst/>
              <a:gdLst>
                <a:gd name="T0" fmla="*/ 10 w 11"/>
                <a:gd name="T1" fmla="*/ 1 h 7"/>
                <a:gd name="T2" fmla="*/ 8 w 11"/>
                <a:gd name="T3" fmla="*/ 6 h 7"/>
                <a:gd name="T4" fmla="*/ 0 w 11"/>
                <a:gd name="T5" fmla="*/ 5 h 7"/>
                <a:gd name="T6" fmla="*/ 2 w 11"/>
                <a:gd name="T7" fmla="*/ 0 h 7"/>
                <a:gd name="T8" fmla="*/ 1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10" y="1"/>
                  </a:moveTo>
                  <a:lnTo>
                    <a:pt x="8" y="6"/>
                  </a:lnTo>
                  <a:lnTo>
                    <a:pt x="0" y="5"/>
                  </a:lnTo>
                  <a:lnTo>
                    <a:pt x="2" y="0"/>
                  </a:lnTo>
                  <a:lnTo>
                    <a:pt x="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Freeform 328">
              <a:extLst>
                <a:ext uri="{FF2B5EF4-FFF2-40B4-BE49-F238E27FC236}">
                  <a16:creationId xmlns:a16="http://schemas.microsoft.com/office/drawing/2014/main" id="{B8C6B632-DCCE-475A-88DC-5D3A6C85C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3516"/>
              <a:ext cx="13" cy="7"/>
            </a:xfrm>
            <a:custGeom>
              <a:avLst/>
              <a:gdLst>
                <a:gd name="T0" fmla="*/ 12 w 13"/>
                <a:gd name="T1" fmla="*/ 1 h 7"/>
                <a:gd name="T2" fmla="*/ 5 w 13"/>
                <a:gd name="T3" fmla="*/ 1 h 7"/>
                <a:gd name="T4" fmla="*/ 3 w 13"/>
                <a:gd name="T5" fmla="*/ 0 h 7"/>
                <a:gd name="T6" fmla="*/ 0 w 13"/>
                <a:gd name="T7" fmla="*/ 5 h 7"/>
                <a:gd name="T8" fmla="*/ 3 w 13"/>
                <a:gd name="T9" fmla="*/ 6 h 7"/>
                <a:gd name="T10" fmla="*/ 9 w 13"/>
                <a:gd name="T11" fmla="*/ 6 h 7"/>
                <a:gd name="T12" fmla="*/ 12 w 13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7"/>
                <a:gd name="T23" fmla="*/ 13 w 13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7">
                  <a:moveTo>
                    <a:pt x="12" y="1"/>
                  </a:moveTo>
                  <a:lnTo>
                    <a:pt x="5" y="1"/>
                  </a:lnTo>
                  <a:lnTo>
                    <a:pt x="3" y="0"/>
                  </a:lnTo>
                  <a:lnTo>
                    <a:pt x="0" y="5"/>
                  </a:lnTo>
                  <a:lnTo>
                    <a:pt x="3" y="6"/>
                  </a:lnTo>
                  <a:lnTo>
                    <a:pt x="9" y="6"/>
                  </a:lnTo>
                  <a:lnTo>
                    <a:pt x="1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Freeform 329">
              <a:extLst>
                <a:ext uri="{FF2B5EF4-FFF2-40B4-BE49-F238E27FC236}">
                  <a16:creationId xmlns:a16="http://schemas.microsoft.com/office/drawing/2014/main" id="{FC3AB377-91BF-4B18-96CA-2BEB2D69B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3523"/>
              <a:ext cx="11" cy="7"/>
            </a:xfrm>
            <a:custGeom>
              <a:avLst/>
              <a:gdLst>
                <a:gd name="T0" fmla="*/ 10 w 11"/>
                <a:gd name="T1" fmla="*/ 1 h 7"/>
                <a:gd name="T2" fmla="*/ 8 w 11"/>
                <a:gd name="T3" fmla="*/ 1 h 7"/>
                <a:gd name="T4" fmla="*/ 2 w 11"/>
                <a:gd name="T5" fmla="*/ 0 h 7"/>
                <a:gd name="T6" fmla="*/ 0 w 11"/>
                <a:gd name="T7" fmla="*/ 5 h 7"/>
                <a:gd name="T8" fmla="*/ 8 w 11"/>
                <a:gd name="T9" fmla="*/ 6 h 7"/>
                <a:gd name="T10" fmla="*/ 9 w 11"/>
                <a:gd name="T11" fmla="*/ 6 h 7"/>
                <a:gd name="T12" fmla="*/ 10 w 11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7"/>
                <a:gd name="T23" fmla="*/ 11 w 11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7">
                  <a:moveTo>
                    <a:pt x="10" y="1"/>
                  </a:moveTo>
                  <a:lnTo>
                    <a:pt x="8" y="1"/>
                  </a:lnTo>
                  <a:lnTo>
                    <a:pt x="2" y="0"/>
                  </a:lnTo>
                  <a:lnTo>
                    <a:pt x="0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Freeform 330">
              <a:extLst>
                <a:ext uri="{FF2B5EF4-FFF2-40B4-BE49-F238E27FC236}">
                  <a16:creationId xmlns:a16="http://schemas.microsoft.com/office/drawing/2014/main" id="{A2B9E70D-597F-4A62-98CB-933D0D09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" y="3529"/>
              <a:ext cx="10" cy="6"/>
            </a:xfrm>
            <a:custGeom>
              <a:avLst/>
              <a:gdLst>
                <a:gd name="T0" fmla="*/ 9 w 10"/>
                <a:gd name="T1" fmla="*/ 1 h 6"/>
                <a:gd name="T2" fmla="*/ 8 w 10"/>
                <a:gd name="T3" fmla="*/ 5 h 6"/>
                <a:gd name="T4" fmla="*/ 0 w 10"/>
                <a:gd name="T5" fmla="*/ 5 h 6"/>
                <a:gd name="T6" fmla="*/ 1 w 10"/>
                <a:gd name="T7" fmla="*/ 0 h 6"/>
                <a:gd name="T8" fmla="*/ 9 w 10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9" y="1"/>
                  </a:moveTo>
                  <a:lnTo>
                    <a:pt x="8" y="5"/>
                  </a:lnTo>
                  <a:lnTo>
                    <a:pt x="0" y="5"/>
                  </a:lnTo>
                  <a:lnTo>
                    <a:pt x="1" y="0"/>
                  </a:lnTo>
                  <a:lnTo>
                    <a:pt x="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Freeform 331">
              <a:extLst>
                <a:ext uri="{FF2B5EF4-FFF2-40B4-BE49-F238E27FC236}">
                  <a16:creationId xmlns:a16="http://schemas.microsoft.com/office/drawing/2014/main" id="{7209B862-3793-4DF4-B26B-4647204B2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534"/>
              <a:ext cx="11" cy="5"/>
            </a:xfrm>
            <a:custGeom>
              <a:avLst/>
              <a:gdLst>
                <a:gd name="T0" fmla="*/ 10 w 11"/>
                <a:gd name="T1" fmla="*/ 0 h 5"/>
                <a:gd name="T2" fmla="*/ 9 w 11"/>
                <a:gd name="T3" fmla="*/ 4 h 5"/>
                <a:gd name="T4" fmla="*/ 0 w 11"/>
                <a:gd name="T5" fmla="*/ 4 h 5"/>
                <a:gd name="T6" fmla="*/ 1 w 11"/>
                <a:gd name="T7" fmla="*/ 0 h 5"/>
                <a:gd name="T8" fmla="*/ 10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9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Freeform 332">
              <a:extLst>
                <a:ext uri="{FF2B5EF4-FFF2-40B4-BE49-F238E27FC236}">
                  <a16:creationId xmlns:a16="http://schemas.microsoft.com/office/drawing/2014/main" id="{9CE93605-253E-4D1C-820A-F2BCDEFA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" y="3536"/>
              <a:ext cx="9" cy="4"/>
            </a:xfrm>
            <a:custGeom>
              <a:avLst/>
              <a:gdLst>
                <a:gd name="T0" fmla="*/ 8 w 9"/>
                <a:gd name="T1" fmla="*/ 0 h 4"/>
                <a:gd name="T2" fmla="*/ 8 w 9"/>
                <a:gd name="T3" fmla="*/ 3 h 4"/>
                <a:gd name="T4" fmla="*/ 0 w 9"/>
                <a:gd name="T5" fmla="*/ 3 h 4"/>
                <a:gd name="T6" fmla="*/ 0 w 9"/>
                <a:gd name="T7" fmla="*/ 0 h 4"/>
                <a:gd name="T8" fmla="*/ 8 w 9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4"/>
                <a:gd name="T17" fmla="*/ 9 w 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4">
                  <a:moveTo>
                    <a:pt x="8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333">
              <a:extLst>
                <a:ext uri="{FF2B5EF4-FFF2-40B4-BE49-F238E27FC236}">
                  <a16:creationId xmlns:a16="http://schemas.microsoft.com/office/drawing/2014/main" id="{302DC7A4-7457-46AA-9A05-A841582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" y="3536"/>
              <a:ext cx="9" cy="6"/>
            </a:xfrm>
            <a:custGeom>
              <a:avLst/>
              <a:gdLst>
                <a:gd name="T0" fmla="*/ 8 w 9"/>
                <a:gd name="T1" fmla="*/ 0 h 6"/>
                <a:gd name="T2" fmla="*/ 8 w 9"/>
                <a:gd name="T3" fmla="*/ 5 h 6"/>
                <a:gd name="T4" fmla="*/ 0 w 9"/>
                <a:gd name="T5" fmla="*/ 5 h 6"/>
                <a:gd name="T6" fmla="*/ 0 w 9"/>
                <a:gd name="T7" fmla="*/ 0 h 6"/>
                <a:gd name="T8" fmla="*/ 8 w 9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6"/>
                <a:gd name="T17" fmla="*/ 9 w 9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6">
                  <a:moveTo>
                    <a:pt x="8" y="0"/>
                  </a:moveTo>
                  <a:lnTo>
                    <a:pt x="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Freeform 334">
              <a:extLst>
                <a:ext uri="{FF2B5EF4-FFF2-40B4-BE49-F238E27FC236}">
                  <a16:creationId xmlns:a16="http://schemas.microsoft.com/office/drawing/2014/main" id="{62CFEFD9-1548-44E5-ABF8-1C1036080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3535"/>
              <a:ext cx="9" cy="5"/>
            </a:xfrm>
            <a:custGeom>
              <a:avLst/>
              <a:gdLst>
                <a:gd name="T0" fmla="*/ 8 w 9"/>
                <a:gd name="T1" fmla="*/ 0 h 5"/>
                <a:gd name="T2" fmla="*/ 8 w 9"/>
                <a:gd name="T3" fmla="*/ 4 h 5"/>
                <a:gd name="T4" fmla="*/ 0 w 9"/>
                <a:gd name="T5" fmla="*/ 4 h 5"/>
                <a:gd name="T6" fmla="*/ 0 w 9"/>
                <a:gd name="T7" fmla="*/ 0 h 5"/>
                <a:gd name="T8" fmla="*/ 8 w 9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8" y="0"/>
                  </a:moveTo>
                  <a:lnTo>
                    <a:pt x="8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Freeform 335">
              <a:extLst>
                <a:ext uri="{FF2B5EF4-FFF2-40B4-BE49-F238E27FC236}">
                  <a16:creationId xmlns:a16="http://schemas.microsoft.com/office/drawing/2014/main" id="{685E2F12-19EA-4CDF-8B60-9F7756639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3531"/>
              <a:ext cx="10" cy="7"/>
            </a:xfrm>
            <a:custGeom>
              <a:avLst/>
              <a:gdLst>
                <a:gd name="T0" fmla="*/ 8 w 10"/>
                <a:gd name="T1" fmla="*/ 0 h 7"/>
                <a:gd name="T2" fmla="*/ 0 w 10"/>
                <a:gd name="T3" fmla="*/ 1 h 7"/>
                <a:gd name="T4" fmla="*/ 0 w 10"/>
                <a:gd name="T5" fmla="*/ 1 h 7"/>
                <a:gd name="T6" fmla="*/ 0 w 10"/>
                <a:gd name="T7" fmla="*/ 6 h 7"/>
                <a:gd name="T8" fmla="*/ 1 w 10"/>
                <a:gd name="T9" fmla="*/ 6 h 7"/>
                <a:gd name="T10" fmla="*/ 9 w 10"/>
                <a:gd name="T11" fmla="*/ 5 h 7"/>
                <a:gd name="T12" fmla="*/ 8 w 10"/>
                <a:gd name="T13" fmla="*/ 0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7"/>
                <a:gd name="T23" fmla="*/ 10 w 10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7">
                  <a:moveTo>
                    <a:pt x="8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1" y="6"/>
                  </a:lnTo>
                  <a:lnTo>
                    <a:pt x="9" y="5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Freeform 336">
              <a:extLst>
                <a:ext uri="{FF2B5EF4-FFF2-40B4-BE49-F238E27FC236}">
                  <a16:creationId xmlns:a16="http://schemas.microsoft.com/office/drawing/2014/main" id="{3040D819-A971-4CBB-B209-F70DC0D69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3525"/>
              <a:ext cx="11" cy="6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0 h 6"/>
                <a:gd name="T4" fmla="*/ 0 w 11"/>
                <a:gd name="T5" fmla="*/ 1 h 6"/>
                <a:gd name="T6" fmla="*/ 1 w 11"/>
                <a:gd name="T7" fmla="*/ 5 h 6"/>
                <a:gd name="T8" fmla="*/ 7 w 11"/>
                <a:gd name="T9" fmla="*/ 5 h 6"/>
                <a:gd name="T10" fmla="*/ 10 w 11"/>
                <a:gd name="T11" fmla="*/ 5 h 6"/>
                <a:gd name="T12" fmla="*/ 9 w 11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6"/>
                <a:gd name="T23" fmla="*/ 11 w 11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6">
                  <a:moveTo>
                    <a:pt x="9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1" y="5"/>
                  </a:lnTo>
                  <a:lnTo>
                    <a:pt x="7" y="5"/>
                  </a:lnTo>
                  <a:lnTo>
                    <a:pt x="10" y="5"/>
                  </a:lnTo>
                  <a:lnTo>
                    <a:pt x="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Freeform 337">
              <a:extLst>
                <a:ext uri="{FF2B5EF4-FFF2-40B4-BE49-F238E27FC236}">
                  <a16:creationId xmlns:a16="http://schemas.microsoft.com/office/drawing/2014/main" id="{CC2DD17D-1CC2-4A04-A182-C0171B9E5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3518"/>
              <a:ext cx="10" cy="6"/>
            </a:xfrm>
            <a:custGeom>
              <a:avLst/>
              <a:gdLst>
                <a:gd name="T0" fmla="*/ 8 w 10"/>
                <a:gd name="T1" fmla="*/ 0 h 6"/>
                <a:gd name="T2" fmla="*/ 9 w 10"/>
                <a:gd name="T3" fmla="*/ 4 h 6"/>
                <a:gd name="T4" fmla="*/ 1 w 10"/>
                <a:gd name="T5" fmla="*/ 5 h 6"/>
                <a:gd name="T6" fmla="*/ 0 w 10"/>
                <a:gd name="T7" fmla="*/ 1 h 6"/>
                <a:gd name="T8" fmla="*/ 8 w 10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8" y="0"/>
                  </a:moveTo>
                  <a:lnTo>
                    <a:pt x="9" y="4"/>
                  </a:lnTo>
                  <a:lnTo>
                    <a:pt x="1" y="5"/>
                  </a:lnTo>
                  <a:lnTo>
                    <a:pt x="0" y="1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Freeform 338">
              <a:extLst>
                <a:ext uri="{FF2B5EF4-FFF2-40B4-BE49-F238E27FC236}">
                  <a16:creationId xmlns:a16="http://schemas.microsoft.com/office/drawing/2014/main" id="{2563EE02-2A33-4631-AC4D-36DD6BB87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" y="3508"/>
              <a:ext cx="12" cy="7"/>
            </a:xfrm>
            <a:custGeom>
              <a:avLst/>
              <a:gdLst>
                <a:gd name="T0" fmla="*/ 8 w 12"/>
                <a:gd name="T1" fmla="*/ 0 h 7"/>
                <a:gd name="T2" fmla="*/ 11 w 12"/>
                <a:gd name="T3" fmla="*/ 5 h 7"/>
                <a:gd name="T4" fmla="*/ 3 w 12"/>
                <a:gd name="T5" fmla="*/ 6 h 7"/>
                <a:gd name="T6" fmla="*/ 0 w 12"/>
                <a:gd name="T7" fmla="*/ 1 h 7"/>
                <a:gd name="T8" fmla="*/ 8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8" y="0"/>
                  </a:moveTo>
                  <a:lnTo>
                    <a:pt x="11" y="5"/>
                  </a:lnTo>
                  <a:lnTo>
                    <a:pt x="3" y="6"/>
                  </a:lnTo>
                  <a:lnTo>
                    <a:pt x="0" y="1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Freeform 339">
              <a:extLst>
                <a:ext uri="{FF2B5EF4-FFF2-40B4-BE49-F238E27FC236}">
                  <a16:creationId xmlns:a16="http://schemas.microsoft.com/office/drawing/2014/main" id="{D6B8DAF2-E7D9-4963-BB41-318D4B176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3496"/>
              <a:ext cx="11" cy="8"/>
            </a:xfrm>
            <a:custGeom>
              <a:avLst/>
              <a:gdLst>
                <a:gd name="T0" fmla="*/ 8 w 11"/>
                <a:gd name="T1" fmla="*/ 0 h 8"/>
                <a:gd name="T2" fmla="*/ 10 w 11"/>
                <a:gd name="T3" fmla="*/ 5 h 8"/>
                <a:gd name="T4" fmla="*/ 2 w 11"/>
                <a:gd name="T5" fmla="*/ 7 h 8"/>
                <a:gd name="T6" fmla="*/ 0 w 11"/>
                <a:gd name="T7" fmla="*/ 2 h 8"/>
                <a:gd name="T8" fmla="*/ 8 w 1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8" y="0"/>
                  </a:moveTo>
                  <a:lnTo>
                    <a:pt x="10" y="5"/>
                  </a:lnTo>
                  <a:lnTo>
                    <a:pt x="2" y="7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Freeform 340">
              <a:extLst>
                <a:ext uri="{FF2B5EF4-FFF2-40B4-BE49-F238E27FC236}">
                  <a16:creationId xmlns:a16="http://schemas.microsoft.com/office/drawing/2014/main" id="{0F154B8E-8804-4F0C-B39A-E477E1E4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3483"/>
              <a:ext cx="12" cy="8"/>
            </a:xfrm>
            <a:custGeom>
              <a:avLst/>
              <a:gdLst>
                <a:gd name="T0" fmla="*/ 8 w 12"/>
                <a:gd name="T1" fmla="*/ 0 h 8"/>
                <a:gd name="T2" fmla="*/ 11 w 12"/>
                <a:gd name="T3" fmla="*/ 5 h 8"/>
                <a:gd name="T4" fmla="*/ 3 w 12"/>
                <a:gd name="T5" fmla="*/ 7 h 8"/>
                <a:gd name="T6" fmla="*/ 0 w 12"/>
                <a:gd name="T7" fmla="*/ 2 h 8"/>
                <a:gd name="T8" fmla="*/ 8 w 1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8" y="0"/>
                  </a:moveTo>
                  <a:lnTo>
                    <a:pt x="11" y="5"/>
                  </a:lnTo>
                  <a:lnTo>
                    <a:pt x="3" y="7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Freeform 341">
              <a:extLst>
                <a:ext uri="{FF2B5EF4-FFF2-40B4-BE49-F238E27FC236}">
                  <a16:creationId xmlns:a16="http://schemas.microsoft.com/office/drawing/2014/main" id="{BFF5F938-FAB7-4855-8431-117A90FAF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3468"/>
              <a:ext cx="12" cy="9"/>
            </a:xfrm>
            <a:custGeom>
              <a:avLst/>
              <a:gdLst>
                <a:gd name="T0" fmla="*/ 8 w 12"/>
                <a:gd name="T1" fmla="*/ 0 h 9"/>
                <a:gd name="T2" fmla="*/ 11 w 12"/>
                <a:gd name="T3" fmla="*/ 6 h 9"/>
                <a:gd name="T4" fmla="*/ 3 w 12"/>
                <a:gd name="T5" fmla="*/ 8 h 9"/>
                <a:gd name="T6" fmla="*/ 0 w 12"/>
                <a:gd name="T7" fmla="*/ 2 h 9"/>
                <a:gd name="T8" fmla="*/ 8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8" y="0"/>
                  </a:moveTo>
                  <a:lnTo>
                    <a:pt x="11" y="6"/>
                  </a:lnTo>
                  <a:lnTo>
                    <a:pt x="3" y="8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Freeform 342">
              <a:extLst>
                <a:ext uri="{FF2B5EF4-FFF2-40B4-BE49-F238E27FC236}">
                  <a16:creationId xmlns:a16="http://schemas.microsoft.com/office/drawing/2014/main" id="{2097A444-4C79-49D6-954C-C7AFB3A21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3451"/>
              <a:ext cx="13" cy="9"/>
            </a:xfrm>
            <a:custGeom>
              <a:avLst/>
              <a:gdLst>
                <a:gd name="T0" fmla="*/ 8 w 13"/>
                <a:gd name="T1" fmla="*/ 0 h 9"/>
                <a:gd name="T2" fmla="*/ 12 w 13"/>
                <a:gd name="T3" fmla="*/ 6 h 9"/>
                <a:gd name="T4" fmla="*/ 4 w 13"/>
                <a:gd name="T5" fmla="*/ 8 h 9"/>
                <a:gd name="T6" fmla="*/ 0 w 13"/>
                <a:gd name="T7" fmla="*/ 3 h 9"/>
                <a:gd name="T8" fmla="*/ 8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8" y="0"/>
                  </a:moveTo>
                  <a:lnTo>
                    <a:pt x="12" y="6"/>
                  </a:lnTo>
                  <a:lnTo>
                    <a:pt x="4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Freeform 343">
              <a:extLst>
                <a:ext uri="{FF2B5EF4-FFF2-40B4-BE49-F238E27FC236}">
                  <a16:creationId xmlns:a16="http://schemas.microsoft.com/office/drawing/2014/main" id="{CE138DBC-D181-42C9-B5A9-60E757DFD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3433"/>
              <a:ext cx="13" cy="9"/>
            </a:xfrm>
            <a:custGeom>
              <a:avLst/>
              <a:gdLst>
                <a:gd name="T0" fmla="*/ 8 w 13"/>
                <a:gd name="T1" fmla="*/ 0 h 9"/>
                <a:gd name="T2" fmla="*/ 12 w 13"/>
                <a:gd name="T3" fmla="*/ 5 h 9"/>
                <a:gd name="T4" fmla="*/ 4 w 13"/>
                <a:gd name="T5" fmla="*/ 8 h 9"/>
                <a:gd name="T6" fmla="*/ 0 w 13"/>
                <a:gd name="T7" fmla="*/ 3 h 9"/>
                <a:gd name="T8" fmla="*/ 8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8" y="0"/>
                  </a:moveTo>
                  <a:lnTo>
                    <a:pt x="12" y="5"/>
                  </a:lnTo>
                  <a:lnTo>
                    <a:pt x="4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Freeform 344">
              <a:extLst>
                <a:ext uri="{FF2B5EF4-FFF2-40B4-BE49-F238E27FC236}">
                  <a16:creationId xmlns:a16="http://schemas.microsoft.com/office/drawing/2014/main" id="{46E66555-8FE9-4C37-87E2-E54AB10EC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3413"/>
              <a:ext cx="13" cy="10"/>
            </a:xfrm>
            <a:custGeom>
              <a:avLst/>
              <a:gdLst>
                <a:gd name="T0" fmla="*/ 7 w 13"/>
                <a:gd name="T1" fmla="*/ 0 h 10"/>
                <a:gd name="T2" fmla="*/ 2 w 13"/>
                <a:gd name="T3" fmla="*/ 2 h 10"/>
                <a:gd name="T4" fmla="*/ 0 w 13"/>
                <a:gd name="T5" fmla="*/ 3 h 10"/>
                <a:gd name="T6" fmla="*/ 4 w 13"/>
                <a:gd name="T7" fmla="*/ 9 h 10"/>
                <a:gd name="T8" fmla="*/ 7 w 13"/>
                <a:gd name="T9" fmla="*/ 8 h 10"/>
                <a:gd name="T10" fmla="*/ 12 w 13"/>
                <a:gd name="T11" fmla="*/ 5 h 10"/>
                <a:gd name="T12" fmla="*/ 7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7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4" y="9"/>
                  </a:lnTo>
                  <a:lnTo>
                    <a:pt x="7" y="8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Freeform 345">
              <a:extLst>
                <a:ext uri="{FF2B5EF4-FFF2-40B4-BE49-F238E27FC236}">
                  <a16:creationId xmlns:a16="http://schemas.microsoft.com/office/drawing/2014/main" id="{7BDE769E-A315-4B18-A1EB-DFC599397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" y="3391"/>
              <a:ext cx="14" cy="10"/>
            </a:xfrm>
            <a:custGeom>
              <a:avLst/>
              <a:gdLst>
                <a:gd name="T0" fmla="*/ 8 w 14"/>
                <a:gd name="T1" fmla="*/ 0 h 10"/>
                <a:gd name="T2" fmla="*/ 6 w 14"/>
                <a:gd name="T3" fmla="*/ 1 h 10"/>
                <a:gd name="T4" fmla="*/ 0 w 14"/>
                <a:gd name="T5" fmla="*/ 3 h 10"/>
                <a:gd name="T6" fmla="*/ 5 w 14"/>
                <a:gd name="T7" fmla="*/ 9 h 10"/>
                <a:gd name="T8" fmla="*/ 12 w 14"/>
                <a:gd name="T9" fmla="*/ 6 h 10"/>
                <a:gd name="T10" fmla="*/ 13 w 14"/>
                <a:gd name="T11" fmla="*/ 5 h 10"/>
                <a:gd name="T12" fmla="*/ 8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8" y="0"/>
                  </a:moveTo>
                  <a:lnTo>
                    <a:pt x="6" y="1"/>
                  </a:lnTo>
                  <a:lnTo>
                    <a:pt x="0" y="3"/>
                  </a:lnTo>
                  <a:lnTo>
                    <a:pt x="5" y="9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Freeform 346">
              <a:extLst>
                <a:ext uri="{FF2B5EF4-FFF2-40B4-BE49-F238E27FC236}">
                  <a16:creationId xmlns:a16="http://schemas.microsoft.com/office/drawing/2014/main" id="{77B9C223-6EEB-44E3-97CF-1310F6E4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" y="3369"/>
              <a:ext cx="14" cy="9"/>
            </a:xfrm>
            <a:custGeom>
              <a:avLst/>
              <a:gdLst>
                <a:gd name="T0" fmla="*/ 8 w 14"/>
                <a:gd name="T1" fmla="*/ 0 h 9"/>
                <a:gd name="T2" fmla="*/ 13 w 14"/>
                <a:gd name="T3" fmla="*/ 5 h 9"/>
                <a:gd name="T4" fmla="*/ 5 w 14"/>
                <a:gd name="T5" fmla="*/ 8 h 9"/>
                <a:gd name="T6" fmla="*/ 0 w 14"/>
                <a:gd name="T7" fmla="*/ 3 h 9"/>
                <a:gd name="T8" fmla="*/ 8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8" y="0"/>
                  </a:moveTo>
                  <a:lnTo>
                    <a:pt x="13" y="5"/>
                  </a:ln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347">
              <a:extLst>
                <a:ext uri="{FF2B5EF4-FFF2-40B4-BE49-F238E27FC236}">
                  <a16:creationId xmlns:a16="http://schemas.microsoft.com/office/drawing/2014/main" id="{E72F0457-DA92-4FA1-AFA7-F6E16BA84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3344"/>
              <a:ext cx="14" cy="9"/>
            </a:xfrm>
            <a:custGeom>
              <a:avLst/>
              <a:gdLst>
                <a:gd name="T0" fmla="*/ 8 w 14"/>
                <a:gd name="T1" fmla="*/ 0 h 9"/>
                <a:gd name="T2" fmla="*/ 13 w 14"/>
                <a:gd name="T3" fmla="*/ 5 h 9"/>
                <a:gd name="T4" fmla="*/ 5 w 14"/>
                <a:gd name="T5" fmla="*/ 8 h 9"/>
                <a:gd name="T6" fmla="*/ 0 w 14"/>
                <a:gd name="T7" fmla="*/ 3 h 9"/>
                <a:gd name="T8" fmla="*/ 8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8" y="0"/>
                  </a:moveTo>
                  <a:lnTo>
                    <a:pt x="13" y="5"/>
                  </a:lnTo>
                  <a:lnTo>
                    <a:pt x="5" y="8"/>
                  </a:lnTo>
                  <a:lnTo>
                    <a:pt x="0" y="3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Freeform 348">
              <a:extLst>
                <a:ext uri="{FF2B5EF4-FFF2-40B4-BE49-F238E27FC236}">
                  <a16:creationId xmlns:a16="http://schemas.microsoft.com/office/drawing/2014/main" id="{C4834078-AAC3-49D3-9495-9A4A6B37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318"/>
              <a:ext cx="14" cy="9"/>
            </a:xfrm>
            <a:custGeom>
              <a:avLst/>
              <a:gdLst>
                <a:gd name="T0" fmla="*/ 7 w 14"/>
                <a:gd name="T1" fmla="*/ 0 h 9"/>
                <a:gd name="T2" fmla="*/ 13 w 14"/>
                <a:gd name="T3" fmla="*/ 5 h 9"/>
                <a:gd name="T4" fmla="*/ 6 w 14"/>
                <a:gd name="T5" fmla="*/ 8 h 9"/>
                <a:gd name="T6" fmla="*/ 0 w 14"/>
                <a:gd name="T7" fmla="*/ 3 h 9"/>
                <a:gd name="T8" fmla="*/ 7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7" y="0"/>
                  </a:moveTo>
                  <a:lnTo>
                    <a:pt x="13" y="5"/>
                  </a:lnTo>
                  <a:lnTo>
                    <a:pt x="6" y="8"/>
                  </a:lnTo>
                  <a:lnTo>
                    <a:pt x="0" y="3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Freeform 349">
              <a:extLst>
                <a:ext uri="{FF2B5EF4-FFF2-40B4-BE49-F238E27FC236}">
                  <a16:creationId xmlns:a16="http://schemas.microsoft.com/office/drawing/2014/main" id="{2D7E5C60-194D-4C2C-922C-A47A19A0F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290"/>
              <a:ext cx="14" cy="10"/>
            </a:xfrm>
            <a:custGeom>
              <a:avLst/>
              <a:gdLst>
                <a:gd name="T0" fmla="*/ 7 w 14"/>
                <a:gd name="T1" fmla="*/ 0 h 10"/>
                <a:gd name="T2" fmla="*/ 13 w 14"/>
                <a:gd name="T3" fmla="*/ 5 h 10"/>
                <a:gd name="T4" fmla="*/ 6 w 14"/>
                <a:gd name="T5" fmla="*/ 9 h 10"/>
                <a:gd name="T6" fmla="*/ 0 w 14"/>
                <a:gd name="T7" fmla="*/ 4 h 10"/>
                <a:gd name="T8" fmla="*/ 7 w 14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7" y="0"/>
                  </a:moveTo>
                  <a:lnTo>
                    <a:pt x="13" y="5"/>
                  </a:lnTo>
                  <a:lnTo>
                    <a:pt x="6" y="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Freeform 350">
              <a:extLst>
                <a:ext uri="{FF2B5EF4-FFF2-40B4-BE49-F238E27FC236}">
                  <a16:creationId xmlns:a16="http://schemas.microsoft.com/office/drawing/2014/main" id="{C0A75267-1CDB-4E8C-8682-96A9E5453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262"/>
              <a:ext cx="13" cy="9"/>
            </a:xfrm>
            <a:custGeom>
              <a:avLst/>
              <a:gdLst>
                <a:gd name="T0" fmla="*/ 6 w 13"/>
                <a:gd name="T1" fmla="*/ 0 h 9"/>
                <a:gd name="T2" fmla="*/ 12 w 13"/>
                <a:gd name="T3" fmla="*/ 4 h 9"/>
                <a:gd name="T4" fmla="*/ 6 w 13"/>
                <a:gd name="T5" fmla="*/ 8 h 9"/>
                <a:gd name="T6" fmla="*/ 0 w 13"/>
                <a:gd name="T7" fmla="*/ 4 h 9"/>
                <a:gd name="T8" fmla="*/ 6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6" y="0"/>
                  </a:moveTo>
                  <a:lnTo>
                    <a:pt x="12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Freeform 351">
              <a:extLst>
                <a:ext uri="{FF2B5EF4-FFF2-40B4-BE49-F238E27FC236}">
                  <a16:creationId xmlns:a16="http://schemas.microsoft.com/office/drawing/2014/main" id="{5ACD5863-DA97-4303-A8F5-0AE51137E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3233"/>
              <a:ext cx="14" cy="9"/>
            </a:xfrm>
            <a:custGeom>
              <a:avLst/>
              <a:gdLst>
                <a:gd name="T0" fmla="*/ 6 w 14"/>
                <a:gd name="T1" fmla="*/ 0 h 9"/>
                <a:gd name="T2" fmla="*/ 13 w 14"/>
                <a:gd name="T3" fmla="*/ 4 h 9"/>
                <a:gd name="T4" fmla="*/ 6 w 14"/>
                <a:gd name="T5" fmla="*/ 8 h 9"/>
                <a:gd name="T6" fmla="*/ 0 w 14"/>
                <a:gd name="T7" fmla="*/ 4 h 9"/>
                <a:gd name="T8" fmla="*/ 6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6" y="0"/>
                  </a:moveTo>
                  <a:lnTo>
                    <a:pt x="13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352">
              <a:extLst>
                <a:ext uri="{FF2B5EF4-FFF2-40B4-BE49-F238E27FC236}">
                  <a16:creationId xmlns:a16="http://schemas.microsoft.com/office/drawing/2014/main" id="{9A07FF01-AC0B-443E-B4F9-783C3D575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202"/>
              <a:ext cx="15" cy="9"/>
            </a:xfrm>
            <a:custGeom>
              <a:avLst/>
              <a:gdLst>
                <a:gd name="T0" fmla="*/ 6 w 15"/>
                <a:gd name="T1" fmla="*/ 0 h 9"/>
                <a:gd name="T2" fmla="*/ 14 w 15"/>
                <a:gd name="T3" fmla="*/ 4 h 9"/>
                <a:gd name="T4" fmla="*/ 8 w 15"/>
                <a:gd name="T5" fmla="*/ 8 h 9"/>
                <a:gd name="T6" fmla="*/ 0 w 15"/>
                <a:gd name="T7" fmla="*/ 4 h 9"/>
                <a:gd name="T8" fmla="*/ 6 w 1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6" y="0"/>
                  </a:moveTo>
                  <a:lnTo>
                    <a:pt x="14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Freeform 353">
              <a:extLst>
                <a:ext uri="{FF2B5EF4-FFF2-40B4-BE49-F238E27FC236}">
                  <a16:creationId xmlns:a16="http://schemas.microsoft.com/office/drawing/2014/main" id="{401C4D9C-E8FF-42C7-BBA2-1B4BC05BB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3169"/>
              <a:ext cx="15" cy="10"/>
            </a:xfrm>
            <a:custGeom>
              <a:avLst/>
              <a:gdLst>
                <a:gd name="T0" fmla="*/ 6 w 15"/>
                <a:gd name="T1" fmla="*/ 0 h 10"/>
                <a:gd name="T2" fmla="*/ 2 w 15"/>
                <a:gd name="T3" fmla="*/ 4 h 10"/>
                <a:gd name="T4" fmla="*/ 0 w 15"/>
                <a:gd name="T5" fmla="*/ 5 h 10"/>
                <a:gd name="T6" fmla="*/ 8 w 15"/>
                <a:gd name="T7" fmla="*/ 9 h 10"/>
                <a:gd name="T8" fmla="*/ 10 w 15"/>
                <a:gd name="T9" fmla="*/ 8 h 10"/>
                <a:gd name="T10" fmla="*/ 14 w 15"/>
                <a:gd name="T11" fmla="*/ 4 h 10"/>
                <a:gd name="T12" fmla="*/ 6 w 15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6" y="0"/>
                  </a:moveTo>
                  <a:lnTo>
                    <a:pt x="2" y="4"/>
                  </a:lnTo>
                  <a:lnTo>
                    <a:pt x="0" y="5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4" y="4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Freeform 354">
              <a:extLst>
                <a:ext uri="{FF2B5EF4-FFF2-40B4-BE49-F238E27FC236}">
                  <a16:creationId xmlns:a16="http://schemas.microsoft.com/office/drawing/2014/main" id="{4E662604-4688-44BD-8A84-88928B25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3136"/>
              <a:ext cx="16" cy="10"/>
            </a:xfrm>
            <a:custGeom>
              <a:avLst/>
              <a:gdLst>
                <a:gd name="T0" fmla="*/ 7 w 16"/>
                <a:gd name="T1" fmla="*/ 0 h 10"/>
                <a:gd name="T2" fmla="*/ 6 w 16"/>
                <a:gd name="T3" fmla="*/ 1 h 10"/>
                <a:gd name="T4" fmla="*/ 0 w 16"/>
                <a:gd name="T5" fmla="*/ 5 h 10"/>
                <a:gd name="T6" fmla="*/ 8 w 16"/>
                <a:gd name="T7" fmla="*/ 9 h 10"/>
                <a:gd name="T8" fmla="*/ 14 w 16"/>
                <a:gd name="T9" fmla="*/ 5 h 10"/>
                <a:gd name="T10" fmla="*/ 15 w 16"/>
                <a:gd name="T11" fmla="*/ 4 h 10"/>
                <a:gd name="T12" fmla="*/ 7 w 16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0"/>
                <a:gd name="T23" fmla="*/ 16 w 16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0">
                  <a:moveTo>
                    <a:pt x="7" y="0"/>
                  </a:moveTo>
                  <a:lnTo>
                    <a:pt x="6" y="1"/>
                  </a:lnTo>
                  <a:lnTo>
                    <a:pt x="0" y="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Freeform 355">
              <a:extLst>
                <a:ext uri="{FF2B5EF4-FFF2-40B4-BE49-F238E27FC236}">
                  <a16:creationId xmlns:a16="http://schemas.microsoft.com/office/drawing/2014/main" id="{792226B0-9C1B-4B1D-9380-FD013D4CF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3102"/>
              <a:ext cx="14" cy="9"/>
            </a:xfrm>
            <a:custGeom>
              <a:avLst/>
              <a:gdLst>
                <a:gd name="T0" fmla="*/ 5 w 14"/>
                <a:gd name="T1" fmla="*/ 0 h 9"/>
                <a:gd name="T2" fmla="*/ 13 w 14"/>
                <a:gd name="T3" fmla="*/ 3 h 9"/>
                <a:gd name="T4" fmla="*/ 8 w 14"/>
                <a:gd name="T5" fmla="*/ 8 h 9"/>
                <a:gd name="T6" fmla="*/ 0 w 14"/>
                <a:gd name="T7" fmla="*/ 5 h 9"/>
                <a:gd name="T8" fmla="*/ 5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0"/>
                  </a:moveTo>
                  <a:lnTo>
                    <a:pt x="13" y="3"/>
                  </a:ln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Freeform 356">
              <a:extLst>
                <a:ext uri="{FF2B5EF4-FFF2-40B4-BE49-F238E27FC236}">
                  <a16:creationId xmlns:a16="http://schemas.microsoft.com/office/drawing/2014/main" id="{4A3CF456-C016-4C6E-A44F-50F38CFBF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067"/>
              <a:ext cx="14" cy="9"/>
            </a:xfrm>
            <a:custGeom>
              <a:avLst/>
              <a:gdLst>
                <a:gd name="T0" fmla="*/ 5 w 14"/>
                <a:gd name="T1" fmla="*/ 0 h 9"/>
                <a:gd name="T2" fmla="*/ 13 w 14"/>
                <a:gd name="T3" fmla="*/ 3 h 9"/>
                <a:gd name="T4" fmla="*/ 8 w 14"/>
                <a:gd name="T5" fmla="*/ 8 h 9"/>
                <a:gd name="T6" fmla="*/ 0 w 14"/>
                <a:gd name="T7" fmla="*/ 5 h 9"/>
                <a:gd name="T8" fmla="*/ 5 w 1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5" y="0"/>
                  </a:moveTo>
                  <a:lnTo>
                    <a:pt x="13" y="3"/>
                  </a:lnTo>
                  <a:lnTo>
                    <a:pt x="8" y="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Freeform 357">
              <a:extLst>
                <a:ext uri="{FF2B5EF4-FFF2-40B4-BE49-F238E27FC236}">
                  <a16:creationId xmlns:a16="http://schemas.microsoft.com/office/drawing/2014/main" id="{561FB6D5-5749-4B4D-BE40-0A88480DD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031"/>
              <a:ext cx="12" cy="9"/>
            </a:xfrm>
            <a:custGeom>
              <a:avLst/>
              <a:gdLst>
                <a:gd name="T0" fmla="*/ 4 w 12"/>
                <a:gd name="T1" fmla="*/ 0 h 9"/>
                <a:gd name="T2" fmla="*/ 11 w 12"/>
                <a:gd name="T3" fmla="*/ 3 h 9"/>
                <a:gd name="T4" fmla="*/ 7 w 12"/>
                <a:gd name="T5" fmla="*/ 8 h 9"/>
                <a:gd name="T6" fmla="*/ 0 w 12"/>
                <a:gd name="T7" fmla="*/ 5 h 9"/>
                <a:gd name="T8" fmla="*/ 4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4" y="0"/>
                  </a:moveTo>
                  <a:lnTo>
                    <a:pt x="11" y="3"/>
                  </a:lnTo>
                  <a:lnTo>
                    <a:pt x="7" y="8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Freeform 358">
              <a:extLst>
                <a:ext uri="{FF2B5EF4-FFF2-40B4-BE49-F238E27FC236}">
                  <a16:creationId xmlns:a16="http://schemas.microsoft.com/office/drawing/2014/main" id="{71F3880B-DD3B-44C6-A2F2-59E2C3AB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995"/>
              <a:ext cx="13" cy="8"/>
            </a:xfrm>
            <a:custGeom>
              <a:avLst/>
              <a:gdLst>
                <a:gd name="T0" fmla="*/ 3 w 13"/>
                <a:gd name="T1" fmla="*/ 0 h 8"/>
                <a:gd name="T2" fmla="*/ 12 w 13"/>
                <a:gd name="T3" fmla="*/ 2 h 8"/>
                <a:gd name="T4" fmla="*/ 9 w 13"/>
                <a:gd name="T5" fmla="*/ 7 h 8"/>
                <a:gd name="T6" fmla="*/ 0 w 13"/>
                <a:gd name="T7" fmla="*/ 5 h 8"/>
                <a:gd name="T8" fmla="*/ 3 w 13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3" y="0"/>
                  </a:moveTo>
                  <a:lnTo>
                    <a:pt x="12" y="2"/>
                  </a:lnTo>
                  <a:lnTo>
                    <a:pt x="9" y="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359">
              <a:extLst>
                <a:ext uri="{FF2B5EF4-FFF2-40B4-BE49-F238E27FC236}">
                  <a16:creationId xmlns:a16="http://schemas.microsoft.com/office/drawing/2014/main" id="{25D4A641-BC2A-4218-9D11-7D396971B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2957"/>
              <a:ext cx="13" cy="9"/>
            </a:xfrm>
            <a:custGeom>
              <a:avLst/>
              <a:gdLst>
                <a:gd name="T0" fmla="*/ 3 w 13"/>
                <a:gd name="T1" fmla="*/ 0 h 9"/>
                <a:gd name="T2" fmla="*/ 12 w 13"/>
                <a:gd name="T3" fmla="*/ 3 h 9"/>
                <a:gd name="T4" fmla="*/ 9 w 13"/>
                <a:gd name="T5" fmla="*/ 8 h 9"/>
                <a:gd name="T6" fmla="*/ 0 w 13"/>
                <a:gd name="T7" fmla="*/ 5 h 9"/>
                <a:gd name="T8" fmla="*/ 3 w 1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3" y="0"/>
                  </a:moveTo>
                  <a:lnTo>
                    <a:pt x="12" y="3"/>
                  </a:lnTo>
                  <a:lnTo>
                    <a:pt x="9" y="8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Freeform 360">
              <a:extLst>
                <a:ext uri="{FF2B5EF4-FFF2-40B4-BE49-F238E27FC236}">
                  <a16:creationId xmlns:a16="http://schemas.microsoft.com/office/drawing/2014/main" id="{AD9C2609-D1D2-4788-B070-1745893A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2919"/>
              <a:ext cx="12" cy="9"/>
            </a:xfrm>
            <a:custGeom>
              <a:avLst/>
              <a:gdLst>
                <a:gd name="T0" fmla="*/ 3 w 12"/>
                <a:gd name="T1" fmla="*/ 0 h 9"/>
                <a:gd name="T2" fmla="*/ 11 w 12"/>
                <a:gd name="T3" fmla="*/ 2 h 9"/>
                <a:gd name="T4" fmla="*/ 8 w 12"/>
                <a:gd name="T5" fmla="*/ 8 h 9"/>
                <a:gd name="T6" fmla="*/ 0 w 12"/>
                <a:gd name="T7" fmla="*/ 5 h 9"/>
                <a:gd name="T8" fmla="*/ 3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3" y="0"/>
                  </a:moveTo>
                  <a:lnTo>
                    <a:pt x="11" y="2"/>
                  </a:lnTo>
                  <a:lnTo>
                    <a:pt x="8" y="8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361">
              <a:extLst>
                <a:ext uri="{FF2B5EF4-FFF2-40B4-BE49-F238E27FC236}">
                  <a16:creationId xmlns:a16="http://schemas.microsoft.com/office/drawing/2014/main" id="{4EF219A2-21AF-469D-A723-2CF1742F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2881"/>
              <a:ext cx="13" cy="8"/>
            </a:xfrm>
            <a:custGeom>
              <a:avLst/>
              <a:gdLst>
                <a:gd name="T0" fmla="*/ 3 w 13"/>
                <a:gd name="T1" fmla="*/ 0 h 8"/>
                <a:gd name="T2" fmla="*/ 2 w 13"/>
                <a:gd name="T3" fmla="*/ 3 h 8"/>
                <a:gd name="T4" fmla="*/ 0 w 13"/>
                <a:gd name="T5" fmla="*/ 5 h 8"/>
                <a:gd name="T6" fmla="*/ 9 w 13"/>
                <a:gd name="T7" fmla="*/ 7 h 8"/>
                <a:gd name="T8" fmla="*/ 11 w 13"/>
                <a:gd name="T9" fmla="*/ 4 h 8"/>
                <a:gd name="T10" fmla="*/ 12 w 13"/>
                <a:gd name="T11" fmla="*/ 2 h 8"/>
                <a:gd name="T12" fmla="*/ 3 w 13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8"/>
                <a:gd name="T23" fmla="*/ 13 w 13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8">
                  <a:moveTo>
                    <a:pt x="3" y="0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9" y="7"/>
                  </a:lnTo>
                  <a:lnTo>
                    <a:pt x="11" y="4"/>
                  </a:lnTo>
                  <a:lnTo>
                    <a:pt x="12" y="2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Freeform 362">
              <a:extLst>
                <a:ext uri="{FF2B5EF4-FFF2-40B4-BE49-F238E27FC236}">
                  <a16:creationId xmlns:a16="http://schemas.microsoft.com/office/drawing/2014/main" id="{7B289B0D-1CCE-47F0-A68A-8C9A1F1D8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" y="2841"/>
              <a:ext cx="12" cy="8"/>
            </a:xfrm>
            <a:custGeom>
              <a:avLst/>
              <a:gdLst>
                <a:gd name="T0" fmla="*/ 3 w 12"/>
                <a:gd name="T1" fmla="*/ 0 h 8"/>
                <a:gd name="T2" fmla="*/ 11 w 12"/>
                <a:gd name="T3" fmla="*/ 2 h 8"/>
                <a:gd name="T4" fmla="*/ 8 w 12"/>
                <a:gd name="T5" fmla="*/ 7 h 8"/>
                <a:gd name="T6" fmla="*/ 0 w 12"/>
                <a:gd name="T7" fmla="*/ 5 h 8"/>
                <a:gd name="T8" fmla="*/ 3 w 1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8"/>
                <a:gd name="T17" fmla="*/ 12 w 1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8">
                  <a:moveTo>
                    <a:pt x="3" y="0"/>
                  </a:moveTo>
                  <a:lnTo>
                    <a:pt x="11" y="2"/>
                  </a:lnTo>
                  <a:lnTo>
                    <a:pt x="8" y="7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363">
              <a:extLst>
                <a:ext uri="{FF2B5EF4-FFF2-40B4-BE49-F238E27FC236}">
                  <a16:creationId xmlns:a16="http://schemas.microsoft.com/office/drawing/2014/main" id="{6211C5F0-E4E9-40CE-B720-794883EE9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2802"/>
              <a:ext cx="12" cy="7"/>
            </a:xfrm>
            <a:custGeom>
              <a:avLst/>
              <a:gdLst>
                <a:gd name="T0" fmla="*/ 3 w 12"/>
                <a:gd name="T1" fmla="*/ 0 h 7"/>
                <a:gd name="T2" fmla="*/ 11 w 12"/>
                <a:gd name="T3" fmla="*/ 1 h 7"/>
                <a:gd name="T4" fmla="*/ 8 w 12"/>
                <a:gd name="T5" fmla="*/ 6 h 7"/>
                <a:gd name="T6" fmla="*/ 0 w 12"/>
                <a:gd name="T7" fmla="*/ 5 h 7"/>
                <a:gd name="T8" fmla="*/ 3 w 1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3" y="0"/>
                  </a:move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Freeform 364">
              <a:extLst>
                <a:ext uri="{FF2B5EF4-FFF2-40B4-BE49-F238E27FC236}">
                  <a16:creationId xmlns:a16="http://schemas.microsoft.com/office/drawing/2014/main" id="{5DADA178-B16C-4E67-B706-CEC94C3B1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761"/>
              <a:ext cx="11" cy="8"/>
            </a:xfrm>
            <a:custGeom>
              <a:avLst/>
              <a:gdLst>
                <a:gd name="T0" fmla="*/ 2 w 11"/>
                <a:gd name="T1" fmla="*/ 0 h 8"/>
                <a:gd name="T2" fmla="*/ 10 w 11"/>
                <a:gd name="T3" fmla="*/ 2 h 8"/>
                <a:gd name="T4" fmla="*/ 8 w 11"/>
                <a:gd name="T5" fmla="*/ 7 h 8"/>
                <a:gd name="T6" fmla="*/ 0 w 11"/>
                <a:gd name="T7" fmla="*/ 5 h 8"/>
                <a:gd name="T8" fmla="*/ 2 w 11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8"/>
                <a:gd name="T17" fmla="*/ 11 w 11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8">
                  <a:moveTo>
                    <a:pt x="2" y="0"/>
                  </a:moveTo>
                  <a:lnTo>
                    <a:pt x="10" y="2"/>
                  </a:lnTo>
                  <a:lnTo>
                    <a:pt x="8" y="7"/>
                  </a:lnTo>
                  <a:lnTo>
                    <a:pt x="0" y="5"/>
                  </a:lnTo>
                  <a:lnTo>
                    <a:pt x="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Freeform 365">
              <a:extLst>
                <a:ext uri="{FF2B5EF4-FFF2-40B4-BE49-F238E27FC236}">
                  <a16:creationId xmlns:a16="http://schemas.microsoft.com/office/drawing/2014/main" id="{7E47B3D9-AB98-4A97-9BE9-7AB96C8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2721"/>
              <a:ext cx="10" cy="7"/>
            </a:xfrm>
            <a:custGeom>
              <a:avLst/>
              <a:gdLst>
                <a:gd name="T0" fmla="*/ 1 w 10"/>
                <a:gd name="T1" fmla="*/ 0 h 7"/>
                <a:gd name="T2" fmla="*/ 9 w 10"/>
                <a:gd name="T3" fmla="*/ 1 h 7"/>
                <a:gd name="T4" fmla="*/ 8 w 10"/>
                <a:gd name="T5" fmla="*/ 6 h 7"/>
                <a:gd name="T6" fmla="*/ 0 w 10"/>
                <a:gd name="T7" fmla="*/ 5 h 7"/>
                <a:gd name="T8" fmla="*/ 1 w 10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7"/>
                <a:gd name="T17" fmla="*/ 10 w 10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7">
                  <a:moveTo>
                    <a:pt x="1" y="0"/>
                  </a:moveTo>
                  <a:lnTo>
                    <a:pt x="9" y="1"/>
                  </a:lnTo>
                  <a:lnTo>
                    <a:pt x="8" y="6"/>
                  </a:lnTo>
                  <a:lnTo>
                    <a:pt x="0" y="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Freeform 366">
              <a:extLst>
                <a:ext uri="{FF2B5EF4-FFF2-40B4-BE49-F238E27FC236}">
                  <a16:creationId xmlns:a16="http://schemas.microsoft.com/office/drawing/2014/main" id="{EB7D297F-0BCD-43EB-9085-2581A225E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680"/>
              <a:ext cx="9" cy="7"/>
            </a:xfrm>
            <a:custGeom>
              <a:avLst/>
              <a:gdLst>
                <a:gd name="T0" fmla="*/ 1 w 9"/>
                <a:gd name="T1" fmla="*/ 0 h 7"/>
                <a:gd name="T2" fmla="*/ 8 w 9"/>
                <a:gd name="T3" fmla="*/ 1 h 7"/>
                <a:gd name="T4" fmla="*/ 7 w 9"/>
                <a:gd name="T5" fmla="*/ 6 h 7"/>
                <a:gd name="T6" fmla="*/ 0 w 9"/>
                <a:gd name="T7" fmla="*/ 5 h 7"/>
                <a:gd name="T8" fmla="*/ 1 w 9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1" y="0"/>
                  </a:moveTo>
                  <a:lnTo>
                    <a:pt x="8" y="1"/>
                  </a:lnTo>
                  <a:lnTo>
                    <a:pt x="7" y="6"/>
                  </a:lnTo>
                  <a:lnTo>
                    <a:pt x="0" y="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367">
              <a:extLst>
                <a:ext uri="{FF2B5EF4-FFF2-40B4-BE49-F238E27FC236}">
                  <a16:creationId xmlns:a16="http://schemas.microsoft.com/office/drawing/2014/main" id="{07B33A9A-17D1-4B5A-9AC7-11F86DC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639"/>
              <a:ext cx="9" cy="6"/>
            </a:xfrm>
            <a:custGeom>
              <a:avLst/>
              <a:gdLst>
                <a:gd name="T0" fmla="*/ 1 w 9"/>
                <a:gd name="T1" fmla="*/ 0 h 6"/>
                <a:gd name="T2" fmla="*/ 1 w 9"/>
                <a:gd name="T3" fmla="*/ 3 h 6"/>
                <a:gd name="T4" fmla="*/ 0 w 9"/>
                <a:gd name="T5" fmla="*/ 5 h 6"/>
                <a:gd name="T6" fmla="*/ 7 w 9"/>
                <a:gd name="T7" fmla="*/ 5 h 6"/>
                <a:gd name="T8" fmla="*/ 8 w 9"/>
                <a:gd name="T9" fmla="*/ 4 h 6"/>
                <a:gd name="T10" fmla="*/ 8 w 9"/>
                <a:gd name="T11" fmla="*/ 0 h 6"/>
                <a:gd name="T12" fmla="*/ 1 w 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1" y="0"/>
                  </a:moveTo>
                  <a:lnTo>
                    <a:pt x="1" y="3"/>
                  </a:lnTo>
                  <a:lnTo>
                    <a:pt x="0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0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Freeform 368">
              <a:extLst>
                <a:ext uri="{FF2B5EF4-FFF2-40B4-BE49-F238E27FC236}">
                  <a16:creationId xmlns:a16="http://schemas.microsoft.com/office/drawing/2014/main" id="{473A25F5-B239-4C5F-BA0B-0C33C971C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597"/>
              <a:ext cx="8" cy="7"/>
            </a:xfrm>
            <a:custGeom>
              <a:avLst/>
              <a:gdLst>
                <a:gd name="T0" fmla="*/ 1 w 8"/>
                <a:gd name="T1" fmla="*/ 0 h 7"/>
                <a:gd name="T2" fmla="*/ 7 w 8"/>
                <a:gd name="T3" fmla="*/ 1 h 7"/>
                <a:gd name="T4" fmla="*/ 7 w 8"/>
                <a:gd name="T5" fmla="*/ 6 h 7"/>
                <a:gd name="T6" fmla="*/ 0 w 8"/>
                <a:gd name="T7" fmla="*/ 6 h 7"/>
                <a:gd name="T8" fmla="*/ 1 w 8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7"/>
                <a:gd name="T17" fmla="*/ 8 w 8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7">
                  <a:moveTo>
                    <a:pt x="1" y="0"/>
                  </a:moveTo>
                  <a:lnTo>
                    <a:pt x="7" y="1"/>
                  </a:lnTo>
                  <a:lnTo>
                    <a:pt x="7" y="6"/>
                  </a:lnTo>
                  <a:lnTo>
                    <a:pt x="0" y="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369">
              <a:extLst>
                <a:ext uri="{FF2B5EF4-FFF2-40B4-BE49-F238E27FC236}">
                  <a16:creationId xmlns:a16="http://schemas.microsoft.com/office/drawing/2014/main" id="{AD1F2FFF-E411-46A6-9142-48D6180F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2557"/>
              <a:ext cx="8" cy="5"/>
            </a:xfrm>
            <a:custGeom>
              <a:avLst/>
              <a:gdLst>
                <a:gd name="T0" fmla="*/ 0 w 8"/>
                <a:gd name="T1" fmla="*/ 0 h 5"/>
                <a:gd name="T2" fmla="*/ 7 w 8"/>
                <a:gd name="T3" fmla="*/ 0 h 5"/>
                <a:gd name="T4" fmla="*/ 7 w 8"/>
                <a:gd name="T5" fmla="*/ 4 h 5"/>
                <a:gd name="T6" fmla="*/ 0 w 8"/>
                <a:gd name="T7" fmla="*/ 4 h 5"/>
                <a:gd name="T8" fmla="*/ 0 w 8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0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Freeform 370">
              <a:extLst>
                <a:ext uri="{FF2B5EF4-FFF2-40B4-BE49-F238E27FC236}">
                  <a16:creationId xmlns:a16="http://schemas.microsoft.com/office/drawing/2014/main" id="{CDE1B6F5-6A91-40CB-B933-288C88FC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2515"/>
              <a:ext cx="10" cy="6"/>
            </a:xfrm>
            <a:custGeom>
              <a:avLst/>
              <a:gdLst>
                <a:gd name="T0" fmla="*/ 0 w 10"/>
                <a:gd name="T1" fmla="*/ 0 h 6"/>
                <a:gd name="T2" fmla="*/ 9 w 10"/>
                <a:gd name="T3" fmla="*/ 0 h 6"/>
                <a:gd name="T4" fmla="*/ 9 w 10"/>
                <a:gd name="T5" fmla="*/ 5 h 6"/>
                <a:gd name="T6" fmla="*/ 0 w 10"/>
                <a:gd name="T7" fmla="*/ 5 h 6"/>
                <a:gd name="T8" fmla="*/ 0 w 10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0"/>
                  </a:moveTo>
                  <a:lnTo>
                    <a:pt x="9" y="0"/>
                  </a:lnTo>
                  <a:lnTo>
                    <a:pt x="9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Freeform 371">
              <a:extLst>
                <a:ext uri="{FF2B5EF4-FFF2-40B4-BE49-F238E27FC236}">
                  <a16:creationId xmlns:a16="http://schemas.microsoft.com/office/drawing/2014/main" id="{9F2634F9-E892-4F6E-9BBC-40415F54D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474"/>
              <a:ext cx="8" cy="5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0 h 5"/>
                <a:gd name="T4" fmla="*/ 7 w 8"/>
                <a:gd name="T5" fmla="*/ 4 h 5"/>
                <a:gd name="T6" fmla="*/ 0 w 8"/>
                <a:gd name="T7" fmla="*/ 4 h 5"/>
                <a:gd name="T8" fmla="*/ 0 w 8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5"/>
                <a:gd name="T17" fmla="*/ 8 w 8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5">
                  <a:moveTo>
                    <a:pt x="0" y="0"/>
                  </a:moveTo>
                  <a:lnTo>
                    <a:pt x="6" y="0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Freeform 372">
              <a:extLst>
                <a:ext uri="{FF2B5EF4-FFF2-40B4-BE49-F238E27FC236}">
                  <a16:creationId xmlns:a16="http://schemas.microsoft.com/office/drawing/2014/main" id="{EDD0052E-95F7-4B9C-8282-00B0F370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432"/>
              <a:ext cx="9" cy="7"/>
            </a:xfrm>
            <a:custGeom>
              <a:avLst/>
              <a:gdLst>
                <a:gd name="T0" fmla="*/ 0 w 9"/>
                <a:gd name="T1" fmla="*/ 1 h 7"/>
                <a:gd name="T2" fmla="*/ 7 w 9"/>
                <a:gd name="T3" fmla="*/ 0 h 7"/>
                <a:gd name="T4" fmla="*/ 8 w 9"/>
                <a:gd name="T5" fmla="*/ 6 h 7"/>
                <a:gd name="T6" fmla="*/ 1 w 9"/>
                <a:gd name="T7" fmla="*/ 6 h 7"/>
                <a:gd name="T8" fmla="*/ 0 w 9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7"/>
                <a:gd name="T17" fmla="*/ 9 w 9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7">
                  <a:moveTo>
                    <a:pt x="0" y="1"/>
                  </a:moveTo>
                  <a:lnTo>
                    <a:pt x="7" y="0"/>
                  </a:lnTo>
                  <a:lnTo>
                    <a:pt x="8" y="6"/>
                  </a:lnTo>
                  <a:lnTo>
                    <a:pt x="1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5" name="Freeform 373">
              <a:extLst>
                <a:ext uri="{FF2B5EF4-FFF2-40B4-BE49-F238E27FC236}">
                  <a16:creationId xmlns:a16="http://schemas.microsoft.com/office/drawing/2014/main" id="{DF6940FA-8E5C-4044-9CFA-0A0F4E5BC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391"/>
              <a:ext cx="9" cy="7"/>
            </a:xfrm>
            <a:custGeom>
              <a:avLst/>
              <a:gdLst>
                <a:gd name="T0" fmla="*/ 0 w 9"/>
                <a:gd name="T1" fmla="*/ 1 h 7"/>
                <a:gd name="T2" fmla="*/ 0 w 9"/>
                <a:gd name="T3" fmla="*/ 2 h 7"/>
                <a:gd name="T4" fmla="*/ 1 w 9"/>
                <a:gd name="T5" fmla="*/ 6 h 7"/>
                <a:gd name="T6" fmla="*/ 8 w 9"/>
                <a:gd name="T7" fmla="*/ 5 h 7"/>
                <a:gd name="T8" fmla="*/ 7 w 9"/>
                <a:gd name="T9" fmla="*/ 1 h 7"/>
                <a:gd name="T10" fmla="*/ 7 w 9"/>
                <a:gd name="T11" fmla="*/ 0 h 7"/>
                <a:gd name="T12" fmla="*/ 0 w 9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7"/>
                <a:gd name="T23" fmla="*/ 9 w 9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7">
                  <a:moveTo>
                    <a:pt x="0" y="1"/>
                  </a:moveTo>
                  <a:lnTo>
                    <a:pt x="0" y="2"/>
                  </a:lnTo>
                  <a:lnTo>
                    <a:pt x="1" y="6"/>
                  </a:lnTo>
                  <a:lnTo>
                    <a:pt x="8" y="5"/>
                  </a:lnTo>
                  <a:lnTo>
                    <a:pt x="7" y="1"/>
                  </a:lnTo>
                  <a:lnTo>
                    <a:pt x="7" y="0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Freeform 374">
              <a:extLst>
                <a:ext uri="{FF2B5EF4-FFF2-40B4-BE49-F238E27FC236}">
                  <a16:creationId xmlns:a16="http://schemas.microsoft.com/office/drawing/2014/main" id="{3880754E-2C22-4477-A147-36ED1C7E7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350"/>
              <a:ext cx="11" cy="7"/>
            </a:xfrm>
            <a:custGeom>
              <a:avLst/>
              <a:gdLst>
                <a:gd name="T0" fmla="*/ 0 w 11"/>
                <a:gd name="T1" fmla="*/ 1 h 7"/>
                <a:gd name="T2" fmla="*/ 8 w 11"/>
                <a:gd name="T3" fmla="*/ 0 h 7"/>
                <a:gd name="T4" fmla="*/ 10 w 11"/>
                <a:gd name="T5" fmla="*/ 6 h 7"/>
                <a:gd name="T6" fmla="*/ 2 w 11"/>
                <a:gd name="T7" fmla="*/ 6 h 7"/>
                <a:gd name="T8" fmla="*/ 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0" y="1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2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Freeform 375">
              <a:extLst>
                <a:ext uri="{FF2B5EF4-FFF2-40B4-BE49-F238E27FC236}">
                  <a16:creationId xmlns:a16="http://schemas.microsoft.com/office/drawing/2014/main" id="{BC85AF61-27E2-472B-B32C-48B297A06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2310"/>
              <a:ext cx="11" cy="6"/>
            </a:xfrm>
            <a:custGeom>
              <a:avLst/>
              <a:gdLst>
                <a:gd name="T0" fmla="*/ 0 w 11"/>
                <a:gd name="T1" fmla="*/ 1 h 6"/>
                <a:gd name="T2" fmla="*/ 8 w 11"/>
                <a:gd name="T3" fmla="*/ 0 h 6"/>
                <a:gd name="T4" fmla="*/ 10 w 11"/>
                <a:gd name="T5" fmla="*/ 5 h 6"/>
                <a:gd name="T6" fmla="*/ 2 w 11"/>
                <a:gd name="T7" fmla="*/ 5 h 6"/>
                <a:gd name="T8" fmla="*/ 0 w 11"/>
                <a:gd name="T9" fmla="*/ 1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1"/>
                  </a:moveTo>
                  <a:lnTo>
                    <a:pt x="8" y="0"/>
                  </a:lnTo>
                  <a:lnTo>
                    <a:pt x="10" y="5"/>
                  </a:lnTo>
                  <a:lnTo>
                    <a:pt x="2" y="5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Freeform 376">
              <a:extLst>
                <a:ext uri="{FF2B5EF4-FFF2-40B4-BE49-F238E27FC236}">
                  <a16:creationId xmlns:a16="http://schemas.microsoft.com/office/drawing/2014/main" id="{1A5CB2AE-F290-4A3E-BF6D-C68D74A0D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" y="2270"/>
              <a:ext cx="12" cy="7"/>
            </a:xfrm>
            <a:custGeom>
              <a:avLst/>
              <a:gdLst>
                <a:gd name="T0" fmla="*/ 0 w 12"/>
                <a:gd name="T1" fmla="*/ 1 h 7"/>
                <a:gd name="T2" fmla="*/ 8 w 12"/>
                <a:gd name="T3" fmla="*/ 0 h 7"/>
                <a:gd name="T4" fmla="*/ 11 w 12"/>
                <a:gd name="T5" fmla="*/ 5 h 7"/>
                <a:gd name="T6" fmla="*/ 3 w 12"/>
                <a:gd name="T7" fmla="*/ 6 h 7"/>
                <a:gd name="T8" fmla="*/ 0 w 12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1"/>
                  </a:moveTo>
                  <a:lnTo>
                    <a:pt x="8" y="0"/>
                  </a:lnTo>
                  <a:lnTo>
                    <a:pt x="11" y="5"/>
                  </a:lnTo>
                  <a:lnTo>
                    <a:pt x="3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9" name="Freeform 377">
              <a:extLst>
                <a:ext uri="{FF2B5EF4-FFF2-40B4-BE49-F238E27FC236}">
                  <a16:creationId xmlns:a16="http://schemas.microsoft.com/office/drawing/2014/main" id="{B76B0B09-3B74-4109-BF75-DF5AD4675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" y="2230"/>
              <a:ext cx="11" cy="7"/>
            </a:xfrm>
            <a:custGeom>
              <a:avLst/>
              <a:gdLst>
                <a:gd name="T0" fmla="*/ 0 w 11"/>
                <a:gd name="T1" fmla="*/ 1 h 7"/>
                <a:gd name="T2" fmla="*/ 8 w 11"/>
                <a:gd name="T3" fmla="*/ 0 h 7"/>
                <a:gd name="T4" fmla="*/ 10 w 11"/>
                <a:gd name="T5" fmla="*/ 5 h 7"/>
                <a:gd name="T6" fmla="*/ 2 w 11"/>
                <a:gd name="T7" fmla="*/ 6 h 7"/>
                <a:gd name="T8" fmla="*/ 0 w 11"/>
                <a:gd name="T9" fmla="*/ 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0" y="1"/>
                  </a:moveTo>
                  <a:lnTo>
                    <a:pt x="8" y="0"/>
                  </a:lnTo>
                  <a:lnTo>
                    <a:pt x="10" y="5"/>
                  </a:lnTo>
                  <a:lnTo>
                    <a:pt x="2" y="6"/>
                  </a:ln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Freeform 378">
              <a:extLst>
                <a:ext uri="{FF2B5EF4-FFF2-40B4-BE49-F238E27FC236}">
                  <a16:creationId xmlns:a16="http://schemas.microsoft.com/office/drawing/2014/main" id="{C992860A-8AF8-4DDC-9FE3-3EC9FC0CA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2190"/>
              <a:ext cx="13" cy="8"/>
            </a:xfrm>
            <a:custGeom>
              <a:avLst/>
              <a:gdLst>
                <a:gd name="T0" fmla="*/ 0 w 13"/>
                <a:gd name="T1" fmla="*/ 2 h 8"/>
                <a:gd name="T2" fmla="*/ 9 w 13"/>
                <a:gd name="T3" fmla="*/ 0 h 8"/>
                <a:gd name="T4" fmla="*/ 12 w 13"/>
                <a:gd name="T5" fmla="*/ 5 h 8"/>
                <a:gd name="T6" fmla="*/ 3 w 13"/>
                <a:gd name="T7" fmla="*/ 7 h 8"/>
                <a:gd name="T8" fmla="*/ 0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2"/>
                  </a:moveTo>
                  <a:lnTo>
                    <a:pt x="9" y="0"/>
                  </a:lnTo>
                  <a:lnTo>
                    <a:pt x="12" y="5"/>
                  </a:lnTo>
                  <a:lnTo>
                    <a:pt x="3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1" name="Freeform 379">
              <a:extLst>
                <a:ext uri="{FF2B5EF4-FFF2-40B4-BE49-F238E27FC236}">
                  <a16:creationId xmlns:a16="http://schemas.microsoft.com/office/drawing/2014/main" id="{B1C7F42D-B70E-4313-8761-C8C2997D7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151"/>
              <a:ext cx="12" cy="8"/>
            </a:xfrm>
            <a:custGeom>
              <a:avLst/>
              <a:gdLst>
                <a:gd name="T0" fmla="*/ 0 w 12"/>
                <a:gd name="T1" fmla="*/ 2 h 8"/>
                <a:gd name="T2" fmla="*/ 1 w 12"/>
                <a:gd name="T3" fmla="*/ 4 h 8"/>
                <a:gd name="T4" fmla="*/ 3 w 12"/>
                <a:gd name="T5" fmla="*/ 7 h 8"/>
                <a:gd name="T6" fmla="*/ 11 w 12"/>
                <a:gd name="T7" fmla="*/ 5 h 8"/>
                <a:gd name="T8" fmla="*/ 10 w 12"/>
                <a:gd name="T9" fmla="*/ 2 h 8"/>
                <a:gd name="T10" fmla="*/ 8 w 12"/>
                <a:gd name="T11" fmla="*/ 0 h 8"/>
                <a:gd name="T12" fmla="*/ 0 w 12"/>
                <a:gd name="T13" fmla="*/ 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8"/>
                <a:gd name="T23" fmla="*/ 12 w 1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8">
                  <a:moveTo>
                    <a:pt x="0" y="2"/>
                  </a:moveTo>
                  <a:lnTo>
                    <a:pt x="1" y="4"/>
                  </a:lnTo>
                  <a:lnTo>
                    <a:pt x="3" y="7"/>
                  </a:lnTo>
                  <a:lnTo>
                    <a:pt x="11" y="5"/>
                  </a:lnTo>
                  <a:lnTo>
                    <a:pt x="10" y="2"/>
                  </a:lnTo>
                  <a:lnTo>
                    <a:pt x="8" y="0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Freeform 380">
              <a:extLst>
                <a:ext uri="{FF2B5EF4-FFF2-40B4-BE49-F238E27FC236}">
                  <a16:creationId xmlns:a16="http://schemas.microsoft.com/office/drawing/2014/main" id="{74567467-93A2-4EB7-9921-11C82BBB0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113"/>
              <a:ext cx="13" cy="9"/>
            </a:xfrm>
            <a:custGeom>
              <a:avLst/>
              <a:gdLst>
                <a:gd name="T0" fmla="*/ 0 w 13"/>
                <a:gd name="T1" fmla="*/ 2 h 9"/>
                <a:gd name="T2" fmla="*/ 9 w 13"/>
                <a:gd name="T3" fmla="*/ 0 h 9"/>
                <a:gd name="T4" fmla="*/ 12 w 13"/>
                <a:gd name="T5" fmla="*/ 6 h 9"/>
                <a:gd name="T6" fmla="*/ 3 w 13"/>
                <a:gd name="T7" fmla="*/ 8 h 9"/>
                <a:gd name="T8" fmla="*/ 0 w 13"/>
                <a:gd name="T9" fmla="*/ 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2"/>
                  </a:moveTo>
                  <a:lnTo>
                    <a:pt x="9" y="0"/>
                  </a:lnTo>
                  <a:lnTo>
                    <a:pt x="12" y="6"/>
                  </a:lnTo>
                  <a:lnTo>
                    <a:pt x="3" y="8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3" name="Freeform 381">
              <a:extLst>
                <a:ext uri="{FF2B5EF4-FFF2-40B4-BE49-F238E27FC236}">
                  <a16:creationId xmlns:a16="http://schemas.microsoft.com/office/drawing/2014/main" id="{E813BD88-1098-4C71-80D4-EF3BEEFA6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076"/>
              <a:ext cx="13" cy="8"/>
            </a:xfrm>
            <a:custGeom>
              <a:avLst/>
              <a:gdLst>
                <a:gd name="T0" fmla="*/ 0 w 13"/>
                <a:gd name="T1" fmla="*/ 2 h 8"/>
                <a:gd name="T2" fmla="*/ 9 w 13"/>
                <a:gd name="T3" fmla="*/ 0 h 8"/>
                <a:gd name="T4" fmla="*/ 12 w 13"/>
                <a:gd name="T5" fmla="*/ 5 h 8"/>
                <a:gd name="T6" fmla="*/ 3 w 13"/>
                <a:gd name="T7" fmla="*/ 7 h 8"/>
                <a:gd name="T8" fmla="*/ 0 w 13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2"/>
                  </a:moveTo>
                  <a:lnTo>
                    <a:pt x="9" y="0"/>
                  </a:lnTo>
                  <a:lnTo>
                    <a:pt x="12" y="5"/>
                  </a:lnTo>
                  <a:lnTo>
                    <a:pt x="3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Freeform 382">
              <a:extLst>
                <a:ext uri="{FF2B5EF4-FFF2-40B4-BE49-F238E27FC236}">
                  <a16:creationId xmlns:a16="http://schemas.microsoft.com/office/drawing/2014/main" id="{CF008F86-29AA-485B-8ED9-982AF8C5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39"/>
              <a:ext cx="15" cy="8"/>
            </a:xfrm>
            <a:custGeom>
              <a:avLst/>
              <a:gdLst>
                <a:gd name="T0" fmla="*/ 0 w 15"/>
                <a:gd name="T1" fmla="*/ 2 h 8"/>
                <a:gd name="T2" fmla="*/ 9 w 15"/>
                <a:gd name="T3" fmla="*/ 0 h 8"/>
                <a:gd name="T4" fmla="*/ 14 w 15"/>
                <a:gd name="T5" fmla="*/ 5 h 8"/>
                <a:gd name="T6" fmla="*/ 5 w 15"/>
                <a:gd name="T7" fmla="*/ 7 h 8"/>
                <a:gd name="T8" fmla="*/ 0 w 15"/>
                <a:gd name="T9" fmla="*/ 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8"/>
                <a:gd name="T17" fmla="*/ 15 w 1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8">
                  <a:moveTo>
                    <a:pt x="0" y="2"/>
                  </a:moveTo>
                  <a:lnTo>
                    <a:pt x="9" y="0"/>
                  </a:lnTo>
                  <a:lnTo>
                    <a:pt x="14" y="5"/>
                  </a:lnTo>
                  <a:lnTo>
                    <a:pt x="5" y="7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Freeform 383">
              <a:extLst>
                <a:ext uri="{FF2B5EF4-FFF2-40B4-BE49-F238E27FC236}">
                  <a16:creationId xmlns:a16="http://schemas.microsoft.com/office/drawing/2014/main" id="{6598B5E4-E053-403F-A3C5-86E926B87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2003"/>
              <a:ext cx="12" cy="9"/>
            </a:xfrm>
            <a:custGeom>
              <a:avLst/>
              <a:gdLst>
                <a:gd name="T0" fmla="*/ 0 w 12"/>
                <a:gd name="T1" fmla="*/ 3 h 9"/>
                <a:gd name="T2" fmla="*/ 7 w 12"/>
                <a:gd name="T3" fmla="*/ 0 h 9"/>
                <a:gd name="T4" fmla="*/ 11 w 12"/>
                <a:gd name="T5" fmla="*/ 5 h 9"/>
                <a:gd name="T6" fmla="*/ 4 w 12"/>
                <a:gd name="T7" fmla="*/ 8 h 9"/>
                <a:gd name="T8" fmla="*/ 0 w 12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9"/>
                <a:gd name="T17" fmla="*/ 12 w 12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9">
                  <a:moveTo>
                    <a:pt x="0" y="3"/>
                  </a:moveTo>
                  <a:lnTo>
                    <a:pt x="7" y="0"/>
                  </a:lnTo>
                  <a:lnTo>
                    <a:pt x="11" y="5"/>
                  </a:lnTo>
                  <a:lnTo>
                    <a:pt x="4" y="8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Freeform 384">
              <a:extLst>
                <a:ext uri="{FF2B5EF4-FFF2-40B4-BE49-F238E27FC236}">
                  <a16:creationId xmlns:a16="http://schemas.microsoft.com/office/drawing/2014/main" id="{3A8AFF12-CC2E-4163-8EB8-C06493693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968"/>
              <a:ext cx="13" cy="9"/>
            </a:xfrm>
            <a:custGeom>
              <a:avLst/>
              <a:gdLst>
                <a:gd name="T0" fmla="*/ 0 w 13"/>
                <a:gd name="T1" fmla="*/ 3 h 9"/>
                <a:gd name="T2" fmla="*/ 7 w 13"/>
                <a:gd name="T3" fmla="*/ 0 h 9"/>
                <a:gd name="T4" fmla="*/ 12 w 13"/>
                <a:gd name="T5" fmla="*/ 5 h 9"/>
                <a:gd name="T6" fmla="*/ 5 w 13"/>
                <a:gd name="T7" fmla="*/ 8 h 9"/>
                <a:gd name="T8" fmla="*/ 0 w 13"/>
                <a:gd name="T9" fmla="*/ 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3"/>
                  </a:moveTo>
                  <a:lnTo>
                    <a:pt x="7" y="0"/>
                  </a:lnTo>
                  <a:lnTo>
                    <a:pt x="12" y="5"/>
                  </a:lnTo>
                  <a:lnTo>
                    <a:pt x="5" y="8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7" name="Freeform 385">
              <a:extLst>
                <a:ext uri="{FF2B5EF4-FFF2-40B4-BE49-F238E27FC236}">
                  <a16:creationId xmlns:a16="http://schemas.microsoft.com/office/drawing/2014/main" id="{2725A790-8699-4E3D-A20E-1B049C865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934"/>
              <a:ext cx="14" cy="8"/>
            </a:xfrm>
            <a:custGeom>
              <a:avLst/>
              <a:gdLst>
                <a:gd name="T0" fmla="*/ 0 w 14"/>
                <a:gd name="T1" fmla="*/ 3 h 8"/>
                <a:gd name="T2" fmla="*/ 8 w 14"/>
                <a:gd name="T3" fmla="*/ 0 h 8"/>
                <a:gd name="T4" fmla="*/ 13 w 14"/>
                <a:gd name="T5" fmla="*/ 4 h 8"/>
                <a:gd name="T6" fmla="*/ 5 w 14"/>
                <a:gd name="T7" fmla="*/ 7 h 8"/>
                <a:gd name="T8" fmla="*/ 0 w 14"/>
                <a:gd name="T9" fmla="*/ 3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3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5" y="7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Freeform 386">
              <a:extLst>
                <a:ext uri="{FF2B5EF4-FFF2-40B4-BE49-F238E27FC236}">
                  <a16:creationId xmlns:a16="http://schemas.microsoft.com/office/drawing/2014/main" id="{7C259716-E332-488E-A50E-8D273471C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1900"/>
              <a:ext cx="15" cy="10"/>
            </a:xfrm>
            <a:custGeom>
              <a:avLst/>
              <a:gdLst>
                <a:gd name="T0" fmla="*/ 0 w 15"/>
                <a:gd name="T1" fmla="*/ 4 h 10"/>
                <a:gd name="T2" fmla="*/ 6 w 15"/>
                <a:gd name="T3" fmla="*/ 9 h 10"/>
                <a:gd name="T4" fmla="*/ 6 w 15"/>
                <a:gd name="T5" fmla="*/ 9 h 10"/>
                <a:gd name="T6" fmla="*/ 14 w 15"/>
                <a:gd name="T7" fmla="*/ 5 h 10"/>
                <a:gd name="T8" fmla="*/ 13 w 15"/>
                <a:gd name="T9" fmla="*/ 5 h 10"/>
                <a:gd name="T10" fmla="*/ 8 w 15"/>
                <a:gd name="T11" fmla="*/ 0 h 10"/>
                <a:gd name="T12" fmla="*/ 0 w 15"/>
                <a:gd name="T13" fmla="*/ 4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0"/>
                <a:gd name="T23" fmla="*/ 15 w 1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0">
                  <a:moveTo>
                    <a:pt x="0" y="4"/>
                  </a:moveTo>
                  <a:lnTo>
                    <a:pt x="6" y="9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8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Freeform 387">
              <a:extLst>
                <a:ext uri="{FF2B5EF4-FFF2-40B4-BE49-F238E27FC236}">
                  <a16:creationId xmlns:a16="http://schemas.microsoft.com/office/drawing/2014/main" id="{DE91CF98-C496-49C7-B4C9-C76B001DD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869"/>
              <a:ext cx="15" cy="9"/>
            </a:xfrm>
            <a:custGeom>
              <a:avLst/>
              <a:gdLst>
                <a:gd name="T0" fmla="*/ 0 w 15"/>
                <a:gd name="T1" fmla="*/ 4 h 9"/>
                <a:gd name="T2" fmla="*/ 2 w 15"/>
                <a:gd name="T3" fmla="*/ 5 h 9"/>
                <a:gd name="T4" fmla="*/ 6 w 15"/>
                <a:gd name="T5" fmla="*/ 8 h 9"/>
                <a:gd name="T6" fmla="*/ 14 w 15"/>
                <a:gd name="T7" fmla="*/ 4 h 9"/>
                <a:gd name="T8" fmla="*/ 10 w 15"/>
                <a:gd name="T9" fmla="*/ 1 h 9"/>
                <a:gd name="T10" fmla="*/ 8 w 15"/>
                <a:gd name="T11" fmla="*/ 0 h 9"/>
                <a:gd name="T12" fmla="*/ 0 w 15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9"/>
                <a:gd name="T23" fmla="*/ 15 w 15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9">
                  <a:moveTo>
                    <a:pt x="0" y="4"/>
                  </a:moveTo>
                  <a:lnTo>
                    <a:pt x="2" y="5"/>
                  </a:lnTo>
                  <a:lnTo>
                    <a:pt x="6" y="8"/>
                  </a:lnTo>
                  <a:lnTo>
                    <a:pt x="14" y="4"/>
                  </a:lnTo>
                  <a:lnTo>
                    <a:pt x="10" y="1"/>
                  </a:lnTo>
                  <a:lnTo>
                    <a:pt x="8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Freeform 388">
              <a:extLst>
                <a:ext uri="{FF2B5EF4-FFF2-40B4-BE49-F238E27FC236}">
                  <a16:creationId xmlns:a16="http://schemas.microsoft.com/office/drawing/2014/main" id="{09A6F275-2B58-4819-A5D9-CFBB5269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838"/>
              <a:ext cx="15" cy="9"/>
            </a:xfrm>
            <a:custGeom>
              <a:avLst/>
              <a:gdLst>
                <a:gd name="T0" fmla="*/ 0 w 15"/>
                <a:gd name="T1" fmla="*/ 4 h 9"/>
                <a:gd name="T2" fmla="*/ 8 w 15"/>
                <a:gd name="T3" fmla="*/ 0 h 9"/>
                <a:gd name="T4" fmla="*/ 14 w 15"/>
                <a:gd name="T5" fmla="*/ 4 h 9"/>
                <a:gd name="T6" fmla="*/ 6 w 15"/>
                <a:gd name="T7" fmla="*/ 8 h 9"/>
                <a:gd name="T8" fmla="*/ 0 w 15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9"/>
                <a:gd name="T17" fmla="*/ 15 w 1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9">
                  <a:moveTo>
                    <a:pt x="0" y="4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6" y="8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1" name="Freeform 389">
              <a:extLst>
                <a:ext uri="{FF2B5EF4-FFF2-40B4-BE49-F238E27FC236}">
                  <a16:creationId xmlns:a16="http://schemas.microsoft.com/office/drawing/2014/main" id="{D89926F4-BA0A-4611-B6D4-F886B26C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" y="1809"/>
              <a:ext cx="14" cy="8"/>
            </a:xfrm>
            <a:custGeom>
              <a:avLst/>
              <a:gdLst>
                <a:gd name="T0" fmla="*/ 0 w 14"/>
                <a:gd name="T1" fmla="*/ 4 h 8"/>
                <a:gd name="T2" fmla="*/ 6 w 14"/>
                <a:gd name="T3" fmla="*/ 0 h 8"/>
                <a:gd name="T4" fmla="*/ 13 w 14"/>
                <a:gd name="T5" fmla="*/ 4 h 8"/>
                <a:gd name="T6" fmla="*/ 6 w 14"/>
                <a:gd name="T7" fmla="*/ 7 h 8"/>
                <a:gd name="T8" fmla="*/ 0 w 14"/>
                <a:gd name="T9" fmla="*/ 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8"/>
                <a:gd name="T17" fmla="*/ 14 w 1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8">
                  <a:moveTo>
                    <a:pt x="0" y="4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6" y="7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Freeform 390">
              <a:extLst>
                <a:ext uri="{FF2B5EF4-FFF2-40B4-BE49-F238E27FC236}">
                  <a16:creationId xmlns:a16="http://schemas.microsoft.com/office/drawing/2014/main" id="{282DAC5F-3EE2-4349-AE5D-D89871DE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1780"/>
              <a:ext cx="14" cy="9"/>
            </a:xfrm>
            <a:custGeom>
              <a:avLst/>
              <a:gdLst>
                <a:gd name="T0" fmla="*/ 0 w 14"/>
                <a:gd name="T1" fmla="*/ 4 h 9"/>
                <a:gd name="T2" fmla="*/ 6 w 14"/>
                <a:gd name="T3" fmla="*/ 0 h 9"/>
                <a:gd name="T4" fmla="*/ 13 w 14"/>
                <a:gd name="T5" fmla="*/ 4 h 9"/>
                <a:gd name="T6" fmla="*/ 7 w 14"/>
                <a:gd name="T7" fmla="*/ 8 h 9"/>
                <a:gd name="T8" fmla="*/ 0 w 14"/>
                <a:gd name="T9" fmla="*/ 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0" y="4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7" y="8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3" name="Freeform 391">
              <a:extLst>
                <a:ext uri="{FF2B5EF4-FFF2-40B4-BE49-F238E27FC236}">
                  <a16:creationId xmlns:a16="http://schemas.microsoft.com/office/drawing/2014/main" id="{6DD252BC-C01D-4A05-99E9-22DB8B046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753"/>
              <a:ext cx="15" cy="10"/>
            </a:xfrm>
            <a:custGeom>
              <a:avLst/>
              <a:gdLst>
                <a:gd name="T0" fmla="*/ 0 w 15"/>
                <a:gd name="T1" fmla="*/ 5 h 10"/>
                <a:gd name="T2" fmla="*/ 6 w 15"/>
                <a:gd name="T3" fmla="*/ 0 h 10"/>
                <a:gd name="T4" fmla="*/ 14 w 15"/>
                <a:gd name="T5" fmla="*/ 4 h 10"/>
                <a:gd name="T6" fmla="*/ 7 w 15"/>
                <a:gd name="T7" fmla="*/ 9 h 10"/>
                <a:gd name="T8" fmla="*/ 0 w 15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0"/>
                <a:gd name="T17" fmla="*/ 15 w 15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0">
                  <a:moveTo>
                    <a:pt x="0" y="5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7" y="9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Freeform 392">
              <a:extLst>
                <a:ext uri="{FF2B5EF4-FFF2-40B4-BE49-F238E27FC236}">
                  <a16:creationId xmlns:a16="http://schemas.microsoft.com/office/drawing/2014/main" id="{E9E293A0-2FDE-4AC2-9F77-42FDE70C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" y="1727"/>
              <a:ext cx="14" cy="10"/>
            </a:xfrm>
            <a:custGeom>
              <a:avLst/>
              <a:gdLst>
                <a:gd name="T0" fmla="*/ 0 w 14"/>
                <a:gd name="T1" fmla="*/ 5 h 10"/>
                <a:gd name="T2" fmla="*/ 6 w 14"/>
                <a:gd name="T3" fmla="*/ 0 h 10"/>
                <a:gd name="T4" fmla="*/ 13 w 14"/>
                <a:gd name="T5" fmla="*/ 4 h 10"/>
                <a:gd name="T6" fmla="*/ 7 w 14"/>
                <a:gd name="T7" fmla="*/ 9 h 10"/>
                <a:gd name="T8" fmla="*/ 0 w 14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0"/>
                <a:gd name="T17" fmla="*/ 14 w 14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0">
                  <a:moveTo>
                    <a:pt x="0" y="5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7" y="9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5" name="Freeform 393">
              <a:extLst>
                <a:ext uri="{FF2B5EF4-FFF2-40B4-BE49-F238E27FC236}">
                  <a16:creationId xmlns:a16="http://schemas.microsoft.com/office/drawing/2014/main" id="{AC3D1284-1280-4939-9894-DF9BC153A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1703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5 w 13"/>
                <a:gd name="T3" fmla="*/ 0 h 9"/>
                <a:gd name="T4" fmla="*/ 12 w 13"/>
                <a:gd name="T5" fmla="*/ 3 h 9"/>
                <a:gd name="T6" fmla="*/ 7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6" name="Freeform 394">
              <a:extLst>
                <a:ext uri="{FF2B5EF4-FFF2-40B4-BE49-F238E27FC236}">
                  <a16:creationId xmlns:a16="http://schemas.microsoft.com/office/drawing/2014/main" id="{40014F52-ACDA-43C2-B282-292CCA30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681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5 w 13"/>
                <a:gd name="T3" fmla="*/ 0 h 9"/>
                <a:gd name="T4" fmla="*/ 12 w 13"/>
                <a:gd name="T5" fmla="*/ 3 h 9"/>
                <a:gd name="T6" fmla="*/ 7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5" y="0"/>
                  </a:lnTo>
                  <a:lnTo>
                    <a:pt x="12" y="3"/>
                  </a:lnTo>
                  <a:lnTo>
                    <a:pt x="7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Freeform 395">
              <a:extLst>
                <a:ext uri="{FF2B5EF4-FFF2-40B4-BE49-F238E27FC236}">
                  <a16:creationId xmlns:a16="http://schemas.microsoft.com/office/drawing/2014/main" id="{E5503A7D-4B58-4E83-9D51-18B9F629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1659"/>
              <a:ext cx="14" cy="9"/>
            </a:xfrm>
            <a:custGeom>
              <a:avLst/>
              <a:gdLst>
                <a:gd name="T0" fmla="*/ 0 w 14"/>
                <a:gd name="T1" fmla="*/ 6 h 9"/>
                <a:gd name="T2" fmla="*/ 5 w 14"/>
                <a:gd name="T3" fmla="*/ 0 h 9"/>
                <a:gd name="T4" fmla="*/ 13 w 14"/>
                <a:gd name="T5" fmla="*/ 3 h 9"/>
                <a:gd name="T6" fmla="*/ 8 w 14"/>
                <a:gd name="T7" fmla="*/ 8 h 9"/>
                <a:gd name="T8" fmla="*/ 0 w 14"/>
                <a:gd name="T9" fmla="*/ 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9"/>
                <a:gd name="T17" fmla="*/ 14 w 1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9">
                  <a:moveTo>
                    <a:pt x="0" y="6"/>
                  </a:moveTo>
                  <a:lnTo>
                    <a:pt x="5" y="0"/>
                  </a:lnTo>
                  <a:lnTo>
                    <a:pt x="13" y="3"/>
                  </a:lnTo>
                  <a:lnTo>
                    <a:pt x="8" y="8"/>
                  </a:ln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8" name="Freeform 396">
              <a:extLst>
                <a:ext uri="{FF2B5EF4-FFF2-40B4-BE49-F238E27FC236}">
                  <a16:creationId xmlns:a16="http://schemas.microsoft.com/office/drawing/2014/main" id="{D3414E86-9E10-4207-BFD8-F8E47366F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" y="1640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3 w 13"/>
                <a:gd name="T3" fmla="*/ 6 h 9"/>
                <a:gd name="T4" fmla="*/ 7 w 13"/>
                <a:gd name="T5" fmla="*/ 8 h 9"/>
                <a:gd name="T6" fmla="*/ 12 w 13"/>
                <a:gd name="T7" fmla="*/ 2 h 9"/>
                <a:gd name="T8" fmla="*/ 7 w 13"/>
                <a:gd name="T9" fmla="*/ 1 h 9"/>
                <a:gd name="T10" fmla="*/ 3 w 13"/>
                <a:gd name="T11" fmla="*/ 0 h 9"/>
                <a:gd name="T12" fmla="*/ 0 w 13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0" y="5"/>
                  </a:moveTo>
                  <a:lnTo>
                    <a:pt x="3" y="6"/>
                  </a:lnTo>
                  <a:lnTo>
                    <a:pt x="7" y="8"/>
                  </a:lnTo>
                  <a:lnTo>
                    <a:pt x="12" y="2"/>
                  </a:lnTo>
                  <a:lnTo>
                    <a:pt x="7" y="1"/>
                  </a:lnTo>
                  <a:lnTo>
                    <a:pt x="3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9" name="Freeform 397">
              <a:extLst>
                <a:ext uri="{FF2B5EF4-FFF2-40B4-BE49-F238E27FC236}">
                  <a16:creationId xmlns:a16="http://schemas.microsoft.com/office/drawing/2014/main" id="{C545B1CF-80A5-45F6-8F18-92B626457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1622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0 w 13"/>
                <a:gd name="T3" fmla="*/ 5 h 9"/>
                <a:gd name="T4" fmla="*/ 8 w 13"/>
                <a:gd name="T5" fmla="*/ 8 h 9"/>
                <a:gd name="T6" fmla="*/ 12 w 13"/>
                <a:gd name="T7" fmla="*/ 3 h 9"/>
                <a:gd name="T8" fmla="*/ 4 w 13"/>
                <a:gd name="T9" fmla="*/ 0 h 9"/>
                <a:gd name="T10" fmla="*/ 0 w 13"/>
                <a:gd name="T11" fmla="*/ 5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9"/>
                <a:gd name="T20" fmla="*/ 13 w 13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9">
                  <a:moveTo>
                    <a:pt x="0" y="5"/>
                  </a:moveTo>
                  <a:lnTo>
                    <a:pt x="0" y="5"/>
                  </a:lnTo>
                  <a:lnTo>
                    <a:pt x="8" y="8"/>
                  </a:lnTo>
                  <a:lnTo>
                    <a:pt x="12" y="3"/>
                  </a:lnTo>
                  <a:lnTo>
                    <a:pt x="4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Freeform 398">
              <a:extLst>
                <a:ext uri="{FF2B5EF4-FFF2-40B4-BE49-F238E27FC236}">
                  <a16:creationId xmlns:a16="http://schemas.microsoft.com/office/drawing/2014/main" id="{DC9123BE-DC33-4936-B522-0ACFA69CC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1606"/>
              <a:ext cx="13" cy="9"/>
            </a:xfrm>
            <a:custGeom>
              <a:avLst/>
              <a:gdLst>
                <a:gd name="T0" fmla="*/ 0 w 13"/>
                <a:gd name="T1" fmla="*/ 5 h 9"/>
                <a:gd name="T2" fmla="*/ 3 w 13"/>
                <a:gd name="T3" fmla="*/ 0 h 9"/>
                <a:gd name="T4" fmla="*/ 12 w 13"/>
                <a:gd name="T5" fmla="*/ 2 h 9"/>
                <a:gd name="T6" fmla="*/ 8 w 13"/>
                <a:gd name="T7" fmla="*/ 8 h 9"/>
                <a:gd name="T8" fmla="*/ 0 w 13"/>
                <a:gd name="T9" fmla="*/ 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9"/>
                <a:gd name="T17" fmla="*/ 13 w 13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9">
                  <a:moveTo>
                    <a:pt x="0" y="5"/>
                  </a:moveTo>
                  <a:lnTo>
                    <a:pt x="3" y="0"/>
                  </a:lnTo>
                  <a:lnTo>
                    <a:pt x="12" y="2"/>
                  </a:lnTo>
                  <a:lnTo>
                    <a:pt x="8" y="8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Freeform 399">
              <a:extLst>
                <a:ext uri="{FF2B5EF4-FFF2-40B4-BE49-F238E27FC236}">
                  <a16:creationId xmlns:a16="http://schemas.microsoft.com/office/drawing/2014/main" id="{F6E84E5A-1BBF-487A-A325-D832543A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1591"/>
              <a:ext cx="13" cy="8"/>
            </a:xfrm>
            <a:custGeom>
              <a:avLst/>
              <a:gdLst>
                <a:gd name="T0" fmla="*/ 0 w 13"/>
                <a:gd name="T1" fmla="*/ 5 h 8"/>
                <a:gd name="T2" fmla="*/ 4 w 13"/>
                <a:gd name="T3" fmla="*/ 0 h 8"/>
                <a:gd name="T4" fmla="*/ 12 w 13"/>
                <a:gd name="T5" fmla="*/ 2 h 8"/>
                <a:gd name="T6" fmla="*/ 9 w 13"/>
                <a:gd name="T7" fmla="*/ 7 h 8"/>
                <a:gd name="T8" fmla="*/ 0 w 13"/>
                <a:gd name="T9" fmla="*/ 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8"/>
                <a:gd name="T17" fmla="*/ 13 w 1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8">
                  <a:moveTo>
                    <a:pt x="0" y="5"/>
                  </a:moveTo>
                  <a:lnTo>
                    <a:pt x="4" y="0"/>
                  </a:lnTo>
                  <a:lnTo>
                    <a:pt x="12" y="2"/>
                  </a:lnTo>
                  <a:lnTo>
                    <a:pt x="9" y="7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2" name="Freeform 400">
              <a:extLst>
                <a:ext uri="{FF2B5EF4-FFF2-40B4-BE49-F238E27FC236}">
                  <a16:creationId xmlns:a16="http://schemas.microsoft.com/office/drawing/2014/main" id="{3DFE5ADE-DD07-4917-8504-CB4274CE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580"/>
              <a:ext cx="12" cy="7"/>
            </a:xfrm>
            <a:custGeom>
              <a:avLst/>
              <a:gdLst>
                <a:gd name="T0" fmla="*/ 0 w 12"/>
                <a:gd name="T1" fmla="*/ 5 h 7"/>
                <a:gd name="T2" fmla="*/ 3 w 12"/>
                <a:gd name="T3" fmla="*/ 0 h 7"/>
                <a:gd name="T4" fmla="*/ 11 w 12"/>
                <a:gd name="T5" fmla="*/ 1 h 7"/>
                <a:gd name="T6" fmla="*/ 8 w 12"/>
                <a:gd name="T7" fmla="*/ 6 h 7"/>
                <a:gd name="T8" fmla="*/ 0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5"/>
                  </a:moveTo>
                  <a:lnTo>
                    <a:pt x="3" y="0"/>
                  </a:ln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3" name="Freeform 401">
              <a:extLst>
                <a:ext uri="{FF2B5EF4-FFF2-40B4-BE49-F238E27FC236}">
                  <a16:creationId xmlns:a16="http://schemas.microsoft.com/office/drawing/2014/main" id="{6A107D53-759A-463D-B227-690FDF03D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" y="1569"/>
              <a:ext cx="12" cy="7"/>
            </a:xfrm>
            <a:custGeom>
              <a:avLst/>
              <a:gdLst>
                <a:gd name="T0" fmla="*/ 0 w 12"/>
                <a:gd name="T1" fmla="*/ 5 h 7"/>
                <a:gd name="T2" fmla="*/ 3 w 12"/>
                <a:gd name="T3" fmla="*/ 0 h 7"/>
                <a:gd name="T4" fmla="*/ 11 w 12"/>
                <a:gd name="T5" fmla="*/ 1 h 7"/>
                <a:gd name="T6" fmla="*/ 8 w 12"/>
                <a:gd name="T7" fmla="*/ 6 h 7"/>
                <a:gd name="T8" fmla="*/ 0 w 12"/>
                <a:gd name="T9" fmla="*/ 5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"/>
                <a:gd name="T17" fmla="*/ 12 w 1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">
                  <a:moveTo>
                    <a:pt x="0" y="5"/>
                  </a:moveTo>
                  <a:lnTo>
                    <a:pt x="3" y="0"/>
                  </a:lnTo>
                  <a:lnTo>
                    <a:pt x="11" y="1"/>
                  </a:lnTo>
                  <a:lnTo>
                    <a:pt x="8" y="6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4" name="Freeform 402">
              <a:extLst>
                <a:ext uri="{FF2B5EF4-FFF2-40B4-BE49-F238E27FC236}">
                  <a16:creationId xmlns:a16="http://schemas.microsoft.com/office/drawing/2014/main" id="{0A073D25-BFA9-4468-899B-90F61C81E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1560"/>
              <a:ext cx="11" cy="6"/>
            </a:xfrm>
            <a:custGeom>
              <a:avLst/>
              <a:gdLst>
                <a:gd name="T0" fmla="*/ 0 w 11"/>
                <a:gd name="T1" fmla="*/ 5 h 6"/>
                <a:gd name="T2" fmla="*/ 2 w 11"/>
                <a:gd name="T3" fmla="*/ 0 h 6"/>
                <a:gd name="T4" fmla="*/ 10 w 11"/>
                <a:gd name="T5" fmla="*/ 1 h 6"/>
                <a:gd name="T6" fmla="*/ 8 w 11"/>
                <a:gd name="T7" fmla="*/ 5 h 6"/>
                <a:gd name="T8" fmla="*/ 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5"/>
                  </a:moveTo>
                  <a:lnTo>
                    <a:pt x="2" y="0"/>
                  </a:lnTo>
                  <a:lnTo>
                    <a:pt x="10" y="1"/>
                  </a:lnTo>
                  <a:lnTo>
                    <a:pt x="8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Freeform 403">
              <a:extLst>
                <a:ext uri="{FF2B5EF4-FFF2-40B4-BE49-F238E27FC236}">
                  <a16:creationId xmlns:a16="http://schemas.microsoft.com/office/drawing/2014/main" id="{0EC4186D-A6A7-489D-9534-44A217660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1553"/>
              <a:ext cx="11" cy="6"/>
            </a:xfrm>
            <a:custGeom>
              <a:avLst/>
              <a:gdLst>
                <a:gd name="T0" fmla="*/ 0 w 11"/>
                <a:gd name="T1" fmla="*/ 5 h 6"/>
                <a:gd name="T2" fmla="*/ 1 w 11"/>
                <a:gd name="T3" fmla="*/ 0 h 6"/>
                <a:gd name="T4" fmla="*/ 10 w 11"/>
                <a:gd name="T5" fmla="*/ 1 h 6"/>
                <a:gd name="T6" fmla="*/ 9 w 11"/>
                <a:gd name="T7" fmla="*/ 5 h 6"/>
                <a:gd name="T8" fmla="*/ 0 w 11"/>
                <a:gd name="T9" fmla="*/ 5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0" y="5"/>
                  </a:moveTo>
                  <a:lnTo>
                    <a:pt x="1" y="0"/>
                  </a:lnTo>
                  <a:lnTo>
                    <a:pt x="10" y="1"/>
                  </a:lnTo>
                  <a:lnTo>
                    <a:pt x="9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Freeform 404">
              <a:extLst>
                <a:ext uri="{FF2B5EF4-FFF2-40B4-BE49-F238E27FC236}">
                  <a16:creationId xmlns:a16="http://schemas.microsoft.com/office/drawing/2014/main" id="{4AB153A2-3981-4344-85A8-58F7B9AC2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548"/>
              <a:ext cx="11" cy="5"/>
            </a:xfrm>
            <a:custGeom>
              <a:avLst/>
              <a:gdLst>
                <a:gd name="T0" fmla="*/ 0 w 11"/>
                <a:gd name="T1" fmla="*/ 4 h 5"/>
                <a:gd name="T2" fmla="*/ 7 w 11"/>
                <a:gd name="T3" fmla="*/ 4 h 5"/>
                <a:gd name="T4" fmla="*/ 9 w 11"/>
                <a:gd name="T5" fmla="*/ 4 h 5"/>
                <a:gd name="T6" fmla="*/ 10 w 11"/>
                <a:gd name="T7" fmla="*/ 0 h 5"/>
                <a:gd name="T8" fmla="*/ 8 w 11"/>
                <a:gd name="T9" fmla="*/ 0 h 5"/>
                <a:gd name="T10" fmla="*/ 1 w 11"/>
                <a:gd name="T11" fmla="*/ 0 h 5"/>
                <a:gd name="T12" fmla="*/ 0 w 11"/>
                <a:gd name="T13" fmla="*/ 4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5"/>
                <a:gd name="T23" fmla="*/ 11 w 11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5">
                  <a:moveTo>
                    <a:pt x="0" y="4"/>
                  </a:moveTo>
                  <a:lnTo>
                    <a:pt x="7" y="4"/>
                  </a:lnTo>
                  <a:lnTo>
                    <a:pt x="9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7" name="Freeform 405">
              <a:extLst>
                <a:ext uri="{FF2B5EF4-FFF2-40B4-BE49-F238E27FC236}">
                  <a16:creationId xmlns:a16="http://schemas.microsoft.com/office/drawing/2014/main" id="{A9F5711D-1307-4523-AEEA-6B977357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1544"/>
              <a:ext cx="9" cy="6"/>
            </a:xfrm>
            <a:custGeom>
              <a:avLst/>
              <a:gdLst>
                <a:gd name="T0" fmla="*/ 0 w 9"/>
                <a:gd name="T1" fmla="*/ 5 h 6"/>
                <a:gd name="T2" fmla="*/ 0 w 9"/>
                <a:gd name="T3" fmla="*/ 5 h 6"/>
                <a:gd name="T4" fmla="*/ 7 w 9"/>
                <a:gd name="T5" fmla="*/ 5 h 6"/>
                <a:gd name="T6" fmla="*/ 8 w 9"/>
                <a:gd name="T7" fmla="*/ 1 h 6"/>
                <a:gd name="T8" fmla="*/ 0 w 9"/>
                <a:gd name="T9" fmla="*/ 0 h 6"/>
                <a:gd name="T10" fmla="*/ 0 w 9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6"/>
                <a:gd name="T20" fmla="*/ 9 w 9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6">
                  <a:moveTo>
                    <a:pt x="0" y="5"/>
                  </a:moveTo>
                  <a:lnTo>
                    <a:pt x="0" y="5"/>
                  </a:lnTo>
                  <a:lnTo>
                    <a:pt x="7" y="5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Freeform 406">
              <a:extLst>
                <a:ext uri="{FF2B5EF4-FFF2-40B4-BE49-F238E27FC236}">
                  <a16:creationId xmlns:a16="http://schemas.microsoft.com/office/drawing/2014/main" id="{FB47D918-36F0-4E7F-907A-979281115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1544"/>
              <a:ext cx="9" cy="4"/>
            </a:xfrm>
            <a:custGeom>
              <a:avLst/>
              <a:gdLst>
                <a:gd name="T0" fmla="*/ 0 w 9"/>
                <a:gd name="T1" fmla="*/ 3 h 4"/>
                <a:gd name="T2" fmla="*/ 0 w 9"/>
                <a:gd name="T3" fmla="*/ 0 h 4"/>
                <a:gd name="T4" fmla="*/ 8 w 9"/>
                <a:gd name="T5" fmla="*/ 0 h 4"/>
                <a:gd name="T6" fmla="*/ 8 w 9"/>
                <a:gd name="T7" fmla="*/ 3 h 4"/>
                <a:gd name="T8" fmla="*/ 0 w 9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4"/>
                <a:gd name="T17" fmla="*/ 9 w 9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4">
                  <a:moveTo>
                    <a:pt x="0" y="3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0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6" name="Rectangle 407">
            <a:extLst>
              <a:ext uri="{FF2B5EF4-FFF2-40B4-BE49-F238E27FC236}">
                <a16:creationId xmlns:a16="http://schemas.microsoft.com/office/drawing/2014/main" id="{0246D94E-BCB9-41CF-BF19-499DE5B35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Modern Applications need Threads (ex1):</a:t>
            </a:r>
            <a:br>
              <a:rPr lang="en-US" altLang="en-US" sz="3200"/>
            </a:br>
            <a:r>
              <a:rPr lang="en-US" altLang="en-US" sz="3200"/>
              <a:t>Editing and Printing documents in background.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112F14E1-95E0-4FF4-851E-5F08A422E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14A7A3-4A3B-4040-85D1-4EC9CB16320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F0455CE-2E8D-457E-B045-2070CC955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Multithreaded/Parallel File Copy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25FEDD6-44DA-4A8F-B0C7-6F2BB967E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1871663"/>
            <a:ext cx="2627313" cy="2528887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reader()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read(src,buff[i]);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unlock(buff[i]);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0A0CA005-16DF-4A67-AA35-11E547EF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2119313"/>
            <a:ext cx="2787650" cy="210343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writer()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write(src,buff[i]);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unlock(buff[i]);</a:t>
            </a:r>
          </a:p>
          <a:p>
            <a:pPr lvl="1"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- - - - - - - - - -</a:t>
            </a:r>
          </a:p>
          <a:p>
            <a:pPr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36870" name="Picture 5">
            <a:extLst>
              <a:ext uri="{FF2B5EF4-FFF2-40B4-BE49-F238E27FC236}">
                <a16:creationId xmlns:a16="http://schemas.microsoft.com/office/drawing/2014/main" id="{7ECEB99F-BEC5-420E-9EE7-4D2E984599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4729163"/>
            <a:ext cx="1136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Group 6">
            <a:extLst>
              <a:ext uri="{FF2B5EF4-FFF2-40B4-BE49-F238E27FC236}">
                <a16:creationId xmlns:a16="http://schemas.microsoft.com/office/drawing/2014/main" id="{7A1569DE-8C20-482E-8348-BA62EA88B1E7}"/>
              </a:ext>
            </a:extLst>
          </p:cNvPr>
          <p:cNvGrpSpPr>
            <a:grpSpLocks/>
          </p:cNvGrpSpPr>
          <p:nvPr/>
        </p:nvGrpSpPr>
        <p:grpSpPr bwMode="auto">
          <a:xfrm>
            <a:off x="1560513" y="4965700"/>
            <a:ext cx="1100137" cy="812800"/>
            <a:chOff x="983" y="3128"/>
            <a:chExt cx="693" cy="512"/>
          </a:xfrm>
        </p:grpSpPr>
        <p:sp>
          <p:nvSpPr>
            <p:cNvPr id="36884" name="Oval 7">
              <a:extLst>
                <a:ext uri="{FF2B5EF4-FFF2-40B4-BE49-F238E27FC236}">
                  <a16:creationId xmlns:a16="http://schemas.microsoft.com/office/drawing/2014/main" id="{F4D9975D-1399-4C73-B8EB-8278FAB9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464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6885" name="Oval 8">
              <a:extLst>
                <a:ext uri="{FF2B5EF4-FFF2-40B4-BE49-F238E27FC236}">
                  <a16:creationId xmlns:a16="http://schemas.microsoft.com/office/drawing/2014/main" id="{13A7364D-3EAD-479C-B200-1AB9973C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416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6886" name="Oval 9">
              <a:extLst>
                <a:ext uri="{FF2B5EF4-FFF2-40B4-BE49-F238E27FC236}">
                  <a16:creationId xmlns:a16="http://schemas.microsoft.com/office/drawing/2014/main" id="{1F7506CE-FA67-42CF-BBFD-A3AB4078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368"/>
              <a:ext cx="693" cy="176"/>
            </a:xfrm>
            <a:prstGeom prst="ellipse">
              <a:avLst/>
            </a:prstGeom>
            <a:gradFill rotWithShape="0">
              <a:gsLst>
                <a:gs pos="0">
                  <a:srgbClr val="FFA27C"/>
                </a:gs>
                <a:gs pos="100000">
                  <a:srgbClr val="99614A"/>
                </a:gs>
              </a:gsLst>
              <a:path path="rect">
                <a:fillToRect r="100000" b="100000"/>
              </a:path>
            </a:gra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36887" name="Group 10">
              <a:extLst>
                <a:ext uri="{FF2B5EF4-FFF2-40B4-BE49-F238E27FC236}">
                  <a16:creationId xmlns:a16="http://schemas.microsoft.com/office/drawing/2014/main" id="{1CEC8768-45CD-443B-8030-B2B8F8676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3" y="3128"/>
              <a:ext cx="693" cy="416"/>
              <a:chOff x="983" y="3128"/>
              <a:chExt cx="693" cy="416"/>
            </a:xfrm>
          </p:grpSpPr>
          <p:sp>
            <p:nvSpPr>
              <p:cNvPr id="36888" name="Oval 11">
                <a:extLst>
                  <a:ext uri="{FF2B5EF4-FFF2-40B4-BE49-F238E27FC236}">
                    <a16:creationId xmlns:a16="http://schemas.microsoft.com/office/drawing/2014/main" id="{2F425C1B-AE2E-4993-B6C3-9A3D87C44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368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89" name="Oval 12">
                <a:extLst>
                  <a:ext uri="{FF2B5EF4-FFF2-40B4-BE49-F238E27FC236}">
                    <a16:creationId xmlns:a16="http://schemas.microsoft.com/office/drawing/2014/main" id="{4754EDC4-706A-4D6F-9689-111B412E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320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0" name="Oval 13">
                <a:extLst>
                  <a:ext uri="{FF2B5EF4-FFF2-40B4-BE49-F238E27FC236}">
                    <a16:creationId xmlns:a16="http://schemas.microsoft.com/office/drawing/2014/main" id="{D44E622C-D8CE-463B-9C8A-F5EDBCA3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272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1" name="Oval 14">
                <a:extLst>
                  <a:ext uri="{FF2B5EF4-FFF2-40B4-BE49-F238E27FC236}">
                    <a16:creationId xmlns:a16="http://schemas.microsoft.com/office/drawing/2014/main" id="{33B03029-19E1-4BF8-B386-57F9B215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224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2" name="Oval 15">
                <a:extLst>
                  <a:ext uri="{FF2B5EF4-FFF2-40B4-BE49-F238E27FC236}">
                    <a16:creationId xmlns:a16="http://schemas.microsoft.com/office/drawing/2014/main" id="{C6BEAE44-4058-4E5F-A7B4-B254D7F43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176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893" name="Oval 16">
                <a:extLst>
                  <a:ext uri="{FF2B5EF4-FFF2-40B4-BE49-F238E27FC236}">
                    <a16:creationId xmlns:a16="http://schemas.microsoft.com/office/drawing/2014/main" id="{31DA9C07-9C8B-4701-BA5C-46E9CB227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3128"/>
                <a:ext cx="693" cy="176"/>
              </a:xfrm>
              <a:prstGeom prst="ellipse">
                <a:avLst/>
              </a:prstGeom>
              <a:gradFill rotWithShape="0">
                <a:gsLst>
                  <a:gs pos="0">
                    <a:srgbClr val="FFA27C"/>
                  </a:gs>
                  <a:gs pos="100000">
                    <a:srgbClr val="99614A"/>
                  </a:gs>
                </a:gsLst>
                <a:path path="rect">
                  <a:fillToRect r="100000" b="10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872" name="Rectangle 17">
            <a:extLst>
              <a:ext uri="{FF2B5EF4-FFF2-40B4-BE49-F238E27FC236}">
                <a16:creationId xmlns:a16="http://schemas.microsoft.com/office/drawing/2014/main" id="{62D31D72-F724-4ACE-8DA0-64E4FDF7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2292350"/>
            <a:ext cx="111125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buff[0]</a:t>
            </a:r>
          </a:p>
        </p:txBody>
      </p:sp>
      <p:sp>
        <p:nvSpPr>
          <p:cNvPr id="36873" name="Rectangle 18">
            <a:extLst>
              <a:ext uri="{FF2B5EF4-FFF2-40B4-BE49-F238E27FC236}">
                <a16:creationId xmlns:a16="http://schemas.microsoft.com/office/drawing/2014/main" id="{BFDFBA97-CA00-40CB-83E2-0CBD6B93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2901950"/>
            <a:ext cx="111125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</a:rPr>
              <a:t>buff[1]</a:t>
            </a:r>
          </a:p>
        </p:txBody>
      </p:sp>
      <p:sp>
        <p:nvSpPr>
          <p:cNvPr id="36874" name="Arc 19">
            <a:extLst>
              <a:ext uri="{FF2B5EF4-FFF2-40B4-BE49-F238E27FC236}">
                <a16:creationId xmlns:a16="http://schemas.microsoft.com/office/drawing/2014/main" id="{C867A51D-5856-4AD1-AD43-C96F2FBDF572}"/>
              </a:ext>
            </a:extLst>
          </p:cNvPr>
          <p:cNvSpPr>
            <a:spLocks/>
          </p:cNvSpPr>
          <p:nvPr/>
        </p:nvSpPr>
        <p:spPr bwMode="auto">
          <a:xfrm>
            <a:off x="296863" y="4038600"/>
            <a:ext cx="1184275" cy="1358900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42" y="21599"/>
                </a:moveTo>
                <a:cubicBezTo>
                  <a:pt x="9635" y="21567"/>
                  <a:pt x="0" y="11906"/>
                  <a:pt x="0" y="0"/>
                </a:cubicBezTo>
              </a:path>
              <a:path w="21600" h="21600" stroke="0" extrusionOk="0">
                <a:moveTo>
                  <a:pt x="21542" y="21599"/>
                </a:moveTo>
                <a:cubicBezTo>
                  <a:pt x="9635" y="21567"/>
                  <a:pt x="0" y="11906"/>
                  <a:pt x="0" y="0"/>
                </a:cubicBezTo>
                <a:lnTo>
                  <a:pt x="21600" y="0"/>
                </a:lnTo>
                <a:lnTo>
                  <a:pt x="21542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Arc 20">
            <a:extLst>
              <a:ext uri="{FF2B5EF4-FFF2-40B4-BE49-F238E27FC236}">
                <a16:creationId xmlns:a16="http://schemas.microsoft.com/office/drawing/2014/main" id="{34759152-181D-4309-9001-D81810AA1300}"/>
              </a:ext>
            </a:extLst>
          </p:cNvPr>
          <p:cNvSpPr>
            <a:spLocks/>
          </p:cNvSpPr>
          <p:nvPr/>
        </p:nvSpPr>
        <p:spPr bwMode="auto">
          <a:xfrm>
            <a:off x="296863" y="3216275"/>
            <a:ext cx="1112837" cy="8255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58"/>
                </a:moveTo>
                <a:cubicBezTo>
                  <a:pt x="23" y="9657"/>
                  <a:pt x="9668" y="17"/>
                  <a:pt x="21569" y="0"/>
                </a:cubicBezTo>
              </a:path>
              <a:path w="21600" h="21600" stroke="0" extrusionOk="0">
                <a:moveTo>
                  <a:pt x="0" y="21558"/>
                </a:moveTo>
                <a:cubicBezTo>
                  <a:pt x="23" y="9657"/>
                  <a:pt x="9668" y="17"/>
                  <a:pt x="21569" y="0"/>
                </a:cubicBezTo>
                <a:lnTo>
                  <a:pt x="21600" y="21600"/>
                </a:lnTo>
                <a:lnTo>
                  <a:pt x="0" y="2155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6" name="Group 21">
            <a:extLst>
              <a:ext uri="{FF2B5EF4-FFF2-40B4-BE49-F238E27FC236}">
                <a16:creationId xmlns:a16="http://schemas.microsoft.com/office/drawing/2014/main" id="{AF627A77-B262-452C-97C6-8742F862844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2606675"/>
            <a:ext cx="1274763" cy="596900"/>
            <a:chOff x="1672" y="1642"/>
            <a:chExt cx="803" cy="376"/>
          </a:xfrm>
        </p:grpSpPr>
        <p:sp>
          <p:nvSpPr>
            <p:cNvPr id="36882" name="Arc 22">
              <a:extLst>
                <a:ext uri="{FF2B5EF4-FFF2-40B4-BE49-F238E27FC236}">
                  <a16:creationId xmlns:a16="http://schemas.microsoft.com/office/drawing/2014/main" id="{49CD73F0-B766-4791-99C5-1135641F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1642"/>
              <a:ext cx="502" cy="3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39"/>
                  </a:moveTo>
                  <a:cubicBezTo>
                    <a:pt x="33" y="9650"/>
                    <a:pt x="9668" y="23"/>
                    <a:pt x="21557" y="0"/>
                  </a:cubicBezTo>
                </a:path>
                <a:path w="21600" h="21600" stroke="0" extrusionOk="0">
                  <a:moveTo>
                    <a:pt x="0" y="21539"/>
                  </a:moveTo>
                  <a:cubicBezTo>
                    <a:pt x="33" y="9650"/>
                    <a:pt x="9668" y="23"/>
                    <a:pt x="21557" y="0"/>
                  </a:cubicBezTo>
                  <a:lnTo>
                    <a:pt x="21600" y="21600"/>
                  </a:lnTo>
                  <a:lnTo>
                    <a:pt x="0" y="2153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Arc 23">
              <a:extLst>
                <a:ext uri="{FF2B5EF4-FFF2-40B4-BE49-F238E27FC236}">
                  <a16:creationId xmlns:a16="http://schemas.microsoft.com/office/drawing/2014/main" id="{BBA8B7D5-A315-4634-8606-9505E2C22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642"/>
              <a:ext cx="281" cy="376"/>
            </a:xfrm>
            <a:custGeom>
              <a:avLst/>
              <a:gdLst>
                <a:gd name="T0" fmla="*/ 0 w 21677"/>
                <a:gd name="T1" fmla="*/ 0 h 21600"/>
                <a:gd name="T2" fmla="*/ 0 w 21677"/>
                <a:gd name="T3" fmla="*/ 0 h 21600"/>
                <a:gd name="T4" fmla="*/ 0 w 21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7"/>
                <a:gd name="T10" fmla="*/ 0 h 21600"/>
                <a:gd name="T11" fmla="*/ 21677 w 21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7" h="21600" fill="none" extrusionOk="0">
                  <a:moveTo>
                    <a:pt x="0" y="0"/>
                  </a:moveTo>
                  <a:cubicBezTo>
                    <a:pt x="25" y="0"/>
                    <a:pt x="51" y="-1"/>
                    <a:pt x="77" y="0"/>
                  </a:cubicBezTo>
                  <a:cubicBezTo>
                    <a:pt x="12006" y="0"/>
                    <a:pt x="21677" y="9670"/>
                    <a:pt x="21677" y="21600"/>
                  </a:cubicBezTo>
                </a:path>
                <a:path w="21677" h="21600" stroke="0" extrusionOk="0">
                  <a:moveTo>
                    <a:pt x="0" y="0"/>
                  </a:moveTo>
                  <a:cubicBezTo>
                    <a:pt x="25" y="0"/>
                    <a:pt x="51" y="-1"/>
                    <a:pt x="77" y="0"/>
                  </a:cubicBezTo>
                  <a:cubicBezTo>
                    <a:pt x="12006" y="0"/>
                    <a:pt x="21677" y="9670"/>
                    <a:pt x="21677" y="21600"/>
                  </a:cubicBezTo>
                  <a:lnTo>
                    <a:pt x="7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7" name="Arc 24">
            <a:extLst>
              <a:ext uri="{FF2B5EF4-FFF2-40B4-BE49-F238E27FC236}">
                <a16:creationId xmlns:a16="http://schemas.microsoft.com/office/drawing/2014/main" id="{8B5C4FEF-A858-40DC-8E15-8A7DAD1E23F5}"/>
              </a:ext>
            </a:extLst>
          </p:cNvPr>
          <p:cNvSpPr>
            <a:spLocks/>
          </p:cNvSpPr>
          <p:nvPr/>
        </p:nvSpPr>
        <p:spPr bwMode="auto">
          <a:xfrm>
            <a:off x="5133975" y="2606675"/>
            <a:ext cx="968375" cy="6350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8" name="Group 25">
            <a:extLst>
              <a:ext uri="{FF2B5EF4-FFF2-40B4-BE49-F238E27FC236}">
                <a16:creationId xmlns:a16="http://schemas.microsoft.com/office/drawing/2014/main" id="{38D1E341-6140-440E-8E50-A7EB86A0C357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3368675"/>
            <a:ext cx="1255712" cy="1952625"/>
            <a:chOff x="4785" y="2122"/>
            <a:chExt cx="791" cy="1230"/>
          </a:xfrm>
        </p:grpSpPr>
        <p:sp>
          <p:nvSpPr>
            <p:cNvPr id="36880" name="Arc 26">
              <a:extLst>
                <a:ext uri="{FF2B5EF4-FFF2-40B4-BE49-F238E27FC236}">
                  <a16:creationId xmlns:a16="http://schemas.microsoft.com/office/drawing/2014/main" id="{7B6267B0-97FB-437A-AB34-8A31569B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" y="2122"/>
              <a:ext cx="435" cy="6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Arc 27">
              <a:extLst>
                <a:ext uri="{FF2B5EF4-FFF2-40B4-BE49-F238E27FC236}">
                  <a16:creationId xmlns:a16="http://schemas.microsoft.com/office/drawing/2014/main" id="{A5E09BDD-1BA7-4B5B-AD0A-92FF7864B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" y="2736"/>
              <a:ext cx="791" cy="616"/>
            </a:xfrm>
            <a:custGeom>
              <a:avLst/>
              <a:gdLst>
                <a:gd name="T0" fmla="*/ 0 w 21655"/>
                <a:gd name="T1" fmla="*/ 0 h 21600"/>
                <a:gd name="T2" fmla="*/ 0 w 21655"/>
                <a:gd name="T3" fmla="*/ 0 h 21600"/>
                <a:gd name="T4" fmla="*/ 0 w 2165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5"/>
                <a:gd name="T10" fmla="*/ 0 h 21600"/>
                <a:gd name="T11" fmla="*/ 21655 w 216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5" h="21600" fill="none" extrusionOk="0">
                  <a:moveTo>
                    <a:pt x="21655" y="0"/>
                  </a:moveTo>
                  <a:cubicBezTo>
                    <a:pt x="21655" y="11929"/>
                    <a:pt x="11984" y="21600"/>
                    <a:pt x="55" y="21600"/>
                  </a:cubicBezTo>
                  <a:cubicBezTo>
                    <a:pt x="36" y="21600"/>
                    <a:pt x="18" y="21599"/>
                    <a:pt x="0" y="21599"/>
                  </a:cubicBezTo>
                </a:path>
                <a:path w="21655" h="21600" stroke="0" extrusionOk="0">
                  <a:moveTo>
                    <a:pt x="21655" y="0"/>
                  </a:moveTo>
                  <a:cubicBezTo>
                    <a:pt x="21655" y="11929"/>
                    <a:pt x="11984" y="21600"/>
                    <a:pt x="55" y="21600"/>
                  </a:cubicBezTo>
                  <a:cubicBezTo>
                    <a:pt x="36" y="21600"/>
                    <a:pt x="18" y="21599"/>
                    <a:pt x="0" y="21599"/>
                  </a:cubicBezTo>
                  <a:lnTo>
                    <a:pt x="55" y="0"/>
                  </a:lnTo>
                  <a:lnTo>
                    <a:pt x="2165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9" name="Rectangle 28">
            <a:extLst>
              <a:ext uri="{FF2B5EF4-FFF2-40B4-BE49-F238E27FC236}">
                <a16:creationId xmlns:a16="http://schemas.microsoft.com/office/drawing/2014/main" id="{DCE57228-3B22-4C13-BB24-FEDF2D176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5926138"/>
            <a:ext cx="4251325" cy="698500"/>
          </a:xfrm>
          <a:prstGeom prst="rect">
            <a:avLst/>
          </a:prstGeom>
          <a:solidFill>
            <a:srgbClr val="9234DB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AFD00"/>
                </a:solidFill>
                <a:latin typeface="Book Antiqua" panose="02040602050305030304" pitchFamily="18" charset="0"/>
              </a:rPr>
              <a:t>Cooperative Parallel Synchronized Threads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009640D-D0CF-4C92-87D9-A86746F7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Threads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A38DBFC-FE60-46F8-BE50-672DE0D5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Applications – Threads are used to perform:</a:t>
            </a:r>
          </a:p>
          <a:p>
            <a:pPr lvl="1"/>
            <a:r>
              <a:rPr lang="en-US" altLang="en-US"/>
              <a:t>Parallelism and concurrent execution of independent tasks / operations.</a:t>
            </a:r>
          </a:p>
          <a:p>
            <a:pPr lvl="1"/>
            <a:r>
              <a:rPr lang="en-US" altLang="en-US"/>
              <a:t>Implementation of reactive user interfaces.</a:t>
            </a:r>
          </a:p>
          <a:p>
            <a:pPr lvl="1"/>
            <a:r>
              <a:rPr lang="en-US" altLang="en-US"/>
              <a:t>Non blocking I/O operations.</a:t>
            </a:r>
          </a:p>
          <a:p>
            <a:pPr lvl="1"/>
            <a:r>
              <a:rPr lang="en-US" altLang="en-US"/>
              <a:t>Asynchronous behavior.</a:t>
            </a:r>
          </a:p>
          <a:p>
            <a:pPr lvl="1"/>
            <a:r>
              <a:rPr lang="en-US" altLang="en-US"/>
              <a:t>Timer and alarms implementation.</a:t>
            </a:r>
          </a:p>
          <a:p>
            <a:endParaRPr lang="en-US" altLang="en-US"/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EB43E9ED-1477-4BE8-81B1-A33FFF29A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0F441-C2F3-4113-82E1-12A9D661179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FDBDCAC-E3FC-4F97-AF7C-D9B3645BB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1C8E1E2-A131-44A5-8B14-4F16DB57F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Middleware</a:t>
            </a:r>
          </a:p>
          <a:p>
            <a:pPr eaLnBrk="1" hangingPunct="1"/>
            <a:r>
              <a:rPr lang="en-US" altLang="en-US"/>
              <a:t>Thread Applications</a:t>
            </a:r>
          </a:p>
          <a:p>
            <a:pPr eaLnBrk="1" hangingPunct="1"/>
            <a:r>
              <a:rPr lang="en-US" altLang="en-US"/>
              <a:t>Defining Threads</a:t>
            </a:r>
          </a:p>
          <a:p>
            <a:pPr eaLnBrk="1" hangingPunct="1"/>
            <a:r>
              <a:rPr lang="en-US" altLang="en-US"/>
              <a:t>Java Threads and States</a:t>
            </a:r>
          </a:p>
          <a:p>
            <a:pPr eaLnBrk="1" hangingPunct="1"/>
            <a:r>
              <a:rPr lang="en-US" altLang="en-US"/>
              <a:t>Architecture of Multithreaded servers</a:t>
            </a:r>
          </a:p>
          <a:p>
            <a:pPr eaLnBrk="1" hangingPunct="1"/>
            <a:r>
              <a:rPr lang="en-US" altLang="en-US"/>
              <a:t>Threads Synchronization</a:t>
            </a:r>
          </a:p>
          <a:p>
            <a:pPr eaLnBrk="1" hangingPunct="1"/>
            <a:r>
              <a:rPr lang="en-US" altLang="en-US"/>
              <a:t>Summary</a:t>
            </a:r>
          </a:p>
        </p:txBody>
      </p:sp>
    </p:spTree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EEA00A2-F52D-49DB-934E-4E6D3BFF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Threads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02156D6-BD82-49F8-B3FA-AF26E46C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Web/FTP Server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6827094-6728-4BC3-800A-9E4880661A4A}"/>
              </a:ext>
            </a:extLst>
          </p:cNvPr>
          <p:cNvSpPr/>
          <p:nvPr/>
        </p:nvSpPr>
        <p:spPr bwMode="auto">
          <a:xfrm>
            <a:off x="3549650" y="2219325"/>
            <a:ext cx="5334000" cy="3810000"/>
          </a:xfrm>
          <a:prstGeom prst="roundRect">
            <a:avLst>
              <a:gd name="adj" fmla="val 8216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 cap="flat" cmpd="sng" algn="ctr">
            <a:solidFill>
              <a:srgbClr val="EAC87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sp>
        <p:nvSpPr>
          <p:cNvPr id="7" name="Cloud">
            <a:extLst>
              <a:ext uri="{FF2B5EF4-FFF2-40B4-BE49-F238E27FC236}">
                <a16:creationId xmlns:a16="http://schemas.microsoft.com/office/drawing/2014/main" id="{3D28F9D9-B8BA-49C8-B776-B4414B9EDD4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339850" y="4581525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39942" name="Content Placeholder 7" descr="earth.svg.hi.png">
            <a:extLst>
              <a:ext uri="{FF2B5EF4-FFF2-40B4-BE49-F238E27FC236}">
                <a16:creationId xmlns:a16="http://schemas.microsoft.com/office/drawing/2014/main" id="{F4E70C42-13E7-41F9-A74D-6F58713D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276725"/>
            <a:ext cx="19224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2" descr="Z:\Documents\Downloads\server_datacenter.png">
            <a:extLst>
              <a:ext uri="{FF2B5EF4-FFF2-40B4-BE49-F238E27FC236}">
                <a16:creationId xmlns:a16="http://schemas.microsoft.com/office/drawing/2014/main" id="{416E709E-14BB-4901-B567-1759BD78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895725"/>
            <a:ext cx="79375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11">
            <a:extLst>
              <a:ext uri="{FF2B5EF4-FFF2-40B4-BE49-F238E27FC236}">
                <a16:creationId xmlns:a16="http://schemas.microsoft.com/office/drawing/2014/main" id="{C78E9110-C43C-4C2F-8622-7BFB69372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743325"/>
            <a:ext cx="796925" cy="430213"/>
          </a:xfrm>
          <a:prstGeom prst="rect">
            <a:avLst/>
          </a:prstGeom>
          <a:solidFill>
            <a:srgbClr val="0C7AF4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Web/FTP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945" name="Straight Arrow Connector 35">
            <a:extLst>
              <a:ext uri="{FF2B5EF4-FFF2-40B4-BE49-F238E27FC236}">
                <a16:creationId xmlns:a16="http://schemas.microsoft.com/office/drawing/2014/main" id="{A42F2658-8FB7-49C5-BE4E-D3DAE2E0C18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520157" y="4083843"/>
            <a:ext cx="2971800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6EFB42-E3DD-4750-9407-1AC5B21E495E}"/>
              </a:ext>
            </a:extLst>
          </p:cNvPr>
          <p:cNvSpPr txBox="1"/>
          <p:nvPr/>
        </p:nvSpPr>
        <p:spPr>
          <a:xfrm>
            <a:off x="4160838" y="2600325"/>
            <a:ext cx="3048000" cy="295433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>
            <a:spAutoFit/>
          </a:bodyPr>
          <a:lstStyle/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while &lt;running&gt; 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   &lt;wait for request&gt;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   &lt;create a new worker thread&gt;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   &lt;start the thread&gt;</a:t>
            </a:r>
          </a:p>
          <a:p>
            <a:pPr eaLnBrk="1" hangingPunct="1">
              <a:defRPr/>
            </a:pPr>
            <a:r>
              <a:rPr lang="en-US" sz="1200">
                <a:latin typeface="Courier New" pitchFamily="49" charset="0"/>
                <a:ea typeface="SimSun" panose="02010600030101010101" pitchFamily="2" charset="-122"/>
              </a:rPr>
              <a:t>}</a:t>
            </a: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200">
              <a:latin typeface="Courier New" pitchFamily="49" charset="0"/>
              <a:ea typeface="SimSun" panose="02010600030101010101" pitchFamily="2" charset="-122"/>
            </a:endParaRPr>
          </a:p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409765-DA2F-437C-B6D2-D0427B4ED7B0}"/>
              </a:ext>
            </a:extLst>
          </p:cNvPr>
          <p:cNvSpPr/>
          <p:nvPr/>
        </p:nvSpPr>
        <p:spPr bwMode="auto">
          <a:xfrm>
            <a:off x="5913438" y="2447925"/>
            <a:ext cx="1143000" cy="306388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ea typeface="SimSun" panose="02010600030101010101" pitchFamily="2" charset="-122"/>
              </a:rPr>
              <a:t>Main Thread</a:t>
            </a: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grpSp>
        <p:nvGrpSpPr>
          <p:cNvPr id="39948" name="Group 60">
            <a:extLst>
              <a:ext uri="{FF2B5EF4-FFF2-40B4-BE49-F238E27FC236}">
                <a16:creationId xmlns:a16="http://schemas.microsoft.com/office/drawing/2014/main" id="{E7452AB2-6B29-4FFA-B005-3DB01DA872A9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514725"/>
            <a:ext cx="2055812" cy="1108075"/>
            <a:chOff x="5258873" y="3733800"/>
            <a:chExt cx="2056327" cy="1107996"/>
          </a:xfrm>
        </p:grpSpPr>
        <p:grpSp>
          <p:nvGrpSpPr>
            <p:cNvPr id="39964" name="Group 46">
              <a:extLst>
                <a:ext uri="{FF2B5EF4-FFF2-40B4-BE49-F238E27FC236}">
                  <a16:creationId xmlns:a16="http://schemas.microsoft.com/office/drawing/2014/main" id="{E2ABC846-63EC-4DB9-93B8-4B14BF835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3836" y="3733800"/>
              <a:ext cx="1751364" cy="1107996"/>
              <a:chOff x="5486400" y="3886200"/>
              <a:chExt cx="1751364" cy="110799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EFB70A-1823-4362-BA61-AE97E7ABB0C4}"/>
                  </a:ext>
                </a:extLst>
              </p:cNvPr>
              <p:cNvSpPr txBox="1"/>
              <p:nvPr/>
            </p:nvSpPr>
            <p:spPr>
              <a:xfrm>
                <a:off x="6019847" y="3886200"/>
                <a:ext cx="1217917" cy="1107996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91440" bIns="91440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Courier New" pitchFamily="49" charset="0"/>
                    <a:ea typeface="SimSun" panose="02010600030101010101" pitchFamily="2" charset="-122"/>
                  </a:rPr>
                  <a:t>&lt;request 1&gt;</a:t>
                </a: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800">
                  <a:latin typeface="Arial" pitchFamily="34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39967" name="Group 44">
                <a:extLst>
                  <a:ext uri="{FF2B5EF4-FFF2-40B4-BE49-F238E27FC236}">
                    <a16:creationId xmlns:a16="http://schemas.microsoft.com/office/drawing/2014/main" id="{5B6B0751-111A-487D-9ABD-57AA8449C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038600"/>
                <a:ext cx="1295400" cy="762000"/>
                <a:chOff x="5791200" y="4343400"/>
                <a:chExt cx="1295400" cy="762000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2EFB4366-CC63-4121-A713-D19D5EDE9FDB}"/>
                    </a:ext>
                  </a:extLst>
                </p:cNvPr>
                <p:cNvSpPr/>
                <p:nvPr/>
              </p:nvSpPr>
              <p:spPr bwMode="auto">
                <a:xfrm>
                  <a:off x="6095989" y="4571973"/>
                  <a:ext cx="990849" cy="533362"/>
                </a:xfrm>
                <a:prstGeom prst="roundRect">
                  <a:avLst/>
                </a:prstGeom>
                <a:gradFill>
                  <a:gsLst>
                    <a:gs pos="0">
                      <a:srgbClr val="FC0128"/>
                    </a:gs>
                    <a:gs pos="100000">
                      <a:srgbClr val="960000"/>
                    </a:gs>
                  </a:gsLst>
                  <a:lin ang="5400000" scaled="0"/>
                </a:gradFill>
                <a:ln w="952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 Worker </a:t>
                  </a:r>
                </a:p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Thread</a:t>
                  </a:r>
                  <a:endParaRPr lang="en-US" sz="1800">
                    <a:latin typeface="Arial" pitchFamily="34" charset="0"/>
                    <a:ea typeface="SimSun" panose="02010600030101010101" pitchFamily="2" charset="-122"/>
                  </a:endParaRPr>
                </a:p>
              </p:txBody>
            </p:sp>
            <p:pic>
              <p:nvPicPr>
                <p:cNvPr id="39969" name="Picture 31" descr="gear.png">
                  <a:extLst>
                    <a:ext uri="{FF2B5EF4-FFF2-40B4-BE49-F238E27FC236}">
                      <a16:creationId xmlns:a16="http://schemas.microsoft.com/office/drawing/2014/main" id="{D291ECDC-F8DA-476D-A957-DFE8A093A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4343400"/>
                  <a:ext cx="7620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9965" name="Freeform 57">
              <a:extLst>
                <a:ext uri="{FF2B5EF4-FFF2-40B4-BE49-F238E27FC236}">
                  <a16:creationId xmlns:a16="http://schemas.microsoft.com/office/drawing/2014/main" id="{62509FC4-1B09-4B20-9A48-94418DCE3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873" y="3833611"/>
              <a:ext cx="837127" cy="433589"/>
            </a:xfrm>
            <a:custGeom>
              <a:avLst/>
              <a:gdLst>
                <a:gd name="T0" fmla="*/ 0 w 837127"/>
                <a:gd name="T1" fmla="*/ 0 h 433589"/>
                <a:gd name="T2" fmla="*/ 64394 w 837127"/>
                <a:gd name="T3" fmla="*/ 386366 h 433589"/>
                <a:gd name="T4" fmla="*/ 386366 w 837127"/>
                <a:gd name="T5" fmla="*/ 283335 h 433589"/>
                <a:gd name="T6" fmla="*/ 682580 w 837127"/>
                <a:gd name="T7" fmla="*/ 38636 h 433589"/>
                <a:gd name="T8" fmla="*/ 837127 w 837127"/>
                <a:gd name="T9" fmla="*/ 77273 h 433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7127"/>
                <a:gd name="T16" fmla="*/ 0 h 433589"/>
                <a:gd name="T17" fmla="*/ 837127 w 837127"/>
                <a:gd name="T18" fmla="*/ 433589 h 4335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7127" h="433589">
                  <a:moveTo>
                    <a:pt x="0" y="0"/>
                  </a:moveTo>
                  <a:cubicBezTo>
                    <a:pt x="0" y="169572"/>
                    <a:pt x="0" y="339144"/>
                    <a:pt x="64394" y="386366"/>
                  </a:cubicBezTo>
                  <a:cubicBezTo>
                    <a:pt x="128788" y="433589"/>
                    <a:pt x="283335" y="341290"/>
                    <a:pt x="386366" y="283335"/>
                  </a:cubicBezTo>
                  <a:cubicBezTo>
                    <a:pt x="489397" y="225380"/>
                    <a:pt x="607453" y="72980"/>
                    <a:pt x="682580" y="38636"/>
                  </a:cubicBezTo>
                  <a:cubicBezTo>
                    <a:pt x="757707" y="4292"/>
                    <a:pt x="797417" y="40782"/>
                    <a:pt x="837127" y="77273"/>
                  </a:cubicBezTo>
                </a:path>
              </a:pathLst>
            </a:custGeom>
            <a:noFill/>
            <a:ln w="22225" algn="ctr">
              <a:solidFill>
                <a:schemeClr val="tx1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949" name="Group 61">
            <a:extLst>
              <a:ext uri="{FF2B5EF4-FFF2-40B4-BE49-F238E27FC236}">
                <a16:creationId xmlns:a16="http://schemas.microsoft.com/office/drawing/2014/main" id="{A98CD205-88A4-4D6D-8180-DB7CC26842D8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3632200"/>
            <a:ext cx="3286125" cy="1524000"/>
            <a:chOff x="5018468" y="3850783"/>
            <a:chExt cx="3286096" cy="1524413"/>
          </a:xfrm>
        </p:grpSpPr>
        <p:grpSp>
          <p:nvGrpSpPr>
            <p:cNvPr id="39958" name="Group 52">
              <a:extLst>
                <a:ext uri="{FF2B5EF4-FFF2-40B4-BE49-F238E27FC236}">
                  <a16:creationId xmlns:a16="http://schemas.microsoft.com/office/drawing/2014/main" id="{2EDF62DB-5E8E-4DA6-A3A3-87729DBBD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3200" y="4267200"/>
              <a:ext cx="1751364" cy="1107996"/>
              <a:chOff x="5486400" y="3886200"/>
              <a:chExt cx="1751364" cy="110799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B52E85-BAAD-41FC-B78C-C2ACC88ADFA1}"/>
                  </a:ext>
                </a:extLst>
              </p:cNvPr>
              <p:cNvSpPr txBox="1"/>
              <p:nvPr/>
            </p:nvSpPr>
            <p:spPr>
              <a:xfrm>
                <a:off x="6020161" y="3885821"/>
                <a:ext cx="1217603" cy="1108375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91440" bIns="91440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Courier New" pitchFamily="49" charset="0"/>
                    <a:ea typeface="SimSun" panose="02010600030101010101" pitchFamily="2" charset="-122"/>
                  </a:rPr>
                  <a:t>&lt;request 2&gt;</a:t>
                </a: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800">
                  <a:latin typeface="Arial" pitchFamily="34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39961" name="Group 54">
                <a:extLst>
                  <a:ext uri="{FF2B5EF4-FFF2-40B4-BE49-F238E27FC236}">
                    <a16:creationId xmlns:a16="http://schemas.microsoft.com/office/drawing/2014/main" id="{BEB3F0CE-9967-4554-AF3D-36523F230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038600"/>
                <a:ext cx="1295400" cy="762000"/>
                <a:chOff x="5791200" y="4343400"/>
                <a:chExt cx="1295400" cy="762000"/>
              </a:xfrm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22A22FEB-CDD7-49B3-88E0-32A58F60490D}"/>
                    </a:ext>
                  </a:extLst>
                </p:cNvPr>
                <p:cNvSpPr/>
                <p:nvPr/>
              </p:nvSpPr>
              <p:spPr bwMode="auto">
                <a:xfrm>
                  <a:off x="6096363" y="4571724"/>
                  <a:ext cx="990592" cy="533544"/>
                </a:xfrm>
                <a:prstGeom prst="roundRect">
                  <a:avLst/>
                </a:prstGeom>
                <a:gradFill>
                  <a:gsLst>
                    <a:gs pos="0">
                      <a:srgbClr val="FC0128"/>
                    </a:gs>
                    <a:gs pos="100000">
                      <a:srgbClr val="960000"/>
                    </a:gs>
                  </a:gsLst>
                  <a:lin ang="5400000" scaled="0"/>
                </a:gradFill>
                <a:ln w="952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 Worker </a:t>
                  </a:r>
                </a:p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Thread</a:t>
                  </a:r>
                  <a:endParaRPr lang="en-US" sz="1800">
                    <a:latin typeface="Arial" pitchFamily="34" charset="0"/>
                    <a:ea typeface="SimSun" panose="02010600030101010101" pitchFamily="2" charset="-122"/>
                  </a:endParaRPr>
                </a:p>
              </p:txBody>
            </p:sp>
            <p:pic>
              <p:nvPicPr>
                <p:cNvPr id="39963" name="Picture 56" descr="gear.png">
                  <a:extLst>
                    <a:ext uri="{FF2B5EF4-FFF2-40B4-BE49-F238E27FC236}">
                      <a16:creationId xmlns:a16="http://schemas.microsoft.com/office/drawing/2014/main" id="{36F38648-1477-41B0-8E6A-3802E01F77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4343400"/>
                  <a:ext cx="7620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9959" name="Freeform 59">
              <a:extLst>
                <a:ext uri="{FF2B5EF4-FFF2-40B4-BE49-F238E27FC236}">
                  <a16:creationId xmlns:a16="http://schemas.microsoft.com/office/drawing/2014/main" id="{27A6566C-BDB9-4CCD-BD43-510789F2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468" y="3850783"/>
              <a:ext cx="2052033" cy="1000260"/>
            </a:xfrm>
            <a:custGeom>
              <a:avLst/>
              <a:gdLst>
                <a:gd name="T0" fmla="*/ 184597 w 2052033"/>
                <a:gd name="T1" fmla="*/ 0 h 1000260"/>
                <a:gd name="T2" fmla="*/ 4293 w 2052033"/>
                <a:gd name="T3" fmla="*/ 270456 h 1000260"/>
                <a:gd name="T4" fmla="*/ 158839 w 2052033"/>
                <a:gd name="T5" fmla="*/ 553792 h 1000260"/>
                <a:gd name="T6" fmla="*/ 777025 w 2052033"/>
                <a:gd name="T7" fmla="*/ 953037 h 1000260"/>
                <a:gd name="T8" fmla="*/ 1524000 w 2052033"/>
                <a:gd name="T9" fmla="*/ 837127 h 1000260"/>
                <a:gd name="T10" fmla="*/ 1858850 w 2052033"/>
                <a:gd name="T11" fmla="*/ 515155 h 1000260"/>
                <a:gd name="T12" fmla="*/ 2052033 w 2052033"/>
                <a:gd name="T13" fmla="*/ 515155 h 10002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52033"/>
                <a:gd name="T22" fmla="*/ 0 h 1000260"/>
                <a:gd name="T23" fmla="*/ 2052033 w 2052033"/>
                <a:gd name="T24" fmla="*/ 1000260 h 10002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52033" h="1000260">
                  <a:moveTo>
                    <a:pt x="184597" y="0"/>
                  </a:moveTo>
                  <a:cubicBezTo>
                    <a:pt x="96591" y="89078"/>
                    <a:pt x="8586" y="178157"/>
                    <a:pt x="4293" y="270456"/>
                  </a:cubicBezTo>
                  <a:cubicBezTo>
                    <a:pt x="0" y="362755"/>
                    <a:pt x="30050" y="440029"/>
                    <a:pt x="158839" y="553792"/>
                  </a:cubicBezTo>
                  <a:cubicBezTo>
                    <a:pt x="287628" y="667556"/>
                    <a:pt x="549498" y="905814"/>
                    <a:pt x="777025" y="953037"/>
                  </a:cubicBezTo>
                  <a:cubicBezTo>
                    <a:pt x="1004552" y="1000260"/>
                    <a:pt x="1343696" y="910107"/>
                    <a:pt x="1524000" y="837127"/>
                  </a:cubicBezTo>
                  <a:cubicBezTo>
                    <a:pt x="1704304" y="764147"/>
                    <a:pt x="1770845" y="568817"/>
                    <a:pt x="1858850" y="515155"/>
                  </a:cubicBezTo>
                  <a:cubicBezTo>
                    <a:pt x="1946856" y="461493"/>
                    <a:pt x="1999444" y="488324"/>
                    <a:pt x="2052033" y="515155"/>
                  </a:cubicBezTo>
                </a:path>
              </a:pathLst>
            </a:custGeom>
            <a:noFill/>
            <a:ln w="22225" algn="ctr">
              <a:solidFill>
                <a:schemeClr val="tx1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950" name="Group 62">
            <a:extLst>
              <a:ext uri="{FF2B5EF4-FFF2-40B4-BE49-F238E27FC236}">
                <a16:creationId xmlns:a16="http://schemas.microsoft.com/office/drawing/2014/main" id="{41ECAD57-C4CC-4517-8DAD-C580CEA1721E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3632200"/>
            <a:ext cx="1751013" cy="1828800"/>
            <a:chOff x="4495800" y="3850783"/>
            <a:chExt cx="1751364" cy="1829213"/>
          </a:xfrm>
        </p:grpSpPr>
        <p:grpSp>
          <p:nvGrpSpPr>
            <p:cNvPr id="39952" name="Group 47">
              <a:extLst>
                <a:ext uri="{FF2B5EF4-FFF2-40B4-BE49-F238E27FC236}">
                  <a16:creationId xmlns:a16="http://schemas.microsoft.com/office/drawing/2014/main" id="{78098AFA-BE85-4370-B880-49EFED99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4572000"/>
              <a:ext cx="1751364" cy="1107996"/>
              <a:chOff x="5486400" y="3886200"/>
              <a:chExt cx="1751364" cy="110799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DE3D2A-6851-464A-B826-A70E098AB16C}"/>
                  </a:ext>
                </a:extLst>
              </p:cNvPr>
              <p:cNvSpPr txBox="1"/>
              <p:nvPr/>
            </p:nvSpPr>
            <p:spPr>
              <a:xfrm>
                <a:off x="6019907" y="3885871"/>
                <a:ext cx="1217857" cy="1108325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tIns="91440" bIns="91440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Courier New" pitchFamily="49" charset="0"/>
                    <a:ea typeface="SimSun" panose="02010600030101010101" pitchFamily="2" charset="-122"/>
                  </a:rPr>
                  <a:t>&lt;request N&gt;</a:t>
                </a: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200">
                  <a:latin typeface="Courier New" pitchFamily="49" charset="0"/>
                  <a:ea typeface="SimSun" panose="02010600030101010101" pitchFamily="2" charset="-122"/>
                </a:endParaRPr>
              </a:p>
              <a:p>
                <a:pPr eaLnBrk="1" hangingPunct="1">
                  <a:defRPr/>
                </a:pPr>
                <a:endParaRPr lang="en-US" sz="1800">
                  <a:latin typeface="Arial" pitchFamily="34" charset="0"/>
                  <a:ea typeface="SimSun" panose="02010600030101010101" pitchFamily="2" charset="-122"/>
                </a:endParaRPr>
              </a:p>
            </p:txBody>
          </p:sp>
          <p:grpSp>
            <p:nvGrpSpPr>
              <p:cNvPr id="39955" name="Group 49">
                <a:extLst>
                  <a:ext uri="{FF2B5EF4-FFF2-40B4-BE49-F238E27FC236}">
                    <a16:creationId xmlns:a16="http://schemas.microsoft.com/office/drawing/2014/main" id="{28330A56-E3E6-4204-896B-D4817875C1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6400" y="4038600"/>
                <a:ext cx="1295400" cy="762000"/>
                <a:chOff x="5791200" y="4343400"/>
                <a:chExt cx="1295400" cy="762000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A676E0F5-DB3D-4ED6-AD8B-0A8338C77F42}"/>
                    </a:ext>
                  </a:extLst>
                </p:cNvPr>
                <p:cNvSpPr/>
                <p:nvPr/>
              </p:nvSpPr>
              <p:spPr bwMode="auto">
                <a:xfrm>
                  <a:off x="6096061" y="4571757"/>
                  <a:ext cx="990799" cy="533520"/>
                </a:xfrm>
                <a:prstGeom prst="roundRect">
                  <a:avLst/>
                </a:prstGeom>
                <a:gradFill>
                  <a:gsLst>
                    <a:gs pos="0">
                      <a:srgbClr val="FC0128"/>
                    </a:gs>
                    <a:gs pos="100000">
                      <a:srgbClr val="960000"/>
                    </a:gs>
                  </a:gsLst>
                  <a:lin ang="5400000" scaled="0"/>
                </a:gradFill>
                <a:ln w="9525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 Worker </a:t>
                  </a:r>
                </a:p>
                <a:p>
                  <a:pPr algn="ctr" eaLnBrk="1" hangingPunct="1">
                    <a:defRPr/>
                  </a:pPr>
                  <a:r>
                    <a:rPr lang="en-US" sz="1400">
                      <a:solidFill>
                        <a:schemeClr val="bg1"/>
                      </a:solidFill>
                      <a:ea typeface="SimSun" panose="02010600030101010101" pitchFamily="2" charset="-122"/>
                    </a:rPr>
                    <a:t>Thread</a:t>
                  </a:r>
                  <a:endParaRPr lang="en-US" sz="1800">
                    <a:latin typeface="Arial" pitchFamily="34" charset="0"/>
                    <a:ea typeface="SimSun" panose="02010600030101010101" pitchFamily="2" charset="-122"/>
                  </a:endParaRPr>
                </a:p>
              </p:txBody>
            </p:sp>
            <p:pic>
              <p:nvPicPr>
                <p:cNvPr id="39957" name="Picture 51" descr="gear.png">
                  <a:extLst>
                    <a:ext uri="{FF2B5EF4-FFF2-40B4-BE49-F238E27FC236}">
                      <a16:creationId xmlns:a16="http://schemas.microsoft.com/office/drawing/2014/main" id="{6BE24493-BAF4-415C-8A54-2C5069106D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4343400"/>
                  <a:ext cx="7620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9953" name="Freeform 58">
              <a:extLst>
                <a:ext uri="{FF2B5EF4-FFF2-40B4-BE49-F238E27FC236}">
                  <a16:creationId xmlns:a16="http://schemas.microsoft.com/office/drawing/2014/main" id="{93B24937-C590-4B34-B45A-1224198CE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319" y="3850783"/>
              <a:ext cx="573109" cy="875763"/>
            </a:xfrm>
            <a:custGeom>
              <a:avLst/>
              <a:gdLst>
                <a:gd name="T0" fmla="*/ 573109 w 573109"/>
                <a:gd name="T1" fmla="*/ 0 h 875763"/>
                <a:gd name="T2" fmla="*/ 289774 w 573109"/>
                <a:gd name="T3" fmla="*/ 103031 h 875763"/>
                <a:gd name="T4" fmla="*/ 6439 w 573109"/>
                <a:gd name="T5" fmla="*/ 283335 h 875763"/>
                <a:gd name="T6" fmla="*/ 251137 w 573109"/>
                <a:gd name="T7" fmla="*/ 734096 h 875763"/>
                <a:gd name="T8" fmla="*/ 444320 w 573109"/>
                <a:gd name="T9" fmla="*/ 875763 h 875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3109"/>
                <a:gd name="T16" fmla="*/ 0 h 875763"/>
                <a:gd name="T17" fmla="*/ 573109 w 573109"/>
                <a:gd name="T18" fmla="*/ 875763 h 875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3109" h="875763">
                  <a:moveTo>
                    <a:pt x="573109" y="0"/>
                  </a:moveTo>
                  <a:cubicBezTo>
                    <a:pt x="478664" y="27904"/>
                    <a:pt x="384219" y="55809"/>
                    <a:pt x="289774" y="103031"/>
                  </a:cubicBezTo>
                  <a:cubicBezTo>
                    <a:pt x="195329" y="150254"/>
                    <a:pt x="12878" y="178158"/>
                    <a:pt x="6439" y="283335"/>
                  </a:cubicBezTo>
                  <a:cubicBezTo>
                    <a:pt x="0" y="388512"/>
                    <a:pt x="178157" y="635358"/>
                    <a:pt x="251137" y="734096"/>
                  </a:cubicBezTo>
                  <a:cubicBezTo>
                    <a:pt x="324117" y="832834"/>
                    <a:pt x="384218" y="854298"/>
                    <a:pt x="444320" y="875763"/>
                  </a:cubicBezTo>
                </a:path>
              </a:pathLst>
            </a:custGeom>
            <a:noFill/>
            <a:ln w="22225" algn="ctr">
              <a:solidFill>
                <a:schemeClr val="tx1"/>
              </a:solidFill>
              <a:prstDash val="dash"/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4D1156-EB4C-4C4B-98F5-5C720981BFD0}"/>
              </a:ext>
            </a:extLst>
          </p:cNvPr>
          <p:cNvSpPr txBox="1"/>
          <p:nvPr/>
        </p:nvSpPr>
        <p:spPr>
          <a:xfrm rot="16200000">
            <a:off x="3129756" y="3983832"/>
            <a:ext cx="1296987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100"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Execution Timeline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BBD99F8-2257-4689-B349-0554EFE0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4CCA-8CCD-4347-855A-3BFAB994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44561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Summing Up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A Thread is a piece of code that runs in concurrent with other threads.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Each thread is a statically ordered sequence of instructions.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Threads are used to express concurrency on both single and multiprocessors machines.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Programming a task having multiple threads of control – Multithreading or  Multithreaded Programming.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ransition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1F3C608C-03B7-44F7-9741-AF4270B955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791E45-1C93-4B00-855A-EDECF8D04AB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ACB5C9B-2E16-45BF-ABBB-266A8D31C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 Threads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BEAD38C-3ADB-47EE-B7C3-0FCDA4D22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Java has built in support for Multithreading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Synchronization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Thread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Inter-Thread Communication: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currentThread		start		setPriority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yield			run		getPriority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sleep			stop		suspend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resume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Java Garbage Collector is a low-priority thread.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B4873736-F929-485B-87DB-B6C2485AA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7AD72-AF9F-4BBA-B074-CF66559898E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D0D9AFE-D425-49C2-97B6-1EA7F255C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888" y="209550"/>
            <a:ext cx="7758112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Java Threading Mechanisms...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791C64E-CC00-47DD-BB83-B961A1D5C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825" y="1447800"/>
            <a:ext cx="7967663" cy="18288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dirty="0"/>
              <a:t>Create a class that </a:t>
            </a:r>
            <a:r>
              <a:rPr lang="en-US" altLang="en-US" sz="2800" dirty="0">
                <a:solidFill>
                  <a:srgbClr val="FF0000"/>
                </a:solidFill>
              </a:rPr>
              <a:t>extends</a:t>
            </a:r>
            <a:r>
              <a:rPr lang="en-US" altLang="en-US" sz="2800" dirty="0"/>
              <a:t> the Thread class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dirty="0"/>
              <a:t>Create a class that </a:t>
            </a:r>
            <a:r>
              <a:rPr lang="en-US" altLang="en-US" sz="2800" dirty="0">
                <a:solidFill>
                  <a:srgbClr val="FF0000"/>
                </a:solidFill>
              </a:rPr>
              <a:t>implements</a:t>
            </a:r>
            <a:r>
              <a:rPr lang="en-US" altLang="en-US" sz="2800" dirty="0"/>
              <a:t> the Runnable interface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8B5FF77C-77AE-468E-A292-8CA42A3D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92EB52A5-D1CC-465F-AEFB-87D2B512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67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F0CEFF25-DC2B-4E5F-918E-AD4791D1F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A14468D6-9668-46C3-A5DF-1811AA8B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FBD63D22-A56A-4621-9E3C-D05B5B98C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3332163"/>
            <a:ext cx="814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Thread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5BAADEEC-AAD6-4F7D-BA68-70056276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4311650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MyThread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3" name="Rectangle 10">
            <a:extLst>
              <a:ext uri="{FF2B5EF4-FFF2-40B4-BE49-F238E27FC236}">
                <a16:creationId xmlns:a16="http://schemas.microsoft.com/office/drawing/2014/main" id="{EA9006C4-C38F-43EF-ACD4-21F81D90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097C2644-DD59-48E3-AC4E-1DF3ABBC2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Text Box 12">
            <a:extLst>
              <a:ext uri="{FF2B5EF4-FFF2-40B4-BE49-F238E27FC236}">
                <a16:creationId xmlns:a16="http://schemas.microsoft.com/office/drawing/2014/main" id="{5F5BCEAB-115A-440C-84ED-BF1F227B2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A7B76D66-53D6-4CCF-846C-3F09F56B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332163"/>
            <a:ext cx="1019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Runnable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7" name="Text Box 14">
            <a:extLst>
              <a:ext uri="{FF2B5EF4-FFF2-40B4-BE49-F238E27FC236}">
                <a16:creationId xmlns:a16="http://schemas.microsoft.com/office/drawing/2014/main" id="{E1C21C36-6F0A-40F1-B454-946CCFCC0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4311650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MyClass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8" name="AutoShape 15">
            <a:extLst>
              <a:ext uri="{FF2B5EF4-FFF2-40B4-BE49-F238E27FC236}">
                <a16:creationId xmlns:a16="http://schemas.microsoft.com/office/drawing/2014/main" id="{93678770-039F-4B5F-8E62-EB4B1306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76600"/>
            <a:ext cx="1600200" cy="457200"/>
          </a:xfrm>
          <a:prstGeom prst="flowChartManualOperat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49" name="Oval 16">
            <a:extLst>
              <a:ext uri="{FF2B5EF4-FFF2-40B4-BE49-F238E27FC236}">
                <a16:creationId xmlns:a16="http://schemas.microsoft.com/office/drawing/2014/main" id="{5BA3346E-EA28-4D76-AB5E-A9AACF48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0" name="Freeform 17">
            <a:extLst>
              <a:ext uri="{FF2B5EF4-FFF2-40B4-BE49-F238E27FC236}">
                <a16:creationId xmlns:a16="http://schemas.microsoft.com/office/drawing/2014/main" id="{4D822C22-E16A-4384-853F-5652DE3F48F9}"/>
              </a:ext>
            </a:extLst>
          </p:cNvPr>
          <p:cNvSpPr>
            <a:spLocks/>
          </p:cNvSpPr>
          <p:nvPr/>
        </p:nvSpPr>
        <p:spPr bwMode="auto">
          <a:xfrm>
            <a:off x="1905000" y="51054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1" name="Oval 18">
            <a:extLst>
              <a:ext uri="{FF2B5EF4-FFF2-40B4-BE49-F238E27FC236}">
                <a16:creationId xmlns:a16="http://schemas.microsoft.com/office/drawing/2014/main" id="{3ABFFF1A-C44A-4C23-B301-64044C97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2" name="Freeform 19">
            <a:extLst>
              <a:ext uri="{FF2B5EF4-FFF2-40B4-BE49-F238E27FC236}">
                <a16:creationId xmlns:a16="http://schemas.microsoft.com/office/drawing/2014/main" id="{CBD1F1A6-1C8F-4839-BCD0-30E311A5C17B}"/>
              </a:ext>
            </a:extLst>
          </p:cNvPr>
          <p:cNvSpPr>
            <a:spLocks/>
          </p:cNvSpPr>
          <p:nvPr/>
        </p:nvSpPr>
        <p:spPr bwMode="auto">
          <a:xfrm>
            <a:off x="2667000" y="51054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3" name="Rectangle 20">
            <a:extLst>
              <a:ext uri="{FF2B5EF4-FFF2-40B4-BE49-F238E27FC236}">
                <a16:creationId xmlns:a16="http://schemas.microsoft.com/office/drawing/2014/main" id="{EF17D8B4-AD31-4243-B8BB-F586408E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4" name="Text Box 21">
            <a:extLst>
              <a:ext uri="{FF2B5EF4-FFF2-40B4-BE49-F238E27FC236}">
                <a16:creationId xmlns:a16="http://schemas.microsoft.com/office/drawing/2014/main" id="{008497C0-2D14-4C97-A36F-FCD53B47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3332163"/>
            <a:ext cx="814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Thread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5" name="Oval 22">
            <a:extLst>
              <a:ext uri="{FF2B5EF4-FFF2-40B4-BE49-F238E27FC236}">
                <a16:creationId xmlns:a16="http://schemas.microsoft.com/office/drawing/2014/main" id="{6EE7C828-6D2F-4D10-9DD0-00B5E6DD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862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6" name="Freeform 23">
            <a:extLst>
              <a:ext uri="{FF2B5EF4-FFF2-40B4-BE49-F238E27FC236}">
                <a16:creationId xmlns:a16="http://schemas.microsoft.com/office/drawing/2014/main" id="{6FC121C7-9E5C-41B5-B434-431944E16655}"/>
              </a:ext>
            </a:extLst>
          </p:cNvPr>
          <p:cNvSpPr>
            <a:spLocks/>
          </p:cNvSpPr>
          <p:nvPr/>
        </p:nvSpPr>
        <p:spPr bwMode="auto">
          <a:xfrm>
            <a:off x="6934200" y="39624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7" name="Oval 24">
            <a:extLst>
              <a:ext uri="{FF2B5EF4-FFF2-40B4-BE49-F238E27FC236}">
                <a16:creationId xmlns:a16="http://schemas.microsoft.com/office/drawing/2014/main" id="{0F2BAA92-FDE4-44B0-BD7C-D61E45C7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58" name="Freeform 25">
            <a:extLst>
              <a:ext uri="{FF2B5EF4-FFF2-40B4-BE49-F238E27FC236}">
                <a16:creationId xmlns:a16="http://schemas.microsoft.com/office/drawing/2014/main" id="{2AE5C887-859D-4FA8-AFB1-07C48E2F79EE}"/>
              </a:ext>
            </a:extLst>
          </p:cNvPr>
          <p:cNvSpPr>
            <a:spLocks/>
          </p:cNvSpPr>
          <p:nvPr/>
        </p:nvSpPr>
        <p:spPr bwMode="auto">
          <a:xfrm>
            <a:off x="7620000" y="4267200"/>
            <a:ext cx="76200" cy="304800"/>
          </a:xfrm>
          <a:custGeom>
            <a:avLst/>
            <a:gdLst>
              <a:gd name="T0" fmla="*/ 2147483646 w 48"/>
              <a:gd name="T1" fmla="*/ 0 h 192"/>
              <a:gd name="T2" fmla="*/ 0 w 48"/>
              <a:gd name="T3" fmla="*/ 2147483646 h 192"/>
              <a:gd name="T4" fmla="*/ 2147483646 w 48"/>
              <a:gd name="T5" fmla="*/ 2147483646 h 192"/>
              <a:gd name="T6" fmla="*/ 0 w 48"/>
              <a:gd name="T7" fmla="*/ 2147483646 h 192"/>
              <a:gd name="T8" fmla="*/ 2147483646 w 48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92"/>
              <a:gd name="T17" fmla="*/ 48 w 48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92">
                <a:moveTo>
                  <a:pt x="48" y="0"/>
                </a:moveTo>
                <a:cubicBezTo>
                  <a:pt x="24" y="16"/>
                  <a:pt x="0" y="32"/>
                  <a:pt x="0" y="48"/>
                </a:cubicBezTo>
                <a:cubicBezTo>
                  <a:pt x="0" y="64"/>
                  <a:pt x="48" y="88"/>
                  <a:pt x="48" y="96"/>
                </a:cubicBezTo>
                <a:cubicBezTo>
                  <a:pt x="48" y="104"/>
                  <a:pt x="0" y="80"/>
                  <a:pt x="0" y="96"/>
                </a:cubicBezTo>
                <a:cubicBezTo>
                  <a:pt x="0" y="112"/>
                  <a:pt x="24" y="152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9" name="Oval 26">
            <a:extLst>
              <a:ext uri="{FF2B5EF4-FFF2-40B4-BE49-F238E27FC236}">
                <a16:creationId xmlns:a16="http://schemas.microsoft.com/office/drawing/2014/main" id="{8A63A7B6-7ABC-4A2C-AC94-2295F465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0" name="Oval 27">
            <a:extLst>
              <a:ext uri="{FF2B5EF4-FFF2-40B4-BE49-F238E27FC236}">
                <a16:creationId xmlns:a16="http://schemas.microsoft.com/office/drawing/2014/main" id="{2F8EC644-104E-45FA-B355-00407082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05400"/>
            <a:ext cx="533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1" name="Line 28">
            <a:extLst>
              <a:ext uri="{FF2B5EF4-FFF2-40B4-BE49-F238E27FC236}">
                <a16:creationId xmlns:a16="http://schemas.microsoft.com/office/drawing/2014/main" id="{0121E90A-5D57-4F5E-9A07-9B824E877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343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2" name="Line 29">
            <a:extLst>
              <a:ext uri="{FF2B5EF4-FFF2-40B4-BE49-F238E27FC236}">
                <a16:creationId xmlns:a16="http://schemas.microsoft.com/office/drawing/2014/main" id="{898E0A35-141F-4F1B-A288-23F6030A1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5575" y="4581525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30">
            <a:extLst>
              <a:ext uri="{FF2B5EF4-FFF2-40B4-BE49-F238E27FC236}">
                <a16:creationId xmlns:a16="http://schemas.microsoft.com/office/drawing/2014/main" id="{CDED4FB4-4396-472C-822D-9D31C9E55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408613"/>
            <a:ext cx="206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(objects are threads)</a:t>
            </a:r>
          </a:p>
        </p:txBody>
      </p:sp>
      <p:sp>
        <p:nvSpPr>
          <p:cNvPr id="44064" name="Text Box 31">
            <a:extLst>
              <a:ext uri="{FF2B5EF4-FFF2-40B4-BE49-F238E27FC236}">
                <a16:creationId xmlns:a16="http://schemas.microsoft.com/office/drawing/2014/main" id="{F6763556-6C6A-44DC-B0D9-F64ED299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38775"/>
            <a:ext cx="2439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(objects with run() body)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5" name="Rectangle 32">
            <a:extLst>
              <a:ext uri="{FF2B5EF4-FFF2-40B4-BE49-F238E27FC236}">
                <a16:creationId xmlns:a16="http://schemas.microsoft.com/office/drawing/2014/main" id="{382BB684-3DBF-45DB-959D-4973485E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5867400"/>
            <a:ext cx="446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[a]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4066" name="Rectangle 33">
            <a:extLst>
              <a:ext uri="{FF2B5EF4-FFF2-40B4-BE49-F238E27FC236}">
                <a16:creationId xmlns:a16="http://schemas.microsoft.com/office/drawing/2014/main" id="{099948A8-7683-4838-9869-7FDB08B5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5867400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[b]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700BCD6A-BDEB-48EF-8ABE-2F92003A2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526B4-DAE6-40FE-843B-FF15C6B9164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CF55EA6-EB75-430D-8D9F-2DE09A8BE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00913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4000"/>
              <a:t>1st method: Extending Thread class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49BC731-CB96-4173-AE81-DBAE4C5D5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1390650"/>
            <a:ext cx="7967663" cy="43434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400"/>
              <a:t>Create a class by extending Thread class and override run() method: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  </a:t>
            </a:r>
            <a:r>
              <a:rPr lang="en-US" altLang="en-US" sz="1600">
                <a:latin typeface="Courier New" panose="02070309020205020404" pitchFamily="49" charset="0"/>
              </a:rPr>
              <a:t>class MyThread extends Thread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	 </a:t>
            </a:r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public void run()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	 	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	   // thread body of execution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	 	}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  <a:r>
              <a:rPr lang="en-US" altLang="en-US" sz="1600" b="1">
                <a:latin typeface="Courier New" panose="02070309020205020404" pitchFamily="49" charset="0"/>
              </a:rPr>
              <a:t>	</a:t>
            </a:r>
            <a:endParaRPr lang="en-US" altLang="en-US" sz="1600">
              <a:latin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</a:rPr>
              <a:t>Create a thread: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MyThread thr1 = new MyThread();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</a:rPr>
              <a:t>Start Execution of threads: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thr1.start();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</a:rPr>
              <a:t>Create and Execute: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new MyThread().start();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20790FC8-38E3-4C46-8273-75CF61FD2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457C0E-84C4-4DCA-83FB-32AC60211090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9C432D5-449F-4192-B031-D7B53E3F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8F30432-937A-4530-A9C8-9AC9BEA96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MyThread extends Thread { 	</a:t>
            </a:r>
            <a:r>
              <a:rPr lang="en-US" altLang="en-US" sz="2000" b="1">
                <a:solidFill>
                  <a:schemeClr val="tx1"/>
                </a:solidFill>
              </a:rPr>
              <a:t> 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void </a:t>
            </a:r>
            <a:r>
              <a:rPr lang="en-US" altLang="en-US" sz="2000" b="1">
                <a:solidFill>
                  <a:schemeClr val="tx1"/>
                </a:solidFill>
              </a:rPr>
              <a:t>run</a:t>
            </a:r>
            <a:r>
              <a:rPr lang="en-US" altLang="en-US" sz="2000">
                <a:solidFill>
                  <a:schemeClr val="tx1"/>
                </a:solidFill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System.out.println(" this thread is running ...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ThreadEx1 { 		</a:t>
            </a:r>
            <a:r>
              <a:rPr lang="en-US" altLang="en-US" sz="2000" b="1">
                <a:solidFill>
                  <a:schemeClr val="tx1"/>
                </a:solidFill>
              </a:rPr>
              <a:t> 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static void main(String [] args 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		MyThread t = new MyThread();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		 </a:t>
            </a:r>
            <a:r>
              <a:rPr lang="en-US" altLang="en-US" sz="2000" b="1">
                <a:solidFill>
                  <a:schemeClr val="tx1"/>
                </a:solidFill>
              </a:rPr>
              <a:t>t.start();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</a:t>
            </a:r>
            <a:endParaRPr lang="en-GB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D16707E5-2148-400C-AC13-CB80AAEB2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28AE18-D65A-4501-AFD8-C8BBAF016FE3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8B22F4D-6BC5-4EB4-9787-9B3ADB8F2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152400"/>
            <a:ext cx="8021637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600"/>
              <a:t>2nd method: Threads by implementing Runnable interface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3C476C-C622-4E6E-ADF3-40821581F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4575" y="1409700"/>
            <a:ext cx="7967663" cy="43434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2000"/>
              <a:t>Create a class that implements the interface Runnable and override run() method: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class MyThread implements Runnable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.....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public void run()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{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// thread body of execution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}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1600"/>
              <a:t>Creating Object: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MyThread myObject = new MyThread();</a:t>
            </a:r>
            <a:endParaRPr lang="en-US" altLang="en-US" sz="1600"/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1600"/>
              <a:t>Creating Thread Object: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  </a:t>
            </a:r>
            <a:r>
              <a:rPr lang="en-US" altLang="en-US" sz="1600">
                <a:latin typeface="Courier New" panose="02070309020205020404" pitchFamily="49" charset="0"/>
              </a:rPr>
              <a:t>Thread thr1 = new Thread( myObject );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en-US" sz="1600"/>
              <a:t>Start Execution:</a:t>
            </a:r>
          </a:p>
          <a:p>
            <a:pPr marL="285750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thr1.start();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DAD3421B-6200-47EC-8505-59420DB56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C1A09C-1A41-4965-9EBC-0FC8B58DC6B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E1F2E11-C9A0-4DA6-A8C4-E525F955C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An example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9F3BE40-92AC-46F2-B4AD-3525AF1B2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MyThread implements Runnable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void run()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System.out.println(" this thread is running ... 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ThreadEx2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public static void main(String [] args 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</a:t>
            </a:r>
            <a:r>
              <a:rPr lang="en-US" altLang="en-US" sz="2000" b="1">
                <a:solidFill>
                  <a:schemeClr val="tx1"/>
                </a:solidFill>
              </a:rPr>
              <a:t>Thread t = new Thread(new MyThread());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         </a:t>
            </a:r>
            <a:r>
              <a:rPr lang="en-US" altLang="en-US" sz="2000" b="1">
                <a:solidFill>
                  <a:schemeClr val="tx1"/>
                </a:solidFill>
              </a:rPr>
              <a:t>t.start();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     }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        </a:t>
            </a:r>
            <a:endParaRPr lang="en-GB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DDE5-5694-4673-889B-2239BEB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Class versus Runnable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CCF2-1805-4718-BB27-DD9828A0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By </a:t>
            </a:r>
            <a:r>
              <a:rPr lang="en-US" sz="2800" u="sng" dirty="0"/>
              <a:t>extending the thread class</a:t>
            </a:r>
            <a:endParaRPr lang="en-US" sz="2800" dirty="0"/>
          </a:p>
          <a:p>
            <a:pPr lvl="1"/>
            <a:r>
              <a:rPr lang="en-US" sz="2400" dirty="0"/>
              <a:t>the derived class itself is a </a:t>
            </a:r>
            <a:r>
              <a:rPr lang="en-US" sz="2400" dirty="0">
                <a:solidFill>
                  <a:srgbClr val="FF0000"/>
                </a:solidFill>
              </a:rPr>
              <a:t>thread object </a:t>
            </a:r>
            <a:r>
              <a:rPr lang="en-US" sz="2400" dirty="0"/>
              <a:t>and it </a:t>
            </a:r>
            <a:r>
              <a:rPr lang="en-US" sz="2400" dirty="0">
                <a:solidFill>
                  <a:srgbClr val="FF0000"/>
                </a:solidFill>
              </a:rPr>
              <a:t>gains full control </a:t>
            </a:r>
            <a:r>
              <a:rPr lang="en-US" sz="2400" dirty="0"/>
              <a:t>over the thread life cycle.</a:t>
            </a:r>
          </a:p>
          <a:p>
            <a:r>
              <a:rPr lang="en-US" sz="2800" u="sng" dirty="0"/>
              <a:t>Implementing the Runnable interface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does not give developers any control </a:t>
            </a:r>
            <a:r>
              <a:rPr lang="en-US" sz="2400" dirty="0"/>
              <a:t>over the thread itself, as it simply defines the unit of work that will be executed in a thread.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897F-79A0-4696-AF9E-896D8348F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83C67-7E4F-4BD8-9885-C3C60F1F9B2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6788466"/>
      </p:ext>
    </p:extLst>
  </p:cSld>
  <p:clrMapOvr>
    <a:masterClrMapping/>
  </p:clrMapOvr>
  <p:transition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DDE5-5694-4673-889B-2239BEB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Class versus Runnable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CCF2-1805-4718-BB27-DD9828A0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</a:t>
            </a:r>
            <a:r>
              <a:rPr lang="en-US" sz="2800" u="sng" dirty="0"/>
              <a:t>extending the Thread class, </a:t>
            </a:r>
          </a:p>
          <a:p>
            <a:pPr lvl="1"/>
            <a:r>
              <a:rPr lang="en-US" sz="2400" dirty="0"/>
              <a:t>derived class </a:t>
            </a:r>
            <a:r>
              <a:rPr lang="en-US" sz="2400" dirty="0">
                <a:solidFill>
                  <a:srgbClr val="FF0000"/>
                </a:solidFill>
              </a:rPr>
              <a:t>cannot extend any other base classes </a:t>
            </a:r>
            <a:r>
              <a:rPr lang="en-US" sz="2400" dirty="0"/>
              <a:t>because Java only allows </a:t>
            </a:r>
            <a:r>
              <a:rPr lang="en-US" sz="2400" dirty="0">
                <a:solidFill>
                  <a:srgbClr val="FF0000"/>
                </a:solidFill>
              </a:rPr>
              <a:t>single inheritance</a:t>
            </a:r>
            <a:r>
              <a:rPr lang="en-US" sz="2400" dirty="0"/>
              <a:t>.</a:t>
            </a:r>
          </a:p>
          <a:p>
            <a:r>
              <a:rPr lang="en-US" sz="2800" dirty="0"/>
              <a:t>By </a:t>
            </a:r>
            <a:r>
              <a:rPr lang="en-US" sz="2800" u="sng" dirty="0"/>
              <a:t>implementing the Runnable interface,</a:t>
            </a:r>
          </a:p>
          <a:p>
            <a:pPr lvl="1"/>
            <a:r>
              <a:rPr lang="en-US" sz="2400" dirty="0"/>
              <a:t>the class </a:t>
            </a:r>
            <a:r>
              <a:rPr lang="en-US" sz="2400" dirty="0">
                <a:solidFill>
                  <a:srgbClr val="FF0000"/>
                </a:solidFill>
              </a:rPr>
              <a:t>can still extend </a:t>
            </a:r>
            <a:r>
              <a:rPr lang="en-US" sz="2400" dirty="0"/>
              <a:t>other base classes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897F-79A0-4696-AF9E-896D8348F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83C67-7E4F-4BD8-9885-C3C60F1F9B25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21272516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AD4DE97C-D915-451E-B211-AAE7E3829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2A41E3-03D1-4F63-BD14-2A227F2C80F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A919BE1-61A9-4447-BB2E-2034829A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927C795-E238-4EC6-96FF-B6E16C478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6324600" cy="44561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Middleware</a:t>
            </a:r>
            <a:r>
              <a:rPr lang="en-US" altLang="en-US" sz="2800" dirty="0"/>
              <a:t> is a layer of software (system) between Applications and Operating System (OS) powering the nodes of a distributed system.</a:t>
            </a:r>
          </a:p>
          <a:p>
            <a:pPr eaLnBrk="1" hangingPunct="1"/>
            <a:r>
              <a:rPr lang="en-US" altLang="en-US" sz="2800" dirty="0"/>
              <a:t>The OS facilitates:</a:t>
            </a:r>
          </a:p>
          <a:p>
            <a:pPr lvl="1" eaLnBrk="1" hangingPunct="1"/>
            <a:r>
              <a:rPr lang="en-US" altLang="en-US" sz="2400" dirty="0"/>
              <a:t>Encapsulation and protection of resources inside servers;</a:t>
            </a:r>
          </a:p>
          <a:p>
            <a:pPr lvl="1" eaLnBrk="1" hangingPunct="1"/>
            <a:r>
              <a:rPr lang="en-US" altLang="en-US" sz="2400" dirty="0"/>
              <a:t>Invocation of mechanisms required to access those resources including concurrent access/processing.</a:t>
            </a:r>
          </a:p>
        </p:txBody>
      </p:sp>
      <p:sp>
        <p:nvSpPr>
          <p:cNvPr id="8197" name="TextBox 2">
            <a:extLst>
              <a:ext uri="{FF2B5EF4-FFF2-40B4-BE49-F238E27FC236}">
                <a16:creationId xmlns:a16="http://schemas.microsoft.com/office/drawing/2014/main" id="{EDA5B251-7D3C-4D48-B85A-7A408A00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352675"/>
            <a:ext cx="1744663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800"/>
              <a:t>Middleware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4F293-D85D-40D8-940B-402A6E7DEEF2}"/>
              </a:ext>
            </a:extLst>
          </p:cNvPr>
          <p:cNvSpPr txBox="1"/>
          <p:nvPr/>
        </p:nvSpPr>
        <p:spPr>
          <a:xfrm>
            <a:off x="7154863" y="1993900"/>
            <a:ext cx="1738312" cy="338138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3"/>
                </a:solidFill>
              </a:rPr>
              <a:t>Applications</a:t>
            </a:r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E01CD913-B211-4431-8878-35F54EBD7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697163"/>
            <a:ext cx="1752600" cy="585787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/>
              <a:t>Distributed Nodes with OS</a:t>
            </a:r>
          </a:p>
        </p:txBody>
      </p:sp>
    </p:spTree>
  </p:cSld>
  <p:clrMapOvr>
    <a:masterClrMapping/>
  </p:clrMapOvr>
  <p:transition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2">
            <a:extLst>
              <a:ext uri="{FF2B5EF4-FFF2-40B4-BE49-F238E27FC236}">
                <a16:creationId xmlns:a16="http://schemas.microsoft.com/office/drawing/2014/main" id="{80F08064-0B6F-4BF1-BD46-98A6B14BF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E7D93-60AD-4A75-B626-5318E53986ED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79DDEAE-525C-46E0-9DAB-428346698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Life Cycle of Thread</a:t>
            </a:r>
          </a:p>
        </p:txBody>
      </p:sp>
      <p:grpSp>
        <p:nvGrpSpPr>
          <p:cNvPr id="54276" name="Group 57">
            <a:extLst>
              <a:ext uri="{FF2B5EF4-FFF2-40B4-BE49-F238E27FC236}">
                <a16:creationId xmlns:a16="http://schemas.microsoft.com/office/drawing/2014/main" id="{2E09FE5E-DFE6-4BEE-B48E-A67362D9E1F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066800"/>
            <a:ext cx="6965950" cy="5638800"/>
            <a:chOff x="864" y="672"/>
            <a:chExt cx="4388" cy="3552"/>
          </a:xfrm>
        </p:grpSpPr>
        <p:sp>
          <p:nvSpPr>
            <p:cNvPr id="54277" name="Freeform 43">
              <a:extLst>
                <a:ext uri="{FF2B5EF4-FFF2-40B4-BE49-F238E27FC236}">
                  <a16:creationId xmlns:a16="http://schemas.microsoft.com/office/drawing/2014/main" id="{2F2870B5-406D-4DD0-832D-2D4B7977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1824"/>
              <a:ext cx="920" cy="528"/>
            </a:xfrm>
            <a:custGeom>
              <a:avLst/>
              <a:gdLst>
                <a:gd name="T0" fmla="*/ 2851 w 680"/>
                <a:gd name="T1" fmla="*/ 24115 h 384"/>
                <a:gd name="T2" fmla="*/ 5305 w 680"/>
                <a:gd name="T3" fmla="*/ 6043 h 384"/>
                <a:gd name="T4" fmla="*/ 34601 w 680"/>
                <a:gd name="T5" fmla="*/ 0 h 384"/>
                <a:gd name="T6" fmla="*/ 0 60000 65536"/>
                <a:gd name="T7" fmla="*/ 0 60000 65536"/>
                <a:gd name="T8" fmla="*/ 0 60000 65536"/>
                <a:gd name="T9" fmla="*/ 0 w 680"/>
                <a:gd name="T10" fmla="*/ 0 h 384"/>
                <a:gd name="T11" fmla="*/ 680 w 68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0" h="384">
                  <a:moveTo>
                    <a:pt x="56" y="384"/>
                  </a:moveTo>
                  <a:cubicBezTo>
                    <a:pt x="28" y="272"/>
                    <a:pt x="0" y="160"/>
                    <a:pt x="104" y="96"/>
                  </a:cubicBezTo>
                  <a:cubicBezTo>
                    <a:pt x="208" y="32"/>
                    <a:pt x="444" y="16"/>
                    <a:pt x="68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78" name="Freeform 42">
              <a:extLst>
                <a:ext uri="{FF2B5EF4-FFF2-40B4-BE49-F238E27FC236}">
                  <a16:creationId xmlns:a16="http://schemas.microsoft.com/office/drawing/2014/main" id="{E6AB3D68-3648-468B-83F7-5052B1AE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" y="2880"/>
              <a:ext cx="864" cy="592"/>
            </a:xfrm>
            <a:custGeom>
              <a:avLst/>
              <a:gdLst>
                <a:gd name="T0" fmla="*/ 864 w 864"/>
                <a:gd name="T1" fmla="*/ 528 h 592"/>
                <a:gd name="T2" fmla="*/ 432 w 864"/>
                <a:gd name="T3" fmla="*/ 576 h 592"/>
                <a:gd name="T4" fmla="*/ 192 w 864"/>
                <a:gd name="T5" fmla="*/ 432 h 592"/>
                <a:gd name="T6" fmla="*/ 0 w 864"/>
                <a:gd name="T7" fmla="*/ 0 h 5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92"/>
                <a:gd name="T14" fmla="*/ 864 w 864"/>
                <a:gd name="T15" fmla="*/ 592 h 5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92">
                  <a:moveTo>
                    <a:pt x="864" y="528"/>
                  </a:moveTo>
                  <a:cubicBezTo>
                    <a:pt x="704" y="560"/>
                    <a:pt x="544" y="592"/>
                    <a:pt x="432" y="576"/>
                  </a:cubicBezTo>
                  <a:cubicBezTo>
                    <a:pt x="320" y="560"/>
                    <a:pt x="264" y="528"/>
                    <a:pt x="192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79" name="Oval 3">
              <a:extLst>
                <a:ext uri="{FF2B5EF4-FFF2-40B4-BE49-F238E27FC236}">
                  <a16:creationId xmlns:a16="http://schemas.microsoft.com/office/drawing/2014/main" id="{74296FEC-AF3D-45AA-AF02-160809F1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672"/>
              <a:ext cx="742" cy="43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0" name="Oval 4">
              <a:extLst>
                <a:ext uri="{FF2B5EF4-FFF2-40B4-BE49-F238E27FC236}">
                  <a16:creationId xmlns:a16="http://schemas.microsoft.com/office/drawing/2014/main" id="{CDC7EA73-46C0-4751-A46A-8EA6C098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52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1" name="Oval 6">
              <a:extLst>
                <a:ext uri="{FF2B5EF4-FFF2-40B4-BE49-F238E27FC236}">
                  <a16:creationId xmlns:a16="http://schemas.microsoft.com/office/drawing/2014/main" id="{8F6A0BCF-4E40-4E7A-B76B-D2798C11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1348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2" name="Rectangle 7">
              <a:extLst>
                <a:ext uri="{FF2B5EF4-FFF2-40B4-BE49-F238E27FC236}">
                  <a16:creationId xmlns:a16="http://schemas.microsoft.com/office/drawing/2014/main" id="{252C407C-97E4-471B-88F9-0DA8AE01B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748"/>
              <a:ext cx="4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new</a:t>
              </a:r>
            </a:p>
          </p:txBody>
        </p:sp>
        <p:sp>
          <p:nvSpPr>
            <p:cNvPr id="54283" name="Rectangle 8">
              <a:extLst>
                <a:ext uri="{FF2B5EF4-FFF2-40B4-BE49-F238E27FC236}">
                  <a16:creationId xmlns:a16="http://schemas.microsoft.com/office/drawing/2014/main" id="{288C169C-BB26-4123-B3C4-50B6E4AFA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536"/>
              <a:ext cx="6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ready</a:t>
              </a:r>
            </a:p>
          </p:txBody>
        </p:sp>
        <p:sp>
          <p:nvSpPr>
            <p:cNvPr id="54284" name="Line 13">
              <a:extLst>
                <a:ext uri="{FF2B5EF4-FFF2-40B4-BE49-F238E27FC236}">
                  <a16:creationId xmlns:a16="http://schemas.microsoft.com/office/drawing/2014/main" id="{C50452C4-93E6-4208-A5E7-19625D96B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05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Rectangle 21">
              <a:extLst>
                <a:ext uri="{FF2B5EF4-FFF2-40B4-BE49-F238E27FC236}">
                  <a16:creationId xmlns:a16="http://schemas.microsoft.com/office/drawing/2014/main" id="{5C0C499B-1FBC-412D-8621-324121346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1104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start()</a:t>
              </a:r>
            </a:p>
          </p:txBody>
        </p:sp>
        <p:sp>
          <p:nvSpPr>
            <p:cNvPr id="54286" name="Oval 23">
              <a:extLst>
                <a:ext uri="{FF2B5EF4-FFF2-40B4-BE49-F238E27FC236}">
                  <a16:creationId xmlns:a16="http://schemas.microsoft.com/office/drawing/2014/main" id="{9E0E28CA-DFF5-4C95-A76A-03971BFE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" y="3076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7" name="Rectangle 24">
              <a:extLst>
                <a:ext uri="{FF2B5EF4-FFF2-40B4-BE49-F238E27FC236}">
                  <a16:creationId xmlns:a16="http://schemas.microsoft.com/office/drawing/2014/main" id="{14B7EF3B-B030-49AB-8B14-7F1ECBB8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3216"/>
              <a:ext cx="8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running</a:t>
              </a:r>
            </a:p>
          </p:txBody>
        </p:sp>
        <p:sp>
          <p:nvSpPr>
            <p:cNvPr id="54288" name="Oval 25">
              <a:extLst>
                <a:ext uri="{FF2B5EF4-FFF2-40B4-BE49-F238E27FC236}">
                  <a16:creationId xmlns:a16="http://schemas.microsoft.com/office/drawing/2014/main" id="{76866987-117F-4837-8D35-E4BF54A15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705"/>
              <a:ext cx="851" cy="51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89" name="Line 26">
              <a:extLst>
                <a:ext uri="{FF2B5EF4-FFF2-40B4-BE49-F238E27FC236}">
                  <a16:creationId xmlns:a16="http://schemas.microsoft.com/office/drawing/2014/main" id="{5ED7810F-019E-440E-B328-4C5B4BD51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753"/>
              <a:ext cx="91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Rectangle 27">
              <a:extLst>
                <a:ext uri="{FF2B5EF4-FFF2-40B4-BE49-F238E27FC236}">
                  <a16:creationId xmlns:a16="http://schemas.microsoft.com/office/drawing/2014/main" id="{134E663D-C0A5-47B3-998E-7EFF74D2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801"/>
              <a:ext cx="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dead</a:t>
              </a:r>
            </a:p>
          </p:txBody>
        </p:sp>
        <p:sp>
          <p:nvSpPr>
            <p:cNvPr id="54291" name="Rectangle 28">
              <a:extLst>
                <a:ext uri="{FF2B5EF4-FFF2-40B4-BE49-F238E27FC236}">
                  <a16:creationId xmlns:a16="http://schemas.microsoft.com/office/drawing/2014/main" id="{BA7525C2-0D60-48CF-8807-6CF9A104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793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stop()</a:t>
              </a:r>
            </a:p>
          </p:txBody>
        </p:sp>
        <p:sp>
          <p:nvSpPr>
            <p:cNvPr id="54292" name="Freeform 29">
              <a:extLst>
                <a:ext uri="{FF2B5EF4-FFF2-40B4-BE49-F238E27FC236}">
                  <a16:creationId xmlns:a16="http://schemas.microsoft.com/office/drawing/2014/main" id="{BA5A2B2A-F534-444F-BB40-1E025FC6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1968"/>
              <a:ext cx="336" cy="1104"/>
            </a:xfrm>
            <a:custGeom>
              <a:avLst/>
              <a:gdLst>
                <a:gd name="T0" fmla="*/ 3128125 w 152"/>
                <a:gd name="T1" fmla="*/ 0 h 432"/>
                <a:gd name="T2" fmla="*/ 245866 w 152"/>
                <a:gd name="T3" fmla="*/ 47583205 h 432"/>
                <a:gd name="T4" fmla="*/ 4574532 w 152"/>
                <a:gd name="T5" fmla="*/ 85650025 h 432"/>
                <a:gd name="T6" fmla="*/ 0 60000 65536"/>
                <a:gd name="T7" fmla="*/ 0 60000 65536"/>
                <a:gd name="T8" fmla="*/ 0 60000 65536"/>
                <a:gd name="T9" fmla="*/ 0 w 152"/>
                <a:gd name="T10" fmla="*/ 0 h 432"/>
                <a:gd name="T11" fmla="*/ 152 w 15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432">
                  <a:moveTo>
                    <a:pt x="104" y="0"/>
                  </a:moveTo>
                  <a:cubicBezTo>
                    <a:pt x="52" y="84"/>
                    <a:pt x="0" y="168"/>
                    <a:pt x="8" y="240"/>
                  </a:cubicBezTo>
                  <a:cubicBezTo>
                    <a:pt x="16" y="312"/>
                    <a:pt x="128" y="400"/>
                    <a:pt x="152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3" name="Freeform 31">
              <a:extLst>
                <a:ext uri="{FF2B5EF4-FFF2-40B4-BE49-F238E27FC236}">
                  <a16:creationId xmlns:a16="http://schemas.microsoft.com/office/drawing/2014/main" id="{3C2DBE5B-5299-45EC-97BF-31691B4CA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3456"/>
              <a:ext cx="1008" cy="297"/>
            </a:xfrm>
            <a:custGeom>
              <a:avLst/>
              <a:gdLst>
                <a:gd name="T0" fmla="*/ 0 w 816"/>
                <a:gd name="T1" fmla="*/ 1 h 448"/>
                <a:gd name="T2" fmla="*/ 6747 w 816"/>
                <a:gd name="T3" fmla="*/ 1 h 448"/>
                <a:gd name="T4" fmla="*/ 12725 w 816"/>
                <a:gd name="T5" fmla="*/ 2 h 448"/>
                <a:gd name="T6" fmla="*/ 0 60000 65536"/>
                <a:gd name="T7" fmla="*/ 0 60000 65536"/>
                <a:gd name="T8" fmla="*/ 0 60000 65536"/>
                <a:gd name="T9" fmla="*/ 0 w 816"/>
                <a:gd name="T10" fmla="*/ 0 h 448"/>
                <a:gd name="T11" fmla="*/ 816 w 816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448">
                  <a:moveTo>
                    <a:pt x="0" y="64"/>
                  </a:moveTo>
                  <a:cubicBezTo>
                    <a:pt x="148" y="32"/>
                    <a:pt x="296" y="0"/>
                    <a:pt x="432" y="64"/>
                  </a:cubicBezTo>
                  <a:cubicBezTo>
                    <a:pt x="568" y="128"/>
                    <a:pt x="744" y="384"/>
                    <a:pt x="816" y="4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4" name="Text Box 32">
              <a:extLst>
                <a:ext uri="{FF2B5EF4-FFF2-40B4-BE49-F238E27FC236}">
                  <a16:creationId xmlns:a16="http://schemas.microsoft.com/office/drawing/2014/main" id="{D670E2D6-15C1-40CB-94DE-DBDBE990A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640"/>
              <a:ext cx="5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dispatch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295" name="Text Box 33">
              <a:extLst>
                <a:ext uri="{FF2B5EF4-FFF2-40B4-BE49-F238E27FC236}">
                  <a16:creationId xmlns:a16="http://schemas.microsoft.com/office/drawing/2014/main" id="{3B34F49B-029B-40FC-8BCF-01C31375F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3484"/>
              <a:ext cx="7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completion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296" name="Rectangle 35">
              <a:extLst>
                <a:ext uri="{FF2B5EF4-FFF2-40B4-BE49-F238E27FC236}">
                  <a16:creationId xmlns:a16="http://schemas.microsoft.com/office/drawing/2014/main" id="{78CEA907-6BC9-4928-9284-8D875613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976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wait()</a:t>
              </a:r>
            </a:p>
          </p:txBody>
        </p:sp>
        <p:sp>
          <p:nvSpPr>
            <p:cNvPr id="54297" name="Rectangle 36">
              <a:extLst>
                <a:ext uri="{FF2B5EF4-FFF2-40B4-BE49-F238E27FC236}">
                  <a16:creationId xmlns:a16="http://schemas.microsoft.com/office/drawing/2014/main" id="{3F7DD310-8216-4D50-8EA2-842B048C0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400"/>
              <a:ext cx="7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waiting</a:t>
              </a:r>
            </a:p>
          </p:txBody>
        </p:sp>
        <p:sp>
          <p:nvSpPr>
            <p:cNvPr id="54298" name="Oval 37">
              <a:extLst>
                <a:ext uri="{FF2B5EF4-FFF2-40B4-BE49-F238E27FC236}">
                  <a16:creationId xmlns:a16="http://schemas.microsoft.com/office/drawing/2014/main" id="{B1A0C063-7D44-4112-86E2-FA8B6DEB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99" name="Rectangle 38">
              <a:extLst>
                <a:ext uri="{FF2B5EF4-FFF2-40B4-BE49-F238E27FC236}">
                  <a16:creationId xmlns:a16="http://schemas.microsoft.com/office/drawing/2014/main" id="{90A01D29-9775-4089-8242-AEAF0155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2256"/>
              <a:ext cx="8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sleeping</a:t>
              </a:r>
            </a:p>
          </p:txBody>
        </p:sp>
        <p:sp>
          <p:nvSpPr>
            <p:cNvPr id="54300" name="Oval 39">
              <a:extLst>
                <a:ext uri="{FF2B5EF4-FFF2-40B4-BE49-F238E27FC236}">
                  <a16:creationId xmlns:a16="http://schemas.microsoft.com/office/drawing/2014/main" id="{7F26868E-19DF-4322-A7B0-CE2473C7C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301" name="Rectangle 40">
              <a:extLst>
                <a:ext uri="{FF2B5EF4-FFF2-40B4-BE49-F238E27FC236}">
                  <a16:creationId xmlns:a16="http://schemas.microsoft.com/office/drawing/2014/main" id="{27EA2E87-92D8-4A17-898A-75928E4B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313"/>
              <a:ext cx="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blocked</a:t>
              </a:r>
            </a:p>
          </p:txBody>
        </p:sp>
        <p:sp>
          <p:nvSpPr>
            <p:cNvPr id="54302" name="Rectangle 41">
              <a:extLst>
                <a:ext uri="{FF2B5EF4-FFF2-40B4-BE49-F238E27FC236}">
                  <a16:creationId xmlns:a16="http://schemas.microsoft.com/office/drawing/2014/main" id="{0DAEA1A3-8F65-48CF-8441-FD93430A3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1920"/>
              <a:ext cx="726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notify()</a:t>
              </a:r>
            </a:p>
          </p:txBody>
        </p:sp>
        <p:sp>
          <p:nvSpPr>
            <p:cNvPr id="54303" name="Line 45">
              <a:extLst>
                <a:ext uri="{FF2B5EF4-FFF2-40B4-BE49-F238E27FC236}">
                  <a16:creationId xmlns:a16="http://schemas.microsoft.com/office/drawing/2014/main" id="{C8981AA8-CADF-4386-AE0E-41325DAA8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7" y="273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4" name="Rectangle 44">
              <a:extLst>
                <a:ext uri="{FF2B5EF4-FFF2-40B4-BE49-F238E27FC236}">
                  <a16:creationId xmlns:a16="http://schemas.microsoft.com/office/drawing/2014/main" id="{4DE6722A-5EEE-4EDF-9C7A-45552DE3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784"/>
              <a:ext cx="720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sleep()</a:t>
              </a:r>
            </a:p>
          </p:txBody>
        </p:sp>
        <p:sp>
          <p:nvSpPr>
            <p:cNvPr id="54305" name="Freeform 46">
              <a:extLst>
                <a:ext uri="{FF2B5EF4-FFF2-40B4-BE49-F238E27FC236}">
                  <a16:creationId xmlns:a16="http://schemas.microsoft.com/office/drawing/2014/main" id="{3D358E1E-A3D1-4A8E-9C9A-0BF133D4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2736"/>
              <a:ext cx="1584" cy="624"/>
            </a:xfrm>
            <a:custGeom>
              <a:avLst/>
              <a:gdLst>
                <a:gd name="T0" fmla="*/ 0 w 1536"/>
                <a:gd name="T1" fmla="*/ 2154 h 560"/>
                <a:gd name="T2" fmla="*/ 790 w 1536"/>
                <a:gd name="T3" fmla="*/ 2154 h 560"/>
                <a:gd name="T4" fmla="*/ 1860 w 1536"/>
                <a:gd name="T5" fmla="*/ 1371 h 560"/>
                <a:gd name="T6" fmla="*/ 2291 w 1536"/>
                <a:gd name="T7" fmla="*/ 0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60"/>
                <a:gd name="T14" fmla="*/ 1536 w 1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60">
                  <a:moveTo>
                    <a:pt x="0" y="528"/>
                  </a:moveTo>
                  <a:cubicBezTo>
                    <a:pt x="160" y="544"/>
                    <a:pt x="320" y="560"/>
                    <a:pt x="528" y="528"/>
                  </a:cubicBezTo>
                  <a:cubicBezTo>
                    <a:pt x="736" y="496"/>
                    <a:pt x="1080" y="424"/>
                    <a:pt x="1248" y="336"/>
                  </a:cubicBezTo>
                  <a:cubicBezTo>
                    <a:pt x="1416" y="248"/>
                    <a:pt x="1476" y="124"/>
                    <a:pt x="15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6" name="Freeform 47">
              <a:extLst>
                <a:ext uri="{FF2B5EF4-FFF2-40B4-BE49-F238E27FC236}">
                  <a16:creationId xmlns:a16="http://schemas.microsoft.com/office/drawing/2014/main" id="{2E9CB42A-BFBE-4A5E-AE94-9532845C1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968"/>
              <a:ext cx="576" cy="240"/>
            </a:xfrm>
            <a:custGeom>
              <a:avLst/>
              <a:gdLst>
                <a:gd name="T0" fmla="*/ 576 w 576"/>
                <a:gd name="T1" fmla="*/ 240 h 240"/>
                <a:gd name="T2" fmla="*/ 480 w 576"/>
                <a:gd name="T3" fmla="*/ 48 h 240"/>
                <a:gd name="T4" fmla="*/ 0 w 576"/>
                <a:gd name="T5" fmla="*/ 0 h 240"/>
                <a:gd name="T6" fmla="*/ 0 60000 65536"/>
                <a:gd name="T7" fmla="*/ 0 60000 65536"/>
                <a:gd name="T8" fmla="*/ 0 60000 65536"/>
                <a:gd name="T9" fmla="*/ 0 w 576"/>
                <a:gd name="T10" fmla="*/ 0 h 240"/>
                <a:gd name="T11" fmla="*/ 576 w 57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40">
                  <a:moveTo>
                    <a:pt x="576" y="240"/>
                  </a:moveTo>
                  <a:cubicBezTo>
                    <a:pt x="576" y="164"/>
                    <a:pt x="576" y="88"/>
                    <a:pt x="480" y="48"/>
                  </a:cubicBezTo>
                  <a:cubicBezTo>
                    <a:pt x="384" y="8"/>
                    <a:pt x="72" y="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7" name="Text Box 49">
              <a:extLst>
                <a:ext uri="{FF2B5EF4-FFF2-40B4-BE49-F238E27FC236}">
                  <a16:creationId xmlns:a16="http://schemas.microsoft.com/office/drawing/2014/main" id="{D5983910-BE36-405E-877D-A0897B887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3312"/>
              <a:ext cx="8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Block on I/O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308" name="Text Box 50">
              <a:extLst>
                <a:ext uri="{FF2B5EF4-FFF2-40B4-BE49-F238E27FC236}">
                  <a16:creationId xmlns:a16="http://schemas.microsoft.com/office/drawing/2014/main" id="{AAEFCC5B-CDB5-4178-9D4B-A112252D3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344"/>
              <a:ext cx="9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I/O completed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309" name="Text Box 51">
              <a:extLst>
                <a:ext uri="{FF2B5EF4-FFF2-40B4-BE49-F238E27FC236}">
                  <a16:creationId xmlns:a16="http://schemas.microsoft.com/office/drawing/2014/main" id="{102B0107-9828-4735-9599-8628E3E54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1804"/>
              <a:ext cx="89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600" i="1">
                  <a:solidFill>
                    <a:schemeClr val="tx1"/>
                  </a:solidFill>
                </a:rPr>
                <a:t>Time expired/</a:t>
              </a:r>
              <a:br>
                <a:rPr lang="en-AU" altLang="en-US" sz="1600" i="1">
                  <a:solidFill>
                    <a:schemeClr val="tx1"/>
                  </a:solidFill>
                </a:rPr>
              </a:br>
              <a:r>
                <a:rPr lang="en-AU" altLang="en-US" sz="1600" i="1">
                  <a:solidFill>
                    <a:schemeClr val="tx1"/>
                  </a:solidFill>
                </a:rPr>
                <a:t>interrupted</a:t>
              </a:r>
              <a:endParaRPr lang="en-US" alt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54310" name="Rectangle 52">
              <a:extLst>
                <a:ext uri="{FF2B5EF4-FFF2-40B4-BE49-F238E27FC236}">
                  <a16:creationId xmlns:a16="http://schemas.microsoft.com/office/drawing/2014/main" id="{C3F54DC5-E971-416D-91A5-0246F0675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976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suspend()</a:t>
              </a:r>
            </a:p>
          </p:txBody>
        </p:sp>
        <p:sp>
          <p:nvSpPr>
            <p:cNvPr id="54311" name="Freeform 54">
              <a:extLst>
                <a:ext uri="{FF2B5EF4-FFF2-40B4-BE49-F238E27FC236}">
                  <a16:creationId xmlns:a16="http://schemas.microsoft.com/office/drawing/2014/main" id="{73FF5C32-659A-488D-AEC4-6FA373144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560"/>
              <a:ext cx="1392" cy="648"/>
            </a:xfrm>
            <a:custGeom>
              <a:avLst/>
              <a:gdLst>
                <a:gd name="T0" fmla="*/ 1392 w 1392"/>
                <a:gd name="T1" fmla="*/ 648 h 648"/>
                <a:gd name="T2" fmla="*/ 1248 w 1392"/>
                <a:gd name="T3" fmla="*/ 216 h 648"/>
                <a:gd name="T4" fmla="*/ 912 w 1392"/>
                <a:gd name="T5" fmla="*/ 24 h 648"/>
                <a:gd name="T6" fmla="*/ 0 w 1392"/>
                <a:gd name="T7" fmla="*/ 72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648"/>
                <a:gd name="T14" fmla="*/ 1392 w 1392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648">
                  <a:moveTo>
                    <a:pt x="1392" y="648"/>
                  </a:moveTo>
                  <a:cubicBezTo>
                    <a:pt x="1360" y="484"/>
                    <a:pt x="1328" y="320"/>
                    <a:pt x="1248" y="216"/>
                  </a:cubicBezTo>
                  <a:cubicBezTo>
                    <a:pt x="1168" y="112"/>
                    <a:pt x="1120" y="48"/>
                    <a:pt x="912" y="24"/>
                  </a:cubicBezTo>
                  <a:cubicBezTo>
                    <a:pt x="704" y="0"/>
                    <a:pt x="352" y="36"/>
                    <a:pt x="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2" name="Rectangle 53">
              <a:extLst>
                <a:ext uri="{FF2B5EF4-FFF2-40B4-BE49-F238E27FC236}">
                  <a16:creationId xmlns:a16="http://schemas.microsoft.com/office/drawing/2014/main" id="{5470FEFD-95B8-4661-B273-DF24F180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80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resume()</a:t>
              </a:r>
            </a:p>
          </p:txBody>
        </p:sp>
        <p:sp>
          <p:nvSpPr>
            <p:cNvPr id="54313" name="Freeform 55">
              <a:extLst>
                <a:ext uri="{FF2B5EF4-FFF2-40B4-BE49-F238E27FC236}">
                  <a16:creationId xmlns:a16="http://schemas.microsoft.com/office/drawing/2014/main" id="{45910E43-4AF2-4DBE-BA28-09BCA799D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2736"/>
              <a:ext cx="1832" cy="744"/>
            </a:xfrm>
            <a:custGeom>
              <a:avLst/>
              <a:gdLst>
                <a:gd name="T0" fmla="*/ 0 w 1832"/>
                <a:gd name="T1" fmla="*/ 672 h 744"/>
                <a:gd name="T2" fmla="*/ 384 w 1832"/>
                <a:gd name="T3" fmla="*/ 672 h 744"/>
                <a:gd name="T4" fmla="*/ 912 w 1832"/>
                <a:gd name="T5" fmla="*/ 672 h 744"/>
                <a:gd name="T6" fmla="*/ 1440 w 1832"/>
                <a:gd name="T7" fmla="*/ 720 h 744"/>
                <a:gd name="T8" fmla="*/ 1776 w 1832"/>
                <a:gd name="T9" fmla="*/ 528 h 744"/>
                <a:gd name="T10" fmla="*/ 1776 w 1832"/>
                <a:gd name="T11" fmla="*/ 0 h 7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2"/>
                <a:gd name="T19" fmla="*/ 0 h 744"/>
                <a:gd name="T20" fmla="*/ 1832 w 1832"/>
                <a:gd name="T21" fmla="*/ 744 h 7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2" h="744">
                  <a:moveTo>
                    <a:pt x="0" y="672"/>
                  </a:moveTo>
                  <a:cubicBezTo>
                    <a:pt x="116" y="672"/>
                    <a:pt x="232" y="672"/>
                    <a:pt x="384" y="672"/>
                  </a:cubicBezTo>
                  <a:cubicBezTo>
                    <a:pt x="536" y="672"/>
                    <a:pt x="736" y="664"/>
                    <a:pt x="912" y="672"/>
                  </a:cubicBezTo>
                  <a:cubicBezTo>
                    <a:pt x="1088" y="680"/>
                    <a:pt x="1296" y="744"/>
                    <a:pt x="1440" y="720"/>
                  </a:cubicBezTo>
                  <a:cubicBezTo>
                    <a:pt x="1584" y="696"/>
                    <a:pt x="1720" y="648"/>
                    <a:pt x="1776" y="528"/>
                  </a:cubicBezTo>
                  <a:cubicBezTo>
                    <a:pt x="1832" y="408"/>
                    <a:pt x="1804" y="204"/>
                    <a:pt x="177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14" name="Freeform 56">
              <a:extLst>
                <a:ext uri="{FF2B5EF4-FFF2-40B4-BE49-F238E27FC236}">
                  <a16:creationId xmlns:a16="http://schemas.microsoft.com/office/drawing/2014/main" id="{6D6B88F1-CAA0-4571-98C1-702E01B23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304"/>
              <a:ext cx="2024" cy="952"/>
            </a:xfrm>
            <a:custGeom>
              <a:avLst/>
              <a:gdLst>
                <a:gd name="T0" fmla="*/ 1776 w 2024"/>
                <a:gd name="T1" fmla="*/ 952 h 952"/>
                <a:gd name="T2" fmla="*/ 1968 w 2024"/>
                <a:gd name="T3" fmla="*/ 664 h 952"/>
                <a:gd name="T4" fmla="*/ 1968 w 2024"/>
                <a:gd name="T5" fmla="*/ 328 h 952"/>
                <a:gd name="T6" fmla="*/ 1632 w 2024"/>
                <a:gd name="T7" fmla="*/ 40 h 952"/>
                <a:gd name="T8" fmla="*/ 384 w 2024"/>
                <a:gd name="T9" fmla="*/ 88 h 952"/>
                <a:gd name="T10" fmla="*/ 0 w 2024"/>
                <a:gd name="T11" fmla="*/ 184 h 9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4"/>
                <a:gd name="T19" fmla="*/ 0 h 952"/>
                <a:gd name="T20" fmla="*/ 2024 w 2024"/>
                <a:gd name="T21" fmla="*/ 952 h 9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4" h="952">
                  <a:moveTo>
                    <a:pt x="1776" y="952"/>
                  </a:moveTo>
                  <a:cubicBezTo>
                    <a:pt x="1856" y="860"/>
                    <a:pt x="1936" y="768"/>
                    <a:pt x="1968" y="664"/>
                  </a:cubicBezTo>
                  <a:cubicBezTo>
                    <a:pt x="2000" y="560"/>
                    <a:pt x="2024" y="432"/>
                    <a:pt x="1968" y="328"/>
                  </a:cubicBezTo>
                  <a:cubicBezTo>
                    <a:pt x="1912" y="224"/>
                    <a:pt x="1896" y="80"/>
                    <a:pt x="1632" y="40"/>
                  </a:cubicBezTo>
                  <a:cubicBezTo>
                    <a:pt x="1368" y="0"/>
                    <a:pt x="656" y="64"/>
                    <a:pt x="384" y="88"/>
                  </a:cubicBezTo>
                  <a:cubicBezTo>
                    <a:pt x="112" y="112"/>
                    <a:pt x="56" y="148"/>
                    <a:pt x="0" y="1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412D6CDF-EB92-415B-B42A-7F5698C205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ABA0BE-2E96-4CB0-91FA-A451907497AE}" type="slidenum">
              <a:rPr lang="zh-CN" altLang="en-GB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zh-CN" sz="1400">
              <a:solidFill>
                <a:srgbClr val="000000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8C273A7-9945-4790-A804-14E87F721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200" dirty="0"/>
              <a:t>Example 1: </a:t>
            </a:r>
            <a:r>
              <a:rPr lang="en-AU" altLang="en-US" sz="3200" dirty="0" err="1"/>
              <a:t>MathServer</a:t>
            </a:r>
            <a:r>
              <a:rPr lang="en-AU" altLang="en-US" sz="3200" dirty="0"/>
              <a:t> – Demonstrates the use of Threads</a:t>
            </a:r>
          </a:p>
        </p:txBody>
      </p:sp>
      <p:sp>
        <p:nvSpPr>
          <p:cNvPr id="93189" name="Oval 4">
            <a:extLst>
              <a:ext uri="{FF2B5EF4-FFF2-40B4-BE49-F238E27FC236}">
                <a16:creationId xmlns:a16="http://schemas.microsoft.com/office/drawing/2014/main" id="{58676294-9CD3-42F1-A971-661EFEB4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52600"/>
            <a:ext cx="3124200" cy="2362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6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err="1">
                <a:solidFill>
                  <a:srgbClr val="000000"/>
                </a:solidFill>
                <a:latin typeface="+mj-lt"/>
              </a:rPr>
              <a:t>MathThreads</a:t>
            </a:r>
            <a:endParaRPr lang="en-US" altLang="en-US" sz="1600" dirty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i="1" dirty="0">
                <a:solidFill>
                  <a:srgbClr val="242021"/>
                </a:solidFill>
                <a:latin typeface="+mj-lt"/>
              </a:rPr>
              <a:t>p 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= sin (</a:t>
            </a:r>
            <a:r>
              <a:rPr lang="en-US" sz="1600" i="1" dirty="0">
                <a:solidFill>
                  <a:srgbClr val="242021"/>
                </a:solidFill>
                <a:latin typeface="+mj-lt"/>
              </a:rPr>
              <a:t>x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) + cos (</a:t>
            </a:r>
            <a:r>
              <a:rPr lang="en-US" sz="1600" i="1" dirty="0">
                <a:solidFill>
                  <a:srgbClr val="242021"/>
                </a:solidFill>
                <a:latin typeface="+mj-lt"/>
              </a:rPr>
              <a:t>y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) + tan (</a:t>
            </a:r>
            <a:r>
              <a:rPr lang="en-US" sz="1600" i="1" dirty="0">
                <a:solidFill>
                  <a:srgbClr val="242021"/>
                </a:solidFill>
                <a:latin typeface="+mj-lt"/>
              </a:rPr>
              <a:t>z</a:t>
            </a:r>
            <a:r>
              <a:rPr lang="en-US" sz="1600" dirty="0">
                <a:solidFill>
                  <a:srgbClr val="24202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  <a:endParaRPr lang="en-US" alt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1446" name="Rectangle 7">
            <a:extLst>
              <a:ext uri="{FF2B5EF4-FFF2-40B4-BE49-F238E27FC236}">
                <a16:creationId xmlns:a16="http://schemas.microsoft.com/office/drawing/2014/main" id="{3F299312-08D0-48E6-BCE3-2E03BB88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16764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A Client 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What is p(4,5,16)?</a:t>
            </a:r>
          </a:p>
        </p:txBody>
      </p:sp>
      <p:sp>
        <p:nvSpPr>
          <p:cNvPr id="61447" name="Rectangle 9">
            <a:extLst>
              <a:ext uri="{FF2B5EF4-FFF2-40B4-BE49-F238E27FC236}">
                <a16:creationId xmlns:a16="http://schemas.microsoft.com/office/drawing/2014/main" id="{22A45D43-E408-4D93-A154-3A910526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6764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A Client Program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What is p(4,80,16)?</a:t>
            </a:r>
          </a:p>
        </p:txBody>
      </p:sp>
      <p:sp>
        <p:nvSpPr>
          <p:cNvPr id="61448" name="Rectangle 11">
            <a:extLst>
              <a:ext uri="{FF2B5EF4-FFF2-40B4-BE49-F238E27FC236}">
                <a16:creationId xmlns:a16="http://schemas.microsoft.com/office/drawing/2014/main" id="{FDEFE8BD-BDB4-4946-A3D1-5B9FCC62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1676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What is p(4,5,16)?</a:t>
            </a:r>
          </a:p>
        </p:txBody>
      </p:sp>
      <p:sp>
        <p:nvSpPr>
          <p:cNvPr id="61449" name="Line 12">
            <a:extLst>
              <a:ext uri="{FF2B5EF4-FFF2-40B4-BE49-F238E27FC236}">
                <a16:creationId xmlns:a16="http://schemas.microsoft.com/office/drawing/2014/main" id="{1EB2C3DA-028D-4313-B3EF-F110B621B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2590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13">
            <a:extLst>
              <a:ext uri="{FF2B5EF4-FFF2-40B4-BE49-F238E27FC236}">
                <a16:creationId xmlns:a16="http://schemas.microsoft.com/office/drawing/2014/main" id="{3B1E4BB6-72E6-4BC0-B78C-DBFB77B57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581400"/>
            <a:ext cx="281940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Line 14">
            <a:extLst>
              <a:ext uri="{FF2B5EF4-FFF2-40B4-BE49-F238E27FC236}">
                <a16:creationId xmlns:a16="http://schemas.microsoft.com/office/drawing/2014/main" id="{0E9759BF-AB6B-46B1-9CC1-9EACE93E87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962400"/>
            <a:ext cx="23622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2" name="Line 16">
            <a:extLst>
              <a:ext uri="{FF2B5EF4-FFF2-40B4-BE49-F238E27FC236}">
                <a16:creationId xmlns:a16="http://schemas.microsoft.com/office/drawing/2014/main" id="{523BBC61-99EB-4379-9E94-F48DC1459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25908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3" name="Text Box 17">
            <a:extLst>
              <a:ext uri="{FF2B5EF4-FFF2-40B4-BE49-F238E27FC236}">
                <a16:creationId xmlns:a16="http://schemas.microsoft.com/office/drawing/2014/main" id="{A32AB1D5-3C80-42DA-ABCC-8EFF7C5D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2438400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“sqrt 4.0”</a:t>
            </a:r>
          </a:p>
        </p:txBody>
      </p:sp>
      <p:sp>
        <p:nvSpPr>
          <p:cNvPr id="61454" name="Text Box 18">
            <a:extLst>
              <a:ext uri="{FF2B5EF4-FFF2-40B4-BE49-F238E27FC236}">
                <a16:creationId xmlns:a16="http://schemas.microsoft.com/office/drawing/2014/main" id="{D12F21F2-8987-4D6C-868C-5A25D95D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3092450"/>
            <a:ext cx="630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“2.0”</a:t>
            </a:r>
          </a:p>
        </p:txBody>
      </p:sp>
    </p:spTree>
  </p:cSld>
  <p:clrMapOvr>
    <a:masterClrMapping/>
  </p:clrMapOvr>
  <p:transition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E6541167-EA92-4579-83D3-4BEBA943F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Flow of control in a master and multiple workers threads application</a:t>
            </a:r>
            <a:endParaRPr lang="en-US" altLang="en-US" sz="3200" dirty="0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6DF993B1-3484-48A5-913F-97A2C9BFCE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0AFC73-FC5D-47BA-A0DC-198E4DAF303F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91B09FAC-80AE-4212-9E94-6DC61196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376362"/>
            <a:ext cx="6400800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6ABC7A4-8BCA-4D5B-B99C-A8A3316BC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7E05F035-B928-4E5D-9F62-41CEE64348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69479A-96B7-40D0-ABAC-491E12A89536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5541" name="Picture 6">
            <a:extLst>
              <a:ext uri="{FF2B5EF4-FFF2-40B4-BE49-F238E27FC236}">
                <a16:creationId xmlns:a16="http://schemas.microsoft.com/office/drawing/2014/main" id="{4FADDD45-E333-46A8-A317-61D0C7EA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5" y="914400"/>
            <a:ext cx="868434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86E96DC-018F-4F7B-AFA2-5246A5995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1EC0D07F-8C3B-45B4-A1BA-E86C9786CD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1B04AE-C806-4B31-BC0D-2E4B65CBF3AF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E4774A0C-C07E-4412-99F1-ABA2CB366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446314"/>
            <a:ext cx="7619999" cy="596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46C16D14-AFC4-45FE-B1DD-EACECA98B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F543C6E3-71EA-4933-975B-2E5C30A2FE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E3C4A1-0294-4FEC-8AE4-151A21323310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69637" name="Picture 6">
            <a:extLst>
              <a:ext uri="{FF2B5EF4-FFF2-40B4-BE49-F238E27FC236}">
                <a16:creationId xmlns:a16="http://schemas.microsoft.com/office/drawing/2014/main" id="{49010B87-55AE-45EC-B705-27C39505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848"/>
            <a:ext cx="7620000" cy="589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E4369BEA-B9F8-45F1-81A3-8EAD26974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0337AB-E322-4232-B51F-029C6328EE40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0DD3AF4-FB64-4951-A4A1-250DCD5A3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A Program with Three Java Threads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CA8AAF4-6E97-46FB-828C-16A0C0F8C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Write a program that creates 3 threads</a:t>
            </a:r>
          </a:p>
        </p:txBody>
      </p:sp>
    </p:spTree>
  </p:cSld>
  <p:clrMapOvr>
    <a:masterClrMapping/>
  </p:clrMapOvr>
  <p:transition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CE75AA61-7B6A-47C2-AC03-1A94CE2AB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526A1-1AE4-49BE-A3BE-FE04FB639A64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F5CA625-D44D-4698-BF57-41F02E64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Three threads example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81F6172-C70D-479A-A78D-A5C4D388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A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for(int i=1;i&lt;=5;i++)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  System.out.println("\t From ThreadA: i= "+i);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System.out.println("Exit from A");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B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for(int j=1;j&lt;=5;j++)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  System.out.println("\t From ThreadB: j= "+j);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System.out.println("Exit from B");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</p:txBody>
      </p:sp>
    </p:spTree>
  </p:cSld>
  <p:clrMapOvr>
    <a:masterClrMapping/>
  </p:clrMapOvr>
  <p:transition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F8CC4286-BEE4-41B8-B458-29360683C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DB15A4-0366-4D3F-BF4D-273CD7874FF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10426BA-74FE-400B-A6EE-778CB6C4B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C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for(int k=1;k&lt;=5;k++)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  System.out.println("\t From ThreadC: k= "+k);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System.out.println("Exit from C");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class ThreadTest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public static void main(String args[])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{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new A().start();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new B().start();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         new C().start();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           }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200" b="1"/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en-US" sz="1200" b="1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FD04286-E6D8-4110-AA79-AC805BA34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Three threads example</a:t>
            </a:r>
          </a:p>
        </p:txBody>
      </p:sp>
    </p:spTree>
  </p:cSld>
  <p:clrMapOvr>
    <a:masterClrMapping/>
  </p:clrMapOvr>
  <p:transition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FAE39BD6-CF11-4DF0-B2C6-60F9329A9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5582E-0FA3-4C19-B8C0-2AE3C903C7AE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8569158-2643-46C0-9389-D55BB8E69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Run 1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37CD21D-1571-46FE-BA04-86A073B87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/>
              <a:t>[raj@mundroo] threads [1:76] java ThreadTest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400"/>
          </a:p>
        </p:txBody>
      </p:sp>
    </p:spTree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20269FD2-7C58-4F22-B08F-26101DBE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A5A2DF-9F21-41A6-BD5C-7623E5D5968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E924AB4-60BE-4D0B-9C34-88A185931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Middleware and Network Operating System (NOS)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E82A231-7DA9-4357-AE1E-6EB13B982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Many DOS (Distributed OS) have been investigated, but there are none in general/wide use. But NOS are in wide use for various reasons both technical and non-technical.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Users have much invested in their application software; they will not adopt a new OS that will not run their applications.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Users tend to prefer to have a degree of autonomy of their machines, even in a closely knit organisation.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combination of middleware and NOSs provides an acceptable balance between the requirement of autonomy and network transparency.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NOS allows users to run their favorite word processor.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Middleware enables users to take advantage of services that become available in their distributed systems.</a:t>
            </a:r>
          </a:p>
        </p:txBody>
      </p:sp>
    </p:spTree>
  </p:cSld>
  <p:clrMapOvr>
    <a:masterClrMapping/>
  </p:clrMapOvr>
  <p:transition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027E44BA-C1C6-4B7F-A24B-B116FE07F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0686A-2FC3-42A5-B3D2-858C0DD29EA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172943C-BC16-482A-944D-CC4084B2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Run 2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E271B24-D41E-4290-A604-55DEB2BEE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/>
              <a:t>[raj@mundroo] threads [1:77] java ThreadTest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ThreadA: i=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ThreadC: k=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         From ThreadB: j=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Exit from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400"/>
          </a:p>
        </p:txBody>
      </p:sp>
    </p:spTree>
  </p:cSld>
  <p:clrMapOvr>
    <a:masterClrMapping/>
  </p:clrMapOvr>
  <p:transition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BE6F4594-A9DF-49E9-8FD0-9E6FE9E71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D6256-9BE8-42F4-9470-2265F459A44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BA2792F-CB36-4523-BF5A-68B16FDA9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5948B6F-6C61-4A68-BB85-BFF28BA14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In Java, each thread is assigned priority, which affects the order in which it is scheduled for running. The threads so far had same default priority (NORM_PRIORITY) and they are served using FCFS policy.</a:t>
            </a:r>
          </a:p>
          <a:p>
            <a:pPr lvl="1" eaLnBrk="1" hangingPunct="1"/>
            <a:r>
              <a:rPr lang="en-GB" altLang="en-US" sz="2400"/>
              <a:t>Java allows users to change priority:</a:t>
            </a:r>
          </a:p>
          <a:p>
            <a:pPr lvl="2" eaLnBrk="1" hangingPunct="1"/>
            <a:r>
              <a:rPr lang="en-GB" altLang="en-US" sz="2000"/>
              <a:t>ThreadName.setPriority(intNumber)</a:t>
            </a:r>
          </a:p>
          <a:p>
            <a:pPr lvl="3" eaLnBrk="1" hangingPunct="1"/>
            <a:r>
              <a:rPr lang="en-GB" altLang="en-US" sz="1800"/>
              <a:t>MIN_PRIORITY = 1</a:t>
            </a:r>
          </a:p>
          <a:p>
            <a:pPr lvl="3" eaLnBrk="1" hangingPunct="1"/>
            <a:r>
              <a:rPr lang="en-GB" altLang="en-US" sz="1800"/>
              <a:t>NORM_PRIORITY=5</a:t>
            </a:r>
          </a:p>
          <a:p>
            <a:pPr lvl="3" eaLnBrk="1" hangingPunct="1"/>
            <a:r>
              <a:rPr lang="en-GB" altLang="en-US" sz="1800"/>
              <a:t>MAX_PRIORITY=10</a:t>
            </a:r>
          </a:p>
        </p:txBody>
      </p:sp>
    </p:spTree>
  </p:cSld>
  <p:clrMapOvr>
    <a:masterClrMapping/>
  </p:clrMapOvr>
  <p:transition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C04DC580-0556-48A3-8380-5383653ADD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05D1D-2916-49F0-91D3-BD6733AC220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C3A9509-62EC-4BFB-A8E5-7E37A76F3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FDC58AD-85EA-49DC-9B1B-3337FCE60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400"/>
              <a:t>class</a:t>
            </a:r>
            <a:r>
              <a:rPr lang="en-GB" altLang="en-US" sz="1200"/>
              <a:t> A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A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i=1;i&lt;=4;i++)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ThreadA: i= "+i);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class B extends Thread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public void run()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System.out.println("Thread B started");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for(int j=1;j&lt;=4;j++)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     System.out.println("\t From ThreadB: j= "+j);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        System.out.println("Exit from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200"/>
              <a:t>}</a:t>
            </a:r>
          </a:p>
        </p:txBody>
      </p:sp>
    </p:spTree>
  </p:cSld>
  <p:clrMapOvr>
    <a:masterClrMapping/>
  </p:clrMapOvr>
  <p:transition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>
            <a:extLst>
              <a:ext uri="{FF2B5EF4-FFF2-40B4-BE49-F238E27FC236}">
                <a16:creationId xmlns:a16="http://schemas.microsoft.com/office/drawing/2014/main" id="{605FF052-C299-4E56-89FA-0B97CE07B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22FE5C-0820-48A0-BA82-01DB6E48F356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C97225D-65E0-4EEB-900F-290C5A4DF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Thread Priority Example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CD35DF6-426B-4EAD-8B8D-BC5C0C452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class ThreadPriority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public static void main(String args[])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 A threadA=new A();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 B threadB=new B();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 C threadC=new C();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</a:t>
            </a:r>
            <a:r>
              <a:rPr lang="en-GB" altLang="en-US" sz="1600">
                <a:solidFill>
                  <a:schemeClr val="hlink"/>
                </a:solidFill>
              </a:rPr>
              <a:t>threadC.setPriority(Thread.MAX_PRIORITY);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>
                <a:solidFill>
                  <a:schemeClr val="hlink"/>
                </a:solidFill>
              </a:rPr>
              <a:t>                    threadB.setPriority(threadA.getPriority()+1);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>
                <a:solidFill>
                  <a:schemeClr val="hlink"/>
                </a:solidFill>
              </a:rPr>
              <a:t>                    threadA.setPriority(Thread.MIN_PRIORITY);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System.out.println("Started Thread A");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threadA.start();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System.out.println("Started Thread B");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threadB.start();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System.out.println("Started Thread C");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threadC.start();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          System.out.println("End of main thread");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76B07-15D3-4AF6-956F-42BC1FE9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335088"/>
            <a:ext cx="2438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</a:rPr>
              <a:t>How does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</a:rPr>
              <a:t>the order go?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A852D8D6-AD25-40B2-978F-667B8C85AE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E859CE-7ABF-46EE-B47D-BA30BF11C4D1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C6316B-6C69-429E-A21F-3FECD5FEE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13" y="-228600"/>
            <a:ext cx="8791575" cy="990600"/>
          </a:xfrm>
        </p:spPr>
        <p:txBody>
          <a:bodyPr/>
          <a:lstStyle/>
          <a:p>
            <a:pPr eaLnBrk="1" hangingPunct="1"/>
            <a:r>
              <a:rPr lang="en-GB" altLang="en-US" sz="3000"/>
              <a:t>Thread Priority Example</a:t>
            </a:r>
          </a:p>
        </p:txBody>
      </p:sp>
      <p:sp>
        <p:nvSpPr>
          <p:cNvPr id="92164" name="Content Placeholder 2">
            <a:extLst>
              <a:ext uri="{FF2B5EF4-FFF2-40B4-BE49-F238E27FC236}">
                <a16:creationId xmlns:a16="http://schemas.microsoft.com/office/drawing/2014/main" id="{5767AD55-D23C-4090-B480-38B60A083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96888"/>
            <a:ext cx="8458200" cy="4989512"/>
          </a:xfrm>
        </p:spPr>
        <p:txBody>
          <a:bodyPr/>
          <a:lstStyle/>
          <a:p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Started Thread A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Started Thread B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Started Thread C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Thread B started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End of main thread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Thread C started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1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2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3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ThreadC: k= 4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Exit from C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1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2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3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ThreadB: j= 4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Exit from B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Thread A started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1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2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3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From ThreadA: i= 4</a:t>
            </a:r>
            <a:br>
              <a:rPr lang="en-US" altLang="en-US" sz="1800" b="1">
                <a:solidFill>
                  <a:srgbClr val="242021"/>
                </a:solidFill>
                <a:latin typeface="Courier"/>
              </a:rPr>
            </a:br>
            <a:r>
              <a:rPr lang="en-US" altLang="en-US" sz="1800" b="1">
                <a:solidFill>
                  <a:srgbClr val="242021"/>
                </a:solidFill>
                <a:latin typeface="Courier"/>
              </a:rPr>
              <a:t>Exit from A</a:t>
            </a:r>
            <a:r>
              <a:rPr lang="en-US" altLang="en-US" b="1"/>
              <a:t> </a:t>
            </a:r>
            <a:br>
              <a:rPr lang="en-US" altLang="en-US" b="1"/>
            </a:br>
            <a:endParaRPr lang="en-US" altLang="en-US" b="1"/>
          </a:p>
        </p:txBody>
      </p:sp>
    </p:spTree>
  </p:cSld>
  <p:clrMapOvr>
    <a:masterClrMapping/>
  </p:clrMapOvr>
  <p:transition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54D9FBC8-81B4-43EF-8403-23E515367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2276-43F6-44C6-B35F-E495A324F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" y="1143000"/>
            <a:ext cx="8715375" cy="4989513"/>
          </a:xfrm>
        </p:spPr>
        <p:txBody>
          <a:bodyPr/>
          <a:lstStyle/>
          <a:p>
            <a:r>
              <a:rPr lang="en-US" altLang="en-US" sz="2600" b="1" dirty="0">
                <a:solidFill>
                  <a:srgbClr val="242021"/>
                </a:solidFill>
                <a:latin typeface="Courier"/>
              </a:rPr>
              <a:t>public static void sleep(long </a:t>
            </a:r>
            <a:r>
              <a:rPr lang="en-US" altLang="en-US" sz="2600" b="1" dirty="0" err="1">
                <a:solidFill>
                  <a:srgbClr val="242021"/>
                </a:solidFill>
                <a:latin typeface="Courier"/>
              </a:rPr>
              <a:t>millis</a:t>
            </a:r>
            <a:r>
              <a:rPr lang="en-US" altLang="en-US" sz="2600" b="1" dirty="0">
                <a:solidFill>
                  <a:srgbClr val="242021"/>
                </a:solidFill>
                <a:latin typeface="Courier"/>
              </a:rPr>
              <a:t>) throws </a:t>
            </a:r>
            <a:r>
              <a:rPr lang="en-US" altLang="en-US" sz="2600" b="1" dirty="0" err="1">
                <a:solidFill>
                  <a:srgbClr val="242021"/>
                </a:solidFill>
                <a:latin typeface="Courier"/>
              </a:rPr>
              <a:t>InterruptedException</a:t>
            </a:r>
            <a:r>
              <a:rPr lang="en-US" altLang="en-US" sz="2600" b="1" dirty="0"/>
              <a:t> </a:t>
            </a:r>
            <a:br>
              <a:rPr lang="en-US" altLang="en-US" sz="2600" b="1" dirty="0"/>
            </a:br>
            <a:endParaRPr lang="en-US" altLang="en-US" sz="2600" b="1" dirty="0"/>
          </a:p>
          <a:p>
            <a:r>
              <a:rPr lang="en-US" altLang="en-US" sz="2600" dirty="0"/>
              <a:t>The code below puts the thread in sleep state for 3 minutes </a:t>
            </a:r>
            <a:endParaRPr lang="en-US" altLang="en-US" sz="2600" b="1" dirty="0"/>
          </a:p>
          <a:p>
            <a:r>
              <a:rPr lang="en-US" altLang="en-US" sz="2600" dirty="0"/>
              <a:t>try {</a:t>
            </a:r>
            <a:br>
              <a:rPr lang="en-US" altLang="en-US" sz="2600" dirty="0"/>
            </a:br>
            <a:r>
              <a:rPr lang="en-US" altLang="en-US" sz="2600" dirty="0"/>
              <a:t>	// thread sleeps for 3 minutes</a:t>
            </a:r>
          </a:p>
          <a:p>
            <a:pPr marL="0" indent="0">
              <a:buNone/>
            </a:pPr>
            <a:r>
              <a:rPr lang="en-US" altLang="en-US" sz="2600" dirty="0"/>
              <a:t>	</a:t>
            </a:r>
            <a:r>
              <a:rPr lang="en-US" altLang="en-US" sz="2600" dirty="0" err="1"/>
              <a:t>Thread.sleep</a:t>
            </a:r>
            <a:r>
              <a:rPr lang="en-US" altLang="en-US" sz="2600" dirty="0"/>
              <a:t>(3 * 60 * 1000);</a:t>
            </a:r>
            <a:br>
              <a:rPr lang="en-US" altLang="en-US" sz="2600" dirty="0"/>
            </a:br>
            <a:r>
              <a:rPr lang="en-US" altLang="en-US" sz="2600" dirty="0"/>
              <a:t>} catch(</a:t>
            </a:r>
            <a:r>
              <a:rPr lang="en-US" altLang="en-US" sz="2600" dirty="0" err="1"/>
              <a:t>InterruptedException</a:t>
            </a:r>
            <a:r>
              <a:rPr lang="en-US" altLang="en-US" sz="2600" dirty="0"/>
              <a:t> ex){} </a:t>
            </a:r>
            <a:br>
              <a:rPr lang="en-US" altLang="en-US" sz="2800" dirty="0"/>
            </a:br>
            <a:endParaRPr lang="en-US" altLang="en-US" sz="2600" b="1" dirty="0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348D6BD-7D42-4F62-B775-0BE6D15B2F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E99CC-9C7C-422A-BB8E-0D6FF0E2F8E3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366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00263E5-74F9-42DA-B694-001260F22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4EEE-7AA4-47DE-8E26-03BF2A9BD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" y="1143000"/>
            <a:ext cx="8715375" cy="498951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public static void yield()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dirty="0"/>
              <a:t>public final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 err="1"/>
              <a:t>isAlive</a:t>
            </a:r>
            <a:r>
              <a:rPr lang="en-US" altLang="en-US" dirty="0"/>
              <a:t>()</a:t>
            </a:r>
          </a:p>
          <a:p>
            <a:endParaRPr lang="en-US" altLang="en-US" dirty="0"/>
          </a:p>
          <a:p>
            <a:r>
              <a:rPr lang="en-US" altLang="en-US" dirty="0"/>
              <a:t>void join()</a:t>
            </a:r>
            <a:br>
              <a:rPr lang="en-US" altLang="en-US" dirty="0"/>
            </a:br>
            <a:r>
              <a:rPr lang="en-US" altLang="en-US" dirty="0"/>
              <a:t>void join(long </a:t>
            </a:r>
            <a:r>
              <a:rPr lang="en-US" altLang="en-US" dirty="0" err="1"/>
              <a:t>millis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void join(long </a:t>
            </a:r>
            <a:r>
              <a:rPr lang="en-US" altLang="en-US" dirty="0" err="1"/>
              <a:t>millis</a:t>
            </a:r>
            <a:r>
              <a:rPr lang="en-US" altLang="en-US" dirty="0"/>
              <a:t>, int nanos) 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2600" b="1" dirty="0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93AC893-E73F-4BE9-9DB6-B686424341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27997-4018-4346-89A8-FDB6A68D9B02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GB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2511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B9FE34-F0F7-4F80-886F-AF8CD2F5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 dirty="0"/>
              <a:t>Socket-based Math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C73E-7921-45DC-8510-6E814056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24600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06883C67-7E4F-4BD8-9885-C3C60F1F9B25}" type="slidenum">
              <a:rPr lang="zh-CN" altLang="en-GB" smtClean="0"/>
              <a:pPr>
                <a:spcAft>
                  <a:spcPts val="600"/>
                </a:spcAft>
              </a:pPr>
              <a:t>47</a:t>
            </a:fld>
            <a:endParaRPr lang="en-GB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DBC3C-B104-4704-A7DB-03C44067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" y="1502199"/>
            <a:ext cx="7687627" cy="49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3961"/>
      </p:ext>
    </p:extLst>
  </p:cSld>
  <p:clrMapOvr>
    <a:masterClrMapping/>
  </p:clrMapOvr>
  <p:transition advTm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91124FF-F927-4288-95EF-75FBAEF34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Socket-based Math Server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1AC441A-8D7A-44CF-B8A6-74C285934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FFF48-A560-4346-8FCC-41A26F9132EE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D84E36-88B1-4BA7-9F82-C86C02851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" y="1143000"/>
            <a:ext cx="8715375" cy="498951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Return to Chapter 13: </a:t>
            </a:r>
            <a:r>
              <a:rPr lang="en-US" altLang="en-US" dirty="0">
                <a:solidFill>
                  <a:srgbClr val="FF0000"/>
                </a:solidFill>
              </a:rPr>
              <a:t>Socket Programming, Section 13.5 </a:t>
            </a:r>
            <a:endParaRPr lang="en-US" altLang="en-US" sz="2800" dirty="0">
              <a:solidFill>
                <a:srgbClr val="FF0000"/>
              </a:solidFill>
            </a:endParaRP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444397176"/>
      </p:ext>
    </p:extLst>
  </p:cSld>
  <p:clrMapOvr>
    <a:masterClrMapping/>
  </p:clrMapOvr>
  <p:transition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FE711433-C5F4-48FA-B237-414187A48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Multi-threaded Math Server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D8090DF2-B373-4A5A-959C-2B3E91F97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68BA70BE-DD2C-4545-ABA6-4A15F096EA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84B7A-EF3D-4869-AD81-CDE0964CA81D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94213" name="Picture 5">
            <a:extLst>
              <a:ext uri="{FF2B5EF4-FFF2-40B4-BE49-F238E27FC236}">
                <a16:creationId xmlns:a16="http://schemas.microsoft.com/office/drawing/2014/main" id="{AD42CFA7-1F43-4E4E-94B9-DAD89E41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2888"/>
            <a:ext cx="7485063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F45A47-E607-42E6-9939-2D50EB93E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Introducing a middleware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C31416-DA25-4135-8B35-8483B6A56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6763" y="1452563"/>
            <a:ext cx="8077200" cy="4456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Building Distributed Systems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DOS or NOS are not enough to build a DS!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NOS are a good starting point but ….</a:t>
            </a: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2000"/>
              <a:t>… we need an additional layer “gluing” all together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81BB3B8C-3EB1-4066-BC7A-BCE9137B18CE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005263"/>
            <a:ext cx="6911975" cy="2663825"/>
            <a:chOff x="1475656" y="4005064"/>
            <a:chExt cx="6912768" cy="26642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6BECB2-F5C1-4EDC-B73A-82ED47D2C7AC}"/>
                </a:ext>
              </a:extLst>
            </p:cNvPr>
            <p:cNvSpPr/>
            <p:nvPr/>
          </p:nvSpPr>
          <p:spPr>
            <a:xfrm>
              <a:off x="1475656" y="4005064"/>
              <a:ext cx="6912768" cy="266429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0F8832B9-1DE6-437A-AD53-EF5265DA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609" y="6308933"/>
              <a:ext cx="936732" cy="352487"/>
            </a:xfrm>
            <a:prstGeom prst="round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>
                  <a:latin typeface="Times New Roman" pitchFamily="18" charset="0"/>
                  <a:ea typeface="SimSun" panose="02010600030101010101" pitchFamily="2" charset="-122"/>
                  <a:cs typeface="Times New Roman" pitchFamily="18" charset="0"/>
                </a:rPr>
                <a:t>NOS</a:t>
              </a:r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667E339E-2201-4014-BD05-9CD177CD91AE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744913"/>
            <a:ext cx="6264275" cy="3140075"/>
            <a:chOff x="1763688" y="3717032"/>
            <a:chExt cx="6264696" cy="3140968"/>
          </a:xfrm>
        </p:grpSpPr>
        <p:pic>
          <p:nvPicPr>
            <p:cNvPr id="12316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C77A1A09-567C-4B5E-8B5A-F99D7908E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5085184"/>
              <a:ext cx="792088" cy="156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7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18E35E6A-AF52-44E1-AF98-A35E737C7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5290797"/>
              <a:ext cx="792088" cy="156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8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293F5804-3726-49E7-8A34-947502F32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509120"/>
              <a:ext cx="587565" cy="116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9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F0842BA9-B630-4A00-BF25-C7F3984AF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221088"/>
              <a:ext cx="792088" cy="156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20" name="Picture 2" descr="C:\Documents and Settings\csve\Local Settings\Temporary Internet Files\Content.IE5\KPABW9QF\MC900435242[1].png">
              <a:extLst>
                <a:ext uri="{FF2B5EF4-FFF2-40B4-BE49-F238E27FC236}">
                  <a16:creationId xmlns:a16="http://schemas.microsoft.com/office/drawing/2014/main" id="{B0F4ACF6-FFFB-4D17-8E17-3E23BEE6A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717032"/>
              <a:ext cx="587565" cy="116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ECB49DA3-587D-46D9-984B-B4126321020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4176713"/>
            <a:ext cx="5111750" cy="1727200"/>
            <a:chOff x="2339752" y="4149080"/>
            <a:chExt cx="5112568" cy="172819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FDF97F-1525-465F-AFE7-845E1BEDE7FC}"/>
                </a:ext>
              </a:extLst>
            </p:cNvPr>
            <p:cNvCxnSpPr/>
            <p:nvPr/>
          </p:nvCxnSpPr>
          <p:spPr>
            <a:xfrm flipV="1">
              <a:off x="2555687" y="5157721"/>
              <a:ext cx="1511542" cy="50352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BD0B3A-8ECE-495E-9496-62B3CA0958EE}"/>
                </a:ext>
              </a:extLst>
            </p:cNvPr>
            <p:cNvCxnSpPr/>
            <p:nvPr/>
          </p:nvCxnSpPr>
          <p:spPr>
            <a:xfrm>
              <a:off x="2484237" y="5732726"/>
              <a:ext cx="3167570" cy="14454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C81A27-CEA4-4B3A-AC4B-EB9269180DC7}"/>
                </a:ext>
              </a:extLst>
            </p:cNvPr>
            <p:cNvCxnSpPr/>
            <p:nvPr/>
          </p:nvCxnSpPr>
          <p:spPr>
            <a:xfrm rot="10800000" flipV="1">
              <a:off x="6299611" y="4868630"/>
              <a:ext cx="1152709" cy="86409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F54A36-AA77-4689-8D26-5BC878BB31CE}"/>
                </a:ext>
              </a:extLst>
            </p:cNvPr>
            <p:cNvCxnSpPr/>
            <p:nvPr/>
          </p:nvCxnSpPr>
          <p:spPr>
            <a:xfrm rot="10800000" flipV="1">
              <a:off x="4500685" y="4725673"/>
              <a:ext cx="2880186" cy="21602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62E2ED-ABB3-4D24-A2C2-883B236A543F}"/>
                </a:ext>
              </a:extLst>
            </p:cNvPr>
            <p:cNvCxnSpPr/>
            <p:nvPr/>
          </p:nvCxnSpPr>
          <p:spPr>
            <a:xfrm rot="10800000">
              <a:off x="4356200" y="5084654"/>
              <a:ext cx="1295607" cy="57659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37277A-7A94-4E9D-B2BC-53296D70F589}"/>
                </a:ext>
              </a:extLst>
            </p:cNvPr>
            <p:cNvCxnSpPr/>
            <p:nvPr/>
          </p:nvCxnSpPr>
          <p:spPr>
            <a:xfrm rot="10800000">
              <a:off x="2771621" y="4149080"/>
              <a:ext cx="1295607" cy="719550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121F40-DBDC-41F4-ACC2-C71FE3D2C87F}"/>
                </a:ext>
              </a:extLst>
            </p:cNvPr>
            <p:cNvCxnSpPr/>
            <p:nvPr/>
          </p:nvCxnSpPr>
          <p:spPr>
            <a:xfrm rot="5400000">
              <a:off x="2051380" y="4508930"/>
              <a:ext cx="937163" cy="360420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E2359A0E-CB90-417E-8B72-C0ED2331B01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362325"/>
            <a:ext cx="6911975" cy="2779713"/>
            <a:chOff x="1403648" y="3068960"/>
            <a:chExt cx="6912768" cy="277896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9F917D-BA00-497D-A3CE-BF19EDED5D08}"/>
                </a:ext>
              </a:extLst>
            </p:cNvPr>
            <p:cNvSpPr/>
            <p:nvPr/>
          </p:nvSpPr>
          <p:spPr>
            <a:xfrm>
              <a:off x="1403648" y="3068960"/>
              <a:ext cx="6912768" cy="26646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C5D674F6-9266-4D75-B2C6-3CA7D05F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225" y="5444811"/>
              <a:ext cx="1332065" cy="40311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dirty="0">
                  <a:latin typeface="Times New Roman" pitchFamily="18" charset="0"/>
                  <a:ea typeface="SimSun" panose="02010600030101010101" pitchFamily="2" charset="-122"/>
                  <a:cs typeface="Times New Roman" pitchFamily="18" charset="0"/>
                </a:rPr>
                <a:t>Middleware</a:t>
              </a:r>
            </a:p>
          </p:txBody>
        </p:sp>
      </p:grpSp>
      <p:grpSp>
        <p:nvGrpSpPr>
          <p:cNvPr id="6" name="Group 53">
            <a:extLst>
              <a:ext uri="{FF2B5EF4-FFF2-40B4-BE49-F238E27FC236}">
                <a16:creationId xmlns:a16="http://schemas.microsoft.com/office/drawing/2014/main" id="{09321C49-BDF5-4D33-977F-FCC7FAB16E6D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213100"/>
            <a:ext cx="3697287" cy="1473200"/>
            <a:chOff x="3995936" y="3212976"/>
            <a:chExt cx="3697446" cy="1472748"/>
          </a:xfrm>
        </p:grpSpPr>
        <p:grpSp>
          <p:nvGrpSpPr>
            <p:cNvPr id="12297" name="Group 46">
              <a:extLst>
                <a:ext uri="{FF2B5EF4-FFF2-40B4-BE49-F238E27FC236}">
                  <a16:creationId xmlns:a16="http://schemas.microsoft.com/office/drawing/2014/main" id="{C224880C-C872-428A-8504-02469EFE4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4248" y="3789040"/>
              <a:ext cx="889134" cy="817126"/>
              <a:chOff x="6804248" y="3789040"/>
              <a:chExt cx="889134" cy="817126"/>
            </a:xfrm>
          </p:grpSpPr>
          <p:pic>
            <p:nvPicPr>
              <p:cNvPr id="12304" name="Picture 21" descr="C:\Documents and Settings\Administrator\Local Settings\Temporary Internet Files\Content.IE5\0NG589SB\MC900432614[2].png">
                <a:extLst>
                  <a:ext uri="{FF2B5EF4-FFF2-40B4-BE49-F238E27FC236}">
                    <a16:creationId xmlns:a16="http://schemas.microsoft.com/office/drawing/2014/main" id="{2F998523-2421-46C3-BC08-233BEABD8D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48" y="3789040"/>
                <a:ext cx="457086" cy="457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5" name="Picture 21" descr="C:\Documents and Settings\Administrator\Local Settings\Temporary Internet Files\Content.IE5\0NG589SB\MC900432614[2].png">
                <a:extLst>
                  <a:ext uri="{FF2B5EF4-FFF2-40B4-BE49-F238E27FC236}">
                    <a16:creationId xmlns:a16="http://schemas.microsoft.com/office/drawing/2014/main" id="{CAC5DED0-E110-4CD7-8AAA-2D78E0F19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48" y="4149080"/>
                <a:ext cx="457086" cy="457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6" name="Picture 21" descr="C:\Documents and Settings\Administrator\Local Settings\Temporary Internet Files\Content.IE5\0NG589SB\MC900432614[2].png">
                <a:extLst>
                  <a:ext uri="{FF2B5EF4-FFF2-40B4-BE49-F238E27FC236}">
                    <a16:creationId xmlns:a16="http://schemas.microsoft.com/office/drawing/2014/main" id="{EB48989B-6D21-4BA9-B9B0-11B6BA9F83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6296" y="4149080"/>
                <a:ext cx="457086" cy="457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298" name="Picture 24" descr="community.png">
              <a:extLst>
                <a:ext uri="{FF2B5EF4-FFF2-40B4-BE49-F238E27FC236}">
                  <a16:creationId xmlns:a16="http://schemas.microsoft.com/office/drawing/2014/main" id="{2A4304AF-77FC-4390-A62A-8FBE63A30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212976"/>
              <a:ext cx="812800" cy="81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7" descr="C:\Documents and Settings\Administrator\Local Settings\Temporary Internet Files\Content.IE5\0NG589SB\MCj04315730000[1].png">
              <a:extLst>
                <a:ext uri="{FF2B5EF4-FFF2-40B4-BE49-F238E27FC236}">
                  <a16:creationId xmlns:a16="http://schemas.microsoft.com/office/drawing/2014/main" id="{97609D8E-9286-4940-A06C-41EF6663A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933056"/>
              <a:ext cx="694804" cy="699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Picture 8" descr="C:\Documents and Settings\Administrator\Local Settings\Temporary Internet Files\Content.IE5\S5CT05S7\MCj04338520000[1].png">
              <a:extLst>
                <a:ext uri="{FF2B5EF4-FFF2-40B4-BE49-F238E27FC236}">
                  <a16:creationId xmlns:a16="http://schemas.microsoft.com/office/drawing/2014/main" id="{621F1D9B-4BE3-4833-A50B-96FB28731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709" y="4106289"/>
              <a:ext cx="579435" cy="579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BE330C96-DDB5-4254-A524-5FA7A5D408E1}"/>
                </a:ext>
              </a:extLst>
            </p:cNvPr>
            <p:cNvSpPr/>
            <p:nvPr/>
          </p:nvSpPr>
          <p:spPr>
            <a:xfrm>
              <a:off x="4067376" y="3212976"/>
              <a:ext cx="576288" cy="647501"/>
            </a:xfrm>
            <a:prstGeom prst="can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64999">
                  <a:srgbClr val="FFC000"/>
                </a:gs>
                <a:gs pos="100000">
                  <a:schemeClr val="accent6">
                    <a:lumMod val="75000"/>
                  </a:schemeClr>
                </a:gs>
              </a:gsLst>
              <a:lin ang="9600000" scaled="0"/>
            </a:gra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0D979C54-9C01-41D1-8EDD-E48A23AC619A}"/>
                </a:ext>
              </a:extLst>
            </p:cNvPr>
            <p:cNvSpPr/>
            <p:nvPr/>
          </p:nvSpPr>
          <p:spPr>
            <a:xfrm>
              <a:off x="4356313" y="3428810"/>
              <a:ext cx="431819" cy="504670"/>
            </a:xfrm>
            <a:prstGeom prst="can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64999">
                  <a:srgbClr val="FFC000"/>
                </a:gs>
                <a:gs pos="100000">
                  <a:schemeClr val="accent6">
                    <a:lumMod val="75000"/>
                  </a:schemeClr>
                </a:gs>
              </a:gsLst>
              <a:lin ang="9600000" scaled="0"/>
            </a:gra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BD142A09-9CCB-4FD4-B10A-3E58AD771809}"/>
                </a:ext>
              </a:extLst>
            </p:cNvPr>
            <p:cNvSpPr/>
            <p:nvPr/>
          </p:nvSpPr>
          <p:spPr>
            <a:xfrm>
              <a:off x="3995936" y="3644644"/>
              <a:ext cx="431819" cy="431668"/>
            </a:xfrm>
            <a:prstGeom prst="can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64999">
                  <a:srgbClr val="FFC000"/>
                </a:gs>
                <a:gs pos="100000">
                  <a:schemeClr val="accent6">
                    <a:lumMod val="75000"/>
                  </a:schemeClr>
                </a:gs>
              </a:gsLst>
              <a:lin ang="9600000" scaled="0"/>
            </a:gra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91124FF-F927-4288-95EF-75FBAEF34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Multi-threaded Math Server</a:t>
            </a: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A1AC441A-8D7A-44CF-B8A6-74C285934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FFF48-A560-4346-8FCC-41A26F9132EE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96261" name="Picture 6">
            <a:extLst>
              <a:ext uri="{FF2B5EF4-FFF2-40B4-BE49-F238E27FC236}">
                <a16:creationId xmlns:a16="http://schemas.microsoft.com/office/drawing/2014/main" id="{F744EBE6-18E7-48CA-AE57-2CE8A399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1"/>
            <a:ext cx="9144000" cy="2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BD867A-8C54-43E1-94AB-16120D709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3600"/>
            <a:ext cx="9144000" cy="491063"/>
          </a:xfrm>
          <a:prstGeom prst="rect">
            <a:avLst/>
          </a:prstGeom>
        </p:spPr>
      </p:pic>
    </p:spTree>
  </p:cSld>
  <p:clrMapOvr>
    <a:masterClrMapping/>
  </p:clrMapOvr>
  <p:transition advTm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D78C79C-9693-4660-8D1B-79FF382E3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791575" cy="990600"/>
          </a:xfrm>
        </p:spPr>
        <p:txBody>
          <a:bodyPr/>
          <a:lstStyle/>
          <a:p>
            <a:r>
              <a:rPr lang="en-US" altLang="en-US" sz="3600"/>
              <a:t>Multi-threaded Math Server</a:t>
            </a: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D9DC1CEF-FD0D-467D-9173-10AEA78931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0F075-B7B9-43B8-8C36-B68B02C063D0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CD61B-8D19-4A18-9620-96C85EC6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6" y="838200"/>
            <a:ext cx="7579081" cy="51925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A78997-5F9B-4291-816C-ED3ABAD2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2786063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chemeClr val="tx1"/>
                </a:solidFill>
              </a:rPr>
              <a:t>How about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solidFill>
                  <a:schemeClr val="tx1"/>
                </a:solidFill>
              </a:rPr>
              <a:t>the client code?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324C74DE-98A1-453D-B1B3-D951C292A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516AF-0EFA-4252-AF76-8BD81DE1EB4B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436AB54-B731-4B13-8B6A-ACC3FD5D6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Accessing Shared Resources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AB9E2DC-274C-434F-9156-79C986354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Applications access to shared resources need to be coordinated.</a:t>
            </a:r>
          </a:p>
          <a:p>
            <a:pPr lvl="1" eaLnBrk="1" hangingPunct="1"/>
            <a:r>
              <a:rPr lang="en-GB" altLang="en-US" sz="2400"/>
              <a:t>Printer (two person jobs cannot be printed at the same time)</a:t>
            </a:r>
          </a:p>
          <a:p>
            <a:pPr lvl="1" eaLnBrk="1" hangingPunct="1"/>
            <a:r>
              <a:rPr lang="en-GB" altLang="en-US" sz="2400"/>
              <a:t>Simultaneous operations on your bank account. </a:t>
            </a:r>
          </a:p>
          <a:p>
            <a:pPr lvl="1" eaLnBrk="1" hangingPunct="1"/>
            <a:r>
              <a:rPr lang="en-GB" altLang="en-US" sz="2400"/>
              <a:t>Can the following operations be done at the same time on the same account?</a:t>
            </a:r>
          </a:p>
          <a:p>
            <a:pPr lvl="2" eaLnBrk="1" hangingPunct="1"/>
            <a:r>
              <a:rPr lang="en-GB" altLang="en-US" sz="2000"/>
              <a:t>Deposit()</a:t>
            </a:r>
          </a:p>
          <a:p>
            <a:pPr lvl="2" eaLnBrk="1" hangingPunct="1"/>
            <a:r>
              <a:rPr lang="en-GB" altLang="en-US" sz="2000"/>
              <a:t>Withdraw()</a:t>
            </a:r>
          </a:p>
          <a:p>
            <a:pPr lvl="2" eaLnBrk="1" hangingPunct="1"/>
            <a:r>
              <a:rPr lang="en-GB" altLang="en-US" sz="2000"/>
              <a:t>Enquire()</a:t>
            </a:r>
          </a:p>
        </p:txBody>
      </p:sp>
    </p:spTree>
  </p:cSld>
  <p:clrMapOvr>
    <a:masterClrMapping/>
  </p:clrMapOvr>
  <p:transition advTm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A0E83E65-4600-4F91-97F1-BBB45ECB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Online Bank: Serving Many Customers and Operations</a:t>
            </a:r>
          </a:p>
        </p:txBody>
      </p:sp>
      <p:sp>
        <p:nvSpPr>
          <p:cNvPr id="77827" name="Rounded Rectangle 43">
            <a:extLst>
              <a:ext uri="{FF2B5EF4-FFF2-40B4-BE49-F238E27FC236}">
                <a16:creationId xmlns:a16="http://schemas.microsoft.com/office/drawing/2014/main" id="{53B85496-02AA-4103-B571-000C8C7D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2438400"/>
            <a:ext cx="3733800" cy="2438400"/>
          </a:xfrm>
          <a:prstGeom prst="roundRect">
            <a:avLst>
              <a:gd name="adj" fmla="val 41778"/>
            </a:avLst>
          </a:prstGeom>
          <a:solidFill>
            <a:srgbClr val="0C7AF4">
              <a:alpha val="16078"/>
            </a:srgbClr>
          </a:solidFill>
          <a:ln w="25400" algn="ctr">
            <a:solidFill>
              <a:srgbClr val="0C7AF4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Line 44">
            <a:extLst>
              <a:ext uri="{FF2B5EF4-FFF2-40B4-BE49-F238E27FC236}">
                <a16:creationId xmlns:a16="http://schemas.microsoft.com/office/drawing/2014/main" id="{A208F33E-8F3A-418C-A9BF-953E74660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0425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Cloud">
            <a:extLst>
              <a:ext uri="{FF2B5EF4-FFF2-40B4-BE49-F238E27FC236}">
                <a16:creationId xmlns:a16="http://schemas.microsoft.com/office/drawing/2014/main" id="{19A51F33-8887-4204-9302-8729D479C17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700338" y="3429000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pic>
        <p:nvPicPr>
          <p:cNvPr id="77830" name="Picture 2" descr="Z:\Documents\Downloads\server_datacenter.png">
            <a:extLst>
              <a:ext uri="{FF2B5EF4-FFF2-40B4-BE49-F238E27FC236}">
                <a16:creationId xmlns:a16="http://schemas.microsoft.com/office/drawing/2014/main" id="{CBE87D41-944B-4017-8399-FA3748C0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2514600"/>
            <a:ext cx="1027113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Content Placeholder 7" descr="earth.svg.hi.png">
            <a:extLst>
              <a:ext uri="{FF2B5EF4-FFF2-40B4-BE49-F238E27FC236}">
                <a16:creationId xmlns:a16="http://schemas.microsoft.com/office/drawing/2014/main" id="{0EE7497D-4BD9-44B4-B8BD-192CD0B15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3276600"/>
            <a:ext cx="19224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loud">
            <a:extLst>
              <a:ext uri="{FF2B5EF4-FFF2-40B4-BE49-F238E27FC236}">
                <a16:creationId xmlns:a16="http://schemas.microsoft.com/office/drawing/2014/main" id="{2BAF8BD1-DEDF-4EE4-9141-E9CDBD46E80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752600" y="4191000"/>
            <a:ext cx="1778000" cy="762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pitchFamily="34" charset="0"/>
              <a:ea typeface="SimSun" panose="02010600030101010101" pitchFamily="2" charset="-122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D1662BC-CDFD-417F-8104-2FF18EEE0798}"/>
              </a:ext>
            </a:extLst>
          </p:cNvPr>
          <p:cNvSpPr/>
          <p:nvPr/>
        </p:nvSpPr>
        <p:spPr bwMode="auto">
          <a:xfrm>
            <a:off x="3117850" y="2209800"/>
            <a:ext cx="1684338" cy="947738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Internet 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Server</a:t>
            </a:r>
            <a:endParaRPr lang="en-US" sz="2800" b="1" dirty="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2CADB31-9A14-4E73-B11A-34C2150A4932}"/>
              </a:ext>
            </a:extLst>
          </p:cNvPr>
          <p:cNvSpPr/>
          <p:nvPr/>
        </p:nvSpPr>
        <p:spPr bwMode="auto">
          <a:xfrm>
            <a:off x="5546725" y="3429000"/>
            <a:ext cx="2286000" cy="457200"/>
          </a:xfrm>
          <a:prstGeom prst="roundRect">
            <a:avLst/>
          </a:prstGeom>
          <a:gradFill>
            <a:gsLst>
              <a:gs pos="0">
                <a:srgbClr val="0C7AF4"/>
              </a:gs>
              <a:gs pos="100000">
                <a:srgbClr val="212B87"/>
              </a:gs>
            </a:gsLst>
            <a:lin ang="5400000" scaled="0"/>
          </a:gradFill>
          <a:ln w="9525" cap="flat" cmpd="sng" algn="ctr">
            <a:solidFill>
              <a:srgbClr val="3342C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Local Area Network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8948F97-DF9C-4396-B29D-C93A17EE3AAA}"/>
              </a:ext>
            </a:extLst>
          </p:cNvPr>
          <p:cNvSpPr/>
          <p:nvPr/>
        </p:nvSpPr>
        <p:spPr bwMode="auto">
          <a:xfrm>
            <a:off x="1004888" y="5867400"/>
            <a:ext cx="1143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 N</a:t>
            </a:r>
            <a:endParaRPr lang="en-US" sz="1800" dirty="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65409D9-453F-415B-B15F-F94E277404BB}"/>
              </a:ext>
            </a:extLst>
          </p:cNvPr>
          <p:cNvSpPr/>
          <p:nvPr/>
        </p:nvSpPr>
        <p:spPr bwMode="auto">
          <a:xfrm>
            <a:off x="687388" y="4411663"/>
            <a:ext cx="1143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 2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9E0D0E1-C844-4061-9328-1D61B6347F9A}"/>
              </a:ext>
            </a:extLst>
          </p:cNvPr>
          <p:cNvSpPr/>
          <p:nvPr/>
        </p:nvSpPr>
        <p:spPr bwMode="auto">
          <a:xfrm>
            <a:off x="685800" y="3048000"/>
            <a:ext cx="1143000" cy="304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Client 1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pic>
        <p:nvPicPr>
          <p:cNvPr id="77838" name="Picture 64" descr="320px-Computer-aj_aj_ashton_01.svg.png">
            <a:extLst>
              <a:ext uri="{FF2B5EF4-FFF2-40B4-BE49-F238E27FC236}">
                <a16:creationId xmlns:a16="http://schemas.microsoft.com/office/drawing/2014/main" id="{FCE11A38-8024-49F2-9D62-2B3819EB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4038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9" name="Picture 65" descr="320px-Computer-aj_aj_ashton_01.svg.png">
            <a:extLst>
              <a:ext uri="{FF2B5EF4-FFF2-40B4-BE49-F238E27FC236}">
                <a16:creationId xmlns:a16="http://schemas.microsoft.com/office/drawing/2014/main" id="{5BFDEC31-6AB4-42C1-84D8-034927286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6002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1D90464-D4F4-473A-B296-6DC627F2EB17}"/>
              </a:ext>
            </a:extLst>
          </p:cNvPr>
          <p:cNvSpPr/>
          <p:nvPr/>
        </p:nvSpPr>
        <p:spPr bwMode="auto">
          <a:xfrm>
            <a:off x="7223125" y="2971800"/>
            <a:ext cx="1600200" cy="3048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Operator 1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0824B45-84C8-4DA7-8D69-B01F187418F6}"/>
              </a:ext>
            </a:extLst>
          </p:cNvPr>
          <p:cNvSpPr/>
          <p:nvPr/>
        </p:nvSpPr>
        <p:spPr bwMode="auto">
          <a:xfrm>
            <a:off x="6537325" y="5410200"/>
            <a:ext cx="1600200" cy="3048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Operator M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pic>
        <p:nvPicPr>
          <p:cNvPr id="77842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3BADF424-5D29-4D55-ACB6-3D038B9B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89125"/>
            <a:ext cx="12906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3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5B88C3C1-B6EB-4698-9C98-1349A67C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659313"/>
            <a:ext cx="129063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4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ED8244A6-5BA8-4AEB-A2F0-CFD6D809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157538"/>
            <a:ext cx="129063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5" name="Picture 2" descr="Z:\Documents\Downloads\server_datacenter.png">
            <a:extLst>
              <a:ext uri="{FF2B5EF4-FFF2-40B4-BE49-F238E27FC236}">
                <a16:creationId xmlns:a16="http://schemas.microsoft.com/office/drawing/2014/main" id="{C2EBE7A2-8E63-401A-A8FE-03F1EB18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4618038"/>
            <a:ext cx="1027112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6" name="Group 47">
            <a:extLst>
              <a:ext uri="{FF2B5EF4-FFF2-40B4-BE49-F238E27FC236}">
                <a16:creationId xmlns:a16="http://schemas.microsoft.com/office/drawing/2014/main" id="{800BAC74-4F87-4F04-96E6-B4D3749E47ED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5181600"/>
            <a:ext cx="1143000" cy="1066800"/>
            <a:chOff x="3505200" y="5334000"/>
            <a:chExt cx="1371600" cy="1295400"/>
          </a:xfrm>
        </p:grpSpPr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9683010C-45FB-4D6A-89AB-9F77DA5AB331}"/>
                </a:ext>
              </a:extLst>
            </p:cNvPr>
            <p:cNvSpPr/>
            <p:nvPr/>
          </p:nvSpPr>
          <p:spPr bwMode="auto">
            <a:xfrm>
              <a:off x="3505200" y="5334000"/>
              <a:ext cx="838200" cy="1066007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>
                <a:latin typeface="Arial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D97C1067-D010-4D19-A6B9-9FB6CBA478F6}"/>
                </a:ext>
              </a:extLst>
            </p:cNvPr>
            <p:cNvSpPr/>
            <p:nvPr/>
          </p:nvSpPr>
          <p:spPr bwMode="auto">
            <a:xfrm>
              <a:off x="4191000" y="5411107"/>
              <a:ext cx="685800" cy="913720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>
                <a:latin typeface="Arial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9C4A58B3-641F-46E5-84F3-87339B59D4F4}"/>
                </a:ext>
              </a:extLst>
            </p:cNvPr>
            <p:cNvSpPr/>
            <p:nvPr/>
          </p:nvSpPr>
          <p:spPr bwMode="auto">
            <a:xfrm>
              <a:off x="3886200" y="5715680"/>
              <a:ext cx="685800" cy="913720"/>
            </a:xfrm>
            <a:prstGeom prst="flowChartMagneticDisk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n-US" sz="1800">
                <a:latin typeface="Arial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6F60BAC-89DB-45D4-9BB7-26CCC01A3576}"/>
              </a:ext>
            </a:extLst>
          </p:cNvPr>
          <p:cNvSpPr/>
          <p:nvPr/>
        </p:nvSpPr>
        <p:spPr bwMode="auto">
          <a:xfrm>
            <a:off x="3646488" y="5861050"/>
            <a:ext cx="1598612" cy="381000"/>
          </a:xfrm>
          <a:prstGeom prst="roundRect">
            <a:avLst/>
          </a:prstGeom>
          <a:gradFill>
            <a:gsLst>
              <a:gs pos="0">
                <a:srgbClr val="FC0128"/>
              </a:gs>
              <a:gs pos="100000">
                <a:srgbClr val="960000"/>
              </a:gs>
            </a:gsLst>
            <a:lin ang="5400000" scaled="0"/>
          </a:gra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>
                <a:solidFill>
                  <a:schemeClr val="bg1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Bank Database</a:t>
            </a:r>
            <a:endParaRPr lang="en-US" sz="1800"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</p:txBody>
      </p:sp>
      <p:pic>
        <p:nvPicPr>
          <p:cNvPr id="77848" name="Picture 6" descr="C:\Documents and Settings\Administrator\Local Settings\Temporary Internet Files\Content.IE5\0NG589SB\MCj04415370000[1].png">
            <a:extLst>
              <a:ext uri="{FF2B5EF4-FFF2-40B4-BE49-F238E27FC236}">
                <a16:creationId xmlns:a16="http://schemas.microsoft.com/office/drawing/2014/main" id="{698A9C71-3588-4548-BC2C-04B179635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618038"/>
            <a:ext cx="129063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AAC0ECAA-7D19-446E-B138-40AC4A3BF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37AB63-086B-4B74-891E-A2270EEBD691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5BF7D06-D121-478C-BDFA-FDC983FE8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Resources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07150EE-9D12-4E50-A0E1-EC99CA2CF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C012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If one thread tries to read the data and other thread tries to update the same data, it leads to inconsistent state.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This can be prevented by synchronising access to the data.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Use “synchronized” method: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public </a:t>
            </a:r>
            <a:r>
              <a:rPr lang="en-GB" altLang="en-US" sz="2400">
                <a:solidFill>
                  <a:srgbClr val="FC0128"/>
                </a:solidFill>
              </a:rPr>
              <a:t>synchronized</a:t>
            </a:r>
            <a:r>
              <a:rPr lang="en-GB" altLang="en-US" sz="2400"/>
              <a:t> void update()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{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}</a:t>
            </a:r>
          </a:p>
        </p:txBody>
      </p:sp>
      <p:grpSp>
        <p:nvGrpSpPr>
          <p:cNvPr id="78853" name="Group 4">
            <a:extLst>
              <a:ext uri="{FF2B5EF4-FFF2-40B4-BE49-F238E27FC236}">
                <a16:creationId xmlns:a16="http://schemas.microsoft.com/office/drawing/2014/main" id="{4BEC3CE5-F4E0-4D94-98EB-51861EEAD70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609600"/>
            <a:ext cx="579438" cy="611188"/>
            <a:chOff x="3179" y="2096"/>
            <a:chExt cx="365" cy="385"/>
          </a:xfrm>
        </p:grpSpPr>
        <p:sp>
          <p:nvSpPr>
            <p:cNvPr id="78854" name="Oval 5">
              <a:extLst>
                <a:ext uri="{FF2B5EF4-FFF2-40B4-BE49-F238E27FC236}">
                  <a16:creationId xmlns:a16="http://schemas.microsoft.com/office/drawing/2014/main" id="{04021A81-9F4E-4641-9365-C8F065C9CC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0000">
              <a:off x="3179" y="2096"/>
              <a:ext cx="208" cy="1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8855" name="Oval 6">
              <a:extLst>
                <a:ext uri="{FF2B5EF4-FFF2-40B4-BE49-F238E27FC236}">
                  <a16:creationId xmlns:a16="http://schemas.microsoft.com/office/drawing/2014/main" id="{2AA0242A-2B8C-4625-8B7F-A35B134066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0000">
              <a:off x="3200" y="2117"/>
              <a:ext cx="168" cy="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8856" name="Rectangle 7">
              <a:extLst>
                <a:ext uri="{FF2B5EF4-FFF2-40B4-BE49-F238E27FC236}">
                  <a16:creationId xmlns:a16="http://schemas.microsoft.com/office/drawing/2014/main" id="{A9899E15-A317-4F52-B07C-B59AC14834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0000">
              <a:off x="3396" y="2180"/>
              <a:ext cx="22" cy="30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78857" name="Group 8">
              <a:extLst>
                <a:ext uri="{FF2B5EF4-FFF2-40B4-BE49-F238E27FC236}">
                  <a16:creationId xmlns:a16="http://schemas.microsoft.com/office/drawing/2014/main" id="{792A164B-CC87-4338-908E-13059B953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297"/>
              <a:ext cx="120" cy="73"/>
              <a:chOff x="3424" y="2297"/>
              <a:chExt cx="120" cy="73"/>
            </a:xfrm>
          </p:grpSpPr>
          <p:sp>
            <p:nvSpPr>
              <p:cNvPr id="78858" name="Rectangle 9">
                <a:extLst>
                  <a:ext uri="{FF2B5EF4-FFF2-40B4-BE49-F238E27FC236}">
                    <a16:creationId xmlns:a16="http://schemas.microsoft.com/office/drawing/2014/main" id="{E9F669B4-6AAE-4AF5-9DF3-E4109BF8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00000">
                <a:off x="3424" y="2297"/>
                <a:ext cx="85" cy="2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8859" name="Rectangle 10">
                <a:extLst>
                  <a:ext uri="{FF2B5EF4-FFF2-40B4-BE49-F238E27FC236}">
                    <a16:creationId xmlns:a16="http://schemas.microsoft.com/office/drawing/2014/main" id="{B4F245F0-A9B3-4323-AEAA-AF7E22198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00000">
                <a:off x="3459" y="2347"/>
                <a:ext cx="85" cy="2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8860" name="Rectangle 11">
                <a:extLst>
                  <a:ext uri="{FF2B5EF4-FFF2-40B4-BE49-F238E27FC236}">
                    <a16:creationId xmlns:a16="http://schemas.microsoft.com/office/drawing/2014/main" id="{03585F9A-0822-448A-8617-8D2AE8754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00000">
                <a:off x="3445" y="2331"/>
                <a:ext cx="54" cy="2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0000FF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793CDA65-71FE-489B-B168-E4534BFCF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BB478C-4DDE-4726-9B94-911ED23E8840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FB2ECFB-C7E4-4512-9B0F-8F997BEA3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8938"/>
            <a:ext cx="8243888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3 Threads sharing the same object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801E9D4-6FDA-4295-BA29-CF77C102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392988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class InternetBankingSystem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public static void main(String [] args 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Account </a:t>
            </a:r>
            <a:r>
              <a:rPr lang="en-US" altLang="en-US" sz="2400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= new Account 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Thread t1 = new Thread(new MyThread(</a:t>
            </a:r>
            <a:r>
              <a:rPr lang="en-US" altLang="en-US" sz="2000" b="1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Thread t2 = new Thread(new YourThread(</a:t>
            </a:r>
            <a:r>
              <a:rPr lang="en-US" altLang="en-US" sz="2000" b="1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Thread t3 = new Thread(new HerThread(</a:t>
            </a:r>
            <a:r>
              <a:rPr lang="en-US" altLang="en-US" sz="2000" b="1">
                <a:solidFill>
                  <a:srgbClr val="FF6633"/>
                </a:solidFill>
                <a:latin typeface="Times New Roman" panose="02020603050405020304" pitchFamily="18" charset="0"/>
              </a:rPr>
              <a:t>accountObject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t1.start();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t2.start();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t3.start();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// DO some other operation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} // end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}   </a:t>
            </a:r>
          </a:p>
        </p:txBody>
      </p:sp>
    </p:spTree>
  </p:cSld>
  <p:clrMapOvr>
    <a:masterClrMapping/>
  </p:clrMapOvr>
  <p:transition>
    <p:spli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>
            <a:extLst>
              <a:ext uri="{FF2B5EF4-FFF2-40B4-BE49-F238E27FC236}">
                <a16:creationId xmlns:a16="http://schemas.microsoft.com/office/drawing/2014/main" id="{B8634E4D-672A-412F-B2CC-8539302D6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CC85DA-C6BA-4E06-B989-E51ECEAB908A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2773224-53B6-489D-941C-30D03E26B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Shared account object between 3 threads</a:t>
            </a:r>
            <a:endParaRPr lang="en-US" altLang="en-US" sz="2400" b="1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D217561-70DC-4435-B322-3FDC5C6C4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60198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class MyThread implements Runnable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Account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account;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public MyThread (</a:t>
            </a:r>
            <a:r>
              <a:rPr lang="en-US" altLang="en-US" sz="1600">
                <a:solidFill>
                  <a:schemeClr val="tx1"/>
                </a:solidFill>
              </a:rPr>
              <a:t>Account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s) {  account = s;}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public void run() { </a:t>
            </a:r>
            <a:r>
              <a:rPr lang="en-US" altLang="en-US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account.deposit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();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} // end class MyThread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class YourThread implements Runnable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Account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account;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public YourThread (</a:t>
            </a:r>
            <a:r>
              <a:rPr lang="en-US" altLang="en-US" sz="1600">
                <a:solidFill>
                  <a:schemeClr val="tx1"/>
                </a:solidFill>
              </a:rPr>
              <a:t>Account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s) { account = s;}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public void run() { </a:t>
            </a:r>
            <a:r>
              <a:rPr lang="en-US" altLang="en-US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account.withdraw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(); }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} // end class YourThread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class HerThread implements Runnable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solidFill>
                  <a:schemeClr val="tx1"/>
                </a:solidFill>
              </a:rPr>
              <a:t>Account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account;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public HerThread (</a:t>
            </a:r>
            <a:r>
              <a:rPr lang="en-US" altLang="en-US" sz="1600">
                <a:solidFill>
                  <a:schemeClr val="tx1"/>
                </a:solidFill>
              </a:rPr>
              <a:t>Account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s) { account = s;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public void run() {</a:t>
            </a:r>
            <a:r>
              <a:rPr lang="en-US" altLang="en-US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account.enquire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();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} // end class HerThread</a:t>
            </a:r>
          </a:p>
        </p:txBody>
      </p:sp>
      <p:sp>
        <p:nvSpPr>
          <p:cNvPr id="82949" name="AutoShape 4">
            <a:extLst>
              <a:ext uri="{FF2B5EF4-FFF2-40B4-BE49-F238E27FC236}">
                <a16:creationId xmlns:a16="http://schemas.microsoft.com/office/drawing/2014/main" id="{3B839A3B-9AFB-41AB-A430-CA1C857A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2209800" cy="1905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0" name="AutoShape 5">
            <a:extLst>
              <a:ext uri="{FF2B5EF4-FFF2-40B4-BE49-F238E27FC236}">
                <a16:creationId xmlns:a16="http://schemas.microsoft.com/office/drawing/2014/main" id="{053DC953-4B8C-414E-BAA0-5B9B4E2A57A7}"/>
              </a:ext>
            </a:extLst>
          </p:cNvPr>
          <p:cNvSpPr>
            <a:spLocks noChangeArrowheads="1"/>
          </p:cNvSpPr>
          <p:nvPr/>
        </p:nvSpPr>
        <p:spPr bwMode="auto">
          <a:xfrm rot="-4401460">
            <a:off x="5924550" y="1792288"/>
            <a:ext cx="547687" cy="2160588"/>
          </a:xfrm>
          <a:prstGeom prst="downArrow">
            <a:avLst>
              <a:gd name="adj1" fmla="val 50000"/>
              <a:gd name="adj2" fmla="val 1972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1" name="AutoShape 6">
            <a:extLst>
              <a:ext uri="{FF2B5EF4-FFF2-40B4-BE49-F238E27FC236}">
                <a16:creationId xmlns:a16="http://schemas.microsoft.com/office/drawing/2014/main" id="{B63928E5-EE75-466C-92EB-D4D9B7E3C547}"/>
              </a:ext>
            </a:extLst>
          </p:cNvPr>
          <p:cNvSpPr>
            <a:spLocks noChangeArrowheads="1"/>
          </p:cNvSpPr>
          <p:nvPr/>
        </p:nvSpPr>
        <p:spPr bwMode="auto">
          <a:xfrm rot="-6150426">
            <a:off x="5889626" y="3194050"/>
            <a:ext cx="641350" cy="1901825"/>
          </a:xfrm>
          <a:prstGeom prst="downArrow">
            <a:avLst>
              <a:gd name="adj1" fmla="val 50000"/>
              <a:gd name="adj2" fmla="val 1482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2" name="AutoShape 7">
            <a:extLst>
              <a:ext uri="{FF2B5EF4-FFF2-40B4-BE49-F238E27FC236}">
                <a16:creationId xmlns:a16="http://schemas.microsoft.com/office/drawing/2014/main" id="{ED413817-DC19-45D0-B8D7-3F331BF08F68}"/>
              </a:ext>
            </a:extLst>
          </p:cNvPr>
          <p:cNvSpPr>
            <a:spLocks noChangeArrowheads="1"/>
          </p:cNvSpPr>
          <p:nvPr/>
        </p:nvSpPr>
        <p:spPr bwMode="auto">
          <a:xfrm rot="-7607752">
            <a:off x="6199187" y="4451351"/>
            <a:ext cx="549275" cy="2279650"/>
          </a:xfrm>
          <a:prstGeom prst="downArrow">
            <a:avLst>
              <a:gd name="adj1" fmla="val 50000"/>
              <a:gd name="adj2" fmla="val 20753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2953" name="Rectangle 8">
            <a:extLst>
              <a:ext uri="{FF2B5EF4-FFF2-40B4-BE49-F238E27FC236}">
                <a16:creationId xmlns:a16="http://schemas.microsoft.com/office/drawing/2014/main" id="{994C3127-CBF0-4E6C-8B6A-DBA90126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3" y="3124200"/>
            <a:ext cx="144938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2"/>
                </a:solidFill>
                <a:latin typeface="Times New Roman" panose="02020603050405020304" pitchFamily="18" charset="0"/>
              </a:rPr>
              <a:t>(shared object)</a:t>
            </a:r>
          </a:p>
        </p:txBody>
      </p:sp>
    </p:spTree>
  </p:cSld>
  <p:clrMapOvr>
    <a:masterClrMapping/>
  </p:clrMapOvr>
  <p:transition>
    <p:spli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>
            <a:extLst>
              <a:ext uri="{FF2B5EF4-FFF2-40B4-BE49-F238E27FC236}">
                <a16:creationId xmlns:a16="http://schemas.microsoft.com/office/drawing/2014/main" id="{4EC659B9-0344-439E-A16D-044CC7235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70684D-E80D-4C98-8A21-91A566EB512B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CD08812-8B6E-4F8C-B86E-80E21A475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388938"/>
            <a:ext cx="7772400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6 Threads sharing the same object</a:t>
            </a:r>
          </a:p>
        </p:txBody>
      </p:sp>
      <p:pic>
        <p:nvPicPr>
          <p:cNvPr id="107524" name="Picture 2">
            <a:extLst>
              <a:ext uri="{FF2B5EF4-FFF2-40B4-BE49-F238E27FC236}">
                <a16:creationId xmlns:a16="http://schemas.microsoft.com/office/drawing/2014/main" id="{A7EFAEC3-A2E3-425B-9C59-D9165F8F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1440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Picture 4">
            <a:extLst>
              <a:ext uri="{FF2B5EF4-FFF2-40B4-BE49-F238E27FC236}">
                <a16:creationId xmlns:a16="http://schemas.microsoft.com/office/drawing/2014/main" id="{915327F1-93E7-45F5-92AA-9055C654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805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>
            <a:extLst>
              <a:ext uri="{FF2B5EF4-FFF2-40B4-BE49-F238E27FC236}">
                <a16:creationId xmlns:a16="http://schemas.microsoft.com/office/drawing/2014/main" id="{3204CCD7-9326-4BD0-AD3E-41508099C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1E127B-F6FA-4E19-8A22-9E2B6AEB532A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D0A8430-577F-47FE-86B3-88671AF23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388938"/>
            <a:ext cx="7772400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6 Threads sharing the same object</a:t>
            </a:r>
          </a:p>
        </p:txBody>
      </p:sp>
      <p:pic>
        <p:nvPicPr>
          <p:cNvPr id="109572" name="Picture 3">
            <a:extLst>
              <a:ext uri="{FF2B5EF4-FFF2-40B4-BE49-F238E27FC236}">
                <a16:creationId xmlns:a16="http://schemas.microsoft.com/office/drawing/2014/main" id="{1AA0921D-F7C1-43FB-A943-8A352C24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7950"/>
            <a:ext cx="91440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>
            <a:extLst>
              <a:ext uri="{FF2B5EF4-FFF2-40B4-BE49-F238E27FC236}">
                <a16:creationId xmlns:a16="http://schemas.microsoft.com/office/drawing/2014/main" id="{1F48525A-9F79-48CB-9CFD-AE84D62BF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3EFE8D-6E08-4259-8F7E-DAD75B1E5BA9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66979DE-DFDF-4261-82CD-C82716803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388938"/>
            <a:ext cx="7772400" cy="50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6 Threads sharing the same object</a:t>
            </a:r>
          </a:p>
        </p:txBody>
      </p:sp>
      <p:pic>
        <p:nvPicPr>
          <p:cNvPr id="111620" name="Picture 2">
            <a:extLst>
              <a:ext uri="{FF2B5EF4-FFF2-40B4-BE49-F238E27FC236}">
                <a16:creationId xmlns:a16="http://schemas.microsoft.com/office/drawing/2014/main" id="{B859487A-48C7-4406-86DF-156AF018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7" name="Rectangle 1027">
            <a:extLst>
              <a:ext uri="{FF2B5EF4-FFF2-40B4-BE49-F238E27FC236}">
                <a16:creationId xmlns:a16="http://schemas.microsoft.com/office/drawing/2014/main" id="{DBCEC6DB-64A5-4EA8-AB86-FA8F6F85F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Middleware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High-level features for DS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Communication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Management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Application specific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Uniform layer where to build DS services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Runtime environment of applications</a:t>
            </a:r>
            <a:endParaRPr lang="en-US" sz="2000" dirty="0">
              <a:ea typeface="+mn-ea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Operating System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Low / medium level (core)  features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Process / threads management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Local hardware (CPU, disk, memory)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Security (users, groups, domain, ACLs)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Basic networking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600" dirty="0">
              <a:ea typeface="+mn-ea"/>
            </a:endParaRPr>
          </a:p>
          <a:p>
            <a:pPr lvl="2">
              <a:lnSpc>
                <a:spcPct val="90000"/>
              </a:lnSpc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14339" name="Title 2">
            <a:extLst>
              <a:ext uri="{FF2B5EF4-FFF2-40B4-BE49-F238E27FC236}">
                <a16:creationId xmlns:a16="http://schemas.microsoft.com/office/drawing/2014/main" id="{37FC84F2-5577-4E02-8E2B-811F2BB1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Distributed Systems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>
            <a:extLst>
              <a:ext uri="{FF2B5EF4-FFF2-40B4-BE49-F238E27FC236}">
                <a16:creationId xmlns:a16="http://schemas.microsoft.com/office/drawing/2014/main" id="{19001FD2-6894-4651-8D83-ACF51F73B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81A664-4B1D-43FE-BECE-21662FBB38D5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F6BEAED-58CB-435F-85AB-ADE7287FD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52400"/>
            <a:ext cx="7758112" cy="109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6 Threads sharing the same object: </a:t>
            </a:r>
            <a:r>
              <a:rPr lang="en-US" altLang="en-US" sz="3600">
                <a:solidFill>
                  <a:srgbClr val="0000FF"/>
                </a:solidFill>
              </a:rPr>
              <a:t>Unpredictable Behavior</a:t>
            </a:r>
          </a:p>
        </p:txBody>
      </p:sp>
      <p:graphicFrame>
        <p:nvGraphicFramePr>
          <p:cNvPr id="113668" name="Object 1">
            <a:extLst>
              <a:ext uri="{FF2B5EF4-FFF2-40B4-BE49-F238E27FC236}">
                <a16:creationId xmlns:a16="http://schemas.microsoft.com/office/drawing/2014/main" id="{5F5845A4-3EB1-4789-B691-20BF923D3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53275"/>
              </p:ext>
            </p:extLst>
          </p:nvPr>
        </p:nvGraphicFramePr>
        <p:xfrm>
          <a:off x="119062" y="1676400"/>
          <a:ext cx="8905875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113668" name="Object 1">
                        <a:extLst>
                          <a:ext uri="{FF2B5EF4-FFF2-40B4-BE49-F238E27FC236}">
                            <a16:creationId xmlns:a16="http://schemas.microsoft.com/office/drawing/2014/main" id="{5F5845A4-3EB1-4789-B691-20BF923D3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" y="1676400"/>
                        <a:ext cx="8905875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>
            <a:extLst>
              <a:ext uri="{FF2B5EF4-FFF2-40B4-BE49-F238E27FC236}">
                <a16:creationId xmlns:a16="http://schemas.microsoft.com/office/drawing/2014/main" id="{A8C6722C-24E7-43A8-BE28-559316661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5C796-07E5-49D4-BB53-24561D1B45A1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2E69A1-2321-4BC4-842B-FF1FD717D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Monitor (shared object access): serializes operation on shared objects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D3037A3-E019-4AD0-A0BE-E00929A27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class Account {   // the 'monitor'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   int balance;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// if 'synchronized' is removed, the outcome is unpredictable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public </a:t>
            </a:r>
            <a:r>
              <a:rPr lang="en-US" altLang="en-US" sz="1800" u="sng">
                <a:solidFill>
                  <a:schemeClr val="hlink"/>
                </a:solidFill>
              </a:rPr>
              <a:t>synchronized</a:t>
            </a:r>
            <a:r>
              <a:rPr lang="en-US" altLang="en-US" sz="1800"/>
              <a:t> void deposit( 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// METHOD BODY : balance += deposit_amount;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public </a:t>
            </a:r>
            <a:r>
              <a:rPr lang="en-US" altLang="en-US" sz="1800" u="sng">
                <a:solidFill>
                  <a:schemeClr val="hlink"/>
                </a:solidFill>
              </a:rPr>
              <a:t>synchronized</a:t>
            </a:r>
            <a:r>
              <a:rPr lang="en-US" altLang="en-US" sz="1800"/>
              <a:t> void withdraw( 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 // METHOD BODY: balance -= deposit_amount;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public </a:t>
            </a:r>
            <a:r>
              <a:rPr lang="en-US" altLang="en-US" sz="1800" u="sng">
                <a:solidFill>
                  <a:schemeClr val="hlink"/>
                </a:solidFill>
              </a:rPr>
              <a:t>synchronized</a:t>
            </a:r>
            <a:r>
              <a:rPr lang="en-US" altLang="en-US" sz="1800"/>
              <a:t> void enquire( 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 // METHOD BODY: display balance.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/>
          </a:p>
        </p:txBody>
      </p:sp>
    </p:spTree>
  </p:cSld>
  <p:clrMapOvr>
    <a:masterClrMapping/>
  </p:clrMapOvr>
  <p:transition>
    <p:spli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>
            <a:extLst>
              <a:ext uri="{FF2B5EF4-FFF2-40B4-BE49-F238E27FC236}">
                <a16:creationId xmlns:a16="http://schemas.microsoft.com/office/drawing/2014/main" id="{934796E7-0968-4DD5-8187-156F1B0BB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A229BA-541C-499C-AFC7-2E1408E707A8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17F8336-E865-4630-99AA-8FD4DDD2A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52400"/>
            <a:ext cx="7758112" cy="109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6 Threads sharing the same object: </a:t>
            </a:r>
            <a:r>
              <a:rPr lang="en-US" altLang="en-US" sz="3600">
                <a:solidFill>
                  <a:srgbClr val="0000FF"/>
                </a:solidFill>
              </a:rPr>
              <a:t>Predictable Behavior</a:t>
            </a:r>
          </a:p>
        </p:txBody>
      </p:sp>
      <p:pic>
        <p:nvPicPr>
          <p:cNvPr id="117764" name="Picture 3">
            <a:extLst>
              <a:ext uri="{FF2B5EF4-FFF2-40B4-BE49-F238E27FC236}">
                <a16:creationId xmlns:a16="http://schemas.microsoft.com/office/drawing/2014/main" id="{E6357C14-9504-4845-809F-297462FB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285875"/>
            <a:ext cx="9117012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>
            <a:extLst>
              <a:ext uri="{FF2B5EF4-FFF2-40B4-BE49-F238E27FC236}">
                <a16:creationId xmlns:a16="http://schemas.microsoft.com/office/drawing/2014/main" id="{57392760-BA17-4926-98A3-36348FE92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05BDBA-D5DD-4E6B-BE9D-FEB1C2A8933A}" type="slidenum">
              <a:rPr lang="zh-CN" altLang="en-GB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19812" name="Content Placeholder 1">
            <a:extLst>
              <a:ext uri="{FF2B5EF4-FFF2-40B4-BE49-F238E27FC236}">
                <a16:creationId xmlns:a16="http://schemas.microsoft.com/office/drawing/2014/main" id="{3F90143D-2C4B-4228-B75D-BAB0017C3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9813" name="Picture 3">
            <a:extLst>
              <a:ext uri="{FF2B5EF4-FFF2-40B4-BE49-F238E27FC236}">
                <a16:creationId xmlns:a16="http://schemas.microsoft.com/office/drawing/2014/main" id="{3798F04D-F99D-484F-A013-32F46EFC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76200"/>
            <a:ext cx="8032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F06C1F-55E3-4E20-BBFF-154E4199C982}"/>
              </a:ext>
            </a:extLst>
          </p:cNvPr>
          <p:cNvSpPr/>
          <p:nvPr/>
        </p:nvSpPr>
        <p:spPr bwMode="auto">
          <a:xfrm>
            <a:off x="1676400" y="1779104"/>
            <a:ext cx="1600200" cy="3048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itchFamily="2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DC19A7-7741-43F1-B0B2-58A183228471}"/>
              </a:ext>
            </a:extLst>
          </p:cNvPr>
          <p:cNvSpPr/>
          <p:nvPr/>
        </p:nvSpPr>
        <p:spPr bwMode="auto">
          <a:xfrm>
            <a:off x="1676400" y="4383156"/>
            <a:ext cx="1600200" cy="3048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spli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>
            <a:extLst>
              <a:ext uri="{FF2B5EF4-FFF2-40B4-BE49-F238E27FC236}">
                <a16:creationId xmlns:a16="http://schemas.microsoft.com/office/drawing/2014/main" id="{3ACEF953-9FAE-4F2E-A804-CEEAC70CC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7DBF6-A7AB-427F-A6F9-967C85AB433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0690A16-96B8-4102-982B-A3E63BCBF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Architecture for Multithreaded Servers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A0EE772-1B68-4EE6-89A8-6F2E040AA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Multithreading enables servers to maximize their throughput, measured as the number of requests processed per second.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Threads may need to treat requests with varying priorities: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 corporate server could prioritize request processing according to class of customers.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Architectures: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Worker pool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Thread-per-request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Thread-per-connection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Thread-per-object</a:t>
            </a: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>
            <a:extLst>
              <a:ext uri="{FF2B5EF4-FFF2-40B4-BE49-F238E27FC236}">
                <a16:creationId xmlns:a16="http://schemas.microsoft.com/office/drawing/2014/main" id="{099E05F4-A87D-4611-8D2D-03CEA8C16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A3F21-D7B1-4301-A611-F70E1A53636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B85F746-D106-40CD-8B0E-CF46EA81D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Client and server with threads</a:t>
            </a:r>
            <a:br>
              <a:rPr lang="en-GB" altLang="en-US"/>
            </a:br>
            <a:r>
              <a:rPr lang="en-GB" altLang="en-US"/>
              <a:t>(worker-pool architecture)</a:t>
            </a:r>
          </a:p>
        </p:txBody>
      </p:sp>
      <p:sp>
        <p:nvSpPr>
          <p:cNvPr id="89092" name="Rectangle 79">
            <a:extLst>
              <a:ext uri="{FF2B5EF4-FFF2-40B4-BE49-F238E27FC236}">
                <a16:creationId xmlns:a16="http://schemas.microsoft.com/office/drawing/2014/main" id="{C190020C-6153-4E3C-AEC7-2EED3487D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257800"/>
            <a:ext cx="8077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In worker-pool architectures, the server </a:t>
            </a:r>
            <a:r>
              <a:rPr lang="en-US" altLang="en-US" sz="1800">
                <a:solidFill>
                  <a:srgbClr val="FF0000"/>
                </a:solidFill>
              </a:rPr>
              <a:t>creates </a:t>
            </a:r>
            <a:r>
              <a:rPr lang="en-US" altLang="en-US" sz="1800" b="1">
                <a:solidFill>
                  <a:srgbClr val="FF0000"/>
                </a:solidFill>
              </a:rPr>
              <a:t>a fixed pool of worker threads</a:t>
            </a:r>
            <a:r>
              <a:rPr lang="en-US" altLang="en-US" sz="1800" b="1"/>
              <a:t> </a:t>
            </a:r>
            <a:r>
              <a:rPr lang="en-US" altLang="en-US" sz="1800"/>
              <a:t>to process requests.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module “receipt and queuing” receives requests from sockets/ports and places them on a shared request queue for retrieval by the workers.</a:t>
            </a:r>
          </a:p>
        </p:txBody>
      </p:sp>
      <p:grpSp>
        <p:nvGrpSpPr>
          <p:cNvPr id="89093" name="Group 3">
            <a:extLst>
              <a:ext uri="{FF2B5EF4-FFF2-40B4-BE49-F238E27FC236}">
                <a16:creationId xmlns:a16="http://schemas.microsoft.com/office/drawing/2014/main" id="{C6246640-EF56-4F54-9158-45B353FD4404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1998663"/>
            <a:ext cx="7951787" cy="2949575"/>
            <a:chOff x="452" y="1259"/>
            <a:chExt cx="5426" cy="1858"/>
          </a:xfrm>
        </p:grpSpPr>
        <p:sp>
          <p:nvSpPr>
            <p:cNvPr id="89094" name="Rectangle 4">
              <a:extLst>
                <a:ext uri="{FF2B5EF4-FFF2-40B4-BE49-F238E27FC236}">
                  <a16:creationId xmlns:a16="http://schemas.microsoft.com/office/drawing/2014/main" id="{E9CA9B94-2182-4091-ADFD-4689CBB8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73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Server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095" name="Oval 5">
              <a:extLst>
                <a:ext uri="{FF2B5EF4-FFF2-40B4-BE49-F238E27FC236}">
                  <a16:creationId xmlns:a16="http://schemas.microsoft.com/office/drawing/2014/main" id="{C719C6EE-6595-49D6-BB80-AE4F03BB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1458"/>
              <a:ext cx="1394" cy="1395"/>
            </a:xfrm>
            <a:prstGeom prst="ellipse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096" name="Rectangle 6">
              <a:extLst>
                <a:ext uri="{FF2B5EF4-FFF2-40B4-BE49-F238E27FC236}">
                  <a16:creationId xmlns:a16="http://schemas.microsoft.com/office/drawing/2014/main" id="{4DFC03E8-6654-4C6E-8E24-AC72C037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589"/>
              <a:ext cx="5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N threads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097" name="Oval 7">
              <a:extLst>
                <a:ext uri="{FF2B5EF4-FFF2-40B4-BE49-F238E27FC236}">
                  <a16:creationId xmlns:a16="http://schemas.microsoft.com/office/drawing/2014/main" id="{953F0AA9-826C-4E88-A872-F34A9652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302"/>
              <a:ext cx="555" cy="156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098" name="Oval 8">
              <a:extLst>
                <a:ext uri="{FF2B5EF4-FFF2-40B4-BE49-F238E27FC236}">
                  <a16:creationId xmlns:a16="http://schemas.microsoft.com/office/drawing/2014/main" id="{F046E8DE-1A37-43C2-8C20-67A772529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259"/>
              <a:ext cx="555" cy="157"/>
            </a:xfrm>
            <a:prstGeom prst="ellipse">
              <a:avLst/>
            </a:prstGeom>
            <a:solidFill>
              <a:srgbClr val="FFFFFF"/>
            </a:solidFill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099" name="Rectangle 9">
              <a:extLst>
                <a:ext uri="{FF2B5EF4-FFF2-40B4-BE49-F238E27FC236}">
                  <a16:creationId xmlns:a16="http://schemas.microsoft.com/office/drawing/2014/main" id="{0CD7EAE8-DCC6-4C50-B7A0-11D7E69B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1593"/>
              <a:ext cx="6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Input-output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00" name="Freeform 10">
              <a:extLst>
                <a:ext uri="{FF2B5EF4-FFF2-40B4-BE49-F238E27FC236}">
                  <a16:creationId xmlns:a16="http://schemas.microsoft.com/office/drawing/2014/main" id="{61F6E6B5-EC7B-40BE-9098-1E11CF925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1814"/>
              <a:ext cx="100" cy="86"/>
            </a:xfrm>
            <a:custGeom>
              <a:avLst/>
              <a:gdLst>
                <a:gd name="T0" fmla="*/ 14 w 100"/>
                <a:gd name="T1" fmla="*/ 57 h 86"/>
                <a:gd name="T2" fmla="*/ 0 w 100"/>
                <a:gd name="T3" fmla="*/ 29 h 86"/>
                <a:gd name="T4" fmla="*/ 100 w 100"/>
                <a:gd name="T5" fmla="*/ 0 h 86"/>
                <a:gd name="T6" fmla="*/ 43 w 100"/>
                <a:gd name="T7" fmla="*/ 86 h 86"/>
                <a:gd name="T8" fmla="*/ 14 w 100"/>
                <a:gd name="T9" fmla="*/ 57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86"/>
                <a:gd name="T17" fmla="*/ 100 w 10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86">
                  <a:moveTo>
                    <a:pt x="14" y="57"/>
                  </a:moveTo>
                  <a:lnTo>
                    <a:pt x="0" y="29"/>
                  </a:lnTo>
                  <a:lnTo>
                    <a:pt x="100" y="0"/>
                  </a:lnTo>
                  <a:lnTo>
                    <a:pt x="43" y="86"/>
                  </a:lnTo>
                  <a:lnTo>
                    <a:pt x="14" y="5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1">
              <a:extLst>
                <a:ext uri="{FF2B5EF4-FFF2-40B4-BE49-F238E27FC236}">
                  <a16:creationId xmlns:a16="http://schemas.microsoft.com/office/drawing/2014/main" id="{CCD26631-F2ED-4B6F-98AC-40F58ED3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871"/>
              <a:ext cx="327" cy="22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Freeform 12">
              <a:extLst>
                <a:ext uri="{FF2B5EF4-FFF2-40B4-BE49-F238E27FC236}">
                  <a16:creationId xmlns:a16="http://schemas.microsoft.com/office/drawing/2014/main" id="{EF0F5474-1776-4045-9431-67A39FA1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070"/>
              <a:ext cx="113" cy="57"/>
            </a:xfrm>
            <a:custGeom>
              <a:avLst/>
              <a:gdLst>
                <a:gd name="T0" fmla="*/ 14 w 113"/>
                <a:gd name="T1" fmla="*/ 29 h 57"/>
                <a:gd name="T2" fmla="*/ 0 w 113"/>
                <a:gd name="T3" fmla="*/ 0 h 57"/>
                <a:gd name="T4" fmla="*/ 113 w 113"/>
                <a:gd name="T5" fmla="*/ 0 h 57"/>
                <a:gd name="T6" fmla="*/ 14 w 113"/>
                <a:gd name="T7" fmla="*/ 57 h 57"/>
                <a:gd name="T8" fmla="*/ 14 w 113"/>
                <a:gd name="T9" fmla="*/ 29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57"/>
                <a:gd name="T17" fmla="*/ 113 w 11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57">
                  <a:moveTo>
                    <a:pt x="14" y="29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4" y="57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3">
              <a:extLst>
                <a:ext uri="{FF2B5EF4-FFF2-40B4-BE49-F238E27FC236}">
                  <a16:creationId xmlns:a16="http://schemas.microsoft.com/office/drawing/2014/main" id="{895A0AD6-CAA4-4E0E-A127-3C6B5B990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2099"/>
              <a:ext cx="271" cy="5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Freeform 14">
              <a:extLst>
                <a:ext uri="{FF2B5EF4-FFF2-40B4-BE49-F238E27FC236}">
                  <a16:creationId xmlns:a16="http://schemas.microsoft.com/office/drawing/2014/main" id="{D7D1193A-21B8-4AB4-942D-FAED00661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369"/>
              <a:ext cx="113" cy="71"/>
            </a:xfrm>
            <a:custGeom>
              <a:avLst/>
              <a:gdLst>
                <a:gd name="T0" fmla="*/ 28 w 113"/>
                <a:gd name="T1" fmla="*/ 29 h 71"/>
                <a:gd name="T2" fmla="*/ 42 w 113"/>
                <a:gd name="T3" fmla="*/ 0 h 71"/>
                <a:gd name="T4" fmla="*/ 113 w 113"/>
                <a:gd name="T5" fmla="*/ 71 h 71"/>
                <a:gd name="T6" fmla="*/ 0 w 113"/>
                <a:gd name="T7" fmla="*/ 57 h 71"/>
                <a:gd name="T8" fmla="*/ 28 w 113"/>
                <a:gd name="T9" fmla="*/ 29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71"/>
                <a:gd name="T17" fmla="*/ 113 w 11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71">
                  <a:moveTo>
                    <a:pt x="28" y="29"/>
                  </a:moveTo>
                  <a:lnTo>
                    <a:pt x="42" y="0"/>
                  </a:lnTo>
                  <a:lnTo>
                    <a:pt x="113" y="71"/>
                  </a:lnTo>
                  <a:lnTo>
                    <a:pt x="0" y="57"/>
                  </a:lnTo>
                  <a:lnTo>
                    <a:pt x="28" y="29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Line 15">
              <a:extLst>
                <a:ext uri="{FF2B5EF4-FFF2-40B4-BE49-F238E27FC236}">
                  <a16:creationId xmlns:a16="http://schemas.microsoft.com/office/drawing/2014/main" id="{6B43E4A5-0F2D-4693-BA49-331E398D5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" y="2213"/>
              <a:ext cx="299" cy="18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Freeform 16">
              <a:extLst>
                <a:ext uri="{FF2B5EF4-FFF2-40B4-BE49-F238E27FC236}">
                  <a16:creationId xmlns:a16="http://schemas.microsoft.com/office/drawing/2014/main" id="{8D6CADEB-D653-4705-9EF0-998444B14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" y="1444"/>
              <a:ext cx="114" cy="86"/>
            </a:xfrm>
            <a:custGeom>
              <a:avLst/>
              <a:gdLst>
                <a:gd name="T0" fmla="*/ 14 w 114"/>
                <a:gd name="T1" fmla="*/ 57 h 86"/>
                <a:gd name="T2" fmla="*/ 0 w 114"/>
                <a:gd name="T3" fmla="*/ 29 h 86"/>
                <a:gd name="T4" fmla="*/ 114 w 114"/>
                <a:gd name="T5" fmla="*/ 0 h 86"/>
                <a:gd name="T6" fmla="*/ 28 w 114"/>
                <a:gd name="T7" fmla="*/ 86 h 86"/>
                <a:gd name="T8" fmla="*/ 14 w 114"/>
                <a:gd name="T9" fmla="*/ 57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86"/>
                <a:gd name="T17" fmla="*/ 114 w 114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86">
                  <a:moveTo>
                    <a:pt x="14" y="57"/>
                  </a:moveTo>
                  <a:lnTo>
                    <a:pt x="0" y="29"/>
                  </a:lnTo>
                  <a:lnTo>
                    <a:pt x="114" y="0"/>
                  </a:lnTo>
                  <a:lnTo>
                    <a:pt x="28" y="86"/>
                  </a:lnTo>
                  <a:lnTo>
                    <a:pt x="14" y="5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7">
              <a:extLst>
                <a:ext uri="{FF2B5EF4-FFF2-40B4-BE49-F238E27FC236}">
                  <a16:creationId xmlns:a16="http://schemas.microsoft.com/office/drawing/2014/main" id="{DA586568-0D6E-4A4A-B0C9-1C05A9FAB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6" y="1501"/>
              <a:ext cx="213" cy="12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Freeform 18">
              <a:extLst>
                <a:ext uri="{FF2B5EF4-FFF2-40B4-BE49-F238E27FC236}">
                  <a16:creationId xmlns:a16="http://schemas.microsoft.com/office/drawing/2014/main" id="{D2C69283-CF84-4FC2-9FED-7BC0136AC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" y="1473"/>
              <a:ext cx="99" cy="99"/>
            </a:xfrm>
            <a:custGeom>
              <a:avLst/>
              <a:gdLst>
                <a:gd name="T0" fmla="*/ 28 w 99"/>
                <a:gd name="T1" fmla="*/ 85 h 99"/>
                <a:gd name="T2" fmla="*/ 0 w 99"/>
                <a:gd name="T3" fmla="*/ 57 h 99"/>
                <a:gd name="T4" fmla="*/ 99 w 99"/>
                <a:gd name="T5" fmla="*/ 0 h 99"/>
                <a:gd name="T6" fmla="*/ 56 w 99"/>
                <a:gd name="T7" fmla="*/ 99 h 99"/>
                <a:gd name="T8" fmla="*/ 28 w 99"/>
                <a:gd name="T9" fmla="*/ 8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99"/>
                <a:gd name="T17" fmla="*/ 99 w 99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99">
                  <a:moveTo>
                    <a:pt x="28" y="85"/>
                  </a:moveTo>
                  <a:lnTo>
                    <a:pt x="0" y="57"/>
                  </a:lnTo>
                  <a:lnTo>
                    <a:pt x="99" y="0"/>
                  </a:lnTo>
                  <a:lnTo>
                    <a:pt x="56" y="99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19">
              <a:extLst>
                <a:ext uri="{FF2B5EF4-FFF2-40B4-BE49-F238E27FC236}">
                  <a16:creationId xmlns:a16="http://schemas.microsoft.com/office/drawing/2014/main" id="{5D36E3F7-D82A-4FC7-B3AA-BA76AE240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6" y="1558"/>
              <a:ext cx="341" cy="41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Freeform 20">
              <a:extLst>
                <a:ext uri="{FF2B5EF4-FFF2-40B4-BE49-F238E27FC236}">
                  <a16:creationId xmlns:a16="http://schemas.microsoft.com/office/drawing/2014/main" id="{B12ED7F1-7E63-47B3-AE40-11BA1ED8E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1544"/>
              <a:ext cx="71" cy="99"/>
            </a:xfrm>
            <a:custGeom>
              <a:avLst/>
              <a:gdLst>
                <a:gd name="T0" fmla="*/ 28 w 71"/>
                <a:gd name="T1" fmla="*/ 85 h 99"/>
                <a:gd name="T2" fmla="*/ 0 w 71"/>
                <a:gd name="T3" fmla="*/ 71 h 99"/>
                <a:gd name="T4" fmla="*/ 71 w 71"/>
                <a:gd name="T5" fmla="*/ 0 h 99"/>
                <a:gd name="T6" fmla="*/ 57 w 71"/>
                <a:gd name="T7" fmla="*/ 99 h 99"/>
                <a:gd name="T8" fmla="*/ 28 w 71"/>
                <a:gd name="T9" fmla="*/ 85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99"/>
                <a:gd name="T17" fmla="*/ 71 w 71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99">
                  <a:moveTo>
                    <a:pt x="28" y="85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57" y="99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21">
              <a:extLst>
                <a:ext uri="{FF2B5EF4-FFF2-40B4-BE49-F238E27FC236}">
                  <a16:creationId xmlns:a16="http://schemas.microsoft.com/office/drawing/2014/main" id="{671615E6-2124-4CC7-AD22-B2474423C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7" y="1643"/>
              <a:ext cx="441" cy="75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Freeform 22">
              <a:extLst>
                <a:ext uri="{FF2B5EF4-FFF2-40B4-BE49-F238E27FC236}">
                  <a16:creationId xmlns:a16="http://schemas.microsoft.com/office/drawing/2014/main" id="{AA282CAC-7233-4A0B-BE4A-DCF915A87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028"/>
              <a:ext cx="43" cy="71"/>
            </a:xfrm>
            <a:custGeom>
              <a:avLst/>
              <a:gdLst>
                <a:gd name="T0" fmla="*/ 15 w 43"/>
                <a:gd name="T1" fmla="*/ 71 h 71"/>
                <a:gd name="T2" fmla="*/ 0 w 43"/>
                <a:gd name="T3" fmla="*/ 71 h 71"/>
                <a:gd name="T4" fmla="*/ 29 w 43"/>
                <a:gd name="T5" fmla="*/ 0 h 71"/>
                <a:gd name="T6" fmla="*/ 43 w 43"/>
                <a:gd name="T7" fmla="*/ 71 h 71"/>
                <a:gd name="T8" fmla="*/ 15 w 43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1"/>
                <a:gd name="T17" fmla="*/ 43 w 4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1">
                  <a:moveTo>
                    <a:pt x="15" y="71"/>
                  </a:moveTo>
                  <a:lnTo>
                    <a:pt x="0" y="71"/>
                  </a:lnTo>
                  <a:lnTo>
                    <a:pt x="29" y="0"/>
                  </a:lnTo>
                  <a:lnTo>
                    <a:pt x="43" y="71"/>
                  </a:lnTo>
                  <a:lnTo>
                    <a:pt x="15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Freeform 23">
              <a:extLst>
                <a:ext uri="{FF2B5EF4-FFF2-40B4-BE49-F238E27FC236}">
                  <a16:creationId xmlns:a16="http://schemas.microsoft.com/office/drawing/2014/main" id="{3DE00DAC-2FB4-4534-ADF5-B605D398B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956"/>
              <a:ext cx="143" cy="185"/>
            </a:xfrm>
            <a:custGeom>
              <a:avLst/>
              <a:gdLst>
                <a:gd name="T0" fmla="*/ 143 w 143"/>
                <a:gd name="T1" fmla="*/ 157 h 185"/>
                <a:gd name="T2" fmla="*/ 143 w 143"/>
                <a:gd name="T3" fmla="*/ 157 h 185"/>
                <a:gd name="T4" fmla="*/ 143 w 143"/>
                <a:gd name="T5" fmla="*/ 157 h 185"/>
                <a:gd name="T6" fmla="*/ 100 w 143"/>
                <a:gd name="T7" fmla="*/ 185 h 185"/>
                <a:gd name="T8" fmla="*/ 29 w 143"/>
                <a:gd name="T9" fmla="*/ 171 h 185"/>
                <a:gd name="T10" fmla="*/ 0 w 143"/>
                <a:gd name="T11" fmla="*/ 129 h 185"/>
                <a:gd name="T12" fmla="*/ 0 w 143"/>
                <a:gd name="T13" fmla="*/ 72 h 185"/>
                <a:gd name="T14" fmla="*/ 29 w 143"/>
                <a:gd name="T15" fmla="*/ 29 h 185"/>
                <a:gd name="T16" fmla="*/ 86 w 143"/>
                <a:gd name="T17" fmla="*/ 0 h 1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185"/>
                <a:gd name="T29" fmla="*/ 143 w 143"/>
                <a:gd name="T30" fmla="*/ 185 h 1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185">
                  <a:moveTo>
                    <a:pt x="143" y="157"/>
                  </a:moveTo>
                  <a:lnTo>
                    <a:pt x="143" y="157"/>
                  </a:lnTo>
                  <a:lnTo>
                    <a:pt x="100" y="185"/>
                  </a:lnTo>
                  <a:lnTo>
                    <a:pt x="29" y="171"/>
                  </a:lnTo>
                  <a:lnTo>
                    <a:pt x="0" y="129"/>
                  </a:lnTo>
                  <a:lnTo>
                    <a:pt x="0" y="72"/>
                  </a:lnTo>
                  <a:lnTo>
                    <a:pt x="29" y="29"/>
                  </a:lnTo>
                  <a:lnTo>
                    <a:pt x="86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Freeform 24">
              <a:extLst>
                <a:ext uri="{FF2B5EF4-FFF2-40B4-BE49-F238E27FC236}">
                  <a16:creationId xmlns:a16="http://schemas.microsoft.com/office/drawing/2014/main" id="{A143C075-F80C-4558-9BFE-CA66FAD4F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2454"/>
              <a:ext cx="43" cy="72"/>
            </a:xfrm>
            <a:custGeom>
              <a:avLst/>
              <a:gdLst>
                <a:gd name="T0" fmla="*/ 29 w 43"/>
                <a:gd name="T1" fmla="*/ 57 h 72"/>
                <a:gd name="T2" fmla="*/ 0 w 43"/>
                <a:gd name="T3" fmla="*/ 57 h 72"/>
                <a:gd name="T4" fmla="*/ 29 w 43"/>
                <a:gd name="T5" fmla="*/ 0 h 72"/>
                <a:gd name="T6" fmla="*/ 43 w 43"/>
                <a:gd name="T7" fmla="*/ 72 h 72"/>
                <a:gd name="T8" fmla="*/ 29 w 43"/>
                <a:gd name="T9" fmla="*/ 57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2"/>
                <a:gd name="T17" fmla="*/ 43 w 43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2">
                  <a:moveTo>
                    <a:pt x="29" y="57"/>
                  </a:moveTo>
                  <a:lnTo>
                    <a:pt x="0" y="57"/>
                  </a:lnTo>
                  <a:lnTo>
                    <a:pt x="29" y="0"/>
                  </a:lnTo>
                  <a:lnTo>
                    <a:pt x="43" y="72"/>
                  </a:lnTo>
                  <a:lnTo>
                    <a:pt x="29" y="57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Freeform 25">
              <a:extLst>
                <a:ext uri="{FF2B5EF4-FFF2-40B4-BE49-F238E27FC236}">
                  <a16:creationId xmlns:a16="http://schemas.microsoft.com/office/drawing/2014/main" id="{A079C5A7-2987-47B4-854D-FC172F06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2383"/>
              <a:ext cx="128" cy="171"/>
            </a:xfrm>
            <a:custGeom>
              <a:avLst/>
              <a:gdLst>
                <a:gd name="T0" fmla="*/ 128 w 128"/>
                <a:gd name="T1" fmla="*/ 143 h 171"/>
                <a:gd name="T2" fmla="*/ 128 w 128"/>
                <a:gd name="T3" fmla="*/ 143 h 171"/>
                <a:gd name="T4" fmla="*/ 128 w 128"/>
                <a:gd name="T5" fmla="*/ 143 h 171"/>
                <a:gd name="T6" fmla="*/ 86 w 128"/>
                <a:gd name="T7" fmla="*/ 171 h 171"/>
                <a:gd name="T8" fmla="*/ 29 w 128"/>
                <a:gd name="T9" fmla="*/ 157 h 171"/>
                <a:gd name="T10" fmla="*/ 0 w 128"/>
                <a:gd name="T11" fmla="*/ 114 h 171"/>
                <a:gd name="T12" fmla="*/ 0 w 128"/>
                <a:gd name="T13" fmla="*/ 57 h 171"/>
                <a:gd name="T14" fmla="*/ 29 w 128"/>
                <a:gd name="T15" fmla="*/ 15 h 171"/>
                <a:gd name="T16" fmla="*/ 72 w 128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8"/>
                <a:gd name="T28" fmla="*/ 0 h 171"/>
                <a:gd name="T29" fmla="*/ 128 w 128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8" h="171">
                  <a:moveTo>
                    <a:pt x="128" y="143"/>
                  </a:moveTo>
                  <a:lnTo>
                    <a:pt x="128" y="143"/>
                  </a:lnTo>
                  <a:lnTo>
                    <a:pt x="86" y="171"/>
                  </a:lnTo>
                  <a:lnTo>
                    <a:pt x="29" y="157"/>
                  </a:lnTo>
                  <a:lnTo>
                    <a:pt x="0" y="114"/>
                  </a:lnTo>
                  <a:lnTo>
                    <a:pt x="0" y="57"/>
                  </a:lnTo>
                  <a:lnTo>
                    <a:pt x="29" y="15"/>
                  </a:lnTo>
                  <a:lnTo>
                    <a:pt x="72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Freeform 26">
              <a:extLst>
                <a:ext uri="{FF2B5EF4-FFF2-40B4-BE49-F238E27FC236}">
                  <a16:creationId xmlns:a16="http://schemas.microsoft.com/office/drawing/2014/main" id="{2E5753F3-924E-4C34-95ED-C0144E63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1686"/>
              <a:ext cx="43" cy="71"/>
            </a:xfrm>
            <a:custGeom>
              <a:avLst/>
              <a:gdLst>
                <a:gd name="T0" fmla="*/ 15 w 43"/>
                <a:gd name="T1" fmla="*/ 71 h 71"/>
                <a:gd name="T2" fmla="*/ 0 w 43"/>
                <a:gd name="T3" fmla="*/ 71 h 71"/>
                <a:gd name="T4" fmla="*/ 29 w 43"/>
                <a:gd name="T5" fmla="*/ 0 h 71"/>
                <a:gd name="T6" fmla="*/ 43 w 43"/>
                <a:gd name="T7" fmla="*/ 71 h 71"/>
                <a:gd name="T8" fmla="*/ 15 w 43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1"/>
                <a:gd name="T17" fmla="*/ 43 w 4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1">
                  <a:moveTo>
                    <a:pt x="15" y="71"/>
                  </a:moveTo>
                  <a:lnTo>
                    <a:pt x="0" y="71"/>
                  </a:lnTo>
                  <a:lnTo>
                    <a:pt x="29" y="0"/>
                  </a:lnTo>
                  <a:lnTo>
                    <a:pt x="43" y="71"/>
                  </a:lnTo>
                  <a:lnTo>
                    <a:pt x="15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Freeform 27">
              <a:extLst>
                <a:ext uri="{FF2B5EF4-FFF2-40B4-BE49-F238E27FC236}">
                  <a16:creationId xmlns:a16="http://schemas.microsoft.com/office/drawing/2014/main" id="{9128E898-73FD-453D-9A98-293AA131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615"/>
              <a:ext cx="143" cy="171"/>
            </a:xfrm>
            <a:custGeom>
              <a:avLst/>
              <a:gdLst>
                <a:gd name="T0" fmla="*/ 143 w 143"/>
                <a:gd name="T1" fmla="*/ 142 h 171"/>
                <a:gd name="T2" fmla="*/ 143 w 143"/>
                <a:gd name="T3" fmla="*/ 142 h 171"/>
                <a:gd name="T4" fmla="*/ 143 w 143"/>
                <a:gd name="T5" fmla="*/ 142 h 171"/>
                <a:gd name="T6" fmla="*/ 100 w 143"/>
                <a:gd name="T7" fmla="*/ 171 h 171"/>
                <a:gd name="T8" fmla="*/ 29 w 143"/>
                <a:gd name="T9" fmla="*/ 171 h 171"/>
                <a:gd name="T10" fmla="*/ 0 w 143"/>
                <a:gd name="T11" fmla="*/ 128 h 171"/>
                <a:gd name="T12" fmla="*/ 0 w 143"/>
                <a:gd name="T13" fmla="*/ 71 h 171"/>
                <a:gd name="T14" fmla="*/ 29 w 143"/>
                <a:gd name="T15" fmla="*/ 14 h 171"/>
                <a:gd name="T16" fmla="*/ 86 w 143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171"/>
                <a:gd name="T29" fmla="*/ 143 w 143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171">
                  <a:moveTo>
                    <a:pt x="143" y="142"/>
                  </a:moveTo>
                  <a:lnTo>
                    <a:pt x="143" y="142"/>
                  </a:lnTo>
                  <a:lnTo>
                    <a:pt x="100" y="171"/>
                  </a:lnTo>
                  <a:lnTo>
                    <a:pt x="29" y="171"/>
                  </a:lnTo>
                  <a:lnTo>
                    <a:pt x="0" y="128"/>
                  </a:lnTo>
                  <a:lnTo>
                    <a:pt x="0" y="71"/>
                  </a:lnTo>
                  <a:lnTo>
                    <a:pt x="29" y="14"/>
                  </a:lnTo>
                  <a:lnTo>
                    <a:pt x="86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28">
              <a:extLst>
                <a:ext uri="{FF2B5EF4-FFF2-40B4-BE49-F238E27FC236}">
                  <a16:creationId xmlns:a16="http://schemas.microsoft.com/office/drawing/2014/main" id="{158CE56D-0C19-4824-84E2-3AEA8CE09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956"/>
              <a:ext cx="85" cy="11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29">
              <a:extLst>
                <a:ext uri="{FF2B5EF4-FFF2-40B4-BE49-F238E27FC236}">
                  <a16:creationId xmlns:a16="http://schemas.microsoft.com/office/drawing/2014/main" id="{9866C6B1-879E-4294-B0A9-B7DD17E39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042"/>
              <a:ext cx="54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Rectangle 30">
              <a:extLst>
                <a:ext uri="{FF2B5EF4-FFF2-40B4-BE49-F238E27FC236}">
                  <a16:creationId xmlns:a16="http://schemas.microsoft.com/office/drawing/2014/main" id="{FF787E37-A223-4164-B691-87BEC953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2788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Client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1" name="Rectangle 31">
              <a:extLst>
                <a:ext uri="{FF2B5EF4-FFF2-40B4-BE49-F238E27FC236}">
                  <a16:creationId xmlns:a16="http://schemas.microsoft.com/office/drawing/2014/main" id="{1F5809D6-8F21-4F2D-8000-8654C2253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379"/>
              <a:ext cx="8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Thread 2 makes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2" name="Rectangle 32">
              <a:extLst>
                <a:ext uri="{FF2B5EF4-FFF2-40B4-BE49-F238E27FC236}">
                  <a16:creationId xmlns:a16="http://schemas.microsoft.com/office/drawing/2014/main" id="{8A3056A3-70AA-49CA-B585-BD519007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2219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T1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3" name="Oval 33">
              <a:extLst>
                <a:ext uri="{FF2B5EF4-FFF2-40B4-BE49-F238E27FC236}">
                  <a16:creationId xmlns:a16="http://schemas.microsoft.com/office/drawing/2014/main" id="{EBF4B37C-FC43-43F4-8B8D-B9307DDF2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59"/>
              <a:ext cx="1394" cy="1395"/>
            </a:xfrm>
            <a:prstGeom prst="ellipse">
              <a:avLst/>
            </a:prstGeom>
            <a:solidFill>
              <a:srgbClr val="FFDC99"/>
            </a:solidFill>
            <a:ln w="33338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24" name="Rectangle 34">
              <a:extLst>
                <a:ext uri="{FF2B5EF4-FFF2-40B4-BE49-F238E27FC236}">
                  <a16:creationId xmlns:a16="http://schemas.microsoft.com/office/drawing/2014/main" id="{6825B58E-5392-42B2-81B7-3CDEE4F88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1877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Thread 1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25" name="Freeform 35">
              <a:extLst>
                <a:ext uri="{FF2B5EF4-FFF2-40B4-BE49-F238E27FC236}">
                  <a16:creationId xmlns:a16="http://schemas.microsoft.com/office/drawing/2014/main" id="{259FC7AC-B1CA-42F5-89FB-040665339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985"/>
              <a:ext cx="28" cy="71"/>
            </a:xfrm>
            <a:custGeom>
              <a:avLst/>
              <a:gdLst>
                <a:gd name="T0" fmla="*/ 14 w 28"/>
                <a:gd name="T1" fmla="*/ 71 h 71"/>
                <a:gd name="T2" fmla="*/ 0 w 28"/>
                <a:gd name="T3" fmla="*/ 71 h 71"/>
                <a:gd name="T4" fmla="*/ 28 w 28"/>
                <a:gd name="T5" fmla="*/ 0 h 71"/>
                <a:gd name="T6" fmla="*/ 28 w 28"/>
                <a:gd name="T7" fmla="*/ 71 h 71"/>
                <a:gd name="T8" fmla="*/ 14 w 28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71"/>
                <a:gd name="T17" fmla="*/ 28 w 28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71">
                  <a:moveTo>
                    <a:pt x="14" y="71"/>
                  </a:moveTo>
                  <a:lnTo>
                    <a:pt x="0" y="71"/>
                  </a:lnTo>
                  <a:lnTo>
                    <a:pt x="28" y="0"/>
                  </a:lnTo>
                  <a:lnTo>
                    <a:pt x="28" y="71"/>
                  </a:lnTo>
                  <a:lnTo>
                    <a:pt x="14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26" name="Freeform 36">
              <a:extLst>
                <a:ext uri="{FF2B5EF4-FFF2-40B4-BE49-F238E27FC236}">
                  <a16:creationId xmlns:a16="http://schemas.microsoft.com/office/drawing/2014/main" id="{7335F4ED-4062-4BED-8BF1-39CA3463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914"/>
              <a:ext cx="142" cy="171"/>
            </a:xfrm>
            <a:custGeom>
              <a:avLst/>
              <a:gdLst>
                <a:gd name="T0" fmla="*/ 142 w 142"/>
                <a:gd name="T1" fmla="*/ 142 h 171"/>
                <a:gd name="T2" fmla="*/ 142 w 142"/>
                <a:gd name="T3" fmla="*/ 142 h 171"/>
                <a:gd name="T4" fmla="*/ 142 w 142"/>
                <a:gd name="T5" fmla="*/ 142 h 171"/>
                <a:gd name="T6" fmla="*/ 85 w 142"/>
                <a:gd name="T7" fmla="*/ 171 h 171"/>
                <a:gd name="T8" fmla="*/ 42 w 142"/>
                <a:gd name="T9" fmla="*/ 156 h 171"/>
                <a:gd name="T10" fmla="*/ 0 w 142"/>
                <a:gd name="T11" fmla="*/ 114 h 171"/>
                <a:gd name="T12" fmla="*/ 0 w 142"/>
                <a:gd name="T13" fmla="*/ 71 h 171"/>
                <a:gd name="T14" fmla="*/ 28 w 142"/>
                <a:gd name="T15" fmla="*/ 28 h 171"/>
                <a:gd name="T16" fmla="*/ 85 w 142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171"/>
                <a:gd name="T29" fmla="*/ 142 w 142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171">
                  <a:moveTo>
                    <a:pt x="142" y="142"/>
                  </a:moveTo>
                  <a:lnTo>
                    <a:pt x="142" y="142"/>
                  </a:lnTo>
                  <a:lnTo>
                    <a:pt x="85" y="171"/>
                  </a:lnTo>
                  <a:lnTo>
                    <a:pt x="42" y="156"/>
                  </a:lnTo>
                  <a:lnTo>
                    <a:pt x="0" y="114"/>
                  </a:lnTo>
                  <a:lnTo>
                    <a:pt x="0" y="71"/>
                  </a:lnTo>
                  <a:lnTo>
                    <a:pt x="28" y="28"/>
                  </a:lnTo>
                  <a:lnTo>
                    <a:pt x="85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7" name="Rectangle 37">
              <a:extLst>
                <a:ext uri="{FF2B5EF4-FFF2-40B4-BE49-F238E27FC236}">
                  <a16:creationId xmlns:a16="http://schemas.microsoft.com/office/drawing/2014/main" id="{ED2069EB-A241-4093-A3EE-114267185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956"/>
              <a:ext cx="129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28" name="Rectangle 38">
              <a:extLst>
                <a:ext uri="{FF2B5EF4-FFF2-40B4-BE49-F238E27FC236}">
                  <a16:creationId xmlns:a16="http://schemas.microsoft.com/office/drawing/2014/main" id="{CF28040B-6B00-4D61-9DA4-1BFD773B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956"/>
              <a:ext cx="143" cy="100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29" name="Freeform 39">
              <a:extLst>
                <a:ext uri="{FF2B5EF4-FFF2-40B4-BE49-F238E27FC236}">
                  <a16:creationId xmlns:a16="http://schemas.microsoft.com/office/drawing/2014/main" id="{867CBB04-0692-490C-9662-B9AB6D23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1985"/>
              <a:ext cx="43" cy="71"/>
            </a:xfrm>
            <a:custGeom>
              <a:avLst/>
              <a:gdLst>
                <a:gd name="T0" fmla="*/ 15 w 43"/>
                <a:gd name="T1" fmla="*/ 71 h 71"/>
                <a:gd name="T2" fmla="*/ 0 w 43"/>
                <a:gd name="T3" fmla="*/ 71 h 71"/>
                <a:gd name="T4" fmla="*/ 29 w 43"/>
                <a:gd name="T5" fmla="*/ 0 h 71"/>
                <a:gd name="T6" fmla="*/ 43 w 43"/>
                <a:gd name="T7" fmla="*/ 71 h 71"/>
                <a:gd name="T8" fmla="*/ 15 w 43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71"/>
                <a:gd name="T17" fmla="*/ 43 w 43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71">
                  <a:moveTo>
                    <a:pt x="15" y="71"/>
                  </a:moveTo>
                  <a:lnTo>
                    <a:pt x="0" y="71"/>
                  </a:lnTo>
                  <a:lnTo>
                    <a:pt x="29" y="0"/>
                  </a:lnTo>
                  <a:lnTo>
                    <a:pt x="43" y="71"/>
                  </a:lnTo>
                  <a:lnTo>
                    <a:pt x="15" y="71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0" name="Freeform 40">
              <a:extLst>
                <a:ext uri="{FF2B5EF4-FFF2-40B4-BE49-F238E27FC236}">
                  <a16:creationId xmlns:a16="http://schemas.microsoft.com/office/drawing/2014/main" id="{9AC6DEE9-9CA8-4C77-B377-AE8974A9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1914"/>
              <a:ext cx="143" cy="171"/>
            </a:xfrm>
            <a:custGeom>
              <a:avLst/>
              <a:gdLst>
                <a:gd name="T0" fmla="*/ 143 w 143"/>
                <a:gd name="T1" fmla="*/ 142 h 171"/>
                <a:gd name="T2" fmla="*/ 143 w 143"/>
                <a:gd name="T3" fmla="*/ 142 h 171"/>
                <a:gd name="T4" fmla="*/ 143 w 143"/>
                <a:gd name="T5" fmla="*/ 142 h 171"/>
                <a:gd name="T6" fmla="*/ 100 w 143"/>
                <a:gd name="T7" fmla="*/ 171 h 171"/>
                <a:gd name="T8" fmla="*/ 43 w 143"/>
                <a:gd name="T9" fmla="*/ 156 h 171"/>
                <a:gd name="T10" fmla="*/ 15 w 143"/>
                <a:gd name="T11" fmla="*/ 114 h 171"/>
                <a:gd name="T12" fmla="*/ 0 w 143"/>
                <a:gd name="T13" fmla="*/ 71 h 171"/>
                <a:gd name="T14" fmla="*/ 43 w 143"/>
                <a:gd name="T15" fmla="*/ 28 h 171"/>
                <a:gd name="T16" fmla="*/ 86 w 143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171"/>
                <a:gd name="T29" fmla="*/ 143 w 143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171">
                  <a:moveTo>
                    <a:pt x="143" y="142"/>
                  </a:moveTo>
                  <a:lnTo>
                    <a:pt x="143" y="142"/>
                  </a:lnTo>
                  <a:lnTo>
                    <a:pt x="100" y="171"/>
                  </a:lnTo>
                  <a:lnTo>
                    <a:pt x="43" y="156"/>
                  </a:lnTo>
                  <a:lnTo>
                    <a:pt x="15" y="114"/>
                  </a:lnTo>
                  <a:lnTo>
                    <a:pt x="0" y="71"/>
                  </a:lnTo>
                  <a:lnTo>
                    <a:pt x="43" y="28"/>
                  </a:lnTo>
                  <a:lnTo>
                    <a:pt x="86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Rectangle 41">
              <a:extLst>
                <a:ext uri="{FF2B5EF4-FFF2-40B4-BE49-F238E27FC236}">
                  <a16:creationId xmlns:a16="http://schemas.microsoft.com/office/drawing/2014/main" id="{982E4738-DFE0-4BDA-BA51-808EFA892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956"/>
              <a:ext cx="128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2" name="Rectangle 42">
              <a:extLst>
                <a:ext uri="{FF2B5EF4-FFF2-40B4-BE49-F238E27FC236}">
                  <a16:creationId xmlns:a16="http://schemas.microsoft.com/office/drawing/2014/main" id="{D334E020-0124-4965-8CBE-4C74CDA6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956"/>
              <a:ext cx="142" cy="100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3" name="Rectangle 43">
              <a:extLst>
                <a:ext uri="{FF2B5EF4-FFF2-40B4-BE49-F238E27FC236}">
                  <a16:creationId xmlns:a16="http://schemas.microsoft.com/office/drawing/2014/main" id="{208DA166-D6D3-47E4-947F-332A1C20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956"/>
              <a:ext cx="128" cy="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4" name="Rectangle 44">
              <a:extLst>
                <a:ext uri="{FF2B5EF4-FFF2-40B4-BE49-F238E27FC236}">
                  <a16:creationId xmlns:a16="http://schemas.microsoft.com/office/drawing/2014/main" id="{4E8161A6-5ED0-4F54-93FB-83B517C7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956"/>
              <a:ext cx="142" cy="100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35" name="Freeform 45">
              <a:extLst>
                <a:ext uri="{FF2B5EF4-FFF2-40B4-BE49-F238E27FC236}">
                  <a16:creationId xmlns:a16="http://schemas.microsoft.com/office/drawing/2014/main" id="{2E5F210D-5FFB-4F85-ABBC-E1753D2D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13"/>
              <a:ext cx="114" cy="57"/>
            </a:xfrm>
            <a:custGeom>
              <a:avLst/>
              <a:gdLst>
                <a:gd name="T0" fmla="*/ 0 w 114"/>
                <a:gd name="T1" fmla="*/ 28 h 57"/>
                <a:gd name="T2" fmla="*/ 14 w 114"/>
                <a:gd name="T3" fmla="*/ 0 h 57"/>
                <a:gd name="T4" fmla="*/ 114 w 114"/>
                <a:gd name="T5" fmla="*/ 28 h 57"/>
                <a:gd name="T6" fmla="*/ 0 w 114"/>
                <a:gd name="T7" fmla="*/ 57 h 57"/>
                <a:gd name="T8" fmla="*/ 0 w 114"/>
                <a:gd name="T9" fmla="*/ 28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57"/>
                <a:gd name="T17" fmla="*/ 114 w 11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57">
                  <a:moveTo>
                    <a:pt x="0" y="28"/>
                  </a:moveTo>
                  <a:lnTo>
                    <a:pt x="14" y="0"/>
                  </a:lnTo>
                  <a:lnTo>
                    <a:pt x="114" y="28"/>
                  </a:lnTo>
                  <a:lnTo>
                    <a:pt x="0" y="5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6" name="Line 46">
              <a:extLst>
                <a:ext uri="{FF2B5EF4-FFF2-40B4-BE49-F238E27FC236}">
                  <a16:creationId xmlns:a16="http://schemas.microsoft.com/office/drawing/2014/main" id="{AE7C3008-47BB-4C64-963B-BA78459B1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1999"/>
              <a:ext cx="1280" cy="14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7" name="Freeform 47">
              <a:extLst>
                <a:ext uri="{FF2B5EF4-FFF2-40B4-BE49-F238E27FC236}">
                  <a16:creationId xmlns:a16="http://schemas.microsoft.com/office/drawing/2014/main" id="{B386563B-EA13-4C07-B69E-B3D569638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1971"/>
              <a:ext cx="43" cy="42"/>
            </a:xfrm>
            <a:custGeom>
              <a:avLst/>
              <a:gdLst>
                <a:gd name="T0" fmla="*/ 0 w 43"/>
                <a:gd name="T1" fmla="*/ 14 h 42"/>
                <a:gd name="T2" fmla="*/ 0 w 43"/>
                <a:gd name="T3" fmla="*/ 0 h 42"/>
                <a:gd name="T4" fmla="*/ 43 w 43"/>
                <a:gd name="T5" fmla="*/ 14 h 42"/>
                <a:gd name="T6" fmla="*/ 0 w 43"/>
                <a:gd name="T7" fmla="*/ 42 h 42"/>
                <a:gd name="T8" fmla="*/ 0 w 43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2"/>
                <a:gd name="T17" fmla="*/ 43 w 43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2">
                  <a:moveTo>
                    <a:pt x="0" y="14"/>
                  </a:moveTo>
                  <a:lnTo>
                    <a:pt x="0" y="0"/>
                  </a:lnTo>
                  <a:lnTo>
                    <a:pt x="43" y="14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38" name="Line 48">
              <a:extLst>
                <a:ext uri="{FF2B5EF4-FFF2-40B4-BE49-F238E27FC236}">
                  <a16:creationId xmlns:a16="http://schemas.microsoft.com/office/drawing/2014/main" id="{59A72BD9-48C7-41A4-802E-9AD475823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985"/>
              <a:ext cx="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9" name="Freeform 49">
              <a:extLst>
                <a:ext uri="{FF2B5EF4-FFF2-40B4-BE49-F238E27FC236}">
                  <a16:creationId xmlns:a16="http://schemas.microsoft.com/office/drawing/2014/main" id="{E6D5D1A9-C853-497F-A574-40D92C1B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971"/>
              <a:ext cx="29" cy="42"/>
            </a:xfrm>
            <a:custGeom>
              <a:avLst/>
              <a:gdLst>
                <a:gd name="T0" fmla="*/ 0 w 29"/>
                <a:gd name="T1" fmla="*/ 14 h 42"/>
                <a:gd name="T2" fmla="*/ 0 w 29"/>
                <a:gd name="T3" fmla="*/ 0 h 42"/>
                <a:gd name="T4" fmla="*/ 29 w 29"/>
                <a:gd name="T5" fmla="*/ 14 h 42"/>
                <a:gd name="T6" fmla="*/ 0 w 29"/>
                <a:gd name="T7" fmla="*/ 42 h 42"/>
                <a:gd name="T8" fmla="*/ 0 w 29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42"/>
                <a:gd name="T17" fmla="*/ 29 w 2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42">
                  <a:moveTo>
                    <a:pt x="0" y="14"/>
                  </a:moveTo>
                  <a:lnTo>
                    <a:pt x="0" y="0"/>
                  </a:lnTo>
                  <a:lnTo>
                    <a:pt x="29" y="14"/>
                  </a:lnTo>
                  <a:lnTo>
                    <a:pt x="0" y="4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0" name="Line 50">
              <a:extLst>
                <a:ext uri="{FF2B5EF4-FFF2-40B4-BE49-F238E27FC236}">
                  <a16:creationId xmlns:a16="http://schemas.microsoft.com/office/drawing/2014/main" id="{980054A7-270B-42E3-891F-09BE9809E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" y="1985"/>
              <a:ext cx="7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1" name="Rectangle 51">
              <a:extLst>
                <a:ext uri="{FF2B5EF4-FFF2-40B4-BE49-F238E27FC236}">
                  <a16:creationId xmlns:a16="http://schemas.microsoft.com/office/drawing/2014/main" id="{4ED1B74C-2AF4-4365-8356-B4C2DF22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07"/>
              <a:ext cx="9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requests to server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42" name="Rectangle 52">
              <a:extLst>
                <a:ext uri="{FF2B5EF4-FFF2-40B4-BE49-F238E27FC236}">
                  <a16:creationId xmlns:a16="http://schemas.microsoft.com/office/drawing/2014/main" id="{1BE06717-8952-426F-B465-CC07A889E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2005"/>
              <a:ext cx="5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generates 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43" name="Rectangle 53">
              <a:extLst>
                <a:ext uri="{FF2B5EF4-FFF2-40B4-BE49-F238E27FC236}">
                  <a16:creationId xmlns:a16="http://schemas.microsoft.com/office/drawing/2014/main" id="{916F1C09-9D17-46FC-996D-0689A7AC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2148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results</a:t>
              </a:r>
              <a:endParaRPr lang="en-GB" altLang="en-US" sz="2400">
                <a:solidFill>
                  <a:schemeClr val="tx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9144" name="Line 54">
              <a:extLst>
                <a:ext uri="{FF2B5EF4-FFF2-40B4-BE49-F238E27FC236}">
                  <a16:creationId xmlns:a16="http://schemas.microsoft.com/office/drawing/2014/main" id="{1976D34B-D2F1-41A3-AD95-022020586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1914"/>
              <a:ext cx="213" cy="5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5" name="Line 55">
              <a:extLst>
                <a:ext uri="{FF2B5EF4-FFF2-40B4-BE49-F238E27FC236}">
                  <a16:creationId xmlns:a16="http://schemas.microsoft.com/office/drawing/2014/main" id="{18AE3D2C-6375-4290-A450-FAAAE87C1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0" y="1629"/>
              <a:ext cx="213" cy="27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6" name="Freeform 56">
              <a:extLst>
                <a:ext uri="{FF2B5EF4-FFF2-40B4-BE49-F238E27FC236}">
                  <a16:creationId xmlns:a16="http://schemas.microsoft.com/office/drawing/2014/main" id="{41E86EC3-5D31-4F4D-BFFE-620378C57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213"/>
              <a:ext cx="99" cy="56"/>
            </a:xfrm>
            <a:custGeom>
              <a:avLst/>
              <a:gdLst>
                <a:gd name="T0" fmla="*/ 0 w 99"/>
                <a:gd name="T1" fmla="*/ 28 h 56"/>
                <a:gd name="T2" fmla="*/ 0 w 99"/>
                <a:gd name="T3" fmla="*/ 0 h 56"/>
                <a:gd name="T4" fmla="*/ 99 w 99"/>
                <a:gd name="T5" fmla="*/ 14 h 56"/>
                <a:gd name="T6" fmla="*/ 0 w 99"/>
                <a:gd name="T7" fmla="*/ 56 h 56"/>
                <a:gd name="T8" fmla="*/ 0 w 99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6"/>
                <a:gd name="T17" fmla="*/ 99 w 9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6">
                  <a:moveTo>
                    <a:pt x="0" y="28"/>
                  </a:moveTo>
                  <a:lnTo>
                    <a:pt x="0" y="0"/>
                  </a:lnTo>
                  <a:lnTo>
                    <a:pt x="99" y="14"/>
                  </a:lnTo>
                  <a:lnTo>
                    <a:pt x="0" y="5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7" name="Line 57">
              <a:extLst>
                <a:ext uri="{FF2B5EF4-FFF2-40B4-BE49-F238E27FC236}">
                  <a16:creationId xmlns:a16="http://schemas.microsoft.com/office/drawing/2014/main" id="{39AD0CCB-A399-4BD8-884F-0BF5F4C0D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6" y="2241"/>
              <a:ext cx="370" cy="8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48" name="Freeform 58">
              <a:extLst>
                <a:ext uri="{FF2B5EF4-FFF2-40B4-BE49-F238E27FC236}">
                  <a16:creationId xmlns:a16="http://schemas.microsoft.com/office/drawing/2014/main" id="{3E9D2747-83BE-47F3-B401-92B6113E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326"/>
              <a:ext cx="99" cy="86"/>
            </a:xfrm>
            <a:custGeom>
              <a:avLst/>
              <a:gdLst>
                <a:gd name="T0" fmla="*/ 14 w 99"/>
                <a:gd name="T1" fmla="*/ 72 h 86"/>
                <a:gd name="T2" fmla="*/ 0 w 99"/>
                <a:gd name="T3" fmla="*/ 43 h 86"/>
                <a:gd name="T4" fmla="*/ 99 w 99"/>
                <a:gd name="T5" fmla="*/ 0 h 86"/>
                <a:gd name="T6" fmla="*/ 43 w 99"/>
                <a:gd name="T7" fmla="*/ 86 h 86"/>
                <a:gd name="T8" fmla="*/ 14 w 99"/>
                <a:gd name="T9" fmla="*/ 72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86"/>
                <a:gd name="T17" fmla="*/ 99 w 99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86">
                  <a:moveTo>
                    <a:pt x="14" y="72"/>
                  </a:moveTo>
                  <a:lnTo>
                    <a:pt x="0" y="43"/>
                  </a:lnTo>
                  <a:lnTo>
                    <a:pt x="99" y="0"/>
                  </a:lnTo>
                  <a:lnTo>
                    <a:pt x="43" y="86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000000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49" name="Line 59">
              <a:extLst>
                <a:ext uri="{FF2B5EF4-FFF2-40B4-BE49-F238E27FC236}">
                  <a16:creationId xmlns:a16="http://schemas.microsoft.com/office/drawing/2014/main" id="{B9EACED3-ACDD-45E0-A236-895ED289D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6" y="2398"/>
              <a:ext cx="128" cy="11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0" name="Line 60">
              <a:extLst>
                <a:ext uri="{FF2B5EF4-FFF2-40B4-BE49-F238E27FC236}">
                  <a16:creationId xmlns:a16="http://schemas.microsoft.com/office/drawing/2014/main" id="{15329C86-7418-482B-9468-0B578E1E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" y="2269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1" name="Line 61">
              <a:extLst>
                <a:ext uri="{FF2B5EF4-FFF2-40B4-BE49-F238E27FC236}">
                  <a16:creationId xmlns:a16="http://schemas.microsoft.com/office/drawing/2014/main" id="{F0C19882-3F68-497F-B21F-6F00A576B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7" y="2284"/>
              <a:ext cx="2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2" name="Line 62">
              <a:extLst>
                <a:ext uri="{FF2B5EF4-FFF2-40B4-BE49-F238E27FC236}">
                  <a16:creationId xmlns:a16="http://schemas.microsoft.com/office/drawing/2014/main" id="{D8692FB7-0218-409E-B9CD-D93675719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298"/>
              <a:ext cx="1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3" name="Line 63">
              <a:extLst>
                <a:ext uri="{FF2B5EF4-FFF2-40B4-BE49-F238E27FC236}">
                  <a16:creationId xmlns:a16="http://schemas.microsoft.com/office/drawing/2014/main" id="{3C8421E7-0E58-4DAE-9937-EE3398A68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312"/>
              <a:ext cx="2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4" name="Line 64">
              <a:extLst>
                <a:ext uri="{FF2B5EF4-FFF2-40B4-BE49-F238E27FC236}">
                  <a16:creationId xmlns:a16="http://schemas.microsoft.com/office/drawing/2014/main" id="{E0497D96-4BCB-4083-A4A5-ECD5D53C1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9" y="2326"/>
              <a:ext cx="14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5" name="Line 65">
              <a:extLst>
                <a:ext uri="{FF2B5EF4-FFF2-40B4-BE49-F238E27FC236}">
                  <a16:creationId xmlns:a16="http://schemas.microsoft.com/office/drawing/2014/main" id="{71E60D81-FDD3-4C14-8856-DD58A1E06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8" y="2341"/>
              <a:ext cx="14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6" name="Line 66">
              <a:extLst>
                <a:ext uri="{FF2B5EF4-FFF2-40B4-BE49-F238E27FC236}">
                  <a16:creationId xmlns:a16="http://schemas.microsoft.com/office/drawing/2014/main" id="{1BCA0204-5E02-46AA-B924-83664B9AE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355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7" name="Line 67">
              <a:extLst>
                <a:ext uri="{FF2B5EF4-FFF2-40B4-BE49-F238E27FC236}">
                  <a16:creationId xmlns:a16="http://schemas.microsoft.com/office/drawing/2014/main" id="{ED32BF24-EFB9-48FA-BE94-1D36B3F21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2412"/>
              <a:ext cx="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8" name="Line 68">
              <a:extLst>
                <a:ext uri="{FF2B5EF4-FFF2-40B4-BE49-F238E27FC236}">
                  <a16:creationId xmlns:a16="http://schemas.microsoft.com/office/drawing/2014/main" id="{C9C0981D-E0DD-4490-BC9B-4939322A0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9" y="2454"/>
              <a:ext cx="14" cy="1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59" name="Line 69">
              <a:extLst>
                <a:ext uri="{FF2B5EF4-FFF2-40B4-BE49-F238E27FC236}">
                  <a16:creationId xmlns:a16="http://schemas.microsoft.com/office/drawing/2014/main" id="{AE8320FD-41D2-494D-8430-FEAC1BAC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2" y="2511"/>
              <a:ext cx="14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0" name="Line 70">
              <a:extLst>
                <a:ext uri="{FF2B5EF4-FFF2-40B4-BE49-F238E27FC236}">
                  <a16:creationId xmlns:a16="http://schemas.microsoft.com/office/drawing/2014/main" id="{503C1FBD-E418-4A90-A939-E25628D9C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554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1" name="Line 71">
              <a:extLst>
                <a:ext uri="{FF2B5EF4-FFF2-40B4-BE49-F238E27FC236}">
                  <a16:creationId xmlns:a16="http://schemas.microsoft.com/office/drawing/2014/main" id="{70DE50D6-645C-4388-81DE-8F9C383A6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8" y="2611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2" name="Line 72">
              <a:extLst>
                <a:ext uri="{FF2B5EF4-FFF2-40B4-BE49-F238E27FC236}">
                  <a16:creationId xmlns:a16="http://schemas.microsoft.com/office/drawing/2014/main" id="{A1628B2E-87B8-48EC-A77D-3034D55AE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1" y="2654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3" name="Line 73">
              <a:extLst>
                <a:ext uri="{FF2B5EF4-FFF2-40B4-BE49-F238E27FC236}">
                  <a16:creationId xmlns:a16="http://schemas.microsoft.com/office/drawing/2014/main" id="{7B250804-A187-44CA-8458-33353AD73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4" y="2711"/>
              <a:ext cx="14" cy="1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4" name="Line 74">
              <a:extLst>
                <a:ext uri="{FF2B5EF4-FFF2-40B4-BE49-F238E27FC236}">
                  <a16:creationId xmlns:a16="http://schemas.microsoft.com/office/drawing/2014/main" id="{BAB22FED-C232-4091-9656-B4E1172B6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2753"/>
              <a:ext cx="15" cy="1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65" name="Rectangle 75">
              <a:extLst>
                <a:ext uri="{FF2B5EF4-FFF2-40B4-BE49-F238E27FC236}">
                  <a16:creationId xmlns:a16="http://schemas.microsoft.com/office/drawing/2014/main" id="{B80AB3F3-3955-460B-9480-BCB777275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2419"/>
              <a:ext cx="5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Requests</a:t>
              </a:r>
              <a:endParaRPr lang="en-GB" altLang="en-US" sz="15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66" name="Rectangle 76">
              <a:extLst>
                <a:ext uri="{FF2B5EF4-FFF2-40B4-BE49-F238E27FC236}">
                  <a16:creationId xmlns:a16="http://schemas.microsoft.com/office/drawing/2014/main" id="{44FFE4A1-C02A-41D9-B364-E204326E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042"/>
              <a:ext cx="143" cy="284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167" name="Rectangle 77">
              <a:extLst>
                <a:ext uri="{FF2B5EF4-FFF2-40B4-BE49-F238E27FC236}">
                  <a16:creationId xmlns:a16="http://schemas.microsoft.com/office/drawing/2014/main" id="{6F22942D-80CC-4591-9B57-FA0175A0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650"/>
              <a:ext cx="5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Receipt &amp;</a:t>
              </a:r>
              <a:endParaRPr lang="en-GB" altLang="en-US" sz="15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68" name="Rectangle 78">
              <a:extLst>
                <a:ext uri="{FF2B5EF4-FFF2-40B4-BE49-F238E27FC236}">
                  <a16:creationId xmlns:a16="http://schemas.microsoft.com/office/drawing/2014/main" id="{593167B5-FBF9-4C1C-A18A-E042E272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778"/>
              <a:ext cx="4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queuing</a:t>
              </a:r>
              <a:endParaRPr lang="en-GB" altLang="en-US" sz="15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2">
            <a:extLst>
              <a:ext uri="{FF2B5EF4-FFF2-40B4-BE49-F238E27FC236}">
                <a16:creationId xmlns:a16="http://schemas.microsoft.com/office/drawing/2014/main" id="{2C00CF89-3B06-4008-A0C6-433945AEC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42856-A39A-4C57-880E-AB5388CF6AA1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C129481-7667-425A-A167-E03743A13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Alternative server threading architectures</a:t>
            </a:r>
          </a:p>
        </p:txBody>
      </p:sp>
      <p:pic>
        <p:nvPicPr>
          <p:cNvPr id="91140" name="Picture 3">
            <a:extLst>
              <a:ext uri="{FF2B5EF4-FFF2-40B4-BE49-F238E27FC236}">
                <a16:creationId xmlns:a16="http://schemas.microsoft.com/office/drawing/2014/main" id="{5EDCE11D-BAD1-4701-9FDC-C0CF4122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22500"/>
            <a:ext cx="8059738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4076D7-F680-45F6-90C4-35B7DF6EA05B}"/>
              </a:ext>
            </a:extLst>
          </p:cNvPr>
          <p:cNvSpPr txBox="1"/>
          <p:nvPr/>
        </p:nvSpPr>
        <p:spPr>
          <a:xfrm>
            <a:off x="381000" y="5105400"/>
            <a:ext cx="22098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AU" dirty="0">
                <a:ea typeface="SimSun" panose="02010600030101010101" pitchFamily="2" charset="-122"/>
              </a:rPr>
              <a:t>IO Thread creates a new worker thread for each request and worker thread destroys itself after serving the request.</a:t>
            </a:r>
          </a:p>
        </p:txBody>
      </p:sp>
      <p:sp>
        <p:nvSpPr>
          <p:cNvPr id="91142" name="TextBox 6">
            <a:extLst>
              <a:ext uri="{FF2B5EF4-FFF2-40B4-BE49-F238E27FC236}">
                <a16:creationId xmlns:a16="http://schemas.microsoft.com/office/drawing/2014/main" id="{463FD79C-2FE4-4DB2-8C97-59811021B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76800"/>
            <a:ext cx="2743200" cy="18161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Server associates a Thread with each connection and destroys when client closes the connection.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600">
                <a:solidFill>
                  <a:schemeClr val="tx1"/>
                </a:solidFill>
              </a:rPr>
              <a:t>Client may make many requests over the connection.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00ECD-794C-4F7F-9AFC-D56262977EE8}"/>
              </a:ext>
            </a:extLst>
          </p:cNvPr>
          <p:cNvSpPr txBox="1"/>
          <p:nvPr/>
        </p:nvSpPr>
        <p:spPr>
          <a:xfrm>
            <a:off x="6096000" y="4876800"/>
            <a:ext cx="2743200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AU" dirty="0">
                <a:ea typeface="SimSun" panose="02010600030101010101" pitchFamily="2" charset="-122"/>
              </a:rPr>
              <a:t>Associates Thread with each object. An IO thread receives request and queues them for workers, but this time there is a </a:t>
            </a:r>
            <a:r>
              <a:rPr lang="en-AU" b="1" dirty="0">
                <a:ea typeface="SimSun" panose="02010600030101010101" pitchFamily="2" charset="-122"/>
              </a:rPr>
              <a:t>per-object queue</a:t>
            </a:r>
            <a:r>
              <a:rPr lang="en-AU" dirty="0">
                <a:ea typeface="SimSun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2">
            <a:extLst>
              <a:ext uri="{FF2B5EF4-FFF2-40B4-BE49-F238E27FC236}">
                <a16:creationId xmlns:a16="http://schemas.microsoft.com/office/drawing/2014/main" id="{6607B377-464F-4EAC-B77D-C2FEB5B8A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075047-98EC-42D7-9948-E0598E2BB37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63F6D74-6EF6-4680-AAA5-3ABA56DFD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Invocations between address spaces</a:t>
            </a:r>
          </a:p>
        </p:txBody>
      </p:sp>
      <p:pic>
        <p:nvPicPr>
          <p:cNvPr id="95236" name="Picture 3">
            <a:extLst>
              <a:ext uri="{FF2B5EF4-FFF2-40B4-BE49-F238E27FC236}">
                <a16:creationId xmlns:a16="http://schemas.microsoft.com/office/drawing/2014/main" id="{F2C50C34-3B3B-4D4A-805A-E05F1791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314450"/>
            <a:ext cx="4729162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4">
            <a:extLst>
              <a:ext uri="{FF2B5EF4-FFF2-40B4-BE49-F238E27FC236}">
                <a16:creationId xmlns:a16="http://schemas.microsoft.com/office/drawing/2014/main" id="{FFB1D775-2C61-4DA8-9E4A-12774AF2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4808538"/>
            <a:ext cx="59404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Line 5">
            <a:extLst>
              <a:ext uri="{FF2B5EF4-FFF2-40B4-BE49-F238E27FC236}">
                <a16:creationId xmlns:a16="http://schemas.microsoft.com/office/drawing/2014/main" id="{1CCF9E09-ABA4-43C4-A7CE-9A89D8FAB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4783138"/>
            <a:ext cx="683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6">
            <a:extLst>
              <a:ext uri="{FF2B5EF4-FFF2-40B4-BE49-F238E27FC236}">
                <a16:creationId xmlns:a16="http://schemas.microsoft.com/office/drawing/2014/main" id="{BE4D82C8-C124-4A1A-A5EF-E7DC975C3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2994025"/>
            <a:ext cx="683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>
            <a:extLst>
              <a:ext uri="{FF2B5EF4-FFF2-40B4-BE49-F238E27FC236}">
                <a16:creationId xmlns:a16="http://schemas.microsoft.com/office/drawing/2014/main" id="{C5565356-55FE-43CE-B124-8D25ADACC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ED01E-89FE-48D6-9A8D-38FA5CE6AE9C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00EAC5C-8265-4E3C-947E-B305BF4F9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6EA0E95-3A21-4DD1-A56C-54496ABE6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Operating system provides various types of facilities to support middleware for distributed system: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encapsulation, protection, and concurrent access and management of node resources.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Multithreading enables servers to maximize their throughput, measured as the number of requests processed per second.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Threads support treating of requests with varying priorities.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Various types of architectures can be used in concurrent processing: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Worker pool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Thread-per-request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Thread-per-connection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Thread-per-object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Threads need to be synchronized when accessing and manipulating shared resources.</a:t>
            </a:r>
          </a:p>
        </p:txBody>
      </p:sp>
    </p:spTree>
  </p:cSld>
  <p:clrMapOvr>
    <a:masterClrMapping/>
  </p:clrMapOvr>
  <p:transition advTm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75B465DE-DAD5-4750-BC79-C37A619A9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E74B73-BFCE-422B-9E42-4DF6526CEE2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963796A1-A3AA-4F2B-976B-DFF3FC52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References</a:t>
            </a:r>
            <a:endParaRPr lang="en-US" altLang="en-US"/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EE9BD03-6AF1-47D8-9CE3-19D5FA911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CDK Book (Text Book)</a:t>
            </a:r>
          </a:p>
          <a:p>
            <a:pPr lvl="1" eaLnBrk="1" hangingPunct="1"/>
            <a:r>
              <a:rPr lang="en-AU" altLang="en-US"/>
              <a:t>Chapter 7 – “Operating System Support”</a:t>
            </a:r>
          </a:p>
          <a:p>
            <a:pPr eaLnBrk="1" hangingPunct="1"/>
            <a:r>
              <a:rPr lang="en-AU" altLang="en-US"/>
              <a:t>Chapter 14: Multithread Programming</a:t>
            </a:r>
          </a:p>
          <a:p>
            <a:pPr lvl="1" eaLnBrk="1" hangingPunct="1"/>
            <a:r>
              <a:rPr lang="en-AU" altLang="en-US" sz="3000"/>
              <a:t>R. Buyya, S. Selvi, X. Chu, </a:t>
            </a:r>
            <a:r>
              <a:rPr lang="en-AU" altLang="en-US" sz="3000" b="1"/>
              <a:t>“Object Oriented Programming with Java: Essentials and Applications”,</a:t>
            </a:r>
            <a:r>
              <a:rPr lang="en-AU" altLang="en-US" sz="3000"/>
              <a:t> McGraw Hill, New Delhi, India, 2009.</a:t>
            </a:r>
            <a:endParaRPr lang="en-US" altLang="en-US"/>
          </a:p>
        </p:txBody>
      </p:sp>
    </p:spTree>
  </p:cSld>
  <p:clrMapOvr>
    <a:masterClrMapping/>
  </p:clrMapOvr>
  <p:transition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0BC5BB7B-8F23-4F48-B21B-AC590BA59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8C4317-E6CC-44D1-9E99-9175CC99718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5CE645F-C249-4057-8650-A14F11448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Operating system layers and Middleware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D4F4C3A-8EF7-478A-93AE-89C415165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791200"/>
            <a:ext cx="80772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/>
              <a:t>Unix and Windows are two examples of Network Operating Systems – have a networking capability built into them and so can be used to access remote resources using basic services such as rlogin, telnet.</a:t>
            </a:r>
          </a:p>
        </p:txBody>
      </p:sp>
      <p:pic>
        <p:nvPicPr>
          <p:cNvPr id="16389" name="Picture 3">
            <a:extLst>
              <a:ext uri="{FF2B5EF4-FFF2-40B4-BE49-F238E27FC236}">
                <a16:creationId xmlns:a16="http://schemas.microsoft.com/office/drawing/2014/main" id="{7E18E473-9EEA-4891-ADBD-BB104029E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5600"/>
            <a:ext cx="79184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>
            <a:extLst>
              <a:ext uri="{FF2B5EF4-FFF2-40B4-BE49-F238E27FC236}">
                <a16:creationId xmlns:a16="http://schemas.microsoft.com/office/drawing/2014/main" id="{13937ECE-3380-4053-96F2-472DA24C9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3BFB4-B974-4DC7-8DAB-2B65F0D309F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ABC6FEE-40FD-446A-976F-D8FC75DF5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Core OS components and functionality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7E4F286E-E058-4FFA-A6ED-053293C18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92263"/>
            <a:ext cx="66198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9994C5-C4A1-46DF-955E-896677237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Threaded Applications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7BE521B-71E6-4C7C-AB4F-A72613A5F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/>
              <a:t>Modern Applications &amp; Systems</a:t>
            </a:r>
          </a:p>
          <a:p>
            <a:pPr lvl="1"/>
            <a:r>
              <a:rPr lang="en-US" altLang="en-US"/>
              <a:t>Operating System Level</a:t>
            </a:r>
          </a:p>
          <a:p>
            <a:pPr lvl="2"/>
            <a:r>
              <a:rPr lang="en-US" altLang="en-US" u="sng"/>
              <a:t>Multitasking</a:t>
            </a:r>
            <a:r>
              <a:rPr lang="en-US" altLang="en-US"/>
              <a:t>: multiple applications running at once</a:t>
            </a:r>
          </a:p>
          <a:p>
            <a:pPr lvl="1"/>
            <a:r>
              <a:rPr lang="en-US" altLang="en-US"/>
              <a:t>Application Level</a:t>
            </a:r>
          </a:p>
          <a:p>
            <a:pPr lvl="2"/>
            <a:r>
              <a:rPr lang="en-US" altLang="en-US" u="sng"/>
              <a:t>Multithreading</a:t>
            </a:r>
            <a:r>
              <a:rPr lang="en-US" altLang="en-US"/>
              <a:t>: multiple operations performed at the same time</a:t>
            </a:r>
          </a:p>
          <a:p>
            <a:pPr lvl="1"/>
            <a:r>
              <a:rPr lang="en-US" altLang="en-US"/>
              <a:t>Bottom Line:</a:t>
            </a:r>
          </a:p>
          <a:p>
            <a:pPr lvl="2"/>
            <a:r>
              <a:rPr lang="en-US" altLang="en-US"/>
              <a:t>Illusion of concurrency</a:t>
            </a:r>
          </a:p>
        </p:txBody>
      </p:sp>
      <p:sp>
        <p:nvSpPr>
          <p:cNvPr id="20484" name="Rounded Rectangle 5">
            <a:extLst>
              <a:ext uri="{FF2B5EF4-FFF2-40B4-BE49-F238E27FC236}">
                <a16:creationId xmlns:a16="http://schemas.microsoft.com/office/drawing/2014/main" id="{550275E4-ADEE-4419-9CC4-8D89C4F9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09875"/>
            <a:ext cx="7696200" cy="1343025"/>
          </a:xfrm>
          <a:prstGeom prst="roundRect">
            <a:avLst>
              <a:gd name="adj" fmla="val 7667"/>
            </a:avLst>
          </a:prstGeom>
          <a:solidFill>
            <a:srgbClr val="FC0128">
              <a:alpha val="21176"/>
            </a:srgb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SimSun"/>
        <a:cs typeface=""/>
      </a:majorFont>
      <a:minorFont>
        <a:latin typeface="Tahom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SimSun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4307</Words>
  <Application>Microsoft Office PowerPoint</Application>
  <PresentationFormat>On-screen Show (4:3)</PresentationFormat>
  <Paragraphs>707</Paragraphs>
  <Slides>69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Book Antiqua</vt:lpstr>
      <vt:lpstr>Courier</vt:lpstr>
      <vt:lpstr>Courier New</vt:lpstr>
      <vt:lpstr>Tahoma</vt:lpstr>
      <vt:lpstr>Times</vt:lpstr>
      <vt:lpstr>Times New Roman</vt:lpstr>
      <vt:lpstr>TimesNewRomanPS-ItalicMT</vt:lpstr>
      <vt:lpstr>TimesNewRomanPSMT</vt:lpstr>
      <vt:lpstr>Wingdings</vt:lpstr>
      <vt:lpstr>Blends</vt:lpstr>
      <vt:lpstr>CorelDRAW!</vt:lpstr>
      <vt:lpstr>Bitmap Image</vt:lpstr>
      <vt:lpstr>OS Support for Building Distributed Applications: Multithreaded Programming using Java Threads</vt:lpstr>
      <vt:lpstr>Outline</vt:lpstr>
      <vt:lpstr>Introduction</vt:lpstr>
      <vt:lpstr>Middleware and Network Operating System (NOS)</vt:lpstr>
      <vt:lpstr>Introducing a middleware</vt:lpstr>
      <vt:lpstr>Building Distributed Systems</vt:lpstr>
      <vt:lpstr>Operating system layers and Middleware</vt:lpstr>
      <vt:lpstr>Core OS components and functionality</vt:lpstr>
      <vt:lpstr>Threaded Applications</vt:lpstr>
      <vt:lpstr>Threaded Applications</vt:lpstr>
      <vt:lpstr>A single threaded program</vt:lpstr>
      <vt:lpstr>Threaded Applications</vt:lpstr>
      <vt:lpstr>A Multithreaded Program</vt:lpstr>
      <vt:lpstr>Single and Multithreaded Processes</vt:lpstr>
      <vt:lpstr>Multithreaded Server: For Serving Multiple Clients Concurrently</vt:lpstr>
      <vt:lpstr>Threaded Applications</vt:lpstr>
      <vt:lpstr>Modern Applications need Threads (ex1): Editing and Printing documents in background.</vt:lpstr>
      <vt:lpstr>Multithreaded/Parallel File Copy</vt:lpstr>
      <vt:lpstr>Defining Threads</vt:lpstr>
      <vt:lpstr>Defining Threads</vt:lpstr>
      <vt:lpstr>Defining Threads</vt:lpstr>
      <vt:lpstr>Java Threads</vt:lpstr>
      <vt:lpstr>Java Threading Mechanisms...</vt:lpstr>
      <vt:lpstr>1st method: Extending Thread class</vt:lpstr>
      <vt:lpstr>An example</vt:lpstr>
      <vt:lpstr>2nd method: Threads by implementing Runnable interface</vt:lpstr>
      <vt:lpstr>An example</vt:lpstr>
      <vt:lpstr>Thread Class versus Runnable Interface</vt:lpstr>
      <vt:lpstr>Thread Class versus Runnable Interface</vt:lpstr>
      <vt:lpstr>Life Cycle of Thread</vt:lpstr>
      <vt:lpstr>Example 1: MathServer – Demonstrates the use of Threads</vt:lpstr>
      <vt:lpstr>Flow of control in a master and multiple workers threads application</vt:lpstr>
      <vt:lpstr>PowerPoint Presentation</vt:lpstr>
      <vt:lpstr>PowerPoint Presentation</vt:lpstr>
      <vt:lpstr>PowerPoint Presentation</vt:lpstr>
      <vt:lpstr>A Program with Three Java Threads</vt:lpstr>
      <vt:lpstr>Three threads example</vt:lpstr>
      <vt:lpstr>Three threads example</vt:lpstr>
      <vt:lpstr>Run 1</vt:lpstr>
      <vt:lpstr>Run 2</vt:lpstr>
      <vt:lpstr>Thread Priority</vt:lpstr>
      <vt:lpstr>Thread Priority Example</vt:lpstr>
      <vt:lpstr>Thread Priority Example</vt:lpstr>
      <vt:lpstr>Thread Priority Example</vt:lpstr>
      <vt:lpstr>Thread Operations</vt:lpstr>
      <vt:lpstr>Thread Operations</vt:lpstr>
      <vt:lpstr>Socket-based Math Server</vt:lpstr>
      <vt:lpstr>Socket-based Math Server</vt:lpstr>
      <vt:lpstr>Multi-threaded Math Server</vt:lpstr>
      <vt:lpstr>Multi-threaded Math Server</vt:lpstr>
      <vt:lpstr>Multi-threaded Math Server</vt:lpstr>
      <vt:lpstr>Accessing Shared Resources</vt:lpstr>
      <vt:lpstr>Online Bank: Serving Many Customers and Operations</vt:lpstr>
      <vt:lpstr>Shared Resources</vt:lpstr>
      <vt:lpstr>3 Threads sharing the same object</vt:lpstr>
      <vt:lpstr>Shared account object between 3 threads</vt:lpstr>
      <vt:lpstr>6 Threads sharing the same object</vt:lpstr>
      <vt:lpstr>6 Threads sharing the same object</vt:lpstr>
      <vt:lpstr>6 Threads sharing the same object</vt:lpstr>
      <vt:lpstr>6 Threads sharing the same object: Unpredictable Behavior</vt:lpstr>
      <vt:lpstr>Monitor (shared object access): serializes operation on shared objects</vt:lpstr>
      <vt:lpstr>6 Threads sharing the same object: Predictable Behavior</vt:lpstr>
      <vt:lpstr>PowerPoint Presentation</vt:lpstr>
      <vt:lpstr>Architecture for Multithreaded Servers</vt:lpstr>
      <vt:lpstr>Client and server with threads (worker-pool architecture)</vt:lpstr>
      <vt:lpstr>Alternative server threading architectures</vt:lpstr>
      <vt:lpstr>Invocations between address spaces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Support for Building Distributed Applications: Multithreaded Programming using Java Threads</dc:title>
  <dc:creator>anas60Staff</dc:creator>
  <cp:lastModifiedBy>anas60Staff</cp:lastModifiedBy>
  <cp:revision>12</cp:revision>
  <dcterms:created xsi:type="dcterms:W3CDTF">2020-12-04T17:38:43Z</dcterms:created>
  <dcterms:modified xsi:type="dcterms:W3CDTF">2020-12-12T04:25:53Z</dcterms:modified>
</cp:coreProperties>
</file>