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DF360-3556-4CAA-B6D7-D81BB7770D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B58B6-F46E-4BC0-A81A-1DA7DB87D0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Circle documents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C3A7C-F5B6-4D4D-BE7E-38503D5902EC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Nontrivial issues.  Requires some design decisions.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6D97C-7B59-4D1C-A3F5-0E5B24E332FA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Nontrivial issues.  Requires some design decisions.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DC76BB-50DA-4A80-A3A0-A1F6876C3D9C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Nevertheless: </a:t>
            </a:r>
            <a:r>
              <a:rPr lang="ja-JP" altLang="en-US" smtClean="0">
                <a:latin typeface="Arial" pitchFamily="34" charset="0"/>
                <a:ea typeface="ＭＳ Ｐゴシック" pitchFamily="34" charset="-128"/>
              </a:rPr>
              <a:t>“</a:t>
            </a:r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Google ignores common words and characters such as where, the, how, and other digits and letters which slow down your search without improving the results.</a:t>
            </a:r>
            <a:r>
              <a:rPr lang="ja-JP" altLang="en-US" smtClean="0">
                <a:latin typeface="Arial" pitchFamily="34" charset="0"/>
                <a:ea typeface="ＭＳ Ｐゴシック" pitchFamily="34" charset="-128"/>
              </a:rPr>
              <a:t>”</a:t>
            </a:r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 (Though you can explicitly ask for them to remain.)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2B092-2727-48C2-9DA3-6CCA9CF922D2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D89-75FA-472F-9AAA-08175DFD03A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41E-20BA-4548-9C14-61E3C372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D89-75FA-472F-9AAA-08175DFD03A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41E-20BA-4548-9C14-61E3C372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D89-75FA-472F-9AAA-08175DFD03A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41E-20BA-4548-9C14-61E3C372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smtClean="0">
                <a:solidFill>
                  <a:srgbClr val="FBFCFF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4800" b="1" smtClean="0">
                <a:solidFill>
                  <a:srgbClr val="139CB7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786E1B6-EA0D-4475-B80E-2F3102DF32D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smtClean="0">
                <a:solidFill>
                  <a:srgbClr val="FBFCFF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4800" b="1" smtClean="0">
                <a:solidFill>
                  <a:srgbClr val="139CB7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786E1B6-EA0D-4475-B80E-2F3102DF32D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smtClean="0">
                <a:solidFill>
                  <a:srgbClr val="FBFCFF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4800" b="1" smtClean="0">
                <a:solidFill>
                  <a:srgbClr val="139CB7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786E1B6-EA0D-4475-B80E-2F3102DF32D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smtClean="0">
                <a:solidFill>
                  <a:srgbClr val="FBFCFF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4800" b="1" smtClean="0">
                <a:solidFill>
                  <a:srgbClr val="139CB7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786E1B6-EA0D-4475-B80E-2F3102DF32D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D89-75FA-472F-9AAA-08175DFD03A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41E-20BA-4548-9C14-61E3C372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D89-75FA-472F-9AAA-08175DFD03A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41E-20BA-4548-9C14-61E3C372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D89-75FA-472F-9AAA-08175DFD03A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41E-20BA-4548-9C14-61E3C372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D89-75FA-472F-9AAA-08175DFD03A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41E-20BA-4548-9C14-61E3C372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D89-75FA-472F-9AAA-08175DFD03A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41E-20BA-4548-9C14-61E3C372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D89-75FA-472F-9AAA-08175DFD03A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41E-20BA-4548-9C14-61E3C372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D89-75FA-472F-9AAA-08175DFD03A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41E-20BA-4548-9C14-61E3C372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D89-75FA-472F-9AAA-08175DFD03A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41E-20BA-4548-9C14-61E3C3728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5D89-75FA-472F-9AAA-08175DFD03A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9341E-20BA-4548-9C14-61E3C37282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Document ingestion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Imag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Imag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9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Image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371600"/>
            <a:ext cx="4419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1"/>
          <p:cNvSpPr txBox="1"/>
          <p:nvPr/>
        </p:nvSpPr>
        <p:spPr>
          <a:xfrm>
            <a:off x="549275" y="6538913"/>
            <a:ext cx="4805363" cy="1984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1370" spc="10" dirty="0">
                <a:solidFill>
                  <a:srgbClr val="FFFFFF"/>
                </a:solidFill>
                <a:latin typeface="Arial"/>
                <a:cs typeface="Arial"/>
              </a:rPr>
              <a:t>J. Pei: Information Retrieval and Web Search -- Tokenization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653463" y="6538913"/>
            <a:ext cx="149225" cy="1984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96875" y="533400"/>
            <a:ext cx="2360613" cy="62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4400" spc="10" dirty="0">
                <a:latin typeface="Arial"/>
                <a:cs typeface="Arial"/>
              </a:rPr>
              <a:t>Hyphens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6875" y="1644650"/>
            <a:ext cx="5818188" cy="3968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latin typeface="Arial"/>
                <a:cs typeface="Arial"/>
              </a:rPr>
              <a:t>•   Hyphenation is used in English 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54075" y="2098675"/>
            <a:ext cx="7588250" cy="18764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pc="10" dirty="0">
                <a:latin typeface="Arial"/>
                <a:cs typeface="Arial"/>
              </a:rPr>
              <a:t>–  Splitting up vowels in words (co-education)</a:t>
            </a:r>
            <a:endParaRPr>
              <a:latin typeface="Arial"/>
              <a:cs typeface="Arial"/>
            </a:endParaRPr>
          </a:p>
          <a:p>
            <a:pPr>
              <a:defRPr/>
            </a:pPr>
            <a:r>
              <a:rPr spc="10" dirty="0">
                <a:latin typeface="Arial"/>
                <a:cs typeface="Arial"/>
              </a:rPr>
              <a:t>–  Joining nouns as names (Hewlett-Packard)</a:t>
            </a:r>
            <a:endParaRPr>
              <a:latin typeface="Arial"/>
              <a:cs typeface="Arial"/>
            </a:endParaRPr>
          </a:p>
          <a:p>
            <a:pPr>
              <a:defRPr/>
            </a:pPr>
            <a:r>
              <a:rPr sz="2340" spc="10" dirty="0">
                <a:latin typeface="Arial"/>
                <a:cs typeface="Arial"/>
              </a:rPr>
              <a:t>–  Showing word grouping (the hold-him-back-and-drag-</a:t>
            </a:r>
            <a:endParaRPr sz="2300">
              <a:latin typeface="Arial"/>
              <a:cs typeface="Arial"/>
            </a:endParaRPr>
          </a:p>
          <a:p>
            <a:pPr marL="279399">
              <a:defRPr/>
            </a:pPr>
            <a:r>
              <a:rPr spc="10" dirty="0">
                <a:latin typeface="Arial"/>
                <a:cs typeface="Arial"/>
              </a:rPr>
              <a:t>him-away maneuver)</a:t>
            </a:r>
            <a:endParaRPr>
              <a:latin typeface="Arial"/>
              <a:cs typeface="Arial"/>
            </a:endParaRPr>
          </a:p>
          <a:p>
            <a:pPr>
              <a:defRPr/>
            </a:pPr>
            <a:r>
              <a:rPr spc="10" dirty="0">
                <a:latin typeface="Arial"/>
                <a:cs typeface="Arial"/>
              </a:rPr>
              <a:t>–  Special usage (San Francisco-Los Angeles)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96875" y="4040188"/>
            <a:ext cx="7221538" cy="7826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650" spc="10" dirty="0">
                <a:latin typeface="Arial"/>
                <a:cs typeface="Arial"/>
              </a:rPr>
              <a:t>•   Splitting on white space may not always be</a:t>
            </a:r>
            <a:endParaRPr sz="2600">
              <a:latin typeface="Arial"/>
              <a:cs typeface="Arial"/>
            </a:endParaRPr>
          </a:p>
          <a:p>
            <a:pPr marL="342899">
              <a:defRPr/>
            </a:pPr>
            <a:r>
              <a:rPr sz="2800" spc="10" dirty="0">
                <a:latin typeface="Arial"/>
                <a:cs typeface="Arial"/>
              </a:rPr>
              <a:t>desirable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54075" y="4892675"/>
            <a:ext cx="7605713" cy="10937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310" spc="10" dirty="0">
                <a:latin typeface="Arial"/>
                <a:cs typeface="Arial"/>
              </a:rPr>
              <a:t>–  </a:t>
            </a:r>
            <a:r>
              <a:rPr sz="2310" spc="10" dirty="0">
                <a:latin typeface="MS PGothic"/>
                <a:cs typeface="MS PGothic"/>
              </a:rPr>
              <a:t>“</a:t>
            </a:r>
            <a:r>
              <a:rPr sz="2310" spc="10" dirty="0">
                <a:latin typeface="Arial"/>
                <a:cs typeface="Arial"/>
              </a:rPr>
              <a:t>New York University</a:t>
            </a:r>
            <a:r>
              <a:rPr sz="2310" spc="10" dirty="0">
                <a:latin typeface="MS PGothic"/>
                <a:cs typeface="MS PGothic"/>
              </a:rPr>
              <a:t>”</a:t>
            </a:r>
            <a:r>
              <a:rPr sz="2310" spc="10" dirty="0">
                <a:latin typeface="Arial"/>
                <a:cs typeface="Arial"/>
              </a:rPr>
              <a:t> should not be returned for query</a:t>
            </a:r>
            <a:endParaRPr sz="2300" dirty="0">
              <a:latin typeface="Arial"/>
              <a:cs typeface="Arial"/>
            </a:endParaRPr>
          </a:p>
          <a:p>
            <a:pPr marL="279399">
              <a:defRPr/>
            </a:pPr>
            <a:r>
              <a:rPr spc="10" dirty="0">
                <a:latin typeface="MS PGothic"/>
                <a:cs typeface="MS PGothic"/>
              </a:rPr>
              <a:t>“</a:t>
            </a:r>
            <a:r>
              <a:rPr spc="10" dirty="0">
                <a:latin typeface="Arial"/>
                <a:cs typeface="Arial"/>
              </a:rPr>
              <a:t>York University</a:t>
            </a:r>
            <a:r>
              <a:rPr spc="10" dirty="0">
                <a:latin typeface="MS PGothic"/>
                <a:cs typeface="MS PGothic"/>
              </a:rPr>
              <a:t>”</a:t>
            </a:r>
            <a:endParaRPr dirty="0">
              <a:latin typeface="Arial"/>
              <a:cs typeface="Arial"/>
            </a:endParaRPr>
          </a:p>
          <a:p>
            <a:pPr>
              <a:defRPr/>
            </a:pP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Numbers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b="1" i="1" dirty="0" smtClean="0">
                <a:ea typeface="ＭＳ Ｐゴシック" panose="020B0600070205080204" pitchFamily="34" charset="-128"/>
              </a:rPr>
              <a:t>3/20/91			 Mar. 12, 1991				20/3/91</a:t>
            </a:r>
          </a:p>
          <a:p>
            <a:pPr eaLnBrk="1" hangingPunct="1">
              <a:defRPr/>
            </a:pPr>
            <a:r>
              <a:rPr lang="en-US" altLang="en-US" sz="2400" b="1" i="1" dirty="0" smtClean="0">
                <a:ea typeface="ＭＳ Ｐゴシック" panose="020B0600070205080204" pitchFamily="34" charset="-128"/>
              </a:rPr>
              <a:t>55 B.C.</a:t>
            </a:r>
          </a:p>
          <a:p>
            <a:pPr eaLnBrk="1" hangingPunct="1">
              <a:defRPr/>
            </a:pPr>
            <a:r>
              <a:rPr lang="en-US" altLang="en-US" sz="2400" b="1" i="1" dirty="0" smtClean="0">
                <a:ea typeface="ＭＳ Ｐゴシック" panose="020B0600070205080204" pitchFamily="34" charset="-128"/>
              </a:rPr>
              <a:t>B-52</a:t>
            </a:r>
          </a:p>
          <a:p>
            <a:pPr eaLnBrk="1" hangingPunct="1">
              <a:defRPr/>
            </a:pPr>
            <a:r>
              <a:rPr lang="en-US" altLang="en-US" sz="2400" b="1" i="1" dirty="0" smtClean="0">
                <a:ea typeface="ＭＳ Ｐゴシック" panose="020B0600070205080204" pitchFamily="34" charset="-128"/>
              </a:rPr>
              <a:t>My PGP key is 324a3df234cb23e</a:t>
            </a:r>
          </a:p>
          <a:p>
            <a:pPr eaLnBrk="1" hangingPunct="1">
              <a:defRPr/>
            </a:pPr>
            <a:r>
              <a:rPr lang="en-US" altLang="en-US" sz="2400" b="1" i="1" dirty="0" smtClean="0">
                <a:ea typeface="ＭＳ Ｐゴシック" panose="020B0600070205080204" pitchFamily="34" charset="-128"/>
              </a:rPr>
              <a:t>(800) 234-2333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Often have embedded spaces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Older IR systems may not index numbers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But often very useful: think about things like looking up date of an Email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Will often index separately as “doc meta-data” 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Creation date, format, etc.</a:t>
            </a: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Tokenization: language issues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French</a:t>
            </a:r>
          </a:p>
          <a:p>
            <a:pPr lvl="1" eaLnBrk="1" hangingPunct="1"/>
            <a:r>
              <a:rPr lang="en-US" altLang="en-US" b="1" i="1" smtClean="0">
                <a:ea typeface="ＭＳ Ｐゴシック" pitchFamily="34" charset="-128"/>
              </a:rPr>
              <a:t>L'ensemble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 one token or two?</a:t>
            </a:r>
          </a:p>
          <a:p>
            <a:pPr lvl="2" eaLnBrk="1" hangingPunct="1"/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L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? </a:t>
            </a:r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L</a:t>
            </a:r>
            <a:r>
              <a:rPr lang="en-US" altLang="ja-JP" b="1" i="1" smtClean="0">
                <a:ea typeface="ＭＳ Ｐゴシック" pitchFamily="34" charset="-128"/>
                <a:sym typeface="Symbol" pitchFamily="18" charset="2"/>
              </a:rPr>
              <a:t>’</a:t>
            </a:r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? </a:t>
            </a:r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Le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?</a:t>
            </a: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Want </a:t>
            </a:r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l</a:t>
            </a:r>
            <a:r>
              <a:rPr lang="en-US" altLang="ja-JP" b="1" i="1" smtClean="0">
                <a:ea typeface="ＭＳ Ｐゴシック" pitchFamily="34" charset="-128"/>
                <a:sym typeface="Symbol" pitchFamily="18" charset="2"/>
              </a:rPr>
              <a:t>’</a:t>
            </a:r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ensemble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to match with </a:t>
            </a:r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un ensemble</a:t>
            </a:r>
          </a:p>
          <a:p>
            <a:pPr lvl="3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Until at least 2003, it didn</a:t>
            </a:r>
            <a:r>
              <a:rPr lang="en-US" altLang="ja-JP" smtClean="0">
                <a:ea typeface="ＭＳ Ｐゴシック" pitchFamily="34" charset="-128"/>
                <a:sym typeface="Symbol" pitchFamily="18" charset="2"/>
              </a:rPr>
              <a:t>’t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on Google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German noun compounds are not segmented</a:t>
            </a:r>
          </a:p>
          <a:p>
            <a:pPr lvl="1" eaLnBrk="1" hangingPunct="1"/>
            <a:r>
              <a:rPr lang="en-US" altLang="en-US" sz="2000" b="1" i="1" smtClean="0">
                <a:ea typeface="ＭＳ Ｐゴシック" pitchFamily="34" charset="-128"/>
                <a:sym typeface="Symbol" pitchFamily="18" charset="2"/>
              </a:rPr>
              <a:t>Lebensversicherungsgesellschaftsangestellter</a:t>
            </a:r>
          </a:p>
          <a:p>
            <a:pPr lvl="1" eaLnBrk="1" hangingPunct="1"/>
            <a:r>
              <a:rPr lang="en-US" altLang="ja-JP" sz="2000" smtClean="0">
                <a:ea typeface="ＭＳ Ｐゴシック" pitchFamily="34" charset="-128"/>
                <a:sym typeface="Symbol" pitchFamily="18" charset="2"/>
              </a:rPr>
              <a:t>‘</a:t>
            </a:r>
            <a:r>
              <a:rPr lang="en-US" altLang="en-US" sz="2000" smtClean="0">
                <a:ea typeface="ＭＳ Ｐゴシック" pitchFamily="34" charset="-128"/>
                <a:sym typeface="Symbol" pitchFamily="18" charset="2"/>
              </a:rPr>
              <a:t>life insurance company employee’</a:t>
            </a:r>
          </a:p>
          <a:p>
            <a:pPr lvl="1" eaLnBrk="1" hangingPunct="1"/>
            <a:r>
              <a:rPr lang="en-US" altLang="en-US" sz="2000" smtClean="0">
                <a:ea typeface="ＭＳ Ｐゴシック" pitchFamily="34" charset="-128"/>
                <a:sym typeface="Symbol" pitchFamily="18" charset="2"/>
              </a:rPr>
              <a:t>German retrieval systems benefit greatly from a </a:t>
            </a:r>
            <a:r>
              <a:rPr lang="en-US" altLang="en-US" sz="2000" b="1" smtClean="0">
                <a:ea typeface="ＭＳ Ｐゴシック" pitchFamily="34" charset="-128"/>
                <a:sym typeface="Symbol" pitchFamily="18" charset="2"/>
              </a:rPr>
              <a:t>compound splitter </a:t>
            </a:r>
            <a:r>
              <a:rPr lang="en-US" altLang="en-US" sz="2000" smtClean="0">
                <a:ea typeface="ＭＳ Ｐゴシック" pitchFamily="34" charset="-128"/>
                <a:sym typeface="Symbol" pitchFamily="18" charset="2"/>
              </a:rPr>
              <a:t>module</a:t>
            </a:r>
          </a:p>
          <a:p>
            <a:pPr lvl="3" eaLnBrk="1" hangingPunct="1"/>
            <a:r>
              <a:rPr lang="en-US" altLang="en-US" sz="1600" smtClean="0">
                <a:ea typeface="ＭＳ Ｐゴシック" pitchFamily="34" charset="-128"/>
                <a:sym typeface="Symbol" pitchFamily="18" charset="2"/>
              </a:rPr>
              <a:t>Can give a 15% performance boost for German 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Tokenization: language issues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Chinese and Japanese have no spaces between words:</a:t>
            </a:r>
          </a:p>
          <a:p>
            <a:pPr lvl="1" eaLnBrk="1" hangingPunct="1"/>
            <a:r>
              <a:rPr lang="ja-JP" altLang="en-US" smtClean="0">
                <a:ea typeface="ＭＳ Ｐゴシック" pitchFamily="34" charset="-128"/>
                <a:sym typeface="Symbol" pitchFamily="18" charset="2"/>
              </a:rPr>
              <a:t>莎拉波娃现在居住在美国东南部的佛罗里达。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Not always guaranteed a unique tokenization</a:t>
            </a:r>
            <a:r>
              <a:rPr lang="ja-JP" altLang="en-US" smtClean="0">
                <a:ea typeface="ＭＳ Ｐゴシック" pitchFamily="34" charset="-128"/>
                <a:sym typeface="Symbol" pitchFamily="18" charset="2"/>
              </a:rPr>
              <a:t> </a:t>
            </a:r>
            <a:endParaRPr lang="en-US" altLang="en-US" smtClean="0">
              <a:ea typeface="ＭＳ Ｐゴシック" pitchFamily="34" charset="-128"/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Further complicated in Japanese, with multiple alphabets intermingled(word segmentation)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Dates/amounts in multiple formats</a:t>
            </a:r>
          </a:p>
        </p:txBody>
      </p:sp>
      <p:sp>
        <p:nvSpPr>
          <p:cNvPr id="26628" name="Text Box 1037"/>
          <p:cNvSpPr txBox="1">
            <a:spLocks noChangeArrowheads="1"/>
          </p:cNvSpPr>
          <p:nvPr/>
        </p:nvSpPr>
        <p:spPr bwMode="auto">
          <a:xfrm>
            <a:off x="76200" y="4876800"/>
            <a:ext cx="88884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None/>
            </a:pPr>
            <a:r>
              <a:rPr lang="ja-JP" altLang="en-US" sz="2100" b="1" i="1">
                <a:latin typeface="Tahoma" pitchFamily="34" charset="0"/>
              </a:rPr>
              <a:t>フォーチュン</a:t>
            </a:r>
            <a:r>
              <a:rPr lang="en-US" altLang="ja-JP" sz="2100" b="1" i="1">
                <a:latin typeface="Tahoma" pitchFamily="34" charset="0"/>
              </a:rPr>
              <a:t>500</a:t>
            </a:r>
            <a:r>
              <a:rPr lang="ja-JP" altLang="en-US" sz="2100" b="1" i="1">
                <a:latin typeface="Tahoma" pitchFamily="34" charset="0"/>
              </a:rPr>
              <a:t>社は情報不足のため時間あた</a:t>
            </a:r>
            <a:r>
              <a:rPr lang="en-US" altLang="ja-JP" sz="2100" b="1" i="1">
                <a:latin typeface="Tahoma" pitchFamily="34" charset="0"/>
              </a:rPr>
              <a:t>$500K(</a:t>
            </a:r>
            <a:r>
              <a:rPr lang="ja-JP" altLang="en-US" sz="2100" b="1" i="1">
                <a:latin typeface="Tahoma" pitchFamily="34" charset="0"/>
              </a:rPr>
              <a:t>約</a:t>
            </a:r>
            <a:r>
              <a:rPr lang="en-US" altLang="ja-JP" sz="2100" b="1" i="1">
                <a:latin typeface="Tahoma" pitchFamily="34" charset="0"/>
              </a:rPr>
              <a:t>6,000</a:t>
            </a:r>
            <a:r>
              <a:rPr lang="ja-JP" altLang="en-US" sz="2100" b="1" i="1">
                <a:latin typeface="Tahoma" pitchFamily="34" charset="0"/>
              </a:rPr>
              <a:t>万円</a:t>
            </a:r>
            <a:r>
              <a:rPr lang="en-US" altLang="ja-JP" sz="2100" b="1" i="1">
                <a:latin typeface="Tahoma" pitchFamily="34" charset="0"/>
              </a:rPr>
              <a:t>)</a:t>
            </a:r>
            <a:endParaRPr lang="en-US" altLang="en-US" b="1" i="1"/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1371600" y="5486400"/>
            <a:ext cx="5726113" cy="457200"/>
            <a:chOff x="422" y="3792"/>
            <a:chExt cx="3607" cy="288"/>
          </a:xfrm>
        </p:grpSpPr>
        <p:sp>
          <p:nvSpPr>
            <p:cNvPr id="26643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968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Katakana</a:t>
              </a:r>
            </a:p>
          </p:txBody>
        </p:sp>
        <p:sp>
          <p:nvSpPr>
            <p:cNvPr id="26644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949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Hiragana</a:t>
              </a:r>
            </a:p>
          </p:txBody>
        </p:sp>
        <p:sp>
          <p:nvSpPr>
            <p:cNvPr id="26645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580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Kanji</a:t>
              </a:r>
            </a:p>
          </p:txBody>
        </p:sp>
        <p:sp>
          <p:nvSpPr>
            <p:cNvPr id="26646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754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Romaji</a:t>
              </a:r>
            </a:p>
          </p:txBody>
        </p:sp>
      </p:grpSp>
      <p:sp>
        <p:nvSpPr>
          <p:cNvPr id="26630" name="Rectangle 1040"/>
          <p:cNvSpPr>
            <a:spLocks noChangeArrowheads="1"/>
          </p:cNvSpPr>
          <p:nvPr/>
        </p:nvSpPr>
        <p:spPr bwMode="auto">
          <a:xfrm>
            <a:off x="609600" y="4876800"/>
            <a:ext cx="14478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en-US" altLang="en-US"/>
          </a:p>
        </p:txBody>
      </p:sp>
      <p:cxnSp>
        <p:nvCxnSpPr>
          <p:cNvPr id="26631" name="AutoShape 1041"/>
          <p:cNvCxnSpPr>
            <a:cxnSpLocks noChangeShapeType="1"/>
            <a:stCxn id="26643" idx="0"/>
            <a:endCxn id="26630" idx="2"/>
          </p:cNvCxnSpPr>
          <p:nvPr/>
        </p:nvCxnSpPr>
        <p:spPr bwMode="auto">
          <a:xfrm rot="16200000" flipV="1">
            <a:off x="1662906" y="5009357"/>
            <a:ext cx="147637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6632" name="Rectangle 1044"/>
          <p:cNvSpPr>
            <a:spLocks noChangeArrowheads="1"/>
          </p:cNvSpPr>
          <p:nvPr/>
        </p:nvSpPr>
        <p:spPr bwMode="auto">
          <a:xfrm>
            <a:off x="4343400" y="4876800"/>
            <a:ext cx="5334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en-US" altLang="en-US"/>
          </a:p>
        </p:txBody>
      </p:sp>
      <p:cxnSp>
        <p:nvCxnSpPr>
          <p:cNvPr id="26633" name="AutoShape 1045"/>
          <p:cNvCxnSpPr>
            <a:cxnSpLocks noChangeShapeType="1"/>
            <a:stCxn id="26644" idx="0"/>
            <a:endCxn id="26632" idx="2"/>
          </p:cNvCxnSpPr>
          <p:nvPr/>
        </p:nvCxnSpPr>
        <p:spPr bwMode="auto">
          <a:xfrm rot="5400000" flipH="1" flipV="1">
            <a:off x="4148138" y="5024438"/>
            <a:ext cx="147637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6634" name="Rectangle 1046"/>
          <p:cNvSpPr>
            <a:spLocks noChangeArrowheads="1"/>
          </p:cNvSpPr>
          <p:nvPr/>
        </p:nvSpPr>
        <p:spPr bwMode="auto">
          <a:xfrm>
            <a:off x="4876800" y="4876800"/>
            <a:ext cx="609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en-US" altLang="en-US"/>
          </a:p>
        </p:txBody>
      </p:sp>
      <p:cxnSp>
        <p:nvCxnSpPr>
          <p:cNvPr id="26635" name="AutoShape 1047"/>
          <p:cNvCxnSpPr>
            <a:cxnSpLocks noChangeShapeType="1"/>
            <a:stCxn id="26645" idx="0"/>
            <a:endCxn id="26634" idx="2"/>
          </p:cNvCxnSpPr>
          <p:nvPr/>
        </p:nvCxnSpPr>
        <p:spPr bwMode="auto">
          <a:xfrm rot="16200000" flipV="1">
            <a:off x="5164138" y="5356225"/>
            <a:ext cx="147637" cy="1127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6636" name="Rectangle 1048"/>
          <p:cNvSpPr>
            <a:spLocks noChangeArrowheads="1"/>
          </p:cNvSpPr>
          <p:nvPr/>
        </p:nvSpPr>
        <p:spPr bwMode="auto">
          <a:xfrm>
            <a:off x="6629400" y="4876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en-US" altLang="en-US"/>
          </a:p>
        </p:txBody>
      </p:sp>
      <p:cxnSp>
        <p:nvCxnSpPr>
          <p:cNvPr id="26637" name="AutoShape 1049"/>
          <p:cNvCxnSpPr>
            <a:cxnSpLocks noChangeShapeType="1"/>
            <a:stCxn id="26646" idx="0"/>
            <a:endCxn id="26636" idx="2"/>
          </p:cNvCxnSpPr>
          <p:nvPr/>
        </p:nvCxnSpPr>
        <p:spPr bwMode="auto">
          <a:xfrm rot="5400000" flipH="1" flipV="1">
            <a:off x="6507163" y="5249862"/>
            <a:ext cx="22860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6638" name="Text Box 1051"/>
          <p:cNvSpPr txBox="1">
            <a:spLocks noChangeArrowheads="1"/>
          </p:cNvSpPr>
          <p:nvPr/>
        </p:nvSpPr>
        <p:spPr bwMode="auto">
          <a:xfrm>
            <a:off x="757238" y="6172200"/>
            <a:ext cx="731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End-user can express query entirely in hiragana!</a:t>
            </a:r>
          </a:p>
        </p:txBody>
      </p:sp>
      <p:grpSp>
        <p:nvGrpSpPr>
          <p:cNvPr id="3" name="Group 1055"/>
          <p:cNvGrpSpPr>
            <a:grpSpLocks/>
          </p:cNvGrpSpPr>
          <p:nvPr/>
        </p:nvGrpSpPr>
        <p:grpSpPr bwMode="auto">
          <a:xfrm>
            <a:off x="6629400" y="4724400"/>
            <a:ext cx="1447800" cy="228600"/>
            <a:chOff x="4176" y="3168"/>
            <a:chExt cx="912" cy="144"/>
          </a:xfrm>
        </p:grpSpPr>
        <p:sp>
          <p:nvSpPr>
            <p:cNvPr id="26641" name="Line 1053"/>
            <p:cNvSpPr>
              <a:spLocks noChangeShapeType="1"/>
            </p:cNvSpPr>
            <p:nvPr/>
          </p:nvSpPr>
          <p:spPr bwMode="auto">
            <a:xfrm>
              <a:off x="4176" y="31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42" name="Line 1054"/>
            <p:cNvSpPr>
              <a:spLocks noChangeShapeType="1"/>
            </p:cNvSpPr>
            <p:nvPr/>
          </p:nvSpPr>
          <p:spPr bwMode="auto">
            <a:xfrm>
              <a:off x="4176" y="3168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664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Terms</a:t>
            </a:r>
          </a:p>
          <a:p>
            <a:r>
              <a:rPr lang="en-US" altLang="en-US" smtClean="0">
                <a:ea typeface="ＭＳ Ｐゴシック" pitchFamily="34" charset="-128"/>
              </a:rPr>
              <a:t>The things indexed in an IR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Imag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Imag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9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Image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371600"/>
            <a:ext cx="4419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1"/>
          <p:cNvSpPr txBox="1"/>
          <p:nvPr/>
        </p:nvSpPr>
        <p:spPr>
          <a:xfrm>
            <a:off x="549275" y="6538913"/>
            <a:ext cx="4805363" cy="1984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1370" spc="10" dirty="0">
                <a:solidFill>
                  <a:srgbClr val="FFFFFF"/>
                </a:solidFill>
                <a:latin typeface="Arial"/>
                <a:cs typeface="Arial"/>
              </a:rPr>
              <a:t>J. Pei: Information Retrieval and Web Search -- Tokenization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555038" y="6538913"/>
            <a:ext cx="247650" cy="1984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96875" y="533400"/>
            <a:ext cx="3073400" cy="62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4400" spc="10" dirty="0">
                <a:latin typeface="Arial"/>
                <a:cs typeface="Arial"/>
              </a:rPr>
              <a:t>Stop Words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6875" y="1644650"/>
            <a:ext cx="8518525" cy="1108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extremely common words that would appear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of little value in helping select documents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 user need are excluded from 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entirely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77813" y="2946400"/>
            <a:ext cx="8485187" cy="738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by collection frequency – the total numbe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times each term appears in the document collection</a:t>
            </a:r>
          </a:p>
        </p:txBody>
      </p:sp>
      <p:sp>
        <p:nvSpPr>
          <p:cNvPr id="7" name="text 1"/>
          <p:cNvSpPr txBox="1"/>
          <p:nvPr/>
        </p:nvSpPr>
        <p:spPr>
          <a:xfrm>
            <a:off x="152400" y="3844925"/>
            <a:ext cx="8839200" cy="777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98463" lvl="2" indent="-227013">
              <a:buFont typeface="Wingdings" panose="05000000000000000000" pitchFamily="2" charset="2"/>
              <a:buChar char="q"/>
              <a:defRPr/>
            </a:pPr>
            <a:r>
              <a:rPr sz="2650" spc="10" dirty="0">
                <a:latin typeface="Arial"/>
                <a:cs typeface="Arial"/>
              </a:rPr>
              <a:t> 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stop list significantly reduces the number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postings that a system has to store</a:t>
            </a:r>
          </a:p>
        </p:txBody>
      </p:sp>
      <p:pic>
        <p:nvPicPr>
          <p:cNvPr id="28684" name="Image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450" y="4872038"/>
            <a:ext cx="856932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Stop words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8768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With a stop list, you exclude from the dictionary entirely the commonest words. Intuition:</a:t>
            </a:r>
          </a:p>
          <a:p>
            <a:pPr lvl="1" eaLnBrk="1" hangingPunct="1"/>
            <a:r>
              <a:rPr lang="en-US" altLang="en-US" sz="2000" smtClean="0">
                <a:ea typeface="ＭＳ Ｐゴシック" pitchFamily="34" charset="-128"/>
              </a:rPr>
              <a:t>They have little semantic content: </a:t>
            </a:r>
            <a:r>
              <a:rPr lang="en-US" altLang="en-US" sz="2000" i="1" smtClean="0">
                <a:ea typeface="ＭＳ Ｐゴシック" pitchFamily="34" charset="-128"/>
              </a:rPr>
              <a:t>the, a, and, to, be</a:t>
            </a:r>
          </a:p>
          <a:p>
            <a:pPr lvl="1" eaLnBrk="1" hangingPunct="1"/>
            <a:r>
              <a:rPr lang="en-US" altLang="en-US" sz="2000" smtClean="0">
                <a:ea typeface="ＭＳ Ｐゴシック" pitchFamily="34" charset="-128"/>
              </a:rPr>
              <a:t>There are a lot of them</a:t>
            </a:r>
          </a:p>
          <a:p>
            <a:pPr lvl="1" eaLnBrk="1" hangingPunct="1"/>
            <a:r>
              <a:rPr lang="en-US" altLang="en-US" b="1" smtClean="0">
                <a:ea typeface="ＭＳ Ｐゴシック" pitchFamily="34" charset="-128"/>
              </a:rPr>
              <a:t>Web search engines generally do not use stop lists</a:t>
            </a:r>
          </a:p>
          <a:p>
            <a:pPr lvl="1" eaLnBrk="1" hangingPunct="1"/>
            <a:r>
              <a:rPr lang="en-US" altLang="en-US" sz="2000" smtClean="0">
                <a:ea typeface="ＭＳ Ｐゴシック" pitchFamily="34" charset="-128"/>
              </a:rPr>
              <a:t>Good compression techniques means the space for including stop words in a system is very small</a:t>
            </a:r>
          </a:p>
          <a:p>
            <a:pPr lvl="1" eaLnBrk="1" hangingPunct="1"/>
            <a:r>
              <a:rPr lang="en-US" altLang="en-US" sz="2000" smtClean="0">
                <a:ea typeface="ＭＳ Ｐゴシック" pitchFamily="34" charset="-128"/>
              </a:rPr>
              <a:t>Good query optimization techniques mean you pay little at query time for including stop words.</a:t>
            </a:r>
          </a:p>
          <a:p>
            <a:pPr lvl="1" eaLnBrk="1" hangingPunct="1"/>
            <a:r>
              <a:rPr lang="en-US" altLang="en-US" sz="2000" smtClean="0">
                <a:ea typeface="ＭＳ Ｐゴシック" pitchFamily="34" charset="-128"/>
              </a:rPr>
              <a:t>You need them for:</a:t>
            </a:r>
          </a:p>
          <a:p>
            <a:pPr lvl="2" eaLnBrk="1" hangingPunct="1"/>
            <a:r>
              <a:rPr lang="en-US" altLang="en-US" sz="1800" smtClean="0">
                <a:ea typeface="ＭＳ Ｐゴシック" pitchFamily="34" charset="-128"/>
              </a:rPr>
              <a:t>Phrase queries: “King of Denmark”</a:t>
            </a:r>
          </a:p>
          <a:p>
            <a:pPr lvl="2" eaLnBrk="1" hangingPunct="1"/>
            <a:r>
              <a:rPr lang="en-US" altLang="en-US" sz="1800" smtClean="0">
                <a:ea typeface="ＭＳ Ｐゴシック" pitchFamily="34" charset="-128"/>
              </a:rPr>
              <a:t>Various song titles, etc.: “Let it be”, “To be or not to be”</a:t>
            </a:r>
          </a:p>
          <a:p>
            <a:pPr lvl="2" eaLnBrk="1" hangingPunct="1"/>
            <a:r>
              <a:rPr lang="en-US" altLang="en-US" sz="1800" smtClean="0">
                <a:ea typeface="ＭＳ Ｐゴシック" pitchFamily="34" charset="-128"/>
              </a:rPr>
              <a:t>“Relational” queries: “flights to London”</a:t>
            </a:r>
            <a:endParaRPr lang="en-US" altLang="en-US" sz="1700" smtClean="0">
              <a:ea typeface="ＭＳ Ｐゴシック" pitchFamily="34" charset="-128"/>
            </a:endParaRP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2.2.2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Tokens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Recall the basic indexing pipeline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13359" name="AutoShape 4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/>
                <a:t>Tokenizer</a:t>
              </a:r>
            </a:p>
          </p:txBody>
        </p:sp>
        <p:sp>
          <p:nvSpPr>
            <p:cNvPr id="13360" name="AutoShape 5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sp>
          <p:nvSpPr>
            <p:cNvPr id="13361" name="Text Box 6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000"/>
                <a:t>Token stream</a:t>
              </a:r>
            </a:p>
          </p:txBody>
        </p:sp>
        <p:sp>
          <p:nvSpPr>
            <p:cNvPr id="13362" name="Rectangle 7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Friends</a:t>
              </a:r>
            </a:p>
          </p:txBody>
        </p:sp>
        <p:sp>
          <p:nvSpPr>
            <p:cNvPr id="13363" name="Rectangle 8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Romans</a:t>
              </a:r>
            </a:p>
          </p:txBody>
        </p:sp>
        <p:sp>
          <p:nvSpPr>
            <p:cNvPr id="13364" name="Rectangle 9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Countrymen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13353" name="AutoShape 11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altLang="en-US"/>
                <a:t>Linguistic modules</a:t>
              </a:r>
            </a:p>
          </p:txBody>
        </p:sp>
        <p:sp>
          <p:nvSpPr>
            <p:cNvPr id="13354" name="AutoShape 12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sp>
          <p:nvSpPr>
            <p:cNvPr id="13355" name="Text Box 13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000"/>
                <a:t>Modified tokens</a:t>
              </a:r>
            </a:p>
          </p:txBody>
        </p:sp>
        <p:sp>
          <p:nvSpPr>
            <p:cNvPr id="13356" name="Rectangle 14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friend</a:t>
              </a:r>
            </a:p>
          </p:txBody>
        </p:sp>
        <p:sp>
          <p:nvSpPr>
            <p:cNvPr id="13357" name="Rectangle 15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roman</a:t>
              </a:r>
            </a:p>
          </p:txBody>
        </p:sp>
        <p:sp>
          <p:nvSpPr>
            <p:cNvPr id="13358" name="Rectangle 16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countryman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62000" y="5172075"/>
            <a:ext cx="8350250" cy="1573213"/>
            <a:chOff x="480" y="3258"/>
            <a:chExt cx="5260" cy="991"/>
          </a:xfrm>
        </p:grpSpPr>
        <p:sp>
          <p:nvSpPr>
            <p:cNvPr id="13331" name="AutoShape 18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/>
                <a:t>Indexer</a:t>
              </a:r>
            </a:p>
          </p:txBody>
        </p:sp>
        <p:sp>
          <p:nvSpPr>
            <p:cNvPr id="13332" name="AutoShape 19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000"/>
                <a:t>Inverted index</a:t>
              </a: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024" y="3258"/>
              <a:ext cx="2716" cy="991"/>
              <a:chOff x="3024" y="3258"/>
              <a:chExt cx="2716" cy="991"/>
            </a:xfrm>
          </p:grpSpPr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43"/>
                <a:chOff x="528" y="2634"/>
                <a:chExt cx="1776" cy="943"/>
              </a:xfrm>
            </p:grpSpPr>
            <p:sp>
              <p:nvSpPr>
                <p:cNvPr id="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04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2200" b="1" i="1" dirty="0">
                      <a:latin typeface="+mn-lt"/>
                      <a:ea typeface="Arial Unicode MS" charset="0"/>
                      <a:cs typeface="Arial Unicode MS" charset="0"/>
                    </a:rPr>
                    <a:t>friend</a:t>
                  </a:r>
                </a:p>
              </p:txBody>
            </p:sp>
            <p:sp>
              <p:nvSpPr>
                <p:cNvPr id="2051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4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2200" b="1" i="1" dirty="0">
                      <a:latin typeface="+mn-lt"/>
                      <a:ea typeface="Arial Unicode MS" charset="0"/>
                      <a:cs typeface="Arial Unicode MS" charset="0"/>
                    </a:rPr>
                    <a:t>roman</a:t>
                  </a:r>
                </a:p>
              </p:txBody>
            </p:sp>
            <p:sp>
              <p:nvSpPr>
                <p:cNvPr id="2051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050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2200" b="1" i="1" dirty="0">
                      <a:latin typeface="+mn-lt"/>
                      <a:ea typeface="Arial Unicode MS" charset="0"/>
                      <a:cs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13350" name="AutoShape 2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51" name="AutoShape 2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52" name="AutoShape 2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36" name="Text Box 2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13337" name="Text Box 3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/>
                  <a:t>4</a:t>
                </a:r>
              </a:p>
            </p:txBody>
          </p:sp>
          <p:sp>
            <p:nvSpPr>
              <p:cNvPr id="13338" name="Text Box 3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13339" name="Text Box 3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en-US"/>
                  <a:t>13</a:t>
                </a:r>
              </a:p>
            </p:txBody>
          </p:sp>
          <p:sp>
            <p:nvSpPr>
              <p:cNvPr id="13340" name="Text Box 3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/>
                  <a:t>16</a:t>
                </a:r>
              </a:p>
            </p:txBody>
          </p:sp>
          <p:cxnSp>
            <p:nvCxnSpPr>
              <p:cNvPr id="13341" name="AutoShape 34"/>
              <p:cNvCxnSpPr>
                <a:cxnSpLocks noChangeShapeType="1"/>
                <a:stCxn id="13336" idx="3"/>
                <a:endCxn id="13337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13342" name="AutoShape 35"/>
              <p:cNvCxnSpPr>
                <a:cxnSpLocks noChangeShapeType="1"/>
                <a:stCxn id="13337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13343" name="Text Box 3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/>
                  <a:t>1</a:t>
                </a:r>
              </a:p>
            </p:txBody>
          </p:sp>
          <p:cxnSp>
            <p:nvCxnSpPr>
              <p:cNvPr id="13344" name="AutoShape 37"/>
              <p:cNvCxnSpPr>
                <a:cxnSpLocks noChangeShapeType="1"/>
                <a:stCxn id="13343" idx="3"/>
                <a:endCxn id="13338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13345" name="AutoShape 38"/>
              <p:cNvCxnSpPr>
                <a:cxnSpLocks noChangeShapeType="1"/>
                <a:stCxn id="13338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13346" name="AutoShape 39"/>
              <p:cNvCxnSpPr>
                <a:cxnSpLocks noChangeShapeType="1"/>
                <a:stCxn id="13339" idx="3"/>
                <a:endCxn id="13340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sp>
        <p:nvSpPr>
          <p:cNvPr id="13318" name="AutoShape 51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13319" name="Text Box 52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/>
              <a:t>Documents to</a:t>
            </a:r>
          </a:p>
          <a:p>
            <a:pPr eaLnBrk="1" hangingPunct="1"/>
            <a:r>
              <a:rPr lang="en-US" altLang="en-US" sz="2000"/>
              <a:t>be indexed</a:t>
            </a:r>
          </a:p>
        </p:txBody>
      </p:sp>
      <p:sp>
        <p:nvSpPr>
          <p:cNvPr id="13320" name="Rectangle 53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>
                <a:latin typeface="Times New Roman" pitchFamily="18" charset="0"/>
              </a:rPr>
              <a:t>Friends, Romans, countrymen.</a:t>
            </a:r>
          </a:p>
        </p:txBody>
      </p:sp>
      <p:sp>
        <p:nvSpPr>
          <p:cNvPr id="13321" name="Oval 54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13322" name="Oval 55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13323" name="Oval 56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13325" name="Picture 5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0400" y="1674446"/>
              <a:ext cx="381000" cy="45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Picture 53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2800" y="1826846"/>
              <a:ext cx="381000" cy="45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7" name="Picture 5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0" y="1752600"/>
              <a:ext cx="381000" cy="45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8" name="Picture 5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4800" y="1600200"/>
              <a:ext cx="381000" cy="45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9" name="Picture 56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3400" y="1752600"/>
              <a:ext cx="381000" cy="45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30" name="Picture 5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7600" y="1600200"/>
              <a:ext cx="381000" cy="45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Parsing a document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What format is it in?</a:t>
            </a:r>
          </a:p>
          <a:p>
            <a:pPr lvl="1" eaLnBrk="1" hangingPunct="1"/>
            <a:r>
              <a:rPr lang="en-US" altLang="en-US" sz="2800" smtClean="0">
                <a:ea typeface="ＭＳ Ｐゴシック" pitchFamily="34" charset="-128"/>
              </a:rPr>
              <a:t>pdf/word/excel/html?</a:t>
            </a:r>
          </a:p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What language is it in?</a:t>
            </a:r>
          </a:p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What character set is in use?</a:t>
            </a:r>
          </a:p>
          <a:p>
            <a:pPr lvl="1" eaLnBrk="1" hangingPunct="1"/>
            <a:r>
              <a:rPr lang="en-US" altLang="en-US" sz="2800" smtClean="0">
                <a:ea typeface="ＭＳ Ｐゴシック" pitchFamily="34" charset="-128"/>
                <a:sym typeface="Symbol" pitchFamily="18" charset="2"/>
              </a:rPr>
              <a:t>UTF-8 (encoding schemes)</a:t>
            </a:r>
          </a:p>
          <a:p>
            <a:pPr lvl="1" eaLnBrk="1" hangingPunct="1"/>
            <a:endParaRPr lang="en-US" altLang="en-US" sz="2600" smtClean="0">
              <a:ea typeface="ＭＳ Ｐゴシック" pitchFamily="34" charset="-128"/>
            </a:endParaRPr>
          </a:p>
        </p:txBody>
      </p:sp>
      <p:sp>
        <p:nvSpPr>
          <p:cNvPr id="1259524" name="Text Box 1028"/>
          <p:cNvSpPr txBox="1">
            <a:spLocks noChangeArrowheads="1"/>
          </p:cNvSpPr>
          <p:nvPr/>
        </p:nvSpPr>
        <p:spPr bwMode="auto">
          <a:xfrm>
            <a:off x="609600" y="4532313"/>
            <a:ext cx="77724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800"/>
              <a:t>Each of these is a classification problem, which we will study later in the course.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12595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Complications: Format/language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Sometimes a document or its components can contain multiple languages/formats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French email with a German pdf attachment.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French email quote clauses from an English-language contract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Documents being indexed can include docs from many different languages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 single index </a:t>
            </a:r>
            <a:r>
              <a:rPr lang="en-US" altLang="en-US" u="sng" dirty="0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may contain terms from many languages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There are commercial and open source libraries that can handle a lot of this stuff</a:t>
            </a: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Complications: What is a document?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We return from our query “documents” but there are often interesting questions of grain size: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ea typeface="ＭＳ Ｐゴシック" pitchFamily="34" charset="-128"/>
              </a:rPr>
              <a:t>What is a unit document?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A file?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An email?  (Perhaps one of many in a single mbox file)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What about an email with 5 attachments?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A group of files (e.g., PPT or LaTeX split over HTML pages)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2.1</a:t>
            </a:r>
          </a:p>
        </p:txBody>
      </p:sp>
      <p:sp>
        <p:nvSpPr>
          <p:cNvPr id="5" name="text 1"/>
          <p:cNvSpPr txBox="1"/>
          <p:nvPr/>
        </p:nvSpPr>
        <p:spPr>
          <a:xfrm>
            <a:off x="487363" y="2438400"/>
            <a:ext cx="7346950" cy="12128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spc="10" dirty="0">
                <a:latin typeface="Arial"/>
                <a:cs typeface="Arial"/>
              </a:rPr>
              <a:t>–   A tradeoff between precision and recall</a:t>
            </a:r>
            <a:endParaRPr sz="2000" dirty="0">
              <a:latin typeface="Arial"/>
              <a:cs typeface="Arial"/>
            </a:endParaRPr>
          </a:p>
          <a:p>
            <a:pPr>
              <a:defRPr/>
            </a:pPr>
            <a:r>
              <a:rPr sz="1880" spc="10" dirty="0">
                <a:latin typeface="Arial"/>
                <a:cs typeface="Arial"/>
              </a:rPr>
              <a:t>–   Big granularity often leads to low accuracy – searching for </a:t>
            </a:r>
            <a:r>
              <a:rPr sz="1880" spc="10" dirty="0">
                <a:latin typeface="MS PGothic"/>
                <a:cs typeface="MS PGothic"/>
              </a:rPr>
              <a:t>“</a:t>
            </a:r>
            <a:r>
              <a:rPr sz="1880" b="1" spc="10" dirty="0">
                <a:solidFill>
                  <a:srgbClr val="FF0000"/>
                </a:solidFill>
                <a:latin typeface="Arial"/>
                <a:cs typeface="Arial"/>
              </a:rPr>
              <a:t>Kung</a:t>
            </a:r>
            <a:endParaRPr sz="18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79399">
              <a:defRPr/>
            </a:pP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Fu Panda</a:t>
            </a:r>
            <a:r>
              <a:rPr sz="2000" spc="10" dirty="0">
                <a:latin typeface="MS PGothic"/>
                <a:cs typeface="MS PGothic"/>
              </a:rPr>
              <a:t>”</a:t>
            </a:r>
            <a:r>
              <a:rPr sz="2000" spc="10" dirty="0">
                <a:latin typeface="Arial"/>
                <a:cs typeface="Arial"/>
              </a:rPr>
              <a:t> may return a book containing </a:t>
            </a:r>
            <a:r>
              <a:rPr sz="2000" spc="10" dirty="0">
                <a:latin typeface="MS PGothic"/>
                <a:cs typeface="MS PGothic"/>
              </a:rPr>
              <a:t>“</a:t>
            </a:r>
            <a:r>
              <a:rPr sz="2000" spc="10" dirty="0">
                <a:latin typeface="Arial"/>
                <a:cs typeface="Arial"/>
              </a:rPr>
              <a:t>Kung Fu</a:t>
            </a:r>
            <a:r>
              <a:rPr sz="2000" spc="10" dirty="0">
                <a:latin typeface="MS PGothic"/>
                <a:cs typeface="MS PGothic"/>
              </a:rPr>
              <a:t>”</a:t>
            </a:r>
            <a:r>
              <a:rPr sz="2000" spc="10" dirty="0">
                <a:latin typeface="Arial"/>
                <a:cs typeface="Arial"/>
              </a:rPr>
              <a:t> at the</a:t>
            </a:r>
            <a:endParaRPr sz="2000" dirty="0">
              <a:latin typeface="Arial"/>
              <a:cs typeface="Arial"/>
            </a:endParaRPr>
          </a:p>
          <a:p>
            <a:pPr marL="279399">
              <a:defRPr/>
            </a:pPr>
            <a:r>
              <a:rPr sz="2000" spc="10" dirty="0">
                <a:latin typeface="Arial"/>
                <a:cs typeface="Arial"/>
              </a:rPr>
              <a:t>beginning and </a:t>
            </a:r>
            <a:r>
              <a:rPr sz="2000" spc="10" dirty="0">
                <a:latin typeface="MS PGothic"/>
                <a:cs typeface="MS PGothic"/>
              </a:rPr>
              <a:t>“</a:t>
            </a:r>
            <a:r>
              <a:rPr sz="2000" spc="10" dirty="0">
                <a:latin typeface="Arial"/>
                <a:cs typeface="Arial"/>
              </a:rPr>
              <a:t>Panda</a:t>
            </a:r>
            <a:r>
              <a:rPr sz="2000" spc="10" dirty="0">
                <a:latin typeface="MS PGothic"/>
                <a:cs typeface="MS PGothic"/>
              </a:rPr>
              <a:t>”</a:t>
            </a:r>
            <a:r>
              <a:rPr sz="2000" spc="10" dirty="0">
                <a:latin typeface="Arial"/>
                <a:cs typeface="Arial"/>
              </a:rPr>
              <a:t> at the end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50850" y="3660775"/>
            <a:ext cx="7883525" cy="9001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1880" spc="10" dirty="0">
                <a:latin typeface="Arial"/>
                <a:cs typeface="Arial"/>
              </a:rPr>
              <a:t>–   Very small granularity often leads to low recall – searching </a:t>
            </a:r>
            <a:r>
              <a:rPr sz="1880" spc="10" dirty="0">
                <a:latin typeface="MS PGothic"/>
                <a:cs typeface="MS PGothic"/>
              </a:rPr>
              <a:t>“</a:t>
            </a:r>
            <a:r>
              <a:rPr sz="1880" b="1" spc="10" dirty="0">
                <a:solidFill>
                  <a:srgbClr val="FF0000"/>
                </a:solidFill>
                <a:latin typeface="Arial"/>
                <a:cs typeface="Arial"/>
              </a:rPr>
              <a:t>Beijing</a:t>
            </a:r>
            <a:endParaRPr sz="18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79399">
              <a:defRPr/>
            </a:pPr>
            <a:r>
              <a:rPr sz="1970" b="1" spc="10" dirty="0">
                <a:solidFill>
                  <a:srgbClr val="FF0000"/>
                </a:solidFill>
                <a:latin typeface="Arial"/>
                <a:cs typeface="Arial"/>
              </a:rPr>
              <a:t>Olympic</a:t>
            </a:r>
            <a:r>
              <a:rPr sz="1970" spc="10" dirty="0">
                <a:latin typeface="MS PGothic"/>
                <a:cs typeface="MS PGothic"/>
              </a:rPr>
              <a:t>”</a:t>
            </a:r>
            <a:r>
              <a:rPr sz="1970" spc="10" dirty="0">
                <a:latin typeface="Arial"/>
                <a:cs typeface="Arial"/>
              </a:rPr>
              <a:t> may miss the two sentences </a:t>
            </a:r>
            <a:r>
              <a:rPr sz="1970" spc="10" dirty="0">
                <a:latin typeface="MS PGothic"/>
                <a:cs typeface="MS PGothic"/>
              </a:rPr>
              <a:t>“</a:t>
            </a:r>
            <a:r>
              <a:rPr sz="1970" spc="10" dirty="0">
                <a:latin typeface="Arial"/>
                <a:cs typeface="Arial"/>
              </a:rPr>
              <a:t>I went to Beijing to join my</a:t>
            </a:r>
            <a:endParaRPr sz="1900" dirty="0">
              <a:latin typeface="Arial"/>
              <a:cs typeface="Arial"/>
            </a:endParaRPr>
          </a:p>
          <a:p>
            <a:pPr marL="279399">
              <a:defRPr/>
            </a:pPr>
            <a:r>
              <a:rPr sz="2000" spc="10" dirty="0">
                <a:latin typeface="Arial"/>
                <a:cs typeface="Arial"/>
              </a:rPr>
              <a:t>friends. We watched the Olympic games together.</a:t>
            </a:r>
            <a:r>
              <a:rPr sz="2000" spc="10" dirty="0">
                <a:latin typeface="MS PGothic"/>
                <a:cs typeface="MS PGothic"/>
              </a:rPr>
              <a:t>”</a:t>
            </a:r>
            <a:r>
              <a:rPr sz="2000" spc="10" dirty="0"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Tokens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Tokenization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066800"/>
            <a:ext cx="8229600" cy="5791200"/>
          </a:xfrm>
        </p:spPr>
        <p:txBody>
          <a:bodyPr/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sz="2000" u="sng" dirty="0">
                <a:solidFill>
                  <a:srgbClr val="A40508"/>
                </a:solidFill>
                <a:ea typeface="ＭＳ Ｐゴシック" charset="-128"/>
                <a:cs typeface="ＭＳ Ｐゴシック" charset="-128"/>
              </a:rPr>
              <a:t>Input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: “</a:t>
            </a:r>
            <a:r>
              <a:rPr lang="en-US" sz="2000" b="1" i="1" dirty="0">
                <a:ea typeface="ＭＳ Ｐゴシック" charset="-128"/>
                <a:cs typeface="ＭＳ Ｐゴシック" charset="-128"/>
              </a:rPr>
              <a:t>Friends, Romans and Countrymen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”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000" u="sng" dirty="0">
                <a:solidFill>
                  <a:srgbClr val="A40508"/>
                </a:solidFill>
                <a:ea typeface="ＭＳ Ｐゴシック" charset="-128"/>
                <a:cs typeface="ＭＳ Ｐゴシック" charset="-128"/>
              </a:rPr>
              <a:t>Output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: Tokens</a:t>
            </a: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sz="2000" b="1" i="1" dirty="0"/>
              <a:t>Friends</a:t>
            </a: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sz="2000" b="1" i="1" dirty="0"/>
              <a:t>Romans</a:t>
            </a: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sz="2000" b="1" i="1" dirty="0" smtClean="0"/>
              <a:t>Countrymen</a:t>
            </a:r>
          </a:p>
          <a:p>
            <a:pPr marL="342899">
              <a:defRPr/>
            </a:pPr>
            <a:r>
              <a:rPr lang="en-US" sz="2000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tokenization</a:t>
            </a:r>
            <a:r>
              <a:rPr lang="en-US" sz="2000" dirty="0"/>
              <a:t> 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is the task </a:t>
            </a:r>
            <a:r>
              <a:rPr lang="en-US" sz="2000" dirty="0" smtClean="0">
                <a:ea typeface="ＭＳ Ｐゴシック" charset="-128"/>
                <a:cs typeface="ＭＳ Ｐゴシック" charset="-128"/>
              </a:rPr>
              <a:t>of chopping a sequence of characters 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up into pieces, called </a:t>
            </a:r>
            <a:r>
              <a:rPr lang="en-US" sz="2000" dirty="0" smtClean="0">
                <a:ea typeface="ＭＳ Ｐゴシック" charset="-128"/>
                <a:cs typeface="ＭＳ Ｐゴシック" charset="-128"/>
              </a:rPr>
              <a:t>tokens, perhaps 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at the same time throwing </a:t>
            </a:r>
            <a:r>
              <a:rPr lang="en-US" sz="2000" dirty="0" smtClean="0">
                <a:ea typeface="ＭＳ Ｐゴシック" charset="-128"/>
                <a:cs typeface="ＭＳ Ｐゴシック" charset="-128"/>
              </a:rPr>
              <a:t>away certain 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characters, such as </a:t>
            </a:r>
            <a:r>
              <a:rPr lang="en-US" sz="2000" dirty="0" smtClean="0">
                <a:ea typeface="ＭＳ Ｐゴシック" charset="-128"/>
                <a:cs typeface="ＭＳ Ｐゴシック" charset="-128"/>
              </a:rPr>
              <a:t>punctuation</a:t>
            </a:r>
            <a:endParaRPr lang="en-US" sz="2000" b="1" i="1" dirty="0" smtClean="0"/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token</a:t>
            </a:r>
            <a:r>
              <a:rPr lang="en-US" sz="2000" dirty="0" smtClean="0">
                <a:ea typeface="ＭＳ Ｐゴシック" charset="-128"/>
                <a:cs typeface="ＭＳ Ｐゴシック" charset="-128"/>
              </a:rPr>
              <a:t> is an instance of a sequence of characters</a:t>
            </a:r>
            <a:endParaRPr lang="en-US" sz="2000" dirty="0" smtClean="0"/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Each such token is now a candidate for an index entry, after </a:t>
            </a:r>
            <a:r>
              <a:rPr lang="en-US" sz="2000" u="sng" dirty="0">
                <a:ea typeface="ＭＳ Ｐゴシック" charset="-128"/>
                <a:cs typeface="ＭＳ Ｐゴシック" charset="-128"/>
              </a:rPr>
              <a:t>further </a:t>
            </a:r>
            <a:r>
              <a:rPr lang="en-US" sz="2000" u="sng" dirty="0" smtClean="0">
                <a:ea typeface="ＭＳ Ｐゴシック" charset="-128"/>
                <a:cs typeface="ＭＳ Ｐゴシック" charset="-128"/>
              </a:rPr>
              <a:t>processing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000" dirty="0"/>
              <a:t>A </a:t>
            </a:r>
            <a:r>
              <a:rPr lang="en-US" sz="2000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type </a:t>
            </a:r>
            <a:r>
              <a:rPr lang="en-US" sz="2000" dirty="0"/>
              <a:t>is the class of all tokens containing the same character sequence. </a:t>
            </a:r>
            <a:endParaRPr lang="en-US" sz="2000" dirty="0" smtClean="0"/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000" dirty="0" smtClean="0"/>
              <a:t>A</a:t>
            </a:r>
            <a:r>
              <a:rPr lang="en-US" sz="2000" dirty="0"/>
              <a:t> </a:t>
            </a:r>
            <a:r>
              <a:rPr lang="en-US" sz="2000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term</a:t>
            </a:r>
            <a:r>
              <a:rPr lang="en-US" sz="2000" dirty="0"/>
              <a:t> is a (perhaps normalized) type that is included in the IR system's dictionary. </a:t>
            </a:r>
            <a:endParaRPr lang="en-US" sz="2000" dirty="0" smtClean="0"/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000" u="sng" dirty="0" smtClean="0">
                <a:ea typeface="ＭＳ Ｐゴシック" charset="-128"/>
                <a:cs typeface="ＭＳ Ｐゴシック" charset="-128"/>
              </a:rPr>
              <a:t>Example:</a:t>
            </a:r>
            <a:r>
              <a:rPr lang="en-US" sz="2000" dirty="0"/>
              <a:t> </a:t>
            </a:r>
            <a:r>
              <a:rPr lang="en-US" sz="2000" b="1" dirty="0"/>
              <a:t>to sleep perchance to dream</a:t>
            </a:r>
            <a:r>
              <a:rPr lang="en-US" sz="2000" dirty="0"/>
              <a:t>, </a:t>
            </a:r>
            <a:endParaRPr lang="en-US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-there </a:t>
            </a:r>
            <a:r>
              <a:rPr lang="en-US" sz="2000" dirty="0"/>
              <a:t>are 5 tokens, but only 4 </a:t>
            </a:r>
            <a:r>
              <a:rPr lang="en-US" sz="2000" dirty="0" smtClean="0"/>
              <a:t>types</a:t>
            </a:r>
            <a:endParaRPr lang="en-US" sz="2000" u="sng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Tokenization</a:t>
            </a:r>
          </a:p>
        </p:txBody>
      </p:sp>
      <p:sp>
        <p:nvSpPr>
          <p:cNvPr id="2765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Issues in tokenization:</a:t>
            </a:r>
          </a:p>
          <a:p>
            <a:pPr lvl="1" eaLnBrk="1" hangingPunct="1"/>
            <a:r>
              <a:rPr lang="en-US" altLang="en-US" sz="2800" b="1" i="1" smtClean="0">
                <a:ea typeface="ＭＳ Ｐゴシック" pitchFamily="34" charset="-128"/>
              </a:rPr>
              <a:t>Finland’s capital </a:t>
            </a:r>
            <a:r>
              <a:rPr lang="en-US" altLang="en-US" sz="2800" b="1" i="1" smtClean="0">
                <a:ea typeface="ＭＳ Ｐゴシック" pitchFamily="34" charset="-128"/>
                <a:sym typeface="Symbol" pitchFamily="18" charset="2"/>
              </a:rPr>
              <a:t>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b="1" i="1" smtClean="0">
                <a:ea typeface="ＭＳ Ｐゴシック" pitchFamily="34" charset="-128"/>
                <a:sym typeface="Symbol" pitchFamily="18" charset="2"/>
              </a:rPr>
              <a:t>     Finland </a:t>
            </a:r>
            <a:r>
              <a:rPr lang="en-US" altLang="en-US" sz="2800" smtClean="0">
                <a:ea typeface="ＭＳ Ｐゴシック" pitchFamily="34" charset="-128"/>
                <a:sym typeface="Symbol" pitchFamily="18" charset="2"/>
              </a:rPr>
              <a:t>AND</a:t>
            </a:r>
            <a:r>
              <a:rPr lang="en-US" altLang="en-US" sz="2800" b="1" i="1" smtClean="0">
                <a:ea typeface="ＭＳ Ｐゴシック" pitchFamily="34" charset="-128"/>
                <a:sym typeface="Symbol" pitchFamily="18" charset="2"/>
              </a:rPr>
              <a:t> s</a:t>
            </a:r>
            <a:r>
              <a:rPr lang="en-US" altLang="en-US" sz="2800" smtClean="0">
                <a:ea typeface="ＭＳ Ｐゴシック" pitchFamily="34" charset="-128"/>
                <a:sym typeface="Symbol" pitchFamily="18" charset="2"/>
              </a:rPr>
              <a:t>? </a:t>
            </a:r>
            <a:r>
              <a:rPr lang="en-US" altLang="en-US" sz="2800" b="1" i="1" smtClean="0">
                <a:ea typeface="ＭＳ Ｐゴシック" pitchFamily="34" charset="-128"/>
                <a:sym typeface="Symbol" pitchFamily="18" charset="2"/>
              </a:rPr>
              <a:t> Finlands</a:t>
            </a:r>
            <a:r>
              <a:rPr lang="en-US" altLang="en-US" sz="2800" smtClean="0">
                <a:ea typeface="ＭＳ Ｐゴシック" pitchFamily="34" charset="-128"/>
                <a:sym typeface="Symbol" pitchFamily="18" charset="2"/>
              </a:rPr>
              <a:t>?</a:t>
            </a:r>
            <a:r>
              <a:rPr lang="en-US" altLang="en-US" sz="2800" b="1" i="1" smtClean="0">
                <a:ea typeface="ＭＳ Ｐゴシック" pitchFamily="34" charset="-128"/>
                <a:sym typeface="Symbol" pitchFamily="18" charset="2"/>
              </a:rPr>
              <a:t>  Finland’s</a:t>
            </a:r>
            <a:r>
              <a:rPr lang="en-US" altLang="en-US" sz="2800" smtClean="0">
                <a:ea typeface="ＭＳ Ｐゴシック" pitchFamily="34" charset="-128"/>
                <a:sym typeface="Symbol" pitchFamily="18" charset="2"/>
              </a:rPr>
              <a:t>?</a:t>
            </a:r>
          </a:p>
          <a:p>
            <a:pPr lvl="1" eaLnBrk="1" hangingPunct="1"/>
            <a:r>
              <a:rPr lang="en-US" altLang="en-US" sz="2800" b="1" i="1" smtClean="0">
                <a:ea typeface="ＭＳ Ｐゴシック" pitchFamily="34" charset="-128"/>
                <a:sym typeface="Symbol" pitchFamily="18" charset="2"/>
              </a:rPr>
              <a:t>Hewlett-Packard</a:t>
            </a:r>
            <a:r>
              <a:rPr lang="en-US" altLang="en-US" sz="2800" smtClean="0">
                <a:ea typeface="ＭＳ Ｐゴシック" pitchFamily="34" charset="-128"/>
                <a:sym typeface="Symbol" pitchFamily="18" charset="2"/>
              </a:rPr>
              <a:t>  </a:t>
            </a:r>
            <a:r>
              <a:rPr lang="en-US" altLang="en-US" sz="2800" b="1" i="1" smtClean="0">
                <a:ea typeface="ＭＳ Ｐゴシック" pitchFamily="34" charset="-128"/>
                <a:sym typeface="Symbol" pitchFamily="18" charset="2"/>
              </a:rPr>
              <a:t>Hewlett</a:t>
            </a:r>
            <a:r>
              <a:rPr lang="en-US" altLang="en-US" sz="2800" smtClean="0">
                <a:ea typeface="ＭＳ Ｐゴシック" pitchFamily="34" charset="-128"/>
                <a:sym typeface="Symbol" pitchFamily="18" charset="2"/>
              </a:rPr>
              <a:t> and </a:t>
            </a:r>
            <a:r>
              <a:rPr lang="en-US" altLang="en-US" sz="2800" b="1" i="1" smtClean="0">
                <a:ea typeface="ＭＳ Ｐゴシック" pitchFamily="34" charset="-128"/>
                <a:sym typeface="Symbol" pitchFamily="18" charset="2"/>
              </a:rPr>
              <a:t>Packard</a:t>
            </a:r>
            <a:r>
              <a:rPr lang="en-US" altLang="en-US" sz="2800" smtClean="0">
                <a:ea typeface="ＭＳ Ｐゴシック" pitchFamily="34" charset="-128"/>
                <a:sym typeface="Symbol" pitchFamily="18" charset="2"/>
              </a:rPr>
              <a:t> as two tokens?</a:t>
            </a:r>
          </a:p>
          <a:p>
            <a:pPr lvl="2" eaLnBrk="1" hangingPunct="1"/>
            <a:r>
              <a:rPr lang="en-US" altLang="en-US" b="1" i="1" smtClean="0">
                <a:ea typeface="ＭＳ Ｐゴシック" pitchFamily="34" charset="-128"/>
              </a:rPr>
              <a:t>state-of-the-art</a:t>
            </a:r>
            <a:r>
              <a:rPr lang="en-US" altLang="en-US" smtClean="0">
                <a:ea typeface="ＭＳ Ｐゴシック" pitchFamily="34" charset="-128"/>
              </a:rPr>
              <a:t>: break up hyphenated sequence.  </a:t>
            </a:r>
          </a:p>
          <a:p>
            <a:pPr lvl="2" eaLnBrk="1" hangingPunct="1"/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co-education</a:t>
            </a:r>
          </a:p>
          <a:p>
            <a:pPr lvl="2" eaLnBrk="1" hangingPunct="1"/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lowercase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lower-case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lower case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?</a:t>
            </a:r>
          </a:p>
          <a:p>
            <a:pPr lvl="2" eaLnBrk="1" hangingPunct="1"/>
            <a:r>
              <a:rPr lang="en-US" altLang="en-US" sz="1900" smtClean="0">
                <a:ea typeface="ＭＳ Ｐゴシック" pitchFamily="34" charset="-128"/>
                <a:sym typeface="Symbol" pitchFamily="18" charset="2"/>
              </a:rPr>
              <a:t>It can be effective to get the user to put in possible hyphens</a:t>
            </a:r>
          </a:p>
          <a:p>
            <a:pPr lvl="1" eaLnBrk="1" hangingPunct="1"/>
            <a:r>
              <a:rPr lang="en-US" altLang="en-US" sz="2800" b="1" i="1" smtClean="0">
                <a:ea typeface="ＭＳ Ｐゴシック" pitchFamily="34" charset="-128"/>
                <a:sym typeface="Symbol" pitchFamily="18" charset="2"/>
              </a:rPr>
              <a:t>San Francisco</a:t>
            </a:r>
            <a:r>
              <a:rPr lang="en-US" altLang="en-US" sz="2800" smtClean="0">
                <a:ea typeface="ＭＳ Ｐゴシック" pitchFamily="34" charset="-128"/>
                <a:sym typeface="Symbol" pitchFamily="18" charset="2"/>
              </a:rPr>
              <a:t>: one token or two?  </a:t>
            </a: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How do you decide it is one token?(phrase query)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834</Words>
  <Application>Microsoft Office PowerPoint</Application>
  <PresentationFormat>On-screen Show (4:3)</PresentationFormat>
  <Paragraphs>169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Recall the basic indexing pipeline</vt:lpstr>
      <vt:lpstr>Parsing a document</vt:lpstr>
      <vt:lpstr>Complications: Format/language</vt:lpstr>
      <vt:lpstr>Complications: What is a document?</vt:lpstr>
      <vt:lpstr>Slide 7</vt:lpstr>
      <vt:lpstr>Tokenization</vt:lpstr>
      <vt:lpstr>Tokenization</vt:lpstr>
      <vt:lpstr>Slide 10</vt:lpstr>
      <vt:lpstr>Numbers</vt:lpstr>
      <vt:lpstr>Tokenization: language issues</vt:lpstr>
      <vt:lpstr>Tokenization: language issues</vt:lpstr>
      <vt:lpstr>Slide 14</vt:lpstr>
      <vt:lpstr>Slide 15</vt:lpstr>
      <vt:lpstr>Stop words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ahmed hp</dc:creator>
  <cp:lastModifiedBy>ahmed hp</cp:lastModifiedBy>
  <cp:revision>1</cp:revision>
  <dcterms:created xsi:type="dcterms:W3CDTF">2023-03-08T07:54:17Z</dcterms:created>
  <dcterms:modified xsi:type="dcterms:W3CDTF">2023-03-08T07:56:08Z</dcterms:modified>
</cp:coreProperties>
</file>