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7" r:id="rId4"/>
    <p:sldId id="269" r:id="rId5"/>
    <p:sldId id="258" r:id="rId6"/>
    <p:sldId id="259" r:id="rId7"/>
    <p:sldId id="264" r:id="rId8"/>
    <p:sldId id="265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73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2D0D-B3CD-A85C-18F9-62BF81866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A2B614-F4DC-C924-C2E2-57504C1FB0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78CB69-461C-DB5A-6463-55B173DF44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4E4AA-C5A5-0867-4754-93E414B77F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3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D9B27-693B-41BF-6A26-15334DD17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177471-9224-7F3A-8095-411E0CF600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30D46C-4185-40F0-824A-CCB6A8E0C2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4A756-A9C0-EC56-8F89-DA094D162C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71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01173-5006-C281-54A1-336625B0D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B06C3B-1EDC-A72D-5444-1816C67812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DF1B24-6B7F-F590-A1AA-82AE93211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ECE8B-FDCA-DE1F-1B6E-5BC8CBEB87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6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5" name="Text 2"/>
          <p:cNvSpPr/>
          <p:nvPr/>
        </p:nvSpPr>
        <p:spPr>
          <a:xfrm>
            <a:off x="6319599" y="2165271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Comparison between Raspberry Pi and Arduino Uno</a:t>
            </a:r>
            <a:endParaRPr lang="en-US" sz="5249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0CD246-E878-7569-ED35-ECBFD9DE3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6356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53941"/>
            <a:ext cx="961584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Overview of Raspberry Pi structure</a:t>
            </a:r>
            <a:endParaRPr lang="en-US" sz="4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192655"/>
            <a:ext cx="5110520" cy="31584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62879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0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Components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2037993" y="6109216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Raspberry Pi comprises a central processing unit (CPU), memory, input/output ports, and a microSD card.</a:t>
            </a:r>
            <a:endParaRPr lang="en-US" sz="20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2192655"/>
            <a:ext cx="5110639" cy="315860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62891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0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Connectivity</a:t>
            </a:r>
            <a:endParaRPr lang="en-US" sz="2000" dirty="0"/>
          </a:p>
        </p:txBody>
      </p:sp>
      <p:sp>
        <p:nvSpPr>
          <p:cNvPr id="10" name="Text 6"/>
          <p:cNvSpPr/>
          <p:nvPr/>
        </p:nvSpPr>
        <p:spPr>
          <a:xfrm>
            <a:off x="7481768" y="6109335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It offers various connectivity options, including USB ports, HDMI, Ethernet, and GPIO (General Purpose Input/Output) pins.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>
              <a:alpha val="85000"/>
            </a:srgbClr>
          </a:solidFill>
          <a:ln/>
        </p:spPr>
        <p:txBody>
          <a:bodyPr/>
          <a:lstStyle/>
          <a:p>
            <a:endParaRPr lang="ar-EG" sz="2000" dirty="0"/>
          </a:p>
        </p:txBody>
      </p:sp>
      <p:sp>
        <p:nvSpPr>
          <p:cNvPr id="6" name="Text 3"/>
          <p:cNvSpPr/>
          <p:nvPr/>
        </p:nvSpPr>
        <p:spPr>
          <a:xfrm>
            <a:off x="2037993" y="2351365"/>
            <a:ext cx="693967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Overview of Raspberry Pi</a:t>
            </a:r>
            <a:endParaRPr lang="en-US" sz="4400" dirty="0"/>
          </a:p>
        </p:txBody>
      </p:sp>
      <p:sp>
        <p:nvSpPr>
          <p:cNvPr id="7" name="Shape 4"/>
          <p:cNvSpPr/>
          <p:nvPr/>
        </p:nvSpPr>
        <p:spPr>
          <a:xfrm>
            <a:off x="2037993" y="35525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8" name="Text 5"/>
          <p:cNvSpPr/>
          <p:nvPr/>
        </p:nvSpPr>
        <p:spPr>
          <a:xfrm>
            <a:off x="2209324" y="3594259"/>
            <a:ext cx="15728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0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2760107" y="362890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0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SOC</a:t>
            </a: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2760107" y="4109323"/>
            <a:ext cx="2647950" cy="1768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Raspberry Pi is a small computer that offers a wide range of applications, contain RAM, ROM, etc..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System on chip (SOC)</a:t>
            </a:r>
          </a:p>
          <a:p>
            <a:pPr marL="0" indent="0">
              <a:lnSpc>
                <a:spcPts val="2799"/>
              </a:lnSpc>
              <a:buNone/>
            </a:pPr>
            <a:endParaRPr lang="en-US" sz="2000" dirty="0"/>
          </a:p>
        </p:txBody>
      </p:sp>
      <p:sp>
        <p:nvSpPr>
          <p:cNvPr id="11" name="Shape 8"/>
          <p:cNvSpPr/>
          <p:nvPr/>
        </p:nvSpPr>
        <p:spPr>
          <a:xfrm>
            <a:off x="5630228" y="35525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2" name="Text 9"/>
          <p:cNvSpPr/>
          <p:nvPr/>
        </p:nvSpPr>
        <p:spPr>
          <a:xfrm>
            <a:off x="5779175" y="3594259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0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000" dirty="0"/>
          </a:p>
        </p:txBody>
      </p:sp>
      <p:sp>
        <p:nvSpPr>
          <p:cNvPr id="13" name="Text 10"/>
          <p:cNvSpPr/>
          <p:nvPr/>
        </p:nvSpPr>
        <p:spPr>
          <a:xfrm>
            <a:off x="6352342" y="3628906"/>
            <a:ext cx="242447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0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Processing Power</a:t>
            </a:r>
            <a:endParaRPr lang="en-US" sz="2000" dirty="0"/>
          </a:p>
        </p:txBody>
      </p:sp>
      <p:sp>
        <p:nvSpPr>
          <p:cNvPr id="14" name="Text 11"/>
          <p:cNvSpPr/>
          <p:nvPr/>
        </p:nvSpPr>
        <p:spPr>
          <a:xfrm>
            <a:off x="6352342" y="4109323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It is equipped with a high-performance processor and can handle various tasks.</a:t>
            </a:r>
            <a:endParaRPr lang="en-US" sz="2000" dirty="0"/>
          </a:p>
        </p:txBody>
      </p:sp>
      <p:sp>
        <p:nvSpPr>
          <p:cNvPr id="15" name="Shape 12"/>
          <p:cNvSpPr/>
          <p:nvPr/>
        </p:nvSpPr>
        <p:spPr>
          <a:xfrm>
            <a:off x="9222462" y="35525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6" name="Text 13"/>
          <p:cNvSpPr/>
          <p:nvPr/>
        </p:nvSpPr>
        <p:spPr>
          <a:xfrm>
            <a:off x="9372005" y="3594259"/>
            <a:ext cx="200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0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000" dirty="0"/>
          </a:p>
        </p:txBody>
      </p:sp>
      <p:sp>
        <p:nvSpPr>
          <p:cNvPr id="17" name="Text 14"/>
          <p:cNvSpPr/>
          <p:nvPr/>
        </p:nvSpPr>
        <p:spPr>
          <a:xfrm>
            <a:off x="9944576" y="3628906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0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Wide Range of Models</a:t>
            </a:r>
            <a:endParaRPr lang="en-US" sz="2000" dirty="0"/>
          </a:p>
        </p:txBody>
      </p:sp>
      <p:sp>
        <p:nvSpPr>
          <p:cNvPr id="18" name="Text 15"/>
          <p:cNvSpPr/>
          <p:nvPr/>
        </p:nvSpPr>
        <p:spPr>
          <a:xfrm>
            <a:off x="9944576" y="4106372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There are different models of Raspberry Pi, catering to different needs and budgets.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CF6242-B7DD-1251-396E-FE1B99F16B12}"/>
              </a:ext>
            </a:extLst>
          </p:cNvPr>
          <p:cNvSpPr txBox="1"/>
          <p:nvPr/>
        </p:nvSpPr>
        <p:spPr>
          <a:xfrm>
            <a:off x="4446825" y="6727001"/>
            <a:ext cx="5736749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By raspberry pi you can send email, use internet, do electronic projects such as smart home, listen to music ,…</a:t>
            </a:r>
            <a:endParaRPr lang="ar-EG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0F58F-33D2-0A5F-4E62-22BE50638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FD264CD8-DC58-0F4E-8F28-9A35C1C03E26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0CA78314-65C2-93E6-AD82-F7A9FBB2B3C3}"/>
              </a:ext>
            </a:extLst>
          </p:cNvPr>
          <p:cNvSpPr/>
          <p:nvPr/>
        </p:nvSpPr>
        <p:spPr>
          <a:xfrm>
            <a:off x="2037993" y="1053941"/>
            <a:ext cx="961584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Overview of Raspberry Pi structure</a:t>
            </a:r>
            <a:endParaRPr lang="en-US" sz="4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C82967-FC95-6F41-8B39-FD41CC829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126" y="2109362"/>
            <a:ext cx="9163936" cy="563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9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151692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0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Overview of Arduino Uno structure</a:t>
            </a:r>
            <a:endParaRPr lang="en-US" sz="4000" dirty="0"/>
          </a:p>
        </p:txBody>
      </p:sp>
      <p:sp>
        <p:nvSpPr>
          <p:cNvPr id="6" name="Shape 3"/>
          <p:cNvSpPr/>
          <p:nvPr/>
        </p:nvSpPr>
        <p:spPr>
          <a:xfrm>
            <a:off x="833199" y="2873693"/>
            <a:ext cx="4542115" cy="2346365"/>
          </a:xfrm>
          <a:prstGeom prst="roundRect">
            <a:avLst>
              <a:gd name="adj" fmla="val 5682"/>
            </a:avLst>
          </a:prstGeom>
          <a:solidFill>
            <a:srgbClr val="EFE7D6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3095863"/>
            <a:ext cx="31105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Microcontroller-Based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1055370" y="3576280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Arduino Uno is built around a microcontroller that integrates the CPU, memory, and I/O interfaces on a single chip.</a:t>
            </a:r>
            <a:endParaRPr lang="en-US" sz="2400" dirty="0"/>
          </a:p>
        </p:txBody>
      </p:sp>
      <p:sp>
        <p:nvSpPr>
          <p:cNvPr id="9" name="Shape 6"/>
          <p:cNvSpPr/>
          <p:nvPr/>
        </p:nvSpPr>
        <p:spPr>
          <a:xfrm>
            <a:off x="5597485" y="2873693"/>
            <a:ext cx="4542115" cy="2346365"/>
          </a:xfrm>
          <a:prstGeom prst="roundRect">
            <a:avLst>
              <a:gd name="adj" fmla="val 5682"/>
            </a:avLst>
          </a:prstGeom>
          <a:solidFill>
            <a:srgbClr val="EFE7D6"/>
          </a:solidFill>
          <a:ln/>
        </p:spPr>
      </p:sp>
      <p:sp>
        <p:nvSpPr>
          <p:cNvPr id="10" name="Text 7"/>
          <p:cNvSpPr/>
          <p:nvPr/>
        </p:nvSpPr>
        <p:spPr>
          <a:xfrm>
            <a:off x="5819656" y="309586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Power Supply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5819656" y="3576280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It can be powered via USB or an external power source, providing flexibility in its deployment.</a:t>
            </a:r>
            <a:endParaRPr lang="en-US" sz="2400" dirty="0"/>
          </a:p>
        </p:txBody>
      </p:sp>
      <p:sp>
        <p:nvSpPr>
          <p:cNvPr id="12" name="Shape 9"/>
          <p:cNvSpPr/>
          <p:nvPr/>
        </p:nvSpPr>
        <p:spPr>
          <a:xfrm>
            <a:off x="833199" y="5442228"/>
            <a:ext cx="9306401" cy="1635562"/>
          </a:xfrm>
          <a:prstGeom prst="roundRect">
            <a:avLst>
              <a:gd name="adj" fmla="val 8151"/>
            </a:avLst>
          </a:prstGeom>
          <a:solidFill>
            <a:srgbClr val="EFE7D6"/>
          </a:solidFill>
          <a:ln/>
        </p:spPr>
      </p:sp>
      <p:sp>
        <p:nvSpPr>
          <p:cNvPr id="13" name="Text 10"/>
          <p:cNvSpPr/>
          <p:nvPr/>
        </p:nvSpPr>
        <p:spPr>
          <a:xfrm>
            <a:off x="1055370" y="566439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Flash Memory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1055370" y="6144816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Arduino Uno features flash memory for storing programs and a wide range of input/output devices.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-117378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06554"/>
            <a:ext cx="10554414" cy="10354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Comparison of hardware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260062" y="224503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7315200" y="22481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DF651E1-50BC-6B94-DFD7-77AF52D8B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035527"/>
              </p:ext>
            </p:extLst>
          </p:nvPr>
        </p:nvGraphicFramePr>
        <p:xfrm>
          <a:off x="1957923" y="2287301"/>
          <a:ext cx="10138659" cy="4572000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3379553">
                  <a:extLst>
                    <a:ext uri="{9D8B030D-6E8A-4147-A177-3AD203B41FA5}">
                      <a16:colId xmlns:a16="http://schemas.microsoft.com/office/drawing/2014/main" val="3160048741"/>
                    </a:ext>
                  </a:extLst>
                </a:gridCol>
                <a:gridCol w="3379553">
                  <a:extLst>
                    <a:ext uri="{9D8B030D-6E8A-4147-A177-3AD203B41FA5}">
                      <a16:colId xmlns:a16="http://schemas.microsoft.com/office/drawing/2014/main" val="4193610519"/>
                    </a:ext>
                  </a:extLst>
                </a:gridCol>
                <a:gridCol w="3379553">
                  <a:extLst>
                    <a:ext uri="{9D8B030D-6E8A-4147-A177-3AD203B41FA5}">
                      <a16:colId xmlns:a16="http://schemas.microsoft.com/office/drawing/2014/main" val="106009776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484237"/>
                          </a:solidFill>
                          <a:latin typeface="Gelasio" pitchFamily="34" charset="0"/>
                          <a:ea typeface="Gelasio" pitchFamily="34" charset="-122"/>
                          <a:cs typeface="Gelasio" pitchFamily="34" charset="-120"/>
                        </a:rPr>
                        <a:t>Raspberry Pi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b="1" dirty="0">
                          <a:solidFill>
                            <a:srgbClr val="484237"/>
                          </a:solidFill>
                          <a:latin typeface="Gelasio" pitchFamily="34" charset="0"/>
                          <a:ea typeface="Gelasio" pitchFamily="34" charset="-122"/>
                          <a:cs typeface="Gelasio" pitchFamily="34" charset="-120"/>
                        </a:rPr>
                        <a:t>Arduino Uno 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727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ARM 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err="1"/>
                        <a:t>ATMega</a:t>
                      </a:r>
                      <a:r>
                        <a:rPr lang="en-US" sz="2400" dirty="0"/>
                        <a:t> family 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Control unit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29062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700MHZ to 1000MHZ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16MHZ to 20MHZ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Speed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27107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rtl="1"/>
                      <a:r>
                        <a:rPr lang="en-US" sz="2400"/>
                        <a:t>512MB</a:t>
                      </a:r>
                      <a:endParaRPr lang="ar-EG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2KB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RAM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074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SD card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32KB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ROM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66355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5V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5-17 V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I/O voltage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39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Yes 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No 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Videos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1523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320 to 700 mA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42 mA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Current amps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01824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8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14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Digital pins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90714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No 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6 – 10 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Analog pins 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5457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4F836-9E4F-37F8-D0BF-6D009EEED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9A64C019-7FCC-68B7-07A3-56EDD795FE95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7D82D8C3-85BE-0FC1-244B-C779F5C25DE0}"/>
              </a:ext>
            </a:extLst>
          </p:cNvPr>
          <p:cNvSpPr/>
          <p:nvPr/>
        </p:nvSpPr>
        <p:spPr>
          <a:xfrm>
            <a:off x="-9144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4469A326-3CF8-9A79-F0C9-38CBFA47A383}"/>
              </a:ext>
            </a:extLst>
          </p:cNvPr>
          <p:cNvSpPr/>
          <p:nvPr/>
        </p:nvSpPr>
        <p:spPr>
          <a:xfrm>
            <a:off x="2037993" y="120655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Comparison of hardware</a:t>
            </a:r>
            <a:endParaRPr lang="en-US" sz="4374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0439A6D4-BF13-DFD8-6C1F-3AFFDEC5C2E9}"/>
              </a:ext>
            </a:extLst>
          </p:cNvPr>
          <p:cNvSpPr/>
          <p:nvPr/>
        </p:nvSpPr>
        <p:spPr>
          <a:xfrm>
            <a:off x="2260062" y="224503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94FAA340-10E3-D0B3-D95C-2CFC92EFB6E4}"/>
              </a:ext>
            </a:extLst>
          </p:cNvPr>
          <p:cNvSpPr/>
          <p:nvPr/>
        </p:nvSpPr>
        <p:spPr>
          <a:xfrm>
            <a:off x="7315200" y="22481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F7A320C-4DA1-F0B3-BEA5-91D429B44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681940"/>
              </p:ext>
            </p:extLst>
          </p:nvPr>
        </p:nvGraphicFramePr>
        <p:xfrm>
          <a:off x="1946552" y="2248113"/>
          <a:ext cx="10032087" cy="4937760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3344029">
                  <a:extLst>
                    <a:ext uri="{9D8B030D-6E8A-4147-A177-3AD203B41FA5}">
                      <a16:colId xmlns:a16="http://schemas.microsoft.com/office/drawing/2014/main" val="3160048741"/>
                    </a:ext>
                  </a:extLst>
                </a:gridCol>
                <a:gridCol w="3344029">
                  <a:extLst>
                    <a:ext uri="{9D8B030D-6E8A-4147-A177-3AD203B41FA5}">
                      <a16:colId xmlns:a16="http://schemas.microsoft.com/office/drawing/2014/main" val="4193610519"/>
                    </a:ext>
                  </a:extLst>
                </a:gridCol>
                <a:gridCol w="3344029">
                  <a:extLst>
                    <a:ext uri="{9D8B030D-6E8A-4147-A177-3AD203B41FA5}">
                      <a16:colId xmlns:a16="http://schemas.microsoft.com/office/drawing/2014/main" val="106009776"/>
                    </a:ext>
                  </a:extLst>
                </a:gridCol>
              </a:tblGrid>
              <a:tr h="40643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484237"/>
                          </a:solidFill>
                          <a:latin typeface="Gelasio" pitchFamily="34" charset="0"/>
                          <a:ea typeface="Gelasio" pitchFamily="34" charset="-122"/>
                          <a:cs typeface="Gelasio" pitchFamily="34" charset="-120"/>
                        </a:rPr>
                        <a:t>Raspberry Pi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b="1" dirty="0">
                          <a:solidFill>
                            <a:srgbClr val="484237"/>
                          </a:solidFill>
                          <a:latin typeface="Gelasio" pitchFamily="34" charset="0"/>
                          <a:ea typeface="Gelasio" pitchFamily="34" charset="-122"/>
                          <a:cs typeface="Gelasio" pitchFamily="34" charset="-120"/>
                        </a:rPr>
                        <a:t>Arduino Uno 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7270"/>
                  </a:ext>
                </a:extLst>
              </a:tr>
              <a:tr h="406435"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No 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Ethernet 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290624"/>
                  </a:ext>
                </a:extLst>
              </a:tr>
              <a:tr h="406435"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NO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b="0" dirty="0">
                          <a:solidFill>
                            <a:srgbClr val="484237"/>
                          </a:solidFill>
                          <a:latin typeface="Gelasio" pitchFamily="34" charset="0"/>
                          <a:ea typeface="Gelasio" pitchFamily="34" charset="-122"/>
                          <a:cs typeface="Gelasio" pitchFamily="34" charset="-120"/>
                        </a:rPr>
                        <a:t>GPIO</a:t>
                      </a:r>
                      <a:endParaRPr lang="ar-EG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929717"/>
                  </a:ext>
                </a:extLst>
              </a:tr>
              <a:tr h="406435"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Yes 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No 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Connect additional devices 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97848"/>
                  </a:ext>
                </a:extLst>
              </a:tr>
              <a:tr h="406435"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Yes 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No 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Multi tasking 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857381"/>
                  </a:ext>
                </a:extLst>
              </a:tr>
              <a:tr h="40643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Yes 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No 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Connect to screens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271079"/>
                  </a:ext>
                </a:extLst>
              </a:tr>
              <a:tr h="406435"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Yes 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No 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Audio output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07400"/>
                  </a:ext>
                </a:extLst>
              </a:tr>
              <a:tr h="406435"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All 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 language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C/C++/Scratch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Programming language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663555"/>
                  </a:ext>
                </a:extLst>
              </a:tr>
              <a:tr h="406435"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Expensive  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Cheap  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Cost 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3909"/>
                  </a:ext>
                </a:extLst>
              </a:tr>
              <a:tr h="406435"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Yes 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No 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Videos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15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82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5DA0E-AF76-27D7-EF50-11E7D8716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4C461F07-78FD-1475-A628-F19068E8F79E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A6EBCAA6-EAE5-1F84-6CC4-2FFC3B8E2CBA}"/>
              </a:ext>
            </a:extLst>
          </p:cNvPr>
          <p:cNvSpPr/>
          <p:nvPr/>
        </p:nvSpPr>
        <p:spPr>
          <a:xfrm>
            <a:off x="-91440" y="-100973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ar-EG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2084C9-1821-0D13-1994-DE9E2E5F2734}"/>
              </a:ext>
            </a:extLst>
          </p:cNvPr>
          <p:cNvSpPr/>
          <p:nvPr/>
        </p:nvSpPr>
        <p:spPr>
          <a:xfrm>
            <a:off x="2037993" y="120655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0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When to use both of them:</a:t>
            </a:r>
            <a:endParaRPr lang="en-US" sz="40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A308CB37-AB7D-D982-14DA-09F5EAAC6FB7}"/>
              </a:ext>
            </a:extLst>
          </p:cNvPr>
          <p:cNvSpPr/>
          <p:nvPr/>
        </p:nvSpPr>
        <p:spPr>
          <a:xfrm>
            <a:off x="2260062" y="224503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7CCE2F5D-566D-D31B-914C-95D39D81239A}"/>
              </a:ext>
            </a:extLst>
          </p:cNvPr>
          <p:cNvSpPr/>
          <p:nvPr/>
        </p:nvSpPr>
        <p:spPr>
          <a:xfrm>
            <a:off x="7315200" y="22481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4E64E11-5448-39A3-F251-6E83822FC7B0}"/>
              </a:ext>
            </a:extLst>
          </p:cNvPr>
          <p:cNvSpPr/>
          <p:nvPr/>
        </p:nvSpPr>
        <p:spPr>
          <a:xfrm>
            <a:off x="2037993" y="2418628"/>
            <a:ext cx="11826863" cy="47017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ea typeface="Gelasio" pitchFamily="34" charset="-122"/>
              </a:rPr>
              <a:t>If you are looking for simplicity -&gt; </a:t>
            </a:r>
            <a:r>
              <a:rPr lang="en-US" sz="3200" dirty="0">
                <a:solidFill>
                  <a:srgbClr val="FF0000"/>
                </a:solidFill>
                <a:ea typeface="Gelasio" pitchFamily="34" charset="-122"/>
              </a:rPr>
              <a:t>Uno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you are looking for strength -&gt; </a:t>
            </a:r>
            <a:r>
              <a:rPr lang="en-US" sz="3200" dirty="0">
                <a:solidFill>
                  <a:srgbClr val="FF0000"/>
                </a:solidFill>
              </a:rPr>
              <a:t>Raspberry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pi</a:t>
            </a:r>
            <a:endParaRPr lang="ar-EG" sz="3200" dirty="0">
              <a:solidFill>
                <a:srgbClr val="FF0000"/>
              </a:solidFill>
              <a:ea typeface="Gelasio" pitchFamily="34" charset="-122"/>
            </a:endParaRP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you are looking for price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ea typeface="Gelasio" pitchFamily="34" charset="-122"/>
              </a:rPr>
              <a:t>-&gt; </a:t>
            </a:r>
            <a:r>
              <a:rPr lang="en-US" sz="3200" dirty="0">
                <a:solidFill>
                  <a:srgbClr val="FF0000"/>
                </a:solidFill>
                <a:ea typeface="Gelasio" pitchFamily="34" charset="-122"/>
              </a:rPr>
              <a:t>Uno</a:t>
            </a:r>
            <a:endParaRPr lang="ar-EG" sz="3200" dirty="0">
              <a:solidFill>
                <a:srgbClr val="FF0000"/>
              </a:solidFill>
              <a:ea typeface="Gelasio" pitchFamily="34" charset="-122"/>
            </a:endParaRP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you are looking for energy consumption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ea typeface="Gelasio" pitchFamily="34" charset="-122"/>
              </a:rPr>
              <a:t>-&gt; </a:t>
            </a:r>
            <a:r>
              <a:rPr lang="en-US" sz="3200" dirty="0">
                <a:solidFill>
                  <a:srgbClr val="FF0000"/>
                </a:solidFill>
                <a:ea typeface="Gelasio" pitchFamily="34" charset="-122"/>
              </a:rPr>
              <a:t>Uno</a:t>
            </a:r>
            <a:endParaRPr lang="ar-EG" sz="3200" dirty="0">
              <a:solidFill>
                <a:srgbClr val="FF0000"/>
              </a:solidFill>
              <a:ea typeface="Gelasio" pitchFamily="34" charset="-122"/>
            </a:endParaRP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you are looking for multitasking and operations at the same time -&gt; </a:t>
            </a:r>
            <a:r>
              <a:rPr lang="en-US" sz="3200" dirty="0">
                <a:solidFill>
                  <a:srgbClr val="FF0000"/>
                </a:solidFill>
              </a:rPr>
              <a:t>Raspberry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pi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you are looking to connect media devices and monitors -&gt; </a:t>
            </a:r>
            <a:r>
              <a:rPr lang="en-US" sz="3200" dirty="0">
                <a:solidFill>
                  <a:srgbClr val="FF0000"/>
                </a:solidFill>
              </a:rPr>
              <a:t>Raspberry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pi</a:t>
            </a:r>
            <a:endParaRPr lang="ar-EG" sz="3200" dirty="0">
              <a:solidFill>
                <a:srgbClr val="FF0000"/>
              </a:solidFill>
              <a:ea typeface="Gelasio" pitchFamily="34" charset="-122"/>
            </a:endParaRP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9008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409</Words>
  <Application>Microsoft Office PowerPoint</Application>
  <PresentationFormat>Custom</PresentationFormat>
  <Paragraphs>101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Gelasio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nada adel</cp:lastModifiedBy>
  <cp:revision>6</cp:revision>
  <dcterms:created xsi:type="dcterms:W3CDTF">2024-02-15T15:50:39Z</dcterms:created>
  <dcterms:modified xsi:type="dcterms:W3CDTF">2024-02-19T15:04:56Z</dcterms:modified>
</cp:coreProperties>
</file>