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CF7-6FA7-4484-8BCB-869918303B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08F63-2A23-4BF2-A9A6-36FFCBE5E9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MS PGothic" panose="020B0600070205080204" pitchFamily="34" charset="-128"/>
              </a:rPr>
              <a:t>Alternative is to generate everything up to edit distance k and then intersect.  Fine for distance 1; okay for distance 2. This is generally enough (Norvig).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8A8B3-2113-4AB3-9A1C-F960ADE640CB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973E-3C23-4E8C-8185-0955193573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6F23-F33F-4C65-B1D9-852EDDED90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anose="020B0600070205080204" pitchFamily="34" charset="-128"/>
              </a:rPr>
              <a:t>Spelling correction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C56D923-3954-4093-ADFC-539237A60467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74943F8-61A9-4C29-909C-EC0316DC81C9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9200" y="1676400"/>
            <a:ext cx="6781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Edit distance Example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344488" y="5287963"/>
            <a:ext cx="849471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>
                <a:ea typeface="MS PGothic" panose="020B0600070205080204" pitchFamily="34" charset="-128"/>
              </a:rPr>
              <a:t>Compute the edit distance between </a:t>
            </a:r>
            <a:r>
              <a:rPr lang="en-US" altLang="en-US">
                <a:solidFill>
                  <a:srgbClr val="00B0F0"/>
                </a:solidFill>
                <a:ea typeface="MS PGothic" panose="020B0600070205080204" pitchFamily="34" charset="-128"/>
              </a:rPr>
              <a:t>“paris and alice”</a:t>
            </a:r>
            <a:endParaRPr lang="en-US" altLang="en-US">
              <a:solidFill>
                <a:srgbClr val="00B0F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Weighted edit distance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As above, but the weight of an operation depends on the </a:t>
            </a:r>
            <a:r>
              <a:rPr lang="en-US" altLang="en-US" u="sng" smtClean="0">
                <a:ea typeface="MS PGothic" panose="020B0600070205080204" pitchFamily="34" charset="-128"/>
              </a:rPr>
              <a:t>character(s) </a:t>
            </a:r>
            <a:r>
              <a:rPr lang="en-US" altLang="en-US" smtClean="0">
                <a:ea typeface="MS PGothic" panose="020B0600070205080204" pitchFamily="34" charset="-128"/>
              </a:rPr>
              <a:t>involved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Meant to capture OCR or keyboard errors</a:t>
            </a:r>
            <a:br>
              <a:rPr lang="en-US" altLang="en-US" smtClean="0">
                <a:ea typeface="MS PGothic" panose="020B0600070205080204" pitchFamily="34" charset="-128"/>
              </a:rPr>
            </a:br>
            <a:r>
              <a:rPr lang="en-US" altLang="en-US" smtClean="0">
                <a:ea typeface="MS PGothic" panose="020B0600070205080204" pitchFamily="34" charset="-128"/>
              </a:rPr>
              <a:t>Example: </a:t>
            </a:r>
            <a:r>
              <a:rPr lang="en-US" altLang="en-US" b="1" i="1" smtClean="0">
                <a:ea typeface="MS PGothic" panose="020B0600070205080204" pitchFamily="34" charset="-128"/>
              </a:rPr>
              <a:t>m</a:t>
            </a:r>
            <a:r>
              <a:rPr lang="en-US" altLang="en-US" smtClean="0">
                <a:ea typeface="MS PGothic" panose="020B0600070205080204" pitchFamily="34" charset="-128"/>
              </a:rPr>
              <a:t> more likely to be mis-typed as </a:t>
            </a:r>
            <a:r>
              <a:rPr lang="en-US" altLang="en-US" b="1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 than as </a:t>
            </a:r>
            <a:r>
              <a:rPr lang="en-US" altLang="en-US" b="1" i="1" smtClean="0">
                <a:ea typeface="MS PGothic" panose="020B0600070205080204" pitchFamily="34" charset="-128"/>
              </a:rPr>
              <a:t>q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Therefore, replacing </a:t>
            </a:r>
            <a:r>
              <a:rPr lang="en-US" altLang="en-US" b="1" i="1" smtClean="0">
                <a:ea typeface="MS PGothic" panose="020B0600070205080204" pitchFamily="34" charset="-128"/>
              </a:rPr>
              <a:t>m</a:t>
            </a:r>
            <a:r>
              <a:rPr lang="en-US" altLang="en-US" smtClean="0">
                <a:ea typeface="MS PGothic" panose="020B0600070205080204" pitchFamily="34" charset="-128"/>
              </a:rPr>
              <a:t> by </a:t>
            </a:r>
            <a:r>
              <a:rPr lang="en-US" altLang="en-US" b="1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 is a smaller edit distance than by </a:t>
            </a:r>
            <a:r>
              <a:rPr lang="en-US" altLang="en-US" b="1" i="1" smtClean="0">
                <a:ea typeface="MS PGothic" panose="020B0600070205080204" pitchFamily="34" charset="-128"/>
              </a:rPr>
              <a:t>q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This may be formulated as a probability model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Requires </a:t>
            </a:r>
            <a:r>
              <a:rPr lang="en-US" altLang="en-US" u="sng" smtClean="0">
                <a:ea typeface="MS PGothic" panose="020B0600070205080204" pitchFamily="34" charset="-128"/>
              </a:rPr>
              <a:t>weight matrix </a:t>
            </a:r>
            <a:r>
              <a:rPr lang="en-US" altLang="en-US" smtClean="0">
                <a:ea typeface="MS PGothic" panose="020B0600070205080204" pitchFamily="34" charset="-128"/>
              </a:rPr>
              <a:t>as input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Modify dynamic programming to handle weights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3.3.3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A459246-A8FD-45EC-B902-A45C2D3F331A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Using edit distances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Given query, first generate all strings within a preset (weighted) edit distance (e.g., 2)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Intersect this set with list of “correct” words in dictionary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Show terms you found to user as suggestions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Alternatively, 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We can look up all possible corrections in our inverted index and return all docs … slow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We can run with a single </a:t>
            </a:r>
            <a:r>
              <a:rPr lang="en-US" altLang="en-US" b="1" smtClean="0">
                <a:solidFill>
                  <a:srgbClr val="FF0000"/>
                </a:solidFill>
                <a:ea typeface="MS PGothic" panose="020B0600070205080204" pitchFamily="34" charset="-128"/>
              </a:rPr>
              <a:t>most likely correction</a:t>
            </a:r>
            <a:endParaRPr lang="en-US" altLang="en-US" b="1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The alternatives disempower the user, but save a round of interaction with the user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93E0B02-8275-420E-A486-899268043BF5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MS PGothic" panose="020B0600070205080204" pitchFamily="34" charset="-128"/>
              </a:rPr>
              <a:t>Edit distance to all dictionary terms?</a:t>
            </a:r>
            <a:endParaRPr lang="en-US" altLang="en-US" sz="3600" smtClean="0">
              <a:ea typeface="MS PGothic" panose="020B0600070205080204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Given a (mis-spelled) query – do we compute its edit distance to every dictionary term?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Expensive and slow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Alternative?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How do we cut the set of candidate dictionary terms?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One possibility is to use </a:t>
            </a:r>
            <a:r>
              <a:rPr lang="en-US" altLang="en-US" i="1" u="sng" smtClean="0">
                <a:ea typeface="MS PGothic" panose="020B0600070205080204" pitchFamily="34" charset="-128"/>
              </a:rPr>
              <a:t>n-</a:t>
            </a:r>
            <a:r>
              <a:rPr lang="en-US" altLang="en-US" u="sng" smtClean="0">
                <a:ea typeface="MS PGothic" panose="020B0600070205080204" pitchFamily="34" charset="-128"/>
              </a:rPr>
              <a:t>gram overlap </a:t>
            </a:r>
            <a:r>
              <a:rPr lang="en-US" altLang="en-US" smtClean="0">
                <a:ea typeface="MS PGothic" panose="020B0600070205080204" pitchFamily="34" charset="-128"/>
              </a:rPr>
              <a:t>for this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This can also be used by itself for spelling correction.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FFCBE2E-F2B2-4898-9113-726BFD3C493D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 overlap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Enumerate all the </a:t>
            </a: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-grams in the query string as well as in the lexicon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Use the </a:t>
            </a: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 index to retrieve all lexicon terms matching any of the query </a:t>
            </a: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Threshold by number of matching </a:t>
            </a: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Variants – weight by keyboard layout, etc.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CF6C89F-F9E6-4A27-9E01-8056A990ABF4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Example with trigrams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Suppose the text is </a:t>
            </a:r>
            <a:r>
              <a:rPr lang="en-US" altLang="en-US" b="1" i="1" smtClean="0">
                <a:ea typeface="MS PGothic" panose="020B0600070205080204" pitchFamily="34" charset="-128"/>
              </a:rPr>
              <a:t>november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Trigrams are </a:t>
            </a:r>
            <a:r>
              <a:rPr lang="en-US" altLang="en-US" i="1" smtClean="0">
                <a:ea typeface="MS PGothic" panose="020B0600070205080204" pitchFamily="34" charset="-128"/>
              </a:rPr>
              <a:t>nov, ove, vem, </a:t>
            </a:r>
            <a:r>
              <a:rPr lang="en-US" altLang="en-US" i="1" smtClean="0">
                <a:solidFill>
                  <a:schemeClr val="hlink"/>
                </a:solidFill>
                <a:ea typeface="MS PGothic" panose="020B0600070205080204" pitchFamily="34" charset="-128"/>
              </a:rPr>
              <a:t>emb, mbe, ber</a:t>
            </a:r>
            <a:r>
              <a:rPr lang="en-US" altLang="en-US" smtClean="0">
                <a:ea typeface="MS PGothic" panose="020B0600070205080204" pitchFamily="34" charset="-128"/>
              </a:rPr>
              <a:t>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The query is </a:t>
            </a:r>
            <a:r>
              <a:rPr lang="en-US" altLang="en-US" b="1" i="1" smtClean="0">
                <a:ea typeface="MS PGothic" panose="020B0600070205080204" pitchFamily="34" charset="-128"/>
              </a:rPr>
              <a:t>december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Trigrams are </a:t>
            </a:r>
            <a:r>
              <a:rPr lang="en-US" altLang="en-US" i="1" smtClean="0">
                <a:ea typeface="MS PGothic" panose="020B0600070205080204" pitchFamily="34" charset="-128"/>
              </a:rPr>
              <a:t>dec, ece, cem, </a:t>
            </a:r>
            <a:r>
              <a:rPr lang="en-US" altLang="en-US" i="1" smtClean="0">
                <a:solidFill>
                  <a:schemeClr val="hlink"/>
                </a:solidFill>
                <a:ea typeface="MS PGothic" panose="020B0600070205080204" pitchFamily="34" charset="-128"/>
              </a:rPr>
              <a:t>emb, mbe, ber</a:t>
            </a:r>
            <a:r>
              <a:rPr lang="en-US" altLang="en-US" smtClean="0">
                <a:ea typeface="MS PGothic" panose="020B0600070205080204" pitchFamily="34" charset="-128"/>
              </a:rPr>
              <a:t>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So 3 trigrams overlap (of 6 in each term)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How can we turn this into a normalized measure of overlap?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4648200" y="2133600"/>
            <a:ext cx="2057400" cy="1447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7D2B0C6-D633-4E5C-AAAD-5098E6935763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One option – Jaccard coefficient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A commonly-used measure of overlap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Let </a:t>
            </a:r>
            <a:r>
              <a:rPr lang="en-US" altLang="en-US" i="1" smtClean="0">
                <a:ea typeface="MS PGothic" panose="020B0600070205080204" pitchFamily="34" charset="-128"/>
              </a:rPr>
              <a:t>X</a:t>
            </a:r>
            <a:r>
              <a:rPr lang="en-US" altLang="en-US" smtClean="0">
                <a:ea typeface="MS PGothic" panose="020B0600070205080204" pitchFamily="34" charset="-128"/>
              </a:rPr>
              <a:t> and </a:t>
            </a:r>
            <a:r>
              <a:rPr lang="en-US" altLang="en-US" i="1" smtClean="0">
                <a:ea typeface="MS PGothic" panose="020B0600070205080204" pitchFamily="34" charset="-128"/>
              </a:rPr>
              <a:t>Y</a:t>
            </a:r>
            <a:r>
              <a:rPr lang="en-US" altLang="en-US" smtClean="0">
                <a:ea typeface="MS PGothic" panose="020B0600070205080204" pitchFamily="34" charset="-128"/>
              </a:rPr>
              <a:t> be two sets; then the J.C. is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                                                              =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Equals 1 when </a:t>
            </a:r>
            <a:r>
              <a:rPr lang="en-US" altLang="en-US" i="1" smtClean="0">
                <a:ea typeface="MS PGothic" panose="020B0600070205080204" pitchFamily="34" charset="-128"/>
              </a:rPr>
              <a:t>X</a:t>
            </a:r>
            <a:r>
              <a:rPr lang="en-US" altLang="en-US" smtClean="0">
                <a:ea typeface="MS PGothic" panose="020B0600070205080204" pitchFamily="34" charset="-128"/>
              </a:rPr>
              <a:t> and </a:t>
            </a:r>
            <a:r>
              <a:rPr lang="en-US" altLang="en-US" i="1" smtClean="0">
                <a:ea typeface="MS PGothic" panose="020B0600070205080204" pitchFamily="34" charset="-128"/>
              </a:rPr>
              <a:t>Y</a:t>
            </a:r>
            <a:r>
              <a:rPr lang="en-US" altLang="en-US" smtClean="0">
                <a:ea typeface="MS PGothic" panose="020B0600070205080204" pitchFamily="34" charset="-128"/>
              </a:rPr>
              <a:t> have the same elements and zero when they are disjoint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i="1" smtClean="0">
                <a:ea typeface="MS PGothic" panose="020B0600070205080204" pitchFamily="34" charset="-128"/>
              </a:rPr>
              <a:t>X</a:t>
            </a:r>
            <a:r>
              <a:rPr lang="en-US" altLang="en-US" smtClean="0">
                <a:ea typeface="MS PGothic" panose="020B0600070205080204" pitchFamily="34" charset="-128"/>
              </a:rPr>
              <a:t> and </a:t>
            </a:r>
            <a:r>
              <a:rPr lang="en-US" altLang="en-US" i="1" smtClean="0">
                <a:ea typeface="MS PGothic" panose="020B0600070205080204" pitchFamily="34" charset="-128"/>
              </a:rPr>
              <a:t>Y</a:t>
            </a:r>
            <a:r>
              <a:rPr lang="en-US" altLang="en-US" smtClean="0">
                <a:ea typeface="MS PGothic" panose="020B0600070205080204" pitchFamily="34" charset="-128"/>
              </a:rPr>
              <a:t> don’t have to be of the same size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Always assigns a number between 0 and 1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Now threshold to decide if you have a match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E.g., if J.C. &gt; 0.8, declare a match 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2895600" y="2895600"/>
          <a:ext cx="27352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23469600" imgH="6096000" progId="Equation.3">
                  <p:embed/>
                </p:oleObj>
              </mc:Choice>
              <mc:Fallback>
                <p:oleObj name="Equation" r:id="rId1" imgW="23469600" imgH="60960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895600"/>
                        <a:ext cx="2735263" cy="709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3B65A4C-2777-44AA-86D0-7EF5744E0A2E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2764538"/>
            <a:ext cx="2590800" cy="821059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Lucida Sans" panose="020B0602030504020204" pitchFamily="34" charset="0"/>
                <a:cs typeface="Arial Unicode MS" panose="020B0604020202020204" pitchFamily="34" charset="-128"/>
              </a:rPr>
              <a:t> </a:t>
            </a:r>
            <a:endParaRPr lang="en-US">
              <a:noFill/>
              <a:latin typeface="Lucida Sans" panose="020B0602030504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3"/>
          <p:cNvSpPr txBox="1">
            <a:spLocks noChangeArrowheads="1"/>
          </p:cNvSpPr>
          <p:nvPr/>
        </p:nvSpPr>
        <p:spPr bwMode="auto">
          <a:xfrm>
            <a:off x="4737100" y="3810000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lore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724400" y="38100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24400" y="38100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9157" name="Text Box 11"/>
          <p:cNvSpPr txBox="1">
            <a:spLocks noChangeArrowheads="1"/>
          </p:cNvSpPr>
          <p:nvPr/>
        </p:nvSpPr>
        <p:spPr bwMode="auto">
          <a:xfrm>
            <a:off x="4716463" y="3276600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lore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724400" y="32766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724400" y="32766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91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Matching trigrams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91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Consider the query </a:t>
            </a:r>
            <a:r>
              <a:rPr lang="en-US" altLang="en-US" b="1" i="1" smtClean="0">
                <a:ea typeface="MS PGothic" panose="020B0600070205080204" pitchFamily="34" charset="-128"/>
              </a:rPr>
              <a:t>lord</a:t>
            </a:r>
            <a:r>
              <a:rPr lang="en-US" altLang="en-US" smtClean="0">
                <a:ea typeface="MS PGothic" panose="020B0600070205080204" pitchFamily="34" charset="-128"/>
              </a:rPr>
              <a:t> – we wish to identify words matching 2 of its 3 bigrams (</a:t>
            </a:r>
            <a:r>
              <a:rPr lang="en-US" altLang="en-US" b="1" i="1" smtClean="0">
                <a:ea typeface="MS PGothic" panose="020B0600070205080204" pitchFamily="34" charset="-128"/>
              </a:rPr>
              <a:t>lo, or, rd</a:t>
            </a:r>
            <a:r>
              <a:rPr lang="en-US" altLang="en-US" smtClean="0">
                <a:ea typeface="MS PGothic" panose="020B0600070205080204" pitchFamily="34" charset="-128"/>
              </a:rPr>
              <a:t>)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9162" name="Text Box 4"/>
          <p:cNvSpPr txBox="1">
            <a:spLocks noChangeArrowheads="1"/>
          </p:cNvSpPr>
          <p:nvPr/>
        </p:nvSpPr>
        <p:spPr bwMode="auto">
          <a:xfrm>
            <a:off x="1592263" y="3267075"/>
            <a:ext cx="469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lo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9163" name="Text Box 5"/>
          <p:cNvSpPr txBox="1">
            <a:spLocks noChangeArrowheads="1"/>
          </p:cNvSpPr>
          <p:nvPr/>
        </p:nvSpPr>
        <p:spPr bwMode="auto">
          <a:xfrm>
            <a:off x="1592263" y="3800475"/>
            <a:ext cx="506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or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9164" name="Text Box 6"/>
          <p:cNvSpPr txBox="1">
            <a:spLocks noChangeArrowheads="1"/>
          </p:cNvSpPr>
          <p:nvPr/>
        </p:nvSpPr>
        <p:spPr bwMode="auto">
          <a:xfrm>
            <a:off x="1592263" y="4333875"/>
            <a:ext cx="511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rd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9165" name="AutoShape 7"/>
          <p:cNvSpPr>
            <a:spLocks noChangeArrowheads="1"/>
          </p:cNvSpPr>
          <p:nvPr/>
        </p:nvSpPr>
        <p:spPr bwMode="auto">
          <a:xfrm>
            <a:off x="2125663" y="34194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6" name="AutoShape 8"/>
          <p:cNvSpPr>
            <a:spLocks noChangeArrowheads="1"/>
          </p:cNvSpPr>
          <p:nvPr/>
        </p:nvSpPr>
        <p:spPr bwMode="auto">
          <a:xfrm>
            <a:off x="2125663" y="39528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7" name="AutoShape 9"/>
          <p:cNvSpPr>
            <a:spLocks noChangeArrowheads="1"/>
          </p:cNvSpPr>
          <p:nvPr/>
        </p:nvSpPr>
        <p:spPr bwMode="auto">
          <a:xfrm>
            <a:off x="2125663" y="44862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8" name="Text Box 10"/>
          <p:cNvSpPr txBox="1">
            <a:spLocks noChangeArrowheads="1"/>
          </p:cNvSpPr>
          <p:nvPr/>
        </p:nvSpPr>
        <p:spPr bwMode="auto">
          <a:xfrm>
            <a:off x="3352800" y="3276600"/>
            <a:ext cx="996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alone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9169" name="Text Box 12"/>
          <p:cNvSpPr txBox="1">
            <a:spLocks noChangeArrowheads="1"/>
          </p:cNvSpPr>
          <p:nvPr/>
        </p:nvSpPr>
        <p:spPr bwMode="auto">
          <a:xfrm>
            <a:off x="6011863" y="3276600"/>
            <a:ext cx="9286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sloth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9170" name="Text Box 14"/>
          <p:cNvSpPr txBox="1">
            <a:spLocks noChangeArrowheads="1"/>
          </p:cNvSpPr>
          <p:nvPr/>
        </p:nvSpPr>
        <p:spPr bwMode="auto">
          <a:xfrm>
            <a:off x="6011863" y="3810000"/>
            <a:ext cx="12636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morbid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9171" name="Text Box 15"/>
          <p:cNvSpPr txBox="1">
            <a:spLocks noChangeArrowheads="1"/>
          </p:cNvSpPr>
          <p:nvPr/>
        </p:nvSpPr>
        <p:spPr bwMode="auto">
          <a:xfrm>
            <a:off x="4792663" y="4400550"/>
            <a:ext cx="1185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border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sp>
        <p:nvSpPr>
          <p:cNvPr id="49172" name="Text Box 16"/>
          <p:cNvSpPr txBox="1">
            <a:spLocks noChangeArrowheads="1"/>
          </p:cNvSpPr>
          <p:nvPr/>
        </p:nvSpPr>
        <p:spPr bwMode="auto">
          <a:xfrm>
            <a:off x="6170613" y="4400550"/>
            <a:ext cx="8350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card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cxnSp>
        <p:nvCxnSpPr>
          <p:cNvPr id="49173" name="AutoShape 17"/>
          <p:cNvCxnSpPr>
            <a:cxnSpLocks noChangeShapeType="1"/>
            <a:stCxn id="49168" idx="3"/>
            <a:endCxn id="49157" idx="1"/>
          </p:cNvCxnSpPr>
          <p:nvPr/>
        </p:nvCxnSpPr>
        <p:spPr bwMode="auto">
          <a:xfrm>
            <a:off x="4349750" y="3509963"/>
            <a:ext cx="366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49174" name="Text Box 18"/>
          <p:cNvSpPr txBox="1">
            <a:spLocks noChangeArrowheads="1"/>
          </p:cNvSpPr>
          <p:nvPr/>
        </p:nvSpPr>
        <p:spPr bwMode="auto">
          <a:xfrm>
            <a:off x="3344863" y="3810000"/>
            <a:ext cx="1185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border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cxnSp>
        <p:nvCxnSpPr>
          <p:cNvPr id="49175" name="AutoShape 19"/>
          <p:cNvCxnSpPr>
            <a:cxnSpLocks noChangeShapeType="1"/>
            <a:stCxn id="49174" idx="3"/>
            <a:endCxn id="49154" idx="1"/>
          </p:cNvCxnSpPr>
          <p:nvPr/>
        </p:nvCxnSpPr>
        <p:spPr bwMode="auto">
          <a:xfrm>
            <a:off x="4530725" y="4043363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49176" name="AutoShape 20"/>
          <p:cNvCxnSpPr>
            <a:cxnSpLocks noChangeShapeType="1"/>
            <a:stCxn id="49154" idx="3"/>
            <a:endCxn id="49170" idx="1"/>
          </p:cNvCxnSpPr>
          <p:nvPr/>
        </p:nvCxnSpPr>
        <p:spPr bwMode="auto">
          <a:xfrm>
            <a:off x="5597525" y="4043363"/>
            <a:ext cx="4143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49177" name="AutoShape 21"/>
          <p:cNvCxnSpPr>
            <a:cxnSpLocks noChangeShapeType="1"/>
            <a:stCxn id="49171" idx="3"/>
            <a:endCxn id="49172" idx="1"/>
          </p:cNvCxnSpPr>
          <p:nvPr/>
        </p:nvCxnSpPr>
        <p:spPr bwMode="auto">
          <a:xfrm>
            <a:off x="5978525" y="4633913"/>
            <a:ext cx="192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49178" name="AutoShape 22"/>
          <p:cNvCxnSpPr>
            <a:cxnSpLocks noChangeShapeType="1"/>
            <a:stCxn id="49157" idx="3"/>
            <a:endCxn id="49169" idx="1"/>
          </p:cNvCxnSpPr>
          <p:nvPr/>
        </p:nvCxnSpPr>
        <p:spPr bwMode="auto">
          <a:xfrm>
            <a:off x="5576888" y="3509963"/>
            <a:ext cx="434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49179" name="Text Box 23"/>
          <p:cNvSpPr txBox="1">
            <a:spLocks noChangeArrowheads="1"/>
          </p:cNvSpPr>
          <p:nvPr/>
        </p:nvSpPr>
        <p:spPr bwMode="auto">
          <a:xfrm>
            <a:off x="3344863" y="44100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MS PGothic" panose="020B0600070205080204" pitchFamily="34" charset="-128"/>
              </a:rPr>
              <a:t>ardent</a:t>
            </a:r>
            <a:endParaRPr lang="en-US" altLang="en-US" b="1" i="1">
              <a:ea typeface="MS PGothic" panose="020B0600070205080204" pitchFamily="34" charset="-128"/>
            </a:endParaRPr>
          </a:p>
        </p:txBody>
      </p:sp>
      <p:cxnSp>
        <p:nvCxnSpPr>
          <p:cNvPr id="49180" name="AutoShape 24"/>
          <p:cNvCxnSpPr>
            <a:cxnSpLocks noChangeShapeType="1"/>
            <a:stCxn id="49179" idx="3"/>
            <a:endCxn id="49171" idx="1"/>
          </p:cNvCxnSpPr>
          <p:nvPr/>
        </p:nvCxnSpPr>
        <p:spPr bwMode="auto">
          <a:xfrm flipV="1">
            <a:off x="4497388" y="4633913"/>
            <a:ext cx="29527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49181" name="AutoShape 36"/>
          <p:cNvSpPr>
            <a:spLocks noChangeArrowheads="1"/>
          </p:cNvSpPr>
          <p:nvPr/>
        </p:nvSpPr>
        <p:spPr bwMode="auto">
          <a:xfrm>
            <a:off x="977900" y="5294313"/>
            <a:ext cx="6927850" cy="649287"/>
          </a:xfrm>
          <a:prstGeom prst="upArrowCallout">
            <a:avLst>
              <a:gd name="adj1" fmla="val 266748"/>
              <a:gd name="adj2" fmla="val 266748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>
                <a:ea typeface="MS PGothic" panose="020B0600070205080204" pitchFamily="34" charset="-128"/>
              </a:rPr>
              <a:t>Standard postings “merge” will enumerate … 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339429" name="Text Box 37"/>
          <p:cNvSpPr txBox="1">
            <a:spLocks noChangeArrowheads="1"/>
          </p:cNvSpPr>
          <p:nvPr/>
        </p:nvSpPr>
        <p:spPr bwMode="auto">
          <a:xfrm>
            <a:off x="898525" y="6096000"/>
            <a:ext cx="74723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Adapt this to using Jaccard (or another) measure.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49183" name="TextBox 37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49184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1C92EB6-8255-4F6B-AFB3-69BF8BC8F5B3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352800" y="3276600"/>
            <a:ext cx="9906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2800" y="3810000"/>
            <a:ext cx="1219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352800" y="44196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800600" y="44196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019800" y="3276600"/>
            <a:ext cx="914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019800" y="3810000"/>
            <a:ext cx="1295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172200" y="44196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52800" y="3810000"/>
            <a:ext cx="1219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800600" y="4419600"/>
            <a:ext cx="11430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2" grpId="0" animBg="1"/>
      <p:bldP spid="43" grpId="0" animBg="1"/>
      <p:bldP spid="43" grpId="1" animBg="1"/>
      <p:bldP spid="51" grpId="0" animBg="1"/>
      <p:bldP spid="1339429" grpId="0" autoUpdateAnimBg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Context-sensitive spell correction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Text: </a:t>
            </a:r>
            <a:r>
              <a:rPr lang="en-US" altLang="en-US" b="1" i="1" smtClean="0">
                <a:ea typeface="MS PGothic" panose="020B0600070205080204" pitchFamily="34" charset="-128"/>
              </a:rPr>
              <a:t>I flew </a:t>
            </a:r>
            <a:r>
              <a:rPr lang="en-US" altLang="en-US" b="1" i="1" u="sng" smtClean="0">
                <a:ea typeface="MS PGothic" panose="020B0600070205080204" pitchFamily="34" charset="-128"/>
              </a:rPr>
              <a:t>from</a:t>
            </a:r>
            <a:r>
              <a:rPr lang="en-US" altLang="en-US" b="1" i="1" smtClean="0">
                <a:ea typeface="MS PGothic" panose="020B0600070205080204" pitchFamily="34" charset="-128"/>
              </a:rPr>
              <a:t> Heathrow to Narita.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Consider the phrase query </a:t>
            </a:r>
            <a:r>
              <a:rPr lang="en-US" altLang="en-US" b="1" i="1" smtClean="0">
                <a:ea typeface="MS PGothic" panose="020B0600070205080204" pitchFamily="34" charset="-128"/>
              </a:rPr>
              <a:t>“flew </a:t>
            </a:r>
            <a:r>
              <a:rPr lang="en-US" altLang="en-US" b="1" i="1" u="sng" smtClean="0">
                <a:ea typeface="MS PGothic" panose="020B0600070205080204" pitchFamily="34" charset="-128"/>
              </a:rPr>
              <a:t>form</a:t>
            </a:r>
            <a:r>
              <a:rPr lang="en-US" altLang="en-US" b="1" i="1" smtClean="0">
                <a:ea typeface="MS PGothic" panose="020B0600070205080204" pitchFamily="34" charset="-128"/>
              </a:rPr>
              <a:t> Heathrow”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We’d like to respond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MS PGothic" panose="020B0600070205080204" pitchFamily="34" charset="-128"/>
              </a:rPr>
              <a:t>		Did you mean “</a:t>
            </a:r>
            <a:r>
              <a:rPr lang="en-US" altLang="en-US" b="1" i="1" smtClean="0">
                <a:ea typeface="MS PGothic" panose="020B0600070205080204" pitchFamily="34" charset="-128"/>
              </a:rPr>
              <a:t>flew from Heathrow</a:t>
            </a:r>
            <a:r>
              <a:rPr lang="en-US" altLang="en-US" smtClean="0">
                <a:ea typeface="MS PGothic" panose="020B0600070205080204" pitchFamily="34" charset="-128"/>
              </a:rPr>
              <a:t>”?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MS PGothic" panose="020B0600070205080204" pitchFamily="34" charset="-128"/>
              </a:rPr>
              <a:t>because no docs matched the query phrase.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3.3.5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FACA178-CD75-4A1E-9F9C-71AD8C0E29DC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Context-sensitive correction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Need surrounding context to catch this.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First idea: retrieve dictionary terms close (in weighted edit distance) to each query term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Now try all possible resulting phrases with one word “fixed” at a time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MS PGothic" panose="020B0600070205080204" pitchFamily="34" charset="-128"/>
              </a:rPr>
              <a:t>flew from heathrow 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MS PGothic" panose="020B0600070205080204" pitchFamily="34" charset="-128"/>
              </a:rPr>
              <a:t>fled form heathrow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MS PGothic" panose="020B0600070205080204" pitchFamily="34" charset="-128"/>
              </a:rPr>
              <a:t>flea form heathrow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ea typeface="MS PGothic" panose="020B0600070205080204" pitchFamily="34" charset="-128"/>
              </a:rPr>
              <a:t>Hit-based spelling correction: </a:t>
            </a:r>
            <a:r>
              <a:rPr lang="en-US" altLang="en-US" smtClean="0">
                <a:ea typeface="MS PGothic" panose="020B0600070205080204" pitchFamily="34" charset="-128"/>
              </a:rPr>
              <a:t>Suggest the alternative that has lots of hits in query logs.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3.3.5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621F0AC-EC96-48FA-9A79-F2F27C2C0798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Spell correction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Two principal uses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Correcting document(s) being indexed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Correcting user queries to retrieve “right” answers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Two main forms: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Isolated word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Check each word on its own for misspelling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Will not catch typos resulting in correctly spelled words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 e.g., </a:t>
            </a:r>
            <a:r>
              <a:rPr lang="en-US" altLang="en-US" b="1" i="1" smtClean="0">
                <a:ea typeface="MS PGothic" panose="020B0600070205080204" pitchFamily="34" charset="-128"/>
              </a:rPr>
              <a:t>from </a:t>
            </a:r>
            <a:r>
              <a:rPr lang="en-US" altLang="en-US" b="1" i="1" smtClean="0">
                <a:ea typeface="MS PGothic" panose="020B0600070205080204" pitchFamily="34" charset="-128"/>
                <a:sym typeface="Symbol" panose="05050102010706020507" pitchFamily="-112" charset="2"/>
              </a:rPr>
              <a:t></a:t>
            </a:r>
            <a:r>
              <a:rPr lang="en-US" altLang="en-US" b="1" i="1" smtClean="0">
                <a:ea typeface="MS PGothic" panose="020B0600070205080204" pitchFamily="34" charset="-128"/>
              </a:rPr>
              <a:t> form</a:t>
            </a:r>
            <a:endParaRPr lang="en-US" altLang="en-US" b="1" i="1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Context-sensitive(phrase check)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Look at surrounding words, 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e.g., </a:t>
            </a:r>
            <a:r>
              <a:rPr lang="en-US" altLang="en-US" b="1" i="1" smtClean="0">
                <a:ea typeface="MS PGothic" panose="020B0600070205080204" pitchFamily="34" charset="-128"/>
              </a:rPr>
              <a:t>I flew </a:t>
            </a:r>
            <a:r>
              <a:rPr lang="en-US" altLang="en-US" b="1" i="1" u="sng" smtClean="0">
                <a:ea typeface="MS PGothic" panose="020B0600070205080204" pitchFamily="34" charset="-128"/>
              </a:rPr>
              <a:t>form</a:t>
            </a:r>
            <a:r>
              <a:rPr lang="en-US" altLang="en-US" b="1" i="1" smtClean="0">
                <a:ea typeface="MS PGothic" panose="020B0600070205080204" pitchFamily="34" charset="-128"/>
              </a:rPr>
              <a:t> Heathrow to Narita.</a:t>
            </a:r>
            <a:endParaRPr lang="en-US" altLang="en-US" b="1" i="1" smtClean="0">
              <a:ea typeface="MS PGothic" panose="020B0600070205080204" pitchFamily="34" charset="-128"/>
            </a:endParaRP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C1FFAC2-3F92-4188-9A54-110DF66E13FA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Another approach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Break phrase query into a conjunction of biwords 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Look for biwords that need only one term corrected.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Enumerate only phrases containing “common” biwords.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3.3.5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8D1D426-AA14-4655-AD3C-90771CA4D917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anose="020B0600070205080204" pitchFamily="34" charset="-128"/>
              </a:rPr>
              <a:t>Soundex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64D964-705B-40C6-9384-5E1101C805A4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Soundex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Class of heuristics to expand a query into </a:t>
            </a:r>
            <a:r>
              <a:rPr lang="en-US" altLang="en-US" smtClean="0">
                <a:solidFill>
                  <a:srgbClr val="00A000"/>
                </a:solidFill>
                <a:ea typeface="MS PGothic" panose="020B0600070205080204" pitchFamily="34" charset="-128"/>
              </a:rPr>
              <a:t>phonetic</a:t>
            </a:r>
            <a:r>
              <a:rPr lang="en-US" altLang="en-US" smtClean="0">
                <a:ea typeface="MS PGothic" panose="020B0600070205080204" pitchFamily="34" charset="-128"/>
              </a:rPr>
              <a:t> equivalents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Language specific – mainly for names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E.g., </a:t>
            </a:r>
            <a:r>
              <a:rPr lang="en-US" altLang="en-US" b="1" i="1" smtClean="0">
                <a:ea typeface="MS PGothic" panose="020B0600070205080204" pitchFamily="34" charset="-128"/>
              </a:rPr>
              <a:t>chebyshev</a:t>
            </a:r>
            <a:r>
              <a:rPr lang="en-US" altLang="en-US" smtClean="0">
                <a:ea typeface="MS PGothic" panose="020B0600070205080204" pitchFamily="34" charset="-128"/>
              </a:rPr>
              <a:t>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-112" charset="2"/>
              </a:rPr>
              <a:t> </a:t>
            </a:r>
            <a:r>
              <a:rPr lang="en-US" altLang="en-US" b="1" i="1" smtClean="0">
                <a:ea typeface="MS PGothic" panose="020B0600070205080204" pitchFamily="34" charset="-128"/>
                <a:sym typeface="Symbol" panose="05050102010706020507" pitchFamily="-112" charset="2"/>
              </a:rPr>
              <a:t>tchebycheff</a:t>
            </a:r>
            <a:endParaRPr lang="en-US" altLang="en-US" b="1" i="1" smtClean="0">
              <a:ea typeface="MS PGothic" panose="020B0600070205080204" pitchFamily="34" charset="-128"/>
              <a:sym typeface="Symbol" panose="05050102010706020507" pitchFamily="-112" charset="2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  <a:sym typeface="Symbol" panose="05050102010706020507" pitchFamily="-112" charset="2"/>
              </a:rPr>
              <a:t>Invented for the U.S. census … in 1918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5A1AB39-89F4-4999-B115-7801F1F55981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Soundex – typical algorithm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Turn every token to be indexed into a 4-character reduced form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Do the same with query terms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Build an </a:t>
            </a:r>
            <a:r>
              <a:rPr lang="en-US" altLang="en-US" u="sng" smtClean="0">
                <a:ea typeface="MS PGothic" panose="020B0600070205080204" pitchFamily="34" charset="-128"/>
              </a:rPr>
              <a:t>soundex index </a:t>
            </a:r>
            <a:r>
              <a:rPr lang="en-US" altLang="en-US" smtClean="0">
                <a:ea typeface="MS PGothic" panose="020B0600070205080204" pitchFamily="34" charset="-128"/>
              </a:rPr>
              <a:t>on the reduced forms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(when the query calls for a soundex match, search soundex index)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B0C4BAD-572C-4389-863C-B8222F53912A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Soundex – typical algorithm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>
                <a:ea typeface="MS PGothic" panose="020B0600070205080204" pitchFamily="34" charset="-128"/>
              </a:rPr>
              <a:t>Retain the first letter of the word. 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>
                <a:ea typeface="MS PGothic" panose="020B0600070205080204" pitchFamily="34" charset="-128"/>
              </a:rPr>
              <a:t>Change all occurrences of the following letters to '0' (zero):</a:t>
            </a:r>
            <a:br>
              <a:rPr lang="en-US" altLang="en-US" smtClean="0">
                <a:ea typeface="MS PGothic" panose="020B0600070205080204" pitchFamily="34" charset="-128"/>
              </a:rPr>
            </a:br>
            <a:r>
              <a:rPr lang="en-US" altLang="en-US" smtClean="0">
                <a:ea typeface="MS PGothic" panose="020B0600070205080204" pitchFamily="34" charset="-128"/>
              </a:rPr>
              <a:t>  'A', E', 'I', 'O', 'U', 'H', 'W', 'Y'. 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>
                <a:ea typeface="MS PGothic" panose="020B0600070205080204" pitchFamily="34" charset="-128"/>
              </a:rPr>
              <a:t>Change letters to digits as follows: 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B, F, P, V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-112" charset="2"/>
              </a:rPr>
              <a:t> 1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C, G, J, K, Q, S, X, Z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-112" charset="2"/>
              </a:rPr>
              <a:t> 2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D,T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-112" charset="2"/>
              </a:rPr>
              <a:t> 3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L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-112" charset="2"/>
              </a:rPr>
              <a:t> 4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M, N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-112" charset="2"/>
              </a:rPr>
              <a:t> 5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MS PGothic" panose="020B0600070205080204" pitchFamily="34" charset="-128"/>
              </a:rPr>
              <a:t>R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-112" charset="2"/>
              </a:rPr>
              <a:t> 6</a:t>
            </a:r>
            <a:endParaRPr lang="en-US" altLang="en-US" smtClean="0">
              <a:ea typeface="MS PGothic" panose="020B0600070205080204" pitchFamily="34" charset="-128"/>
              <a:sym typeface="Symbol" panose="05050102010706020507" pitchFamily="-112" charset="2"/>
            </a:endParaRP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B832825-A9D4-4C7B-97B5-FDE4A7B5C06D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Soundex continued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73663"/>
          </a:xfrm>
        </p:spPr>
        <p:txBody>
          <a:bodyPr/>
          <a:lstStyle/>
          <a:p>
            <a:pPr marL="495300" indent="-4953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>
                <a:ea typeface="MS PGothic" panose="020B0600070205080204" pitchFamily="34" charset="-128"/>
              </a:rPr>
              <a:t>Remove all pairs of consecutive digits.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>
                <a:ea typeface="MS PGothic" panose="020B0600070205080204" pitchFamily="34" charset="-128"/>
              </a:rPr>
              <a:t>Remove all zeros from the resulting string.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>
                <a:ea typeface="MS PGothic" panose="020B0600070205080204" pitchFamily="34" charset="-128"/>
              </a:rPr>
              <a:t>Pad the resulting string with trailing zeros and return the first four positions, which will be of the form &lt;uppercase letter&gt; &lt;digit&gt; &lt;digit&gt; &lt;digit&gt;. 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MS PGothic" panose="020B0600070205080204" pitchFamily="34" charset="-128"/>
              </a:rPr>
              <a:t>E.g., </a:t>
            </a:r>
            <a:r>
              <a:rPr lang="en-US" altLang="en-US" b="1" i="1" smtClean="0">
                <a:ea typeface="MS PGothic" panose="020B0600070205080204" pitchFamily="34" charset="-128"/>
              </a:rPr>
              <a:t>Herman</a:t>
            </a:r>
            <a:r>
              <a:rPr lang="en-US" altLang="en-US" smtClean="0">
                <a:ea typeface="MS PGothic" panose="020B0600070205080204" pitchFamily="34" charset="-128"/>
              </a:rPr>
              <a:t> becomes H655.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marL="495300" indent="-495300" eaLnBrk="1" hangingPunct="1"/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1371600" y="5029200"/>
            <a:ext cx="5900738" cy="649288"/>
          </a:xfrm>
          <a:prstGeom prst="upArrowCallout">
            <a:avLst>
              <a:gd name="adj1" fmla="val 227200"/>
              <a:gd name="adj2" fmla="val 22720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>
                <a:ea typeface="MS PGothic" panose="020B0600070205080204" pitchFamily="34" charset="-128"/>
              </a:rPr>
              <a:t>Will </a:t>
            </a:r>
            <a:r>
              <a:rPr lang="en-US" altLang="en-US" b="1" i="1">
                <a:ea typeface="MS PGothic" panose="020B0600070205080204" pitchFamily="34" charset="-128"/>
              </a:rPr>
              <a:t>hermann</a:t>
            </a:r>
            <a:r>
              <a:rPr lang="en-US" altLang="en-US">
                <a:ea typeface="MS PGothic" panose="020B0600070205080204" pitchFamily="34" charset="-128"/>
              </a:rPr>
              <a:t> generate the same code?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1A290AA-821C-463E-B0B2-C2A815E186AF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7351" name="TextBox 1"/>
          <p:cNvSpPr txBox="1">
            <a:spLocks noChangeArrowheads="1"/>
          </p:cNvSpPr>
          <p:nvPr/>
        </p:nvSpPr>
        <p:spPr bwMode="auto">
          <a:xfrm>
            <a:off x="685800" y="5943600"/>
            <a:ext cx="83820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>
                <a:ea typeface="MS PGothic" panose="020B0600070205080204" pitchFamily="34" charset="-128"/>
              </a:rPr>
              <a:t>What code can be generated to “</a:t>
            </a:r>
            <a:r>
              <a:rPr lang="en-US" altLang="en-US" b="1">
                <a:ea typeface="MS PGothic" panose="020B0600070205080204" pitchFamily="34" charset="-128"/>
              </a:rPr>
              <a:t>Osama”, “Osmaa”,”Mehmed”,”Mohamed”</a:t>
            </a:r>
            <a:endParaRPr lang="en-US" altLang="en-US" b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Soundex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Soundex is the classic algorithm, provided by most databases (Oracle, Microsoft, …)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How useful is soundex?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Not very – for information retrieval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Okay for “high recall” tasks (e.g., Interpol), though biased to names of certain nationalities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Zobel and Dart (1996) show that other algorithms for phonetic matching perform much better in the context of IR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3.4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63272F3-61E4-4EB2-BD27-F949B57C002F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Document correction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Especially needed for OCR’ed documents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Correction algorithms are tuned for this: rn/m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E.g., OCR can confuse O and D more often than it would confuse O and I.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Goal: the dictionary contains fewer misspellings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But often we </a:t>
            </a:r>
            <a:r>
              <a:rPr lang="en-US" altLang="en-US" u="sng" smtClean="0">
                <a:ea typeface="MS PGothic" panose="020B0600070205080204" pitchFamily="34" charset="-128"/>
              </a:rPr>
              <a:t>don’t change the documents </a:t>
            </a:r>
            <a:r>
              <a:rPr lang="en-US" altLang="en-US" smtClean="0">
                <a:ea typeface="MS PGothic" panose="020B0600070205080204" pitchFamily="34" charset="-128"/>
              </a:rPr>
              <a:t>and instead </a:t>
            </a:r>
            <a:r>
              <a:rPr lang="en-US" altLang="en-US" u="sng" smtClean="0">
                <a:ea typeface="MS PGothic" panose="020B0600070205080204" pitchFamily="34" charset="-128"/>
              </a:rPr>
              <a:t>fix the query</a:t>
            </a:r>
            <a:r>
              <a:rPr lang="en-US" altLang="en-US" smtClean="0">
                <a:ea typeface="MS PGothic" panose="020B0600070205080204" pitchFamily="34" charset="-128"/>
              </a:rPr>
              <a:t>-document mapping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7EF3A0D-829D-4F2B-8D0A-7470D60ED935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Query mis-spellings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Our principal focus here</a:t>
            </a:r>
            <a:endParaRPr lang="en-US" altLang="en-US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MS PGothic" panose="020B0600070205080204" pitchFamily="34" charset="-128"/>
              </a:rPr>
              <a:t>E.g., the query </a:t>
            </a:r>
            <a:r>
              <a:rPr lang="en-US" altLang="en-US" b="1" i="1" dirty="0" smtClean="0">
                <a:ea typeface="MS PGothic" panose="020B0600070205080204" pitchFamily="34" charset="-128"/>
              </a:rPr>
              <a:t>carot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MS PGothic" panose="020B0600070205080204" pitchFamily="34" charset="-128"/>
              </a:rPr>
              <a:t>We can either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MS PGothic" panose="020B0600070205080204" pitchFamily="34" charset="-128"/>
              </a:rPr>
              <a:t>Retrieve documents indexed by the correct spelling, OR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MS PGothic" panose="020B0600070205080204" pitchFamily="34" charset="-128"/>
              </a:rPr>
              <a:t>Return several suggested alternative queries with the correct spelling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i="1" dirty="0" smtClean="0">
                <a:ea typeface="MS PGothic" panose="020B0600070205080204" pitchFamily="34" charset="-128"/>
              </a:rPr>
              <a:t>Did you mean … ?</a:t>
            </a:r>
            <a:endParaRPr lang="en-US" altLang="en-US" i="1" dirty="0" smtClean="0">
              <a:ea typeface="MS PGothic" panose="020B0600070205080204" pitchFamily="34" charset="-128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B3B388B-B447-4224-8671-2F8B68565F4B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Isolated word correction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Fundamental premise – there is a </a:t>
            </a:r>
            <a:r>
              <a:rPr lang="en-US" altLang="en-US" u="sng" smtClean="0">
                <a:solidFill>
                  <a:srgbClr val="FF0000"/>
                </a:solidFill>
                <a:ea typeface="MS PGothic" panose="020B0600070205080204" pitchFamily="34" charset="-128"/>
              </a:rPr>
              <a:t>lexicon</a:t>
            </a:r>
            <a:r>
              <a:rPr lang="en-US" altLang="en-US" smtClean="0">
                <a:ea typeface="MS PGothic" panose="020B0600070205080204" pitchFamily="34" charset="-128"/>
              </a:rPr>
              <a:t> from which the correct spellings come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Two basic choices for this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A standard lexicon such as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Webster’s English Dictionary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An “industry-specific” lexicon – hand-maintained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The lexicon of the indexed corpus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E.g., all words on the web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All names, acronyms etc.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3.3.2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F2A3107-3A5C-4A62-AA4E-8F42FA4B7DE4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Isolated word correction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Given a lexicon and a string Q, return the words in the lexicon closest to Q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What’s </a:t>
            </a:r>
            <a:r>
              <a:rPr lang="en-US" altLang="en-US" u="sng" smtClean="0">
                <a:ea typeface="MS PGothic" panose="020B0600070205080204" pitchFamily="34" charset="-128"/>
              </a:rPr>
              <a:t>“closest</a:t>
            </a:r>
            <a:r>
              <a:rPr lang="en-US" altLang="en-US" smtClean="0">
                <a:ea typeface="MS PGothic" panose="020B0600070205080204" pitchFamily="34" charset="-128"/>
              </a:rPr>
              <a:t>”?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We’ll study several alternatives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Edit distance (Levenshtein distance)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Weighted edit distance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 overlap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3.3.2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C8EE649-908F-4927-B87A-CCA016FCD96E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485900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carot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4419600" y="2116138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carrot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0" y="2133600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tarot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Edit distance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MS PGothic" panose="020B0600070205080204" pitchFamily="34" charset="-128"/>
              </a:rPr>
              <a:t>Given two strings </a:t>
            </a:r>
            <a:r>
              <a:rPr lang="en-US" altLang="en-US" i="1" dirty="0" smtClean="0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smtClean="0">
                <a:ea typeface="MS PGothic" panose="020B0600070205080204" pitchFamily="34" charset="-128"/>
              </a:rPr>
              <a:t>1</a:t>
            </a:r>
            <a:r>
              <a:rPr lang="en-US" altLang="en-US" dirty="0" smtClean="0">
                <a:ea typeface="MS PGothic" panose="020B0600070205080204" pitchFamily="34" charset="-128"/>
              </a:rPr>
              <a:t> and </a:t>
            </a:r>
            <a:r>
              <a:rPr lang="en-US" altLang="en-US" i="1" dirty="0" smtClean="0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smtClean="0">
                <a:ea typeface="MS PGothic" panose="020B0600070205080204" pitchFamily="34" charset="-128"/>
              </a:rPr>
              <a:t>2</a:t>
            </a:r>
            <a:r>
              <a:rPr lang="en-US" altLang="en-US" dirty="0" smtClean="0">
                <a:ea typeface="MS PGothic" panose="020B0600070205080204" pitchFamily="34" charset="-128"/>
              </a:rPr>
              <a:t>, the minimum number of operations to convert one to the other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MS PGothic" panose="020B0600070205080204" pitchFamily="34" charset="-128"/>
              </a:rPr>
              <a:t>Operations are typically character-level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MS PGothic" panose="020B0600070205080204" pitchFamily="34" charset="-128"/>
              </a:rPr>
              <a:t>Insert, Delete, Replace</a:t>
            </a:r>
            <a:r>
              <a:rPr lang="en-US" altLang="en-US" dirty="0" smtClean="0">
                <a:solidFill>
                  <a:srgbClr val="00A000"/>
                </a:solidFill>
                <a:ea typeface="MS PGothic" panose="020B0600070205080204" pitchFamily="34" charset="-128"/>
              </a:rPr>
              <a:t>, (Transposition)</a:t>
            </a:r>
            <a:endParaRPr lang="en-US" altLang="en-US" dirty="0" smtClean="0">
              <a:solidFill>
                <a:srgbClr val="00A000"/>
              </a:solidFill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MS PGothic" panose="020B0600070205080204" pitchFamily="34" charset="-128"/>
              </a:rPr>
              <a:t>E.g., the edit distance from </a:t>
            </a:r>
            <a:r>
              <a:rPr lang="en-US" altLang="en-US" b="1" i="1" dirty="0" err="1" smtClean="0">
                <a:ea typeface="MS PGothic" panose="020B0600070205080204" pitchFamily="34" charset="-128"/>
              </a:rPr>
              <a:t>dof</a:t>
            </a:r>
            <a:r>
              <a:rPr lang="en-US" altLang="en-US" dirty="0" smtClean="0">
                <a:ea typeface="MS PGothic" panose="020B0600070205080204" pitchFamily="34" charset="-128"/>
              </a:rPr>
              <a:t> to </a:t>
            </a:r>
            <a:r>
              <a:rPr lang="en-US" altLang="en-US" b="1" i="1" dirty="0" smtClean="0">
                <a:ea typeface="MS PGothic" panose="020B0600070205080204" pitchFamily="34" charset="-128"/>
              </a:rPr>
              <a:t>dog</a:t>
            </a:r>
            <a:r>
              <a:rPr lang="en-US" altLang="en-US" dirty="0" smtClean="0">
                <a:ea typeface="MS PGothic" panose="020B0600070205080204" pitchFamily="34" charset="-128"/>
              </a:rPr>
              <a:t> is 1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MS PGothic" panose="020B0600070205080204" pitchFamily="34" charset="-128"/>
              </a:rPr>
              <a:t>From </a:t>
            </a:r>
            <a:r>
              <a:rPr lang="en-US" altLang="en-US" b="1" i="1" dirty="0" smtClean="0">
                <a:ea typeface="MS PGothic" panose="020B0600070205080204" pitchFamily="34" charset="-128"/>
              </a:rPr>
              <a:t>cat</a:t>
            </a:r>
            <a:r>
              <a:rPr lang="en-US" altLang="en-US" dirty="0" smtClean="0">
                <a:ea typeface="MS PGothic" panose="020B0600070205080204" pitchFamily="34" charset="-128"/>
              </a:rPr>
              <a:t> to </a:t>
            </a:r>
            <a:r>
              <a:rPr lang="en-US" altLang="en-US" b="1" i="1" dirty="0" smtClean="0">
                <a:ea typeface="MS PGothic" panose="020B0600070205080204" pitchFamily="34" charset="-128"/>
              </a:rPr>
              <a:t>act</a:t>
            </a:r>
            <a:r>
              <a:rPr lang="en-US" altLang="en-US" dirty="0" smtClean="0">
                <a:ea typeface="MS PGothic" panose="020B0600070205080204" pitchFamily="34" charset="-128"/>
              </a:rPr>
              <a:t> is 2	 </a:t>
            </a:r>
            <a:r>
              <a:rPr lang="en-US" altLang="en-US" dirty="0" smtClean="0">
                <a:solidFill>
                  <a:srgbClr val="00A000"/>
                </a:solidFill>
                <a:ea typeface="MS PGothic" panose="020B0600070205080204" pitchFamily="34" charset="-128"/>
              </a:rPr>
              <a:t>  (Just 1 with transpose.)</a:t>
            </a:r>
            <a:endParaRPr lang="en-US" altLang="en-US" dirty="0" smtClean="0">
              <a:solidFill>
                <a:srgbClr val="00A000"/>
              </a:solidFill>
              <a:ea typeface="MS PGothic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MS PGothic" panose="020B0600070205080204" pitchFamily="34" charset="-128"/>
              </a:rPr>
              <a:t>from </a:t>
            </a:r>
            <a:r>
              <a:rPr lang="en-US" altLang="en-US" b="1" i="1" dirty="0" smtClean="0">
                <a:ea typeface="MS PGothic" panose="020B0600070205080204" pitchFamily="34" charset="-128"/>
              </a:rPr>
              <a:t>cat</a:t>
            </a:r>
            <a:r>
              <a:rPr lang="en-US" altLang="en-US" dirty="0" smtClean="0">
                <a:ea typeface="MS PGothic" panose="020B0600070205080204" pitchFamily="34" charset="-128"/>
              </a:rPr>
              <a:t> to </a:t>
            </a:r>
            <a:r>
              <a:rPr lang="en-US" altLang="en-US" b="1" i="1" dirty="0" smtClean="0">
                <a:ea typeface="MS PGothic" panose="020B0600070205080204" pitchFamily="34" charset="-128"/>
              </a:rPr>
              <a:t>dog</a:t>
            </a:r>
            <a:r>
              <a:rPr lang="en-US" altLang="en-US" dirty="0" smtClean="0">
                <a:ea typeface="MS PGothic" panose="020B0600070205080204" pitchFamily="34" charset="-128"/>
              </a:rPr>
              <a:t> is 3.	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MS PGothic" panose="020B0600070205080204" pitchFamily="34" charset="-128"/>
              </a:rPr>
              <a:t>S</a:t>
            </a:r>
            <a:r>
              <a:rPr lang="en-US" altLang="en-US" baseline="-25000" dirty="0" smtClean="0">
                <a:ea typeface="MS PGothic" panose="020B0600070205080204" pitchFamily="34" charset="-128"/>
              </a:rPr>
              <a:t>1</a:t>
            </a:r>
            <a:r>
              <a:rPr lang="en-US" altLang="en-US" dirty="0" smtClean="0">
                <a:ea typeface="MS PGothic" panose="020B0600070205080204" pitchFamily="34" charset="-128"/>
              </a:rPr>
              <a:t>=</a:t>
            </a:r>
            <a:r>
              <a:rPr lang="en-US" altLang="en-US" dirty="0" err="1" smtClean="0">
                <a:ea typeface="MS PGothic" panose="020B0600070205080204" pitchFamily="34" charset="-128"/>
              </a:rPr>
              <a:t>bouy</a:t>
            </a:r>
            <a:r>
              <a:rPr lang="en-US" altLang="en-US" dirty="0" smtClean="0">
                <a:ea typeface="MS PGothic" panose="020B0600070205080204" pitchFamily="34" charset="-128"/>
              </a:rPr>
              <a:t>  S</a:t>
            </a:r>
            <a:r>
              <a:rPr lang="en-US" altLang="en-US" baseline="-25000" dirty="0" smtClean="0">
                <a:ea typeface="MS PGothic" panose="020B0600070205080204" pitchFamily="34" charset="-128"/>
              </a:rPr>
              <a:t>2</a:t>
            </a:r>
            <a:r>
              <a:rPr lang="en-US" altLang="en-US" dirty="0" smtClean="0">
                <a:ea typeface="MS PGothic" panose="020B0600070205080204" pitchFamily="34" charset="-128"/>
              </a:rPr>
              <a:t>=boy  edit operation “delete u” edit = 1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MS PGothic" panose="020B0600070205080204" pitchFamily="34" charset="-128"/>
              </a:rPr>
              <a:t>S</a:t>
            </a:r>
            <a:r>
              <a:rPr lang="en-US" altLang="en-US" baseline="-25000" dirty="0" smtClean="0">
                <a:ea typeface="MS PGothic" panose="020B0600070205080204" pitchFamily="34" charset="-128"/>
              </a:rPr>
              <a:t>1</a:t>
            </a:r>
            <a:r>
              <a:rPr lang="en-US" altLang="en-US" dirty="0" smtClean="0">
                <a:ea typeface="MS PGothic" panose="020B0600070205080204" pitchFamily="34" charset="-128"/>
              </a:rPr>
              <a:t>=gun  S</a:t>
            </a:r>
            <a:r>
              <a:rPr lang="en-US" altLang="en-US" baseline="-25000" dirty="0" smtClean="0">
                <a:ea typeface="MS PGothic" panose="020B0600070205080204" pitchFamily="34" charset="-128"/>
              </a:rPr>
              <a:t>2</a:t>
            </a:r>
            <a:r>
              <a:rPr lang="en-US" altLang="en-US" dirty="0" smtClean="0">
                <a:ea typeface="MS PGothic" panose="020B0600070205080204" pitchFamily="34" charset="-128"/>
              </a:rPr>
              <a:t>=guy  </a:t>
            </a:r>
            <a:endParaRPr lang="en-US" altLang="en-US" dirty="0" smtClean="0">
              <a:ea typeface="MS PGothic" panose="020B0600070205080204" pitchFamily="34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    </a:t>
            </a:r>
            <a:r>
              <a:rPr lang="en-US" altLang="en-US" sz="2000" dirty="0" smtClean="0">
                <a:ea typeface="MS PGothic" panose="020B0600070205080204" pitchFamily="34" charset="-128"/>
              </a:rPr>
              <a:t>-edit operation “delete n and insert y” edit = 2</a:t>
            </a:r>
            <a:endParaRPr lang="en-US" altLang="en-US" sz="2000" dirty="0" smtClean="0">
              <a:ea typeface="MS PGothic" panose="020B0600070205080204" pitchFamily="34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 smtClean="0">
                <a:ea typeface="MS PGothic" panose="020B0600070205080204" pitchFamily="34" charset="-128"/>
              </a:rPr>
              <a:t>       -edit operation “replace n  by y” edit = 1</a:t>
            </a:r>
            <a:endParaRPr lang="en-US" altLang="en-US" dirty="0" smtClean="0">
              <a:ea typeface="MS PGothic" panose="020B0600070205080204" pitchFamily="34" charset="-128"/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MS PGothic" panose="020B0600070205080204" pitchFamily="34" charset="-128"/>
              </a:rPr>
              <a:t>Sec. 3.3.3</a:t>
            </a:r>
            <a:endParaRPr lang="en-US" altLang="en-US" sz="1600">
              <a:solidFill>
                <a:srgbClr val="FBFCFF"/>
              </a:solidFill>
              <a:ea typeface="MS PGothic" panose="020B0600070205080204" pitchFamily="34" charset="-128"/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432F311-343E-459D-8796-5457E7331E5A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1457325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carot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4267200" y="1477963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carrot</a:t>
            </a:r>
            <a:endParaRPr lang="en-US" sz="1800" b="1" dirty="0"/>
          </a:p>
        </p:txBody>
      </p:sp>
      <p:sp>
        <p:nvSpPr>
          <p:cNvPr id="4" name="Right Brace 3"/>
          <p:cNvSpPr/>
          <p:nvPr/>
        </p:nvSpPr>
        <p:spPr>
          <a:xfrm>
            <a:off x="5867400" y="6096000"/>
            <a:ext cx="76200" cy="533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4100" y="6297613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6477000"/>
            <a:ext cx="9144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1457325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tarot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B7CCE1E-3C39-45B4-8948-1899ACE6125A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Edit distance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pic>
        <p:nvPicPr>
          <p:cNvPr id="38916" name="Picture 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752600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76400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MS PGothic" panose="020B0600070205080204" pitchFamily="34" charset="-128"/>
              </a:rPr>
              <a:t>Edit distance</a:t>
            </a: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DE3CE9F-1BC9-4793-977A-D3DCCDD6042B}" type="slidenum">
              <a:rPr lang="en-US" altLang="en-US">
                <a:ea typeface="MS PGothic" panose="020B0600070205080204" pitchFamily="34" charset="-128"/>
              </a:rPr>
            </a:fld>
            <a:endParaRPr lang="en-US" altLang="en-US">
              <a:ea typeface="MS PGothic" panose="020B0600070205080204" pitchFamily="34" charset="-128"/>
            </a:endParaRPr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67200" y="1436688"/>
            <a:ext cx="46101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119438"/>
          <a:ext cx="3200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676400" y="37338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0" y="4114800"/>
            <a:ext cx="533400" cy="263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9800" y="413226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414838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378325"/>
            <a:ext cx="533400" cy="3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9400" y="4465638"/>
            <a:ext cx="0" cy="258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1700" y="4456113"/>
            <a:ext cx="38100" cy="26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00" y="4027488"/>
            <a:ext cx="533400" cy="17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044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88" name="Rectangle 6"/>
          <p:cNvSpPr>
            <a:spLocks noChangeArrowheads="1"/>
          </p:cNvSpPr>
          <p:nvPr/>
        </p:nvSpPr>
        <p:spPr bwMode="auto">
          <a:xfrm>
            <a:off x="395288" y="6246813"/>
            <a:ext cx="849471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>
                <a:ea typeface="MS PGothic" panose="020B0600070205080204" pitchFamily="34" charset="-128"/>
              </a:rPr>
              <a:t>Compute the edit distance between </a:t>
            </a:r>
            <a:r>
              <a:rPr lang="en-US" altLang="en-US">
                <a:solidFill>
                  <a:srgbClr val="00B0F0"/>
                </a:solidFill>
                <a:ea typeface="MS PGothic" panose="020B0600070205080204" pitchFamily="34" charset="-128"/>
              </a:rPr>
              <a:t>“paris and alice”</a:t>
            </a:r>
            <a:endParaRPr lang="en-US" altLang="en-US">
              <a:solidFill>
                <a:srgbClr val="00B0F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6785</Words>
  <Application>WPS Presentation</Application>
  <PresentationFormat>On-screen Show (4:3)</PresentationFormat>
  <Paragraphs>393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MS PGothic</vt:lpstr>
      <vt:lpstr>Symbol</vt:lpstr>
      <vt:lpstr>Calibri</vt:lpstr>
      <vt:lpstr>Microsoft YaHei</vt:lpstr>
      <vt:lpstr>Arial Unicode MS</vt:lpstr>
      <vt:lpstr>Lucida Sans</vt:lpstr>
      <vt:lpstr>Arial Unicode MS</vt:lpstr>
      <vt:lpstr>Office Theme</vt:lpstr>
      <vt:lpstr>Equation.3</vt:lpstr>
      <vt:lpstr>Spelling correction</vt:lpstr>
      <vt:lpstr>Spell correction</vt:lpstr>
      <vt:lpstr>Document correction</vt:lpstr>
      <vt:lpstr>Query mis-spellings</vt:lpstr>
      <vt:lpstr>Isolated word correction</vt:lpstr>
      <vt:lpstr>Isolated word correction</vt:lpstr>
      <vt:lpstr>Edit distance</vt:lpstr>
      <vt:lpstr>Edit distance</vt:lpstr>
      <vt:lpstr>Edit distance</vt:lpstr>
      <vt:lpstr>Edit distance Example</vt:lpstr>
      <vt:lpstr>Weighted edit distance</vt:lpstr>
      <vt:lpstr>Using edit distances</vt:lpstr>
      <vt:lpstr>Edit distance to all dictionary terms?</vt:lpstr>
      <vt:lpstr>n-gram overlap</vt:lpstr>
      <vt:lpstr>Example with trigrams</vt:lpstr>
      <vt:lpstr>One option – Jaccard coefficient</vt:lpstr>
      <vt:lpstr>Matching trigrams</vt:lpstr>
      <vt:lpstr>Context-sensitive spell correction</vt:lpstr>
      <vt:lpstr>Context-sensitive correction</vt:lpstr>
      <vt:lpstr>Another approach</vt:lpstr>
      <vt:lpstr>Soundex</vt:lpstr>
      <vt:lpstr>Soundex</vt:lpstr>
      <vt:lpstr>Soundex – typical algorithm</vt:lpstr>
      <vt:lpstr>Soundex – typical algorithm</vt:lpstr>
      <vt:lpstr>Soundex continued</vt:lpstr>
      <vt:lpstr>Soundex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correction</dc:title>
  <dc:creator>ahmed hp</dc:creator>
  <cp:lastModifiedBy>Hassan</cp:lastModifiedBy>
  <cp:revision>3</cp:revision>
  <dcterms:created xsi:type="dcterms:W3CDTF">2023-04-12T07:17:00Z</dcterms:created>
  <dcterms:modified xsi:type="dcterms:W3CDTF">2024-06-08T23:31:59Z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DD98151FFBEB4C88B5C4B5503536F454_12</vt:lpwstr>
  </property>
  <property fmtid="{D5CDD505-2E9C-101B-9397-08002B2CF9AE}" pid="3" name="KSOProductBuildVer">
    <vt:lpwstr>1033-12.2.0.16909</vt:lpwstr>
  </property>
</Properties>
</file>