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2" r:id="rId2"/>
  </p:sldMasterIdLst>
  <p:notesMasterIdLst>
    <p:notesMasterId r:id="rId44"/>
  </p:notesMasterIdLst>
  <p:sldIdLst>
    <p:sldId id="560" r:id="rId3"/>
    <p:sldId id="558" r:id="rId4"/>
    <p:sldId id="581" r:id="rId5"/>
    <p:sldId id="580" r:id="rId6"/>
    <p:sldId id="561" r:id="rId7"/>
    <p:sldId id="562" r:id="rId8"/>
    <p:sldId id="299" r:id="rId9"/>
    <p:sldId id="563" r:id="rId10"/>
    <p:sldId id="559" r:id="rId11"/>
    <p:sldId id="637" r:id="rId12"/>
    <p:sldId id="636" r:id="rId13"/>
    <p:sldId id="638" r:id="rId14"/>
    <p:sldId id="641" r:id="rId15"/>
    <p:sldId id="592" r:id="rId16"/>
    <p:sldId id="639" r:id="rId17"/>
    <p:sldId id="642" r:id="rId18"/>
    <p:sldId id="644" r:id="rId19"/>
    <p:sldId id="645" r:id="rId20"/>
    <p:sldId id="640" r:id="rId21"/>
    <p:sldId id="646" r:id="rId22"/>
    <p:sldId id="647" r:id="rId23"/>
    <p:sldId id="648" r:id="rId24"/>
    <p:sldId id="650" r:id="rId25"/>
    <p:sldId id="651" r:id="rId26"/>
    <p:sldId id="652" r:id="rId27"/>
    <p:sldId id="653" r:id="rId28"/>
    <p:sldId id="654" r:id="rId29"/>
    <p:sldId id="655" r:id="rId30"/>
    <p:sldId id="656" r:id="rId31"/>
    <p:sldId id="657" r:id="rId32"/>
    <p:sldId id="658" r:id="rId33"/>
    <p:sldId id="659" r:id="rId34"/>
    <p:sldId id="660" r:id="rId35"/>
    <p:sldId id="661" r:id="rId36"/>
    <p:sldId id="662" r:id="rId37"/>
    <p:sldId id="664" r:id="rId38"/>
    <p:sldId id="665" r:id="rId39"/>
    <p:sldId id="666" r:id="rId40"/>
    <p:sldId id="667" r:id="rId41"/>
    <p:sldId id="588" r:id="rId42"/>
    <p:sldId id="3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6BA"/>
    <a:srgbClr val="D9A115"/>
    <a:srgbClr val="FFFF78"/>
    <a:srgbClr val="FFFF3A"/>
    <a:srgbClr val="FFFF05"/>
    <a:srgbClr val="E5FC08"/>
    <a:srgbClr val="CAD816"/>
    <a:srgbClr val="008000"/>
    <a:srgbClr val="00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0718" autoAdjust="0"/>
  </p:normalViewPr>
  <p:slideViewPr>
    <p:cSldViewPr>
      <p:cViewPr varScale="1">
        <p:scale>
          <a:sx n="57" d="100"/>
          <a:sy n="57" d="100"/>
        </p:scale>
        <p:origin x="2059"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A81D4-E26A-4EB1-A4DE-8BEFB7F6BA81}" type="datetimeFigureOut">
              <a:rPr lang="en-US" smtClean="0"/>
              <a:pPr/>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00DF1-E464-4E6A-9552-6AD863B5B10D}" type="slidenum">
              <a:rPr lang="en-US" smtClean="0"/>
              <a:pPr/>
              <a:t>‹#›</a:t>
            </a:fld>
            <a:endParaRPr lang="en-US"/>
          </a:p>
        </p:txBody>
      </p:sp>
    </p:spTree>
    <p:extLst>
      <p:ext uri="{BB962C8B-B14F-4D97-AF65-F5344CB8AC3E}">
        <p14:creationId xmlns:p14="http://schemas.microsoft.com/office/powerpoint/2010/main" val="417075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a:t>
            </a:fld>
            <a:endParaRPr lang="en-US"/>
          </a:p>
        </p:txBody>
      </p:sp>
    </p:spTree>
    <p:extLst>
      <p:ext uri="{BB962C8B-B14F-4D97-AF65-F5344CB8AC3E}">
        <p14:creationId xmlns:p14="http://schemas.microsoft.com/office/powerpoint/2010/main" val="1724478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11</a:t>
            </a:fld>
            <a:endParaRPr lang="en-US"/>
          </a:p>
        </p:txBody>
      </p:sp>
    </p:spTree>
    <p:extLst>
      <p:ext uri="{BB962C8B-B14F-4D97-AF65-F5344CB8AC3E}">
        <p14:creationId xmlns:p14="http://schemas.microsoft.com/office/powerpoint/2010/main" val="3415496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12</a:t>
            </a:fld>
            <a:endParaRPr lang="en-US"/>
          </a:p>
        </p:txBody>
      </p:sp>
    </p:spTree>
    <p:extLst>
      <p:ext uri="{BB962C8B-B14F-4D97-AF65-F5344CB8AC3E}">
        <p14:creationId xmlns:p14="http://schemas.microsoft.com/office/powerpoint/2010/main" val="410910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13</a:t>
            </a:fld>
            <a:endParaRPr lang="en-US"/>
          </a:p>
        </p:txBody>
      </p:sp>
    </p:spTree>
    <p:extLst>
      <p:ext uri="{BB962C8B-B14F-4D97-AF65-F5344CB8AC3E}">
        <p14:creationId xmlns:p14="http://schemas.microsoft.com/office/powerpoint/2010/main" val="423920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14</a:t>
            </a:fld>
            <a:endParaRPr lang="en-US"/>
          </a:p>
        </p:txBody>
      </p:sp>
    </p:spTree>
    <p:extLst>
      <p:ext uri="{BB962C8B-B14F-4D97-AF65-F5344CB8AC3E}">
        <p14:creationId xmlns:p14="http://schemas.microsoft.com/office/powerpoint/2010/main" val="232660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15</a:t>
            </a:fld>
            <a:endParaRPr lang="en-US"/>
          </a:p>
        </p:txBody>
      </p:sp>
    </p:spTree>
    <p:extLst>
      <p:ext uri="{BB962C8B-B14F-4D97-AF65-F5344CB8AC3E}">
        <p14:creationId xmlns:p14="http://schemas.microsoft.com/office/powerpoint/2010/main" val="87093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16</a:t>
            </a:fld>
            <a:endParaRPr lang="en-US"/>
          </a:p>
        </p:txBody>
      </p:sp>
    </p:spTree>
    <p:extLst>
      <p:ext uri="{BB962C8B-B14F-4D97-AF65-F5344CB8AC3E}">
        <p14:creationId xmlns:p14="http://schemas.microsoft.com/office/powerpoint/2010/main" val="835657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17</a:t>
            </a:fld>
            <a:endParaRPr lang="en-US"/>
          </a:p>
        </p:txBody>
      </p:sp>
    </p:spTree>
    <p:extLst>
      <p:ext uri="{BB962C8B-B14F-4D97-AF65-F5344CB8AC3E}">
        <p14:creationId xmlns:p14="http://schemas.microsoft.com/office/powerpoint/2010/main" val="73237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18</a:t>
            </a:fld>
            <a:endParaRPr lang="en-US"/>
          </a:p>
        </p:txBody>
      </p:sp>
    </p:spTree>
    <p:extLst>
      <p:ext uri="{BB962C8B-B14F-4D97-AF65-F5344CB8AC3E}">
        <p14:creationId xmlns:p14="http://schemas.microsoft.com/office/powerpoint/2010/main" val="2543600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19</a:t>
            </a:fld>
            <a:endParaRPr lang="en-US"/>
          </a:p>
        </p:txBody>
      </p:sp>
    </p:spTree>
    <p:extLst>
      <p:ext uri="{BB962C8B-B14F-4D97-AF65-F5344CB8AC3E}">
        <p14:creationId xmlns:p14="http://schemas.microsoft.com/office/powerpoint/2010/main" val="3201122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20</a:t>
            </a:fld>
            <a:endParaRPr lang="en-US"/>
          </a:p>
        </p:txBody>
      </p:sp>
    </p:spTree>
    <p:extLst>
      <p:ext uri="{BB962C8B-B14F-4D97-AF65-F5344CB8AC3E}">
        <p14:creationId xmlns:p14="http://schemas.microsoft.com/office/powerpoint/2010/main" val="342773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a:t>
            </a:fld>
            <a:endParaRPr lang="en-US"/>
          </a:p>
        </p:txBody>
      </p:sp>
    </p:spTree>
    <p:extLst>
      <p:ext uri="{BB962C8B-B14F-4D97-AF65-F5344CB8AC3E}">
        <p14:creationId xmlns:p14="http://schemas.microsoft.com/office/powerpoint/2010/main" val="2899389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21</a:t>
            </a:fld>
            <a:endParaRPr lang="en-US"/>
          </a:p>
        </p:txBody>
      </p:sp>
    </p:spTree>
    <p:extLst>
      <p:ext uri="{BB962C8B-B14F-4D97-AF65-F5344CB8AC3E}">
        <p14:creationId xmlns:p14="http://schemas.microsoft.com/office/powerpoint/2010/main" val="2949826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22</a:t>
            </a:fld>
            <a:endParaRPr lang="en-US"/>
          </a:p>
        </p:txBody>
      </p:sp>
    </p:spTree>
    <p:extLst>
      <p:ext uri="{BB962C8B-B14F-4D97-AF65-F5344CB8AC3E}">
        <p14:creationId xmlns:p14="http://schemas.microsoft.com/office/powerpoint/2010/main" val="1025897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Symbol table</a:t>
            </a:r>
            <a:r>
              <a:rPr lang="en-US" dirty="0"/>
              <a:t>, stores all identiﬁers used in the source program, including relevant information and attributes of the identiﬁers.</a:t>
            </a:r>
          </a:p>
        </p:txBody>
      </p:sp>
      <p:sp>
        <p:nvSpPr>
          <p:cNvPr id="4" name="Slide Number Placeholder 3"/>
          <p:cNvSpPr>
            <a:spLocks noGrp="1"/>
          </p:cNvSpPr>
          <p:nvPr>
            <p:ph type="sldNum" sz="quarter" idx="10"/>
          </p:nvPr>
        </p:nvSpPr>
        <p:spPr/>
        <p:txBody>
          <a:bodyPr/>
          <a:lstStyle/>
          <a:p>
            <a:fld id="{0E800DF1-E464-4E6A-9552-6AD863B5B10D}" type="slidenum">
              <a:rPr lang="en-US" smtClean="0"/>
              <a:pPr/>
              <a:t>23</a:t>
            </a:fld>
            <a:endParaRPr lang="en-US"/>
          </a:p>
        </p:txBody>
      </p:sp>
    </p:spTree>
    <p:extLst>
      <p:ext uri="{BB962C8B-B14F-4D97-AF65-F5344CB8AC3E}">
        <p14:creationId xmlns:p14="http://schemas.microsoft.com/office/powerpoint/2010/main" val="3931416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24</a:t>
            </a:fld>
            <a:endParaRPr lang="en-US"/>
          </a:p>
        </p:txBody>
      </p:sp>
    </p:spTree>
    <p:extLst>
      <p:ext uri="{BB962C8B-B14F-4D97-AF65-F5344CB8AC3E}">
        <p14:creationId xmlns:p14="http://schemas.microsoft.com/office/powerpoint/2010/main" val="816376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25</a:t>
            </a:fld>
            <a:endParaRPr lang="en-US"/>
          </a:p>
        </p:txBody>
      </p:sp>
    </p:spTree>
    <p:extLst>
      <p:ext uri="{BB962C8B-B14F-4D97-AF65-F5344CB8AC3E}">
        <p14:creationId xmlns:p14="http://schemas.microsoft.com/office/powerpoint/2010/main" val="1326070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26</a:t>
            </a:fld>
            <a:endParaRPr lang="en-US"/>
          </a:p>
        </p:txBody>
      </p:sp>
    </p:spTree>
    <p:extLst>
      <p:ext uri="{BB962C8B-B14F-4D97-AF65-F5344CB8AC3E}">
        <p14:creationId xmlns:p14="http://schemas.microsoft.com/office/powerpoint/2010/main" val="3575630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27</a:t>
            </a:fld>
            <a:endParaRPr lang="en-US"/>
          </a:p>
        </p:txBody>
      </p:sp>
    </p:spTree>
    <p:extLst>
      <p:ext uri="{BB962C8B-B14F-4D97-AF65-F5344CB8AC3E}">
        <p14:creationId xmlns:p14="http://schemas.microsoft.com/office/powerpoint/2010/main" val="3495911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compilers also include a phase for </a:t>
            </a:r>
            <a:r>
              <a:rPr lang="en-US" b="1" u="sng" dirty="0"/>
              <a:t>semantic analysis</a:t>
            </a:r>
            <a:r>
              <a:rPr lang="en-US" dirty="0"/>
              <a:t>. In this phase the </a:t>
            </a:r>
            <a:r>
              <a:rPr lang="en-US" b="1" dirty="0"/>
              <a:t>data types are checked</a:t>
            </a:r>
            <a:r>
              <a:rPr lang="en-US" dirty="0"/>
              <a:t>, and </a:t>
            </a:r>
            <a:r>
              <a:rPr lang="en-US" b="1" dirty="0"/>
              <a:t>type conversions </a:t>
            </a:r>
            <a:r>
              <a:rPr lang="en-US" dirty="0"/>
              <a:t>are performed when necessary.</a:t>
            </a:r>
          </a:p>
          <a:p>
            <a:endParaRPr lang="en-US" dirty="0"/>
          </a:p>
          <a:p>
            <a:pPr algn="l">
              <a:buFont typeface="Arial" panose="020B0604020202020204" pitchFamily="34" charset="0"/>
              <a:buChar char="•"/>
            </a:pPr>
            <a:r>
              <a:rPr lang="en-US" b="0" i="0" dirty="0">
                <a:effectLst/>
                <a:latin typeface="Arial" panose="020B0604020202020204" pitchFamily="34" charset="0"/>
              </a:rPr>
              <a:t>Type mismatch</a:t>
            </a:r>
          </a:p>
          <a:p>
            <a:pPr algn="l">
              <a:buFont typeface="Arial" panose="020B0604020202020204" pitchFamily="34" charset="0"/>
              <a:buChar char="•"/>
            </a:pPr>
            <a:r>
              <a:rPr lang="en-US" b="0" i="0" dirty="0">
                <a:effectLst/>
                <a:latin typeface="Arial" panose="020B0604020202020204" pitchFamily="34" charset="0"/>
              </a:rPr>
              <a:t>Undeclared variable</a:t>
            </a:r>
          </a:p>
          <a:p>
            <a:pPr algn="l">
              <a:buFont typeface="Arial" panose="020B0604020202020204" pitchFamily="34" charset="0"/>
              <a:buChar char="•"/>
            </a:pPr>
            <a:r>
              <a:rPr lang="en-US" b="0" i="0" dirty="0">
                <a:effectLst/>
                <a:latin typeface="Arial" panose="020B0604020202020204" pitchFamily="34" charset="0"/>
              </a:rPr>
              <a:t>Reserved identifier misuse.</a:t>
            </a:r>
          </a:p>
          <a:p>
            <a:pPr algn="l">
              <a:buFont typeface="Arial" panose="020B0604020202020204" pitchFamily="34" charset="0"/>
              <a:buChar char="•"/>
            </a:pPr>
            <a:r>
              <a:rPr lang="en-US" b="0" i="0" dirty="0">
                <a:effectLst/>
                <a:latin typeface="Arial" panose="020B0604020202020204" pitchFamily="34" charset="0"/>
              </a:rPr>
              <a:t>Multiple declaration of variable in a scope.</a:t>
            </a:r>
          </a:p>
          <a:p>
            <a:pPr algn="l">
              <a:buFont typeface="Arial" panose="020B0604020202020204" pitchFamily="34" charset="0"/>
              <a:buChar char="•"/>
            </a:pPr>
            <a:r>
              <a:rPr lang="en-US" b="0" i="0" dirty="0">
                <a:effectLst/>
                <a:latin typeface="Arial" panose="020B0604020202020204" pitchFamily="34" charset="0"/>
              </a:rPr>
              <a:t>Accessing an out of scope variable.</a:t>
            </a:r>
          </a:p>
          <a:p>
            <a:pPr algn="l">
              <a:buFont typeface="Arial" panose="020B0604020202020204" pitchFamily="34" charset="0"/>
              <a:buChar char="•"/>
            </a:pPr>
            <a:r>
              <a:rPr lang="en-US" b="0" i="0" dirty="0">
                <a:effectLst/>
                <a:latin typeface="Arial" panose="020B0604020202020204" pitchFamily="34" charset="0"/>
              </a:rPr>
              <a:t>Actual and formal parameter mismatch.</a:t>
            </a:r>
          </a:p>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28</a:t>
            </a:fld>
            <a:endParaRPr lang="en-US"/>
          </a:p>
        </p:txBody>
      </p:sp>
    </p:spTree>
    <p:extLst>
      <p:ext uri="{BB962C8B-B14F-4D97-AF65-F5344CB8AC3E}">
        <p14:creationId xmlns:p14="http://schemas.microsoft.com/office/powerpoint/2010/main" val="1467174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29</a:t>
            </a:fld>
            <a:endParaRPr lang="en-US"/>
          </a:p>
        </p:txBody>
      </p:sp>
    </p:spTree>
    <p:extLst>
      <p:ext uri="{BB962C8B-B14F-4D97-AF65-F5344CB8AC3E}">
        <p14:creationId xmlns:p14="http://schemas.microsoft.com/office/powerpoint/2010/main" val="3888358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30</a:t>
            </a:fld>
            <a:endParaRPr lang="en-US"/>
          </a:p>
        </p:txBody>
      </p:sp>
    </p:spTree>
    <p:extLst>
      <p:ext uri="{BB962C8B-B14F-4D97-AF65-F5344CB8AC3E}">
        <p14:creationId xmlns:p14="http://schemas.microsoft.com/office/powerpoint/2010/main" val="393202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a:t>
            </a:fld>
            <a:endParaRPr lang="en-US"/>
          </a:p>
        </p:txBody>
      </p:sp>
    </p:spTree>
    <p:extLst>
      <p:ext uri="{BB962C8B-B14F-4D97-AF65-F5344CB8AC3E}">
        <p14:creationId xmlns:p14="http://schemas.microsoft.com/office/powerpoint/2010/main" val="3944575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target machines with several CPU registers, the code generator is responsible for register allocation. </a:t>
            </a:r>
          </a:p>
          <a:p>
            <a:endParaRPr lang="en-US" dirty="0"/>
          </a:p>
          <a:p>
            <a:r>
              <a:rPr lang="en-US" dirty="0"/>
              <a:t>This means that the compiler must be aware of which registers are being used for particular purposes in the generated program, and which become available as code is generated.</a:t>
            </a:r>
          </a:p>
        </p:txBody>
      </p:sp>
      <p:sp>
        <p:nvSpPr>
          <p:cNvPr id="4" name="Slide Number Placeholder 3"/>
          <p:cNvSpPr>
            <a:spLocks noGrp="1"/>
          </p:cNvSpPr>
          <p:nvPr>
            <p:ph type="sldNum" sz="quarter" idx="10"/>
          </p:nvPr>
        </p:nvSpPr>
        <p:spPr/>
        <p:txBody>
          <a:bodyPr/>
          <a:lstStyle/>
          <a:p>
            <a:fld id="{0E800DF1-E464-4E6A-9552-6AD863B5B10D}" type="slidenum">
              <a:rPr lang="en-US" smtClean="0"/>
              <a:pPr/>
              <a:t>31</a:t>
            </a:fld>
            <a:endParaRPr lang="en-US"/>
          </a:p>
        </p:txBody>
      </p:sp>
    </p:spTree>
    <p:extLst>
      <p:ext uri="{BB962C8B-B14F-4D97-AF65-F5344CB8AC3E}">
        <p14:creationId xmlns:p14="http://schemas.microsoft.com/office/powerpoint/2010/main" val="3207379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32</a:t>
            </a:fld>
            <a:endParaRPr lang="en-US"/>
          </a:p>
        </p:txBody>
      </p:sp>
    </p:spTree>
    <p:extLst>
      <p:ext uri="{BB962C8B-B14F-4D97-AF65-F5344CB8AC3E}">
        <p14:creationId xmlns:p14="http://schemas.microsoft.com/office/powerpoint/2010/main" val="4237802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33</a:t>
            </a:fld>
            <a:endParaRPr lang="en-US"/>
          </a:p>
        </p:txBody>
      </p:sp>
    </p:spTree>
    <p:extLst>
      <p:ext uri="{BB962C8B-B14F-4D97-AF65-F5344CB8AC3E}">
        <p14:creationId xmlns:p14="http://schemas.microsoft.com/office/powerpoint/2010/main" val="1592668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34</a:t>
            </a:fld>
            <a:endParaRPr lang="en-US"/>
          </a:p>
        </p:txBody>
      </p:sp>
    </p:spTree>
    <p:extLst>
      <p:ext uri="{BB962C8B-B14F-4D97-AF65-F5344CB8AC3E}">
        <p14:creationId xmlns:p14="http://schemas.microsoft.com/office/powerpoint/2010/main" val="1274794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35</a:t>
            </a:fld>
            <a:endParaRPr lang="en-US"/>
          </a:p>
        </p:txBody>
      </p:sp>
    </p:spTree>
    <p:extLst>
      <p:ext uri="{BB962C8B-B14F-4D97-AF65-F5344CB8AC3E}">
        <p14:creationId xmlns:p14="http://schemas.microsoft.com/office/powerpoint/2010/main" val="1776671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36</a:t>
            </a:fld>
            <a:endParaRPr lang="en-US"/>
          </a:p>
        </p:txBody>
      </p:sp>
    </p:spTree>
    <p:extLst>
      <p:ext uri="{BB962C8B-B14F-4D97-AF65-F5344CB8AC3E}">
        <p14:creationId xmlns:p14="http://schemas.microsoft.com/office/powerpoint/2010/main" val="3902057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37</a:t>
            </a:fld>
            <a:endParaRPr lang="en-US"/>
          </a:p>
        </p:txBody>
      </p:sp>
    </p:spTree>
    <p:extLst>
      <p:ext uri="{BB962C8B-B14F-4D97-AF65-F5344CB8AC3E}">
        <p14:creationId xmlns:p14="http://schemas.microsoft.com/office/powerpoint/2010/main" val="3799176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computers with enhanced (and sometimes reduced) instruction sets are constantly being produced in the computer industry. The developers face the problem of producing a new compiler for each existing programming language each time a new computer is designed. This problem is simpliﬁed by a process called cross compiling.</a:t>
            </a:r>
          </a:p>
        </p:txBody>
      </p:sp>
      <p:sp>
        <p:nvSpPr>
          <p:cNvPr id="4" name="Slide Number Placeholder 3"/>
          <p:cNvSpPr>
            <a:spLocks noGrp="1"/>
          </p:cNvSpPr>
          <p:nvPr>
            <p:ph type="sldNum" sz="quarter" idx="10"/>
          </p:nvPr>
        </p:nvSpPr>
        <p:spPr/>
        <p:txBody>
          <a:bodyPr/>
          <a:lstStyle/>
          <a:p>
            <a:fld id="{0E800DF1-E464-4E6A-9552-6AD863B5B10D}" type="slidenum">
              <a:rPr lang="en-US" smtClean="0"/>
              <a:pPr/>
              <a:t>38</a:t>
            </a:fld>
            <a:endParaRPr lang="en-US"/>
          </a:p>
        </p:txBody>
      </p:sp>
    </p:spTree>
    <p:extLst>
      <p:ext uri="{BB962C8B-B14F-4D97-AF65-F5344CB8AC3E}">
        <p14:creationId xmlns:p14="http://schemas.microsoft.com/office/powerpoint/2010/main" val="3310700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Much of compiler design is understood so well at this time that the process can be automated. It is possible for the compiler writer to write speciﬁcations of the source language and of the target machine so that the compiler can be generated automatically. This is done by a compiler-compiler.</a:t>
            </a:r>
          </a:p>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39</a:t>
            </a:fld>
            <a:endParaRPr lang="en-US"/>
          </a:p>
        </p:txBody>
      </p:sp>
    </p:spTree>
    <p:extLst>
      <p:ext uri="{BB962C8B-B14F-4D97-AF65-F5344CB8AC3E}">
        <p14:creationId xmlns:p14="http://schemas.microsoft.com/office/powerpoint/2010/main" val="1842955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40</a:t>
            </a:fld>
            <a:endParaRPr lang="en-US"/>
          </a:p>
        </p:txBody>
      </p:sp>
    </p:spTree>
    <p:extLst>
      <p:ext uri="{BB962C8B-B14F-4D97-AF65-F5344CB8AC3E}">
        <p14:creationId xmlns:p14="http://schemas.microsoft.com/office/powerpoint/2010/main" val="316239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4</a:t>
            </a:fld>
            <a:endParaRPr lang="en-US"/>
          </a:p>
        </p:txBody>
      </p:sp>
    </p:spTree>
    <p:extLst>
      <p:ext uri="{BB962C8B-B14F-4D97-AF65-F5344CB8AC3E}">
        <p14:creationId xmlns:p14="http://schemas.microsoft.com/office/powerpoint/2010/main" val="402626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5</a:t>
            </a:fld>
            <a:endParaRPr lang="en-US"/>
          </a:p>
        </p:txBody>
      </p:sp>
    </p:spTree>
    <p:extLst>
      <p:ext uri="{BB962C8B-B14F-4D97-AF65-F5344CB8AC3E}">
        <p14:creationId xmlns:p14="http://schemas.microsoft.com/office/powerpoint/2010/main" val="8230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6</a:t>
            </a:fld>
            <a:endParaRPr lang="en-US"/>
          </a:p>
        </p:txBody>
      </p:sp>
    </p:spTree>
    <p:extLst>
      <p:ext uri="{BB962C8B-B14F-4D97-AF65-F5344CB8AC3E}">
        <p14:creationId xmlns:p14="http://schemas.microsoft.com/office/powerpoint/2010/main" val="12918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8</a:t>
            </a:fld>
            <a:endParaRPr lang="en-US"/>
          </a:p>
        </p:txBody>
      </p:sp>
    </p:spTree>
    <p:extLst>
      <p:ext uri="{BB962C8B-B14F-4D97-AF65-F5344CB8AC3E}">
        <p14:creationId xmlns:p14="http://schemas.microsoft.com/office/powerpoint/2010/main" val="147571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00DF1-E464-4E6A-9552-6AD863B5B10D}" type="slidenum">
              <a:rPr lang="en-US" smtClean="0"/>
              <a:pPr/>
              <a:t>9</a:t>
            </a:fld>
            <a:endParaRPr lang="en-US"/>
          </a:p>
        </p:txBody>
      </p:sp>
    </p:spTree>
    <p:extLst>
      <p:ext uri="{BB962C8B-B14F-4D97-AF65-F5344CB8AC3E}">
        <p14:creationId xmlns:p14="http://schemas.microsoft.com/office/powerpoint/2010/main" val="3052265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say that two programs are </a:t>
            </a:r>
            <a:r>
              <a:rPr lang="en-US" b="1" dirty="0"/>
              <a:t>equivalent</a:t>
            </a:r>
            <a:r>
              <a:rPr lang="en-US" dirty="0"/>
              <a:t> if they always produce the same output when given the same input.</a:t>
            </a:r>
          </a:p>
        </p:txBody>
      </p:sp>
      <p:sp>
        <p:nvSpPr>
          <p:cNvPr id="4" name="Slide Number Placeholder 3"/>
          <p:cNvSpPr>
            <a:spLocks noGrp="1"/>
          </p:cNvSpPr>
          <p:nvPr>
            <p:ph type="sldNum" sz="quarter" idx="10"/>
          </p:nvPr>
        </p:nvSpPr>
        <p:spPr/>
        <p:txBody>
          <a:bodyPr/>
          <a:lstStyle/>
          <a:p>
            <a:fld id="{0E800DF1-E464-4E6A-9552-6AD863B5B10D}" type="slidenum">
              <a:rPr lang="en-US" smtClean="0"/>
              <a:pPr/>
              <a:t>10</a:t>
            </a:fld>
            <a:endParaRPr lang="en-US"/>
          </a:p>
        </p:txBody>
      </p:sp>
    </p:spTree>
    <p:extLst>
      <p:ext uri="{BB962C8B-B14F-4D97-AF65-F5344CB8AC3E}">
        <p14:creationId xmlns:p14="http://schemas.microsoft.com/office/powerpoint/2010/main" val="69964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8916D0-8FD0-45D0-8A1F-37078B1386C5}"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5F15D-30E3-4192-A4FD-0DC2D8F8DE9A}"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1543A-7EED-4268-B957-5C4D6DAA94A8}"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F8916D0-8FD0-45D0-8A1F-37078B1386C5}" type="datetime1">
              <a:rPr lang="en-US" smtClean="0"/>
              <a:pPr/>
              <a:t>2/27/2022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211396-252B-4570-BBFE-246F77E9F3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A3621A-9C7F-4119-8BA9-08BBE7E70DD3}"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CCD940-476D-41A6-BA90-6B793ECBB5AF}"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33829C-D277-4C80-9CF4-85C9061986A6}"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16F55A1-E3B4-4DB7-BE10-E2E592F7A9F4}" type="datetime1">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64B62DD-EC16-420A-8407-556AF44B37F0}" type="datetime1">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9AF3E-72D9-4CF5-9A82-69FD2A88D563}" type="datetime1">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02BB53-34FC-4263-9B4B-2276E43FB45B}"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3621A-9C7F-4119-8BA9-08BBE7E70DD3}"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4D2B91-8718-4D7F-9B75-04AE676FAC18}"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211396-252B-4570-BBFE-246F77E9F31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B5F15D-30E3-4192-A4FD-0DC2D8F8DE9A}"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D1543A-7EED-4268-B957-5C4D6DAA94A8}"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CD940-476D-41A6-BA90-6B793ECBB5AF}" type="datetime1">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33829C-D277-4C80-9CF4-85C9061986A6}"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F55A1-E3B4-4DB7-BE10-E2E592F7A9F4}" type="datetime1">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4B62DD-EC16-420A-8407-556AF44B37F0}" type="datetime1">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9AF3E-72D9-4CF5-9A82-69FD2A88D563}" type="datetime1">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2BB53-34FC-4263-9B4B-2276E43FB45B}"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4D2B91-8718-4D7F-9B75-04AE676FAC18}" type="datetime1">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11396-252B-4570-BBFE-246F77E9F3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C59F6-8EA9-49A1-AB68-24D752B77488}" type="datetime1">
              <a:rPr lang="en-US" smtClean="0"/>
              <a:pPr/>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11396-252B-4570-BBFE-246F77E9F3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9C59F6-8EA9-49A1-AB68-24D752B77488}" type="datetime1">
              <a:rPr lang="en-US" smtClean="0"/>
              <a:pPr/>
              <a:t>2/27/2022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211396-252B-4570-BBFE-246F77E9F31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7.em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7.wmf"/><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emf"/><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228600" y="533400"/>
            <a:ext cx="8610600" cy="5924186"/>
          </a:xfrm>
          <a:prstGeom prst="rect">
            <a:avLst/>
          </a:prstGeom>
          <a:noFill/>
        </p:spPr>
        <p:txBody>
          <a:bodyPr wrap="square" rtlCol="0">
            <a:spAutoFit/>
          </a:bodyPr>
          <a:lstStyle/>
          <a:p>
            <a:pPr algn="ctr">
              <a:lnSpc>
                <a:spcPct val="150000"/>
              </a:lnSpc>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Compiler Design</a:t>
            </a:r>
            <a:endParaRPr lang="en-US" sz="2800" b="1" dirty="0">
              <a:latin typeface="Times New Roman" pitchFamily="18" charset="0"/>
              <a:cs typeface="Times New Roman" pitchFamily="18" charset="0"/>
            </a:endParaRPr>
          </a:p>
          <a:p>
            <a:pPr algn="ctr">
              <a:lnSpc>
                <a:spcPct val="150000"/>
              </a:lnSpc>
            </a:pPr>
            <a:endParaRPr lang="en-US" sz="2800" b="1" dirty="0">
              <a:latin typeface="Times New Roman" pitchFamily="18" charset="0"/>
              <a:cs typeface="Times New Roman" pitchFamily="18" charset="0"/>
            </a:endParaRPr>
          </a:p>
          <a:p>
            <a:pPr algn="ctr">
              <a:lnSpc>
                <a:spcPct val="150000"/>
              </a:lnSpc>
            </a:pPr>
            <a:endParaRPr lang="en-US" sz="2800" b="1" dirty="0">
              <a:latin typeface="Times New Roman" pitchFamily="18" charset="0"/>
              <a:cs typeface="Times New Roman" pitchFamily="18" charset="0"/>
            </a:endParaRPr>
          </a:p>
          <a:p>
            <a:pPr algn="ctr">
              <a:lnSpc>
                <a:spcPct val="150000"/>
              </a:lnSpc>
            </a:pPr>
            <a:endParaRPr lang="en-US" sz="2800" b="1" dirty="0">
              <a:latin typeface="Times New Roman" pitchFamily="18" charset="0"/>
              <a:cs typeface="Times New Roman" pitchFamily="18" charset="0"/>
            </a:endParaRPr>
          </a:p>
          <a:p>
            <a:pPr algn="ctr">
              <a:lnSpc>
                <a:spcPct val="150000"/>
              </a:lnSpc>
            </a:pPr>
            <a:r>
              <a:rPr lang="en-US" sz="3200" b="1" dirty="0">
                <a:latin typeface="Times New Roman" pitchFamily="18" charset="0"/>
                <a:cs typeface="Times New Roman" pitchFamily="18" charset="0"/>
              </a:rPr>
              <a:t>Dr. Ibrahim Elgendy</a:t>
            </a:r>
          </a:p>
          <a:p>
            <a:pPr algn="ctr">
              <a:lnSpc>
                <a:spcPct val="150000"/>
              </a:lnSpc>
            </a:pPr>
            <a:r>
              <a:rPr lang="en-US" sz="2000" b="1" dirty="0">
                <a:latin typeface="Times New Roman" panose="02020603050405020304" pitchFamily="18" charset="0"/>
                <a:cs typeface="Times New Roman" panose="02020603050405020304" pitchFamily="18" charset="0"/>
              </a:rPr>
              <a:t>Lecturer at Computer Science Department, Faculty of Computers and Information, Menoufia University</a:t>
            </a:r>
          </a:p>
          <a:p>
            <a:pPr algn="ctr">
              <a:lnSpc>
                <a:spcPct val="150000"/>
              </a:lnSpc>
            </a:pPr>
            <a:endParaRPr lang="en-US" sz="2800" b="1" dirty="0">
              <a:latin typeface="Times New Roman" pitchFamily="18" charset="0"/>
              <a:cs typeface="Times New Roman" pitchFamily="18" charset="0"/>
            </a:endParaRPr>
          </a:p>
          <a:p>
            <a:pPr algn="ctr">
              <a:lnSpc>
                <a:spcPct val="150000"/>
              </a:lnSpc>
            </a:pPr>
            <a:r>
              <a:rPr lang="en-US" sz="2800" b="1" dirty="0">
                <a:latin typeface="Times New Roman" pitchFamily="18" charset="0"/>
                <a:cs typeface="Times New Roman" pitchFamily="18" charset="0"/>
              </a:rPr>
              <a:t>2021-2022</a:t>
            </a:r>
          </a:p>
        </p:txBody>
      </p:sp>
      <p:pic>
        <p:nvPicPr>
          <p:cNvPr id="5" name="Picture 4">
            <a:extLst>
              <a:ext uri="{FF2B5EF4-FFF2-40B4-BE49-F238E27FC236}">
                <a16:creationId xmlns:a16="http://schemas.microsoft.com/office/drawing/2014/main" id="{D665A58A-29C1-4E78-8CBC-E039C92B02BE}"/>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74180"/>
            <a:ext cx="900748" cy="743268"/>
          </a:xfrm>
          <a:prstGeom prst="rect">
            <a:avLst/>
          </a:prstGeom>
          <a:noFill/>
          <a:ln>
            <a:noFill/>
          </a:ln>
        </p:spPr>
      </p:pic>
      <p:pic>
        <p:nvPicPr>
          <p:cNvPr id="6" name="Picture 5">
            <a:extLst>
              <a:ext uri="{FF2B5EF4-FFF2-40B4-BE49-F238E27FC236}">
                <a16:creationId xmlns:a16="http://schemas.microsoft.com/office/drawing/2014/main" id="{CC3BF241-8E4D-48A3-8042-9BE101428602}"/>
              </a:ext>
            </a:extLst>
          </p:cNvPr>
          <p:cNvPicPr>
            <a:picLocks noChangeAspect="1"/>
          </p:cNvPicPr>
          <p:nvPr/>
        </p:nvPicPr>
        <p:blipFill>
          <a:blip r:embed="rId4"/>
          <a:stretch>
            <a:fillRect/>
          </a:stretch>
        </p:blipFill>
        <p:spPr>
          <a:xfrm>
            <a:off x="8242980" y="137248"/>
            <a:ext cx="732822" cy="853352"/>
          </a:xfrm>
          <a:prstGeom prst="rect">
            <a:avLst/>
          </a:prstGeom>
        </p:spPr>
      </p:pic>
    </p:spTree>
    <p:extLst>
      <p:ext uri="{BB962C8B-B14F-4D97-AF65-F5344CB8AC3E}">
        <p14:creationId xmlns:p14="http://schemas.microsoft.com/office/powerpoint/2010/main" val="11198327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266700" y="1219200"/>
            <a:ext cx="8610600"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dirty="0">
                <a:solidFill>
                  <a:srgbClr val="0F06BA"/>
                </a:solidFill>
                <a:latin typeface="Times New Roman" pitchFamily="18" charset="0"/>
                <a:cs typeface="Times New Roman" pitchFamily="18" charset="0"/>
              </a:rPr>
              <a:t>A compiler </a:t>
            </a:r>
            <a:r>
              <a:rPr lang="en-US" sz="2400" dirty="0">
                <a:latin typeface="Times New Roman" pitchFamily="18" charset="0"/>
                <a:cs typeface="Times New Roman" pitchFamily="18" charset="0"/>
              </a:rPr>
              <a:t>is a computer program that translates the code written in one language (high-level language) into an into </a:t>
            </a:r>
            <a:r>
              <a:rPr lang="en-US" sz="2400" b="1" dirty="0">
                <a:solidFill>
                  <a:srgbClr val="C00000"/>
                </a:solidFill>
                <a:latin typeface="Times New Roman" pitchFamily="18" charset="0"/>
                <a:cs typeface="Times New Roman" pitchFamily="18" charset="0"/>
              </a:rPr>
              <a:t>equivalent</a:t>
            </a:r>
            <a:r>
              <a:rPr lang="en-US" sz="2400" dirty="0">
                <a:latin typeface="Times New Roman" pitchFamily="18" charset="0"/>
                <a:cs typeface="Times New Roman" pitchFamily="18" charset="0"/>
              </a:rPr>
              <a:t> other language (low-level or machine language).	</a:t>
            </a:r>
            <a:endParaRPr lang="en-US" sz="2400" b="1" dirty="0">
              <a:solidFill>
                <a:schemeClr val="tx2"/>
              </a:solidFill>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What is a Compiler?</a:t>
            </a:r>
          </a:p>
        </p:txBody>
      </p:sp>
      <p:sp>
        <p:nvSpPr>
          <p:cNvPr id="16" name="ZoneTexte 3">
            <a:extLst>
              <a:ext uri="{FF2B5EF4-FFF2-40B4-BE49-F238E27FC236}">
                <a16:creationId xmlns:a16="http://schemas.microsoft.com/office/drawing/2014/main" id="{EC4CA090-6B2A-4824-BF39-1C5D7E891B66}"/>
              </a:ext>
            </a:extLst>
          </p:cNvPr>
          <p:cNvSpPr txBox="1"/>
          <p:nvPr/>
        </p:nvSpPr>
        <p:spPr>
          <a:xfrm>
            <a:off x="266700" y="3015840"/>
            <a:ext cx="8610600" cy="22419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a:t>
            </a:r>
            <a:r>
              <a:rPr lang="en-US" sz="2400" b="1" dirty="0">
                <a:solidFill>
                  <a:srgbClr val="C00000"/>
                </a:solidFill>
                <a:latin typeface="Times New Roman" pitchFamily="18" charset="0"/>
                <a:cs typeface="Times New Roman" pitchFamily="18" charset="0"/>
              </a:rPr>
              <a:t>input</a:t>
            </a:r>
            <a:r>
              <a:rPr lang="en-US" sz="2400" dirty="0">
                <a:latin typeface="Times New Roman" pitchFamily="18" charset="0"/>
                <a:cs typeface="Times New Roman" pitchFamily="18" charset="0"/>
              </a:rPr>
              <a:t> program is known as the </a:t>
            </a:r>
            <a:r>
              <a:rPr lang="en-US" sz="2400" b="1" dirty="0">
                <a:solidFill>
                  <a:srgbClr val="0F06BA"/>
                </a:solidFill>
                <a:latin typeface="Times New Roman" pitchFamily="18" charset="0"/>
                <a:cs typeface="Times New Roman" pitchFamily="18" charset="0"/>
              </a:rPr>
              <a:t>source program</a:t>
            </a:r>
            <a:r>
              <a:rPr lang="en-US" sz="2400" dirty="0">
                <a:latin typeface="Times New Roman" pitchFamily="18" charset="0"/>
                <a:cs typeface="Times New Roman" pitchFamily="18" charset="0"/>
              </a:rPr>
              <a:t>, and its language is the </a:t>
            </a:r>
            <a:r>
              <a:rPr lang="en-US" sz="2400" b="1" dirty="0">
                <a:solidFill>
                  <a:srgbClr val="0F06BA"/>
                </a:solidFill>
                <a:latin typeface="Times New Roman" pitchFamily="18" charset="0"/>
                <a:cs typeface="Times New Roman" pitchFamily="18" charset="0"/>
              </a:rPr>
              <a:t>source language</a:t>
            </a:r>
            <a:r>
              <a:rPr lang="en-US" sz="2400" dirty="0">
                <a:latin typeface="Times New Roman" pitchFamily="18" charset="0"/>
                <a:cs typeface="Times New Roman" pitchFamily="18" charset="0"/>
              </a:rPr>
              <a:t>.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a:t>
            </a:r>
            <a:r>
              <a:rPr lang="en-US" sz="2400" b="1" dirty="0">
                <a:solidFill>
                  <a:srgbClr val="C00000"/>
                </a:solidFill>
                <a:latin typeface="Times New Roman" pitchFamily="18" charset="0"/>
                <a:cs typeface="Times New Roman" pitchFamily="18" charset="0"/>
              </a:rPr>
              <a:t>output</a:t>
            </a:r>
            <a:r>
              <a:rPr lang="en-US" sz="2400" dirty="0">
                <a:latin typeface="Times New Roman" pitchFamily="18" charset="0"/>
                <a:cs typeface="Times New Roman" pitchFamily="18" charset="0"/>
              </a:rPr>
              <a:t> program is known as the </a:t>
            </a:r>
            <a:r>
              <a:rPr lang="en-US" sz="2400" b="1" dirty="0">
                <a:solidFill>
                  <a:srgbClr val="0F06BA"/>
                </a:solidFill>
                <a:latin typeface="Times New Roman" pitchFamily="18" charset="0"/>
                <a:cs typeface="Times New Roman" pitchFamily="18" charset="0"/>
              </a:rPr>
              <a:t>object program</a:t>
            </a:r>
            <a:r>
              <a:rPr lang="en-US" sz="2400" dirty="0">
                <a:latin typeface="Times New Roman" pitchFamily="18" charset="0"/>
                <a:cs typeface="Times New Roman" pitchFamily="18" charset="0"/>
              </a:rPr>
              <a:t>, and its language is the </a:t>
            </a:r>
            <a:r>
              <a:rPr lang="en-US" sz="2400" b="1" dirty="0">
                <a:solidFill>
                  <a:srgbClr val="0F06BA"/>
                </a:solidFill>
                <a:latin typeface="Times New Roman" pitchFamily="18" charset="0"/>
                <a:cs typeface="Times New Roman" pitchFamily="18" charset="0"/>
              </a:rPr>
              <a:t>object language</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9165031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7" name="TextBox 16">
            <a:extLst>
              <a:ext uri="{FF2B5EF4-FFF2-40B4-BE49-F238E27FC236}">
                <a16:creationId xmlns:a16="http://schemas.microsoft.com/office/drawing/2014/main" id="{06518810-68F4-44B5-B84A-A881334BF1C3}"/>
              </a:ext>
            </a:extLst>
          </p:cNvPr>
          <p:cNvSpPr txBox="1"/>
          <p:nvPr/>
        </p:nvSpPr>
        <p:spPr>
          <a:xfrm>
            <a:off x="6400800" y="1600200"/>
            <a:ext cx="25146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Source Program</a:t>
            </a:r>
          </a:p>
        </p:txBody>
      </p:sp>
      <p:sp>
        <p:nvSpPr>
          <p:cNvPr id="18" name="TextBox 17">
            <a:extLst>
              <a:ext uri="{FF2B5EF4-FFF2-40B4-BE49-F238E27FC236}">
                <a16:creationId xmlns:a16="http://schemas.microsoft.com/office/drawing/2014/main" id="{6B2D04E0-4007-442E-9B3F-CECF24E8F4CB}"/>
              </a:ext>
            </a:extLst>
          </p:cNvPr>
          <p:cNvSpPr txBox="1"/>
          <p:nvPr/>
        </p:nvSpPr>
        <p:spPr>
          <a:xfrm>
            <a:off x="6629400" y="4876800"/>
            <a:ext cx="2514600" cy="461665"/>
          </a:xfrm>
          <a:prstGeom prst="rect">
            <a:avLst/>
          </a:prstGeom>
          <a:noFill/>
        </p:spPr>
        <p:txBody>
          <a:bodyPr wrap="square" rtlCol="0">
            <a:spAutoFit/>
          </a:bodyPr>
          <a:lstStyle>
            <a:defPPr>
              <a:defRPr lang="en-US"/>
            </a:defPPr>
            <a:lvl1pPr algn="ctr">
              <a:defRPr sz="2400" b="1">
                <a:latin typeface="Times New Roman" panose="02020603050405020304" pitchFamily="18" charset="0"/>
                <a:cs typeface="Times New Roman" panose="02020603050405020304" pitchFamily="18" charset="0"/>
              </a:defRPr>
            </a:lvl1pPr>
          </a:lstStyle>
          <a:p>
            <a:r>
              <a:rPr lang="en-US" dirty="0"/>
              <a:t>Object Program</a:t>
            </a:r>
          </a:p>
        </p:txBody>
      </p:sp>
      <p:sp>
        <p:nvSpPr>
          <p:cNvPr id="14" name="TextBox 13">
            <a:extLst>
              <a:ext uri="{FF2B5EF4-FFF2-40B4-BE49-F238E27FC236}">
                <a16:creationId xmlns:a16="http://schemas.microsoft.com/office/drawing/2014/main" id="{DD84F64F-04B9-4F50-AA1D-7FB88C9536A5}"/>
              </a:ext>
            </a:extLst>
          </p:cNvPr>
          <p:cNvSpPr txBox="1"/>
          <p:nvPr/>
        </p:nvSpPr>
        <p:spPr>
          <a:xfrm>
            <a:off x="1676400" y="1663095"/>
            <a:ext cx="3128890" cy="523220"/>
          </a:xfrm>
          <a:prstGeom prst="rect">
            <a:avLst/>
          </a:prstGeom>
          <a:solidFill>
            <a:srgbClr val="002060"/>
          </a:solid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 = b + c ∗ d;</a:t>
            </a:r>
          </a:p>
        </p:txBody>
      </p:sp>
      <p:sp>
        <p:nvSpPr>
          <p:cNvPr id="15" name="TextBox 14">
            <a:extLst>
              <a:ext uri="{FF2B5EF4-FFF2-40B4-BE49-F238E27FC236}">
                <a16:creationId xmlns:a16="http://schemas.microsoft.com/office/drawing/2014/main" id="{D4661779-A946-4ADD-BFE5-00D98A6DDB76}"/>
              </a:ext>
            </a:extLst>
          </p:cNvPr>
          <p:cNvSpPr txBox="1"/>
          <p:nvPr/>
        </p:nvSpPr>
        <p:spPr>
          <a:xfrm>
            <a:off x="1676400" y="2946663"/>
            <a:ext cx="3128890" cy="523220"/>
          </a:xfrm>
          <a:prstGeom prst="rect">
            <a:avLst/>
          </a:prstGeom>
          <a:solidFill>
            <a:schemeClr val="accent6"/>
          </a:solid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Compiler</a:t>
            </a:r>
          </a:p>
        </p:txBody>
      </p:sp>
      <p:cxnSp>
        <p:nvCxnSpPr>
          <p:cNvPr id="3" name="Straight Arrow Connector 2">
            <a:extLst>
              <a:ext uri="{FF2B5EF4-FFF2-40B4-BE49-F238E27FC236}">
                <a16:creationId xmlns:a16="http://schemas.microsoft.com/office/drawing/2014/main" id="{DDE15C3A-ED50-441B-B58A-7C5AE5F6FACB}"/>
              </a:ext>
            </a:extLst>
          </p:cNvPr>
          <p:cNvCxnSpPr>
            <a:stCxn id="14" idx="2"/>
            <a:endCxn id="15" idx="0"/>
          </p:cNvCxnSpPr>
          <p:nvPr/>
        </p:nvCxnSpPr>
        <p:spPr>
          <a:xfrm>
            <a:off x="3240845" y="2186315"/>
            <a:ext cx="0" cy="76034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C45D694-61DE-43C2-AF18-3E796231CA20}"/>
              </a:ext>
            </a:extLst>
          </p:cNvPr>
          <p:cNvCxnSpPr/>
          <p:nvPr/>
        </p:nvCxnSpPr>
        <p:spPr>
          <a:xfrm>
            <a:off x="3276600" y="3505200"/>
            <a:ext cx="0" cy="637237"/>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97C66AD-DCC0-447B-8B65-2A0B353E8698}"/>
              </a:ext>
            </a:extLst>
          </p:cNvPr>
          <p:cNvPicPr>
            <a:picLocks noChangeAspect="1"/>
          </p:cNvPicPr>
          <p:nvPr/>
        </p:nvPicPr>
        <p:blipFill>
          <a:blip r:embed="rId5"/>
          <a:stretch>
            <a:fillRect/>
          </a:stretch>
        </p:blipFill>
        <p:spPr>
          <a:xfrm>
            <a:off x="381000" y="4155228"/>
            <a:ext cx="5791200" cy="2169372"/>
          </a:xfrm>
          <a:prstGeom prst="rect">
            <a:avLst/>
          </a:prstGeom>
        </p:spPr>
      </p:pic>
    </p:spTree>
    <p:extLst>
      <p:ext uri="{BB962C8B-B14F-4D97-AF65-F5344CB8AC3E}">
        <p14:creationId xmlns:p14="http://schemas.microsoft.com/office/powerpoint/2010/main" val="262836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1+#ppt_w/2"/>
                                          </p:val>
                                        </p:tav>
                                        <p:tav tm="100000">
                                          <p:val>
                                            <p:strVal val="#ppt_x"/>
                                          </p:val>
                                        </p:tav>
                                      </p:tavLst>
                                    </p:anim>
                                    <p:anim calcmode="lin" valueType="num">
                                      <p:cBhvr additive="base">
                                        <p:cTn id="33" dur="10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1000" fill="hold"/>
                                        <p:tgtEl>
                                          <p:spTgt spid="18"/>
                                        </p:tgtEl>
                                        <p:attrNameLst>
                                          <p:attrName>ppt_x</p:attrName>
                                        </p:attrNameLst>
                                      </p:cBhvr>
                                      <p:tavLst>
                                        <p:tav tm="0">
                                          <p:val>
                                            <p:strVal val="1+#ppt_w/2"/>
                                          </p:val>
                                        </p:tav>
                                        <p:tav tm="100000">
                                          <p:val>
                                            <p:strVal val="#ppt_x"/>
                                          </p:val>
                                        </p:tav>
                                      </p:tavLst>
                                    </p:anim>
                                    <p:anim calcmode="lin" valueType="num">
                                      <p:cBhvr additive="base">
                                        <p:cTn id="3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output of a Java native code compiler, in any typical assembly language, for the following Java input string: </a:t>
            </a:r>
          </a:p>
          <a:p>
            <a:pPr marL="0" indent="0" algn="ctr">
              <a:buNone/>
            </a:pPr>
            <a:r>
              <a:rPr lang="en-US" sz="2400" dirty="0">
                <a:latin typeface="Times New Roman" pitchFamily="18" charset="0"/>
                <a:cs typeface="Times New Roman" pitchFamily="18" charset="0"/>
              </a:rPr>
              <a:t>         </a:t>
            </a:r>
            <a:r>
              <a:rPr lang="en-US" sz="2400" b="1" dirty="0">
                <a:solidFill>
                  <a:srgbClr val="0F06BA"/>
                </a:solidFill>
                <a:latin typeface="Times New Roman" pitchFamily="18" charset="0"/>
                <a:cs typeface="Times New Roman" pitchFamily="18" charset="0"/>
              </a:rPr>
              <a:t>while (x&lt;</a:t>
            </a:r>
            <a:r>
              <a:rPr lang="en-US" sz="2400" b="1" dirty="0" err="1">
                <a:solidFill>
                  <a:srgbClr val="0F06BA"/>
                </a:solidFill>
                <a:latin typeface="Times New Roman" pitchFamily="18" charset="0"/>
                <a:cs typeface="Times New Roman" pitchFamily="18" charset="0"/>
              </a:rPr>
              <a:t>a+b</a:t>
            </a:r>
            <a:r>
              <a:rPr lang="en-US" sz="2400" b="1" dirty="0">
                <a:solidFill>
                  <a:srgbClr val="0F06BA"/>
                </a:solidFill>
                <a:latin typeface="Times New Roman" pitchFamily="18" charset="0"/>
                <a:cs typeface="Times New Roman" pitchFamily="18" charset="0"/>
              </a:rPr>
              <a:t>) x = 2*x;</a:t>
            </a:r>
          </a:p>
        </p:txBody>
      </p:sp>
      <p:pic>
        <p:nvPicPr>
          <p:cNvPr id="20" name="Picture 19">
            <a:extLst>
              <a:ext uri="{FF2B5EF4-FFF2-40B4-BE49-F238E27FC236}">
                <a16:creationId xmlns:a16="http://schemas.microsoft.com/office/drawing/2014/main" id="{49D984EB-F624-4973-981D-2A69A7CD1AA1}"/>
              </a:ext>
            </a:extLst>
          </p:cNvPr>
          <p:cNvPicPr>
            <a:picLocks noChangeAspect="1"/>
          </p:cNvPicPr>
          <p:nvPr/>
        </p:nvPicPr>
        <p:blipFill>
          <a:blip r:embed="rId5"/>
          <a:stretch>
            <a:fillRect/>
          </a:stretch>
        </p:blipFill>
        <p:spPr>
          <a:xfrm>
            <a:off x="582341" y="2831165"/>
            <a:ext cx="8485459" cy="3798235"/>
          </a:xfrm>
          <a:prstGeom prst="rect">
            <a:avLst/>
          </a:prstGeom>
        </p:spPr>
      </p:pic>
    </p:spTree>
    <p:extLst>
      <p:ext uri="{BB962C8B-B14F-4D97-AF65-F5344CB8AC3E}">
        <p14:creationId xmlns:p14="http://schemas.microsoft.com/office/powerpoint/2010/main" val="700127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High-Level Languages over Machine or Assembly Language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5139869"/>
          </a:xfrm>
          <a:prstGeom prst="rect">
            <a:avLst/>
          </a:prstGeom>
          <a:noFill/>
        </p:spPr>
        <p:txBody>
          <a:bodyPr wrap="square">
            <a:spAutoFit/>
          </a:bodyPr>
          <a:lstStyle/>
          <a:p>
            <a:pPr marL="457200" indent="-457200" algn="just">
              <a:spcBef>
                <a:spcPts val="1200"/>
              </a:spcBef>
              <a:buFont typeface="+mj-lt"/>
              <a:buAutoNum type="arabicPeriod"/>
            </a:pPr>
            <a:r>
              <a:rPr lang="en-US" sz="2400" dirty="0">
                <a:latin typeface="Times New Roman" pitchFamily="18" charset="0"/>
                <a:cs typeface="Times New Roman" pitchFamily="18" charset="0"/>
              </a:rPr>
              <a:t>Machine language (and even assembly language) is </a:t>
            </a:r>
            <a:r>
              <a:rPr lang="en-US" sz="2400" b="1" dirty="0">
                <a:solidFill>
                  <a:srgbClr val="C00000"/>
                </a:solidFill>
                <a:latin typeface="Times New Roman" pitchFamily="18" charset="0"/>
                <a:cs typeface="Times New Roman" pitchFamily="18" charset="0"/>
              </a:rPr>
              <a:t>diﬃcult to work</a:t>
            </a:r>
            <a:r>
              <a:rPr lang="en-US" sz="2400" dirty="0">
                <a:latin typeface="Times New Roman" pitchFamily="18" charset="0"/>
                <a:cs typeface="Times New Roman" pitchFamily="18" charset="0"/>
              </a:rPr>
              <a:t> with and </a:t>
            </a:r>
            <a:r>
              <a:rPr lang="en-US" sz="2400" b="1" dirty="0">
                <a:solidFill>
                  <a:srgbClr val="C00000"/>
                </a:solidFill>
                <a:latin typeface="Times New Roman" pitchFamily="18" charset="0"/>
                <a:cs typeface="Times New Roman" pitchFamily="18" charset="0"/>
              </a:rPr>
              <a:t>difficult to maintain</a:t>
            </a:r>
            <a:r>
              <a:rPr lang="en-US" sz="2400" dirty="0">
                <a:latin typeface="Times New Roman" pitchFamily="18" charset="0"/>
                <a:cs typeface="Times New Roman" pitchFamily="18" charset="0"/>
              </a:rPr>
              <a:t>. </a:t>
            </a:r>
          </a:p>
          <a:p>
            <a:pPr marL="457200" indent="-457200" algn="just">
              <a:spcBef>
                <a:spcPts val="1200"/>
              </a:spcBef>
              <a:buFont typeface="+mj-lt"/>
              <a:buAutoNum type="arabicPeriod"/>
            </a:pPr>
            <a:r>
              <a:rPr lang="en-US" sz="2400" dirty="0">
                <a:latin typeface="Times New Roman" pitchFamily="18" charset="0"/>
                <a:cs typeface="Times New Roman" pitchFamily="18" charset="0"/>
              </a:rPr>
              <a:t>With a high-level language you have a much greater degree of </a:t>
            </a:r>
            <a:r>
              <a:rPr lang="en-US" sz="2400" b="1" dirty="0">
                <a:solidFill>
                  <a:srgbClr val="C00000"/>
                </a:solidFill>
                <a:latin typeface="Times New Roman" pitchFamily="18" charset="0"/>
                <a:cs typeface="Times New Roman" pitchFamily="18" charset="0"/>
              </a:rPr>
              <a:t>machine independence </a:t>
            </a:r>
            <a:r>
              <a:rPr lang="en-US" sz="2400" dirty="0">
                <a:latin typeface="Times New Roman" pitchFamily="18" charset="0"/>
                <a:cs typeface="Times New Roman" pitchFamily="18" charset="0"/>
              </a:rPr>
              <a:t>and </a:t>
            </a:r>
            <a:r>
              <a:rPr lang="en-US" sz="2400" b="1" dirty="0">
                <a:solidFill>
                  <a:srgbClr val="C00000"/>
                </a:solidFill>
                <a:latin typeface="Times New Roman" pitchFamily="18" charset="0"/>
                <a:cs typeface="Times New Roman" pitchFamily="18" charset="0"/>
              </a:rPr>
              <a:t>portability</a:t>
            </a:r>
            <a:r>
              <a:rPr lang="en-US" sz="2400" dirty="0">
                <a:latin typeface="Times New Roman" pitchFamily="18" charset="0"/>
                <a:cs typeface="Times New Roman" pitchFamily="18" charset="0"/>
              </a:rPr>
              <a:t> from one kind of computer to another.</a:t>
            </a:r>
          </a:p>
          <a:p>
            <a:pPr marL="457200" indent="-457200" algn="just">
              <a:spcBef>
                <a:spcPts val="1200"/>
              </a:spcBef>
              <a:buFont typeface="+mj-lt"/>
              <a:buAutoNum type="arabicPeriod"/>
            </a:pPr>
            <a:r>
              <a:rPr lang="en-US" sz="2400" dirty="0">
                <a:latin typeface="Times New Roman" pitchFamily="18" charset="0"/>
                <a:cs typeface="Times New Roman" pitchFamily="18" charset="0"/>
              </a:rPr>
              <a:t>In High-level languages, the programmer </a:t>
            </a:r>
            <a:r>
              <a:rPr lang="en-US" sz="2400" b="1" dirty="0">
                <a:solidFill>
                  <a:srgbClr val="C00000"/>
                </a:solidFill>
                <a:latin typeface="Times New Roman" pitchFamily="18" charset="0"/>
                <a:cs typeface="Times New Roman" pitchFamily="18" charset="0"/>
              </a:rPr>
              <a:t>does not have complete control of the machine’s resources </a:t>
            </a:r>
            <a:r>
              <a:rPr lang="en-US" sz="2400" dirty="0">
                <a:latin typeface="Times New Roman" pitchFamily="18" charset="0"/>
                <a:cs typeface="Times New Roman" pitchFamily="18" charset="0"/>
              </a:rPr>
              <a:t>(registers, interrupts, I/O buﬀers). </a:t>
            </a:r>
          </a:p>
          <a:p>
            <a:pPr marL="457200" indent="-457200" algn="just">
              <a:spcBef>
                <a:spcPts val="1200"/>
              </a:spcBef>
              <a:buFont typeface="+mj-lt"/>
              <a:buAutoNum type="arabicPeriod"/>
            </a:pPr>
            <a:r>
              <a:rPr lang="en-US" sz="2400" dirty="0">
                <a:latin typeface="Times New Roman" pitchFamily="18" charset="0"/>
                <a:cs typeface="Times New Roman" pitchFamily="18" charset="0"/>
              </a:rPr>
              <a:t>The compiler may generate </a:t>
            </a:r>
            <a:r>
              <a:rPr lang="en-US" sz="2400" b="1" dirty="0">
                <a:solidFill>
                  <a:srgbClr val="C00000"/>
                </a:solidFill>
                <a:latin typeface="Times New Roman" pitchFamily="18" charset="0"/>
                <a:cs typeface="Times New Roman" pitchFamily="18" charset="0"/>
              </a:rPr>
              <a:t>inefficient machine </a:t>
            </a:r>
            <a:r>
              <a:rPr lang="en-US" sz="2400" dirty="0">
                <a:latin typeface="Times New Roman" pitchFamily="18" charset="0"/>
                <a:cs typeface="Times New Roman" pitchFamily="18" charset="0"/>
              </a:rPr>
              <a:t>language programs.</a:t>
            </a:r>
          </a:p>
          <a:p>
            <a:pPr marL="457200" indent="-457200" algn="just">
              <a:spcBef>
                <a:spcPts val="1200"/>
              </a:spcBef>
              <a:buFont typeface="+mj-lt"/>
              <a:buAutoNum type="arabicPeriod"/>
            </a:pPr>
            <a:r>
              <a:rPr lang="en-US" sz="2400" b="1" dirty="0">
                <a:solidFill>
                  <a:srgbClr val="C00000"/>
                </a:solidFill>
                <a:latin typeface="Times New Roman" pitchFamily="18" charset="0"/>
                <a:cs typeface="Times New Roman" pitchFamily="18" charset="0"/>
              </a:rPr>
              <a:t>Additional software</a:t>
            </a:r>
            <a:r>
              <a:rPr lang="en-US" sz="2400" dirty="0">
                <a:latin typeface="Times New Roman" pitchFamily="18" charset="0"/>
                <a:cs typeface="Times New Roman" pitchFamily="18" charset="0"/>
              </a:rPr>
              <a:t>, the compiler, is needed in order to use a high-level language.</a:t>
            </a:r>
          </a:p>
        </p:txBody>
      </p:sp>
    </p:spTree>
    <p:extLst>
      <p:ext uri="{BB962C8B-B14F-4D97-AF65-F5344CB8AC3E}">
        <p14:creationId xmlns:p14="http://schemas.microsoft.com/office/powerpoint/2010/main" val="42848103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990600" y="152400"/>
            <a:ext cx="7315199" cy="477054"/>
          </a:xfrm>
          <a:prstGeom prst="rect">
            <a:avLst/>
          </a:prstGeom>
          <a:solidFill>
            <a:schemeClr val="bg1"/>
          </a:solidFill>
        </p:spPr>
        <p:txBody>
          <a:bodyPr wrap="square" rtlCol="0">
            <a:spAutoFit/>
          </a:bodyPr>
          <a:lstStyle/>
          <a:p>
            <a:pPr algn="ctr"/>
            <a:r>
              <a:rPr lang="en-US" sz="25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pic>
        <p:nvPicPr>
          <p:cNvPr id="3" name="Picture 2">
            <a:extLst>
              <a:ext uri="{FF2B5EF4-FFF2-40B4-BE49-F238E27FC236}">
                <a16:creationId xmlns:a16="http://schemas.microsoft.com/office/drawing/2014/main" id="{E9C75025-BE0C-41DF-B46D-63C218B34D47}"/>
              </a:ext>
            </a:extLst>
          </p:cNvPr>
          <p:cNvPicPr>
            <a:picLocks noChangeAspect="1"/>
          </p:cNvPicPr>
          <p:nvPr/>
        </p:nvPicPr>
        <p:blipFill>
          <a:blip r:embed="rId5"/>
          <a:stretch>
            <a:fillRect/>
          </a:stretch>
        </p:blipFill>
        <p:spPr>
          <a:xfrm>
            <a:off x="350182" y="1287497"/>
            <a:ext cx="8710569" cy="5113303"/>
          </a:xfrm>
          <a:prstGeom prst="rect">
            <a:avLst/>
          </a:prstGeom>
        </p:spPr>
      </p:pic>
      <p:sp>
        <p:nvSpPr>
          <p:cNvPr id="4" name="Rectangle: Rounded Corners 3">
            <a:extLst>
              <a:ext uri="{FF2B5EF4-FFF2-40B4-BE49-F238E27FC236}">
                <a16:creationId xmlns:a16="http://schemas.microsoft.com/office/drawing/2014/main" id="{B6EC9D0C-6702-4280-82B7-965D79A0F60A}"/>
              </a:ext>
            </a:extLst>
          </p:cNvPr>
          <p:cNvSpPr/>
          <p:nvPr/>
        </p:nvSpPr>
        <p:spPr>
          <a:xfrm>
            <a:off x="533400" y="1905000"/>
            <a:ext cx="2286000" cy="990600"/>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3F1DDC0-E07C-4C67-A333-330573D3201B}"/>
              </a:ext>
            </a:extLst>
          </p:cNvPr>
          <p:cNvSpPr/>
          <p:nvPr/>
        </p:nvSpPr>
        <p:spPr>
          <a:xfrm>
            <a:off x="533400" y="4267200"/>
            <a:ext cx="2286000" cy="990600"/>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504F744-CE1D-4438-A33A-105B61DDC049}"/>
              </a:ext>
            </a:extLst>
          </p:cNvPr>
          <p:cNvSpPr/>
          <p:nvPr/>
        </p:nvSpPr>
        <p:spPr>
          <a:xfrm>
            <a:off x="457200" y="3200400"/>
            <a:ext cx="228600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EA4B00F-DB0F-493B-8CCE-886B1B8B43AA}"/>
              </a:ext>
            </a:extLst>
          </p:cNvPr>
          <p:cNvSpPr/>
          <p:nvPr/>
        </p:nvSpPr>
        <p:spPr>
          <a:xfrm>
            <a:off x="533400" y="5334000"/>
            <a:ext cx="228600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6582B7-4D79-47FB-BB84-26F8B5C134AE}"/>
              </a:ext>
            </a:extLst>
          </p:cNvPr>
          <p:cNvSpPr/>
          <p:nvPr/>
        </p:nvSpPr>
        <p:spPr>
          <a:xfrm>
            <a:off x="2971800" y="1905000"/>
            <a:ext cx="2895600" cy="990600"/>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4109F09-6D90-46D6-98AC-AA2636FBF5EE}"/>
              </a:ext>
            </a:extLst>
          </p:cNvPr>
          <p:cNvSpPr/>
          <p:nvPr/>
        </p:nvSpPr>
        <p:spPr>
          <a:xfrm>
            <a:off x="2971800" y="4267200"/>
            <a:ext cx="2895600" cy="990600"/>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0C55FEC-47A6-4E6A-B9A0-142166E236DA}"/>
              </a:ext>
            </a:extLst>
          </p:cNvPr>
          <p:cNvSpPr/>
          <p:nvPr/>
        </p:nvSpPr>
        <p:spPr>
          <a:xfrm>
            <a:off x="6019800" y="3200400"/>
            <a:ext cx="2774018"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5F4A810-43F2-4DDF-BBE1-4F1CE6DE0C6D}"/>
              </a:ext>
            </a:extLst>
          </p:cNvPr>
          <p:cNvSpPr/>
          <p:nvPr/>
        </p:nvSpPr>
        <p:spPr>
          <a:xfrm>
            <a:off x="5943600" y="5334000"/>
            <a:ext cx="2850218"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6FAB58-2413-4389-B486-AB55B31A70E7}"/>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Applications of High-Level Languages and Machine or Assembly Language</a:t>
            </a:r>
          </a:p>
        </p:txBody>
      </p:sp>
    </p:spTree>
    <p:extLst>
      <p:ext uri="{BB962C8B-B14F-4D97-AF65-F5344CB8AC3E}">
        <p14:creationId xmlns:p14="http://schemas.microsoft.com/office/powerpoint/2010/main" val="166619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arn(inVertic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Compiler &amp; Interpreter</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3046988"/>
          </a:xfrm>
          <a:prstGeom prst="rect">
            <a:avLst/>
          </a:prstGeom>
          <a:noFill/>
        </p:spPr>
        <p:txBody>
          <a:bodyPr wrap="square">
            <a:spAutoFit/>
          </a:bodyPr>
          <a:lstStyle/>
          <a:p>
            <a:pPr marL="342900" indent="-342900" algn="just">
              <a:buFont typeface="Arial" panose="020B0604020202020204" pitchFamily="34" charset="0"/>
              <a:buChar char="•"/>
            </a:pPr>
            <a:r>
              <a:rPr lang="en-US" sz="2400" b="1" dirty="0">
                <a:solidFill>
                  <a:srgbClr val="0F06BA"/>
                </a:solidFill>
                <a:latin typeface="Times New Roman" pitchFamily="18" charset="0"/>
                <a:cs typeface="Times New Roman" pitchFamily="18" charset="0"/>
              </a:rPr>
              <a:t>Interpreter</a:t>
            </a:r>
            <a:r>
              <a:rPr lang="en-US" sz="2400" dirty="0">
                <a:latin typeface="Times New Roman" pitchFamily="18" charset="0"/>
                <a:cs typeface="Times New Roman" pitchFamily="18" charset="0"/>
              </a:rPr>
              <a:t> – is a computer program that interprets and executes the code written in one language (high-level language) </a:t>
            </a:r>
            <a:r>
              <a:rPr lang="en-US" sz="2400" b="1" u="sng" dirty="0">
                <a:solidFill>
                  <a:srgbClr val="C00000"/>
                </a:solidFill>
                <a:latin typeface="Times New Roman" pitchFamily="18" charset="0"/>
                <a:cs typeface="Times New Roman" pitchFamily="18" charset="0"/>
              </a:rPr>
              <a:t>one by one</a:t>
            </a:r>
            <a:r>
              <a:rPr lang="en-US" sz="2400" dirty="0">
                <a:latin typeface="Times New Roman" pitchFamily="18" charset="0"/>
                <a:cs typeface="Times New Roman" pitchFamily="18" charset="0"/>
              </a:rPr>
              <a:t>.</a:t>
            </a: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b="1" dirty="0">
                <a:solidFill>
                  <a:srgbClr val="0F06BA"/>
                </a:solidFill>
                <a:latin typeface="Times New Roman" pitchFamily="18" charset="0"/>
                <a:cs typeface="Times New Roman" pitchFamily="18" charset="0"/>
              </a:rPr>
              <a:t>A compiler </a:t>
            </a:r>
            <a:r>
              <a:rPr lang="en-US" sz="2400" dirty="0">
                <a:latin typeface="Times New Roman" pitchFamily="18" charset="0"/>
                <a:cs typeface="Times New Roman" pitchFamily="18" charset="0"/>
              </a:rPr>
              <a:t>is a computer program that </a:t>
            </a:r>
            <a:r>
              <a:rPr lang="en-US" sz="2400" b="1" u="sng" dirty="0">
                <a:solidFill>
                  <a:srgbClr val="C00000"/>
                </a:solidFill>
                <a:latin typeface="Times New Roman" pitchFamily="18" charset="0"/>
                <a:cs typeface="Times New Roman" pitchFamily="18" charset="0"/>
              </a:rPr>
              <a:t>completely</a:t>
            </a:r>
            <a:r>
              <a:rPr lang="en-US" sz="2400" dirty="0">
                <a:latin typeface="Times New Roman" pitchFamily="18" charset="0"/>
                <a:cs typeface="Times New Roman" pitchFamily="18" charset="0"/>
              </a:rPr>
              <a:t> translates the code written in one language (high-level language) into an into </a:t>
            </a:r>
            <a:r>
              <a:rPr lang="en-US" sz="2400" b="1" dirty="0">
                <a:solidFill>
                  <a:srgbClr val="C00000"/>
                </a:solidFill>
                <a:latin typeface="Times New Roman" pitchFamily="18" charset="0"/>
                <a:cs typeface="Times New Roman" pitchFamily="18" charset="0"/>
              </a:rPr>
              <a:t>equivalent</a:t>
            </a:r>
            <a:r>
              <a:rPr lang="en-US" sz="2400" dirty="0">
                <a:latin typeface="Times New Roman" pitchFamily="18" charset="0"/>
                <a:cs typeface="Times New Roman" pitchFamily="18" charset="0"/>
              </a:rPr>
              <a:t> other language (low-level or machine language), which then runs on the computer hardware.</a:t>
            </a:r>
            <a:endParaRPr lang="en-US" sz="24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02183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pic>
        <p:nvPicPr>
          <p:cNvPr id="3" name="Picture 2">
            <a:extLst>
              <a:ext uri="{FF2B5EF4-FFF2-40B4-BE49-F238E27FC236}">
                <a16:creationId xmlns:a16="http://schemas.microsoft.com/office/drawing/2014/main" id="{BA8DFFC7-8C18-42EB-853E-38A459C888C1}"/>
              </a:ext>
            </a:extLst>
          </p:cNvPr>
          <p:cNvPicPr>
            <a:picLocks noChangeAspect="1"/>
          </p:cNvPicPr>
          <p:nvPr/>
        </p:nvPicPr>
        <p:blipFill>
          <a:blip r:embed="rId5"/>
          <a:stretch>
            <a:fillRect/>
          </a:stretch>
        </p:blipFill>
        <p:spPr>
          <a:xfrm>
            <a:off x="3657600" y="1295400"/>
            <a:ext cx="2133600" cy="1336431"/>
          </a:xfrm>
          <a:prstGeom prst="rect">
            <a:avLst/>
          </a:prstGeom>
        </p:spPr>
      </p:pic>
      <p:pic>
        <p:nvPicPr>
          <p:cNvPr id="15" name="Picture 14">
            <a:extLst>
              <a:ext uri="{FF2B5EF4-FFF2-40B4-BE49-F238E27FC236}">
                <a16:creationId xmlns:a16="http://schemas.microsoft.com/office/drawing/2014/main" id="{3664BA75-753A-4625-A7E2-2D05342E09AF}"/>
              </a:ext>
            </a:extLst>
          </p:cNvPr>
          <p:cNvPicPr>
            <a:picLocks noChangeAspect="1"/>
          </p:cNvPicPr>
          <p:nvPr/>
        </p:nvPicPr>
        <p:blipFill>
          <a:blip r:embed="rId6"/>
          <a:stretch>
            <a:fillRect/>
          </a:stretch>
        </p:blipFill>
        <p:spPr>
          <a:xfrm>
            <a:off x="709020" y="2514600"/>
            <a:ext cx="8282580" cy="2114980"/>
          </a:xfrm>
          <a:prstGeom prst="rect">
            <a:avLst/>
          </a:prstGeom>
        </p:spPr>
      </p:pic>
      <p:pic>
        <p:nvPicPr>
          <p:cNvPr id="17" name="Picture 16">
            <a:extLst>
              <a:ext uri="{FF2B5EF4-FFF2-40B4-BE49-F238E27FC236}">
                <a16:creationId xmlns:a16="http://schemas.microsoft.com/office/drawing/2014/main" id="{AD0B917B-DBAC-4BD3-8BB7-EF60511486D3}"/>
              </a:ext>
            </a:extLst>
          </p:cNvPr>
          <p:cNvPicPr>
            <a:picLocks noChangeAspect="1"/>
          </p:cNvPicPr>
          <p:nvPr/>
        </p:nvPicPr>
        <p:blipFill>
          <a:blip r:embed="rId7"/>
          <a:stretch>
            <a:fillRect/>
          </a:stretch>
        </p:blipFill>
        <p:spPr>
          <a:xfrm>
            <a:off x="820672" y="4752862"/>
            <a:ext cx="8059275" cy="1619476"/>
          </a:xfrm>
          <a:prstGeom prst="rect">
            <a:avLst/>
          </a:prstGeom>
        </p:spPr>
      </p:pic>
      <p:sp>
        <p:nvSpPr>
          <p:cNvPr id="18" name="Rectangle: Rounded Corners 17">
            <a:extLst>
              <a:ext uri="{FF2B5EF4-FFF2-40B4-BE49-F238E27FC236}">
                <a16:creationId xmlns:a16="http://schemas.microsoft.com/office/drawing/2014/main" id="{47B2A6EA-0B12-4DC7-BB3B-0FDDFA89C517}"/>
              </a:ext>
            </a:extLst>
          </p:cNvPr>
          <p:cNvSpPr/>
          <p:nvPr/>
        </p:nvSpPr>
        <p:spPr>
          <a:xfrm>
            <a:off x="7391400" y="2438400"/>
            <a:ext cx="1600200" cy="2191180"/>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573B10D-A8A8-42A0-A554-908C86E2908B}"/>
              </a:ext>
            </a:extLst>
          </p:cNvPr>
          <p:cNvSpPr/>
          <p:nvPr/>
        </p:nvSpPr>
        <p:spPr>
          <a:xfrm>
            <a:off x="7543800" y="4971620"/>
            <a:ext cx="1524000" cy="953362"/>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2788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219200"/>
            <a:ext cx="8915399" cy="1200329"/>
          </a:xfrm>
          <a:prstGeom prst="rect">
            <a:avLst/>
          </a:prstGeom>
          <a:noFill/>
        </p:spPr>
        <p:txBody>
          <a:bodyPr wrap="square">
            <a:spAutoFit/>
          </a:bodyPr>
          <a:lstStyle/>
          <a:p>
            <a:pPr algn="just"/>
            <a:r>
              <a:rPr lang="en-US" sz="2400" dirty="0">
                <a:latin typeface="Times New Roman" pitchFamily="18" charset="0"/>
                <a:cs typeface="Times New Roman" pitchFamily="18" charset="0"/>
              </a:rPr>
              <a:t>Show the </a:t>
            </a:r>
            <a:r>
              <a:rPr lang="en-US" sz="2400" b="1" dirty="0">
                <a:solidFill>
                  <a:srgbClr val="C00000"/>
                </a:solidFill>
                <a:latin typeface="Times New Roman" pitchFamily="18" charset="0"/>
                <a:cs typeface="Times New Roman" pitchFamily="18" charset="0"/>
              </a:rPr>
              <a:t>compiler</a:t>
            </a:r>
            <a:r>
              <a:rPr lang="en-US" sz="2400" dirty="0">
                <a:latin typeface="Times New Roman" pitchFamily="18" charset="0"/>
                <a:cs typeface="Times New Roman" pitchFamily="18" charset="0"/>
              </a:rPr>
              <a:t> output and the </a:t>
            </a:r>
            <a:r>
              <a:rPr lang="en-US" sz="2400" b="1" dirty="0">
                <a:solidFill>
                  <a:srgbClr val="C00000"/>
                </a:solidFill>
                <a:latin typeface="Times New Roman" pitchFamily="18" charset="0"/>
                <a:cs typeface="Times New Roman" pitchFamily="18" charset="0"/>
              </a:rPr>
              <a:t>interpreter</a:t>
            </a:r>
            <a:r>
              <a:rPr lang="en-US" sz="2400" dirty="0">
                <a:latin typeface="Times New Roman" pitchFamily="18" charset="0"/>
                <a:cs typeface="Times New Roman" pitchFamily="18" charset="0"/>
              </a:rPr>
              <a:t> output for the following Java source code: </a:t>
            </a:r>
          </a:p>
          <a:p>
            <a:pPr marL="0" indent="0" algn="ctr">
              <a:buNone/>
            </a:pPr>
            <a:r>
              <a:rPr lang="nn-NO" sz="2400" b="1" dirty="0">
                <a:solidFill>
                  <a:srgbClr val="0F06BA"/>
                </a:solidFill>
                <a:latin typeface="Times New Roman" pitchFamily="18" charset="0"/>
                <a:cs typeface="Times New Roman" pitchFamily="18" charset="0"/>
              </a:rPr>
              <a:t>for (i=1; i&lt;=4; i++) System.out.print (i*3);</a:t>
            </a:r>
            <a:endParaRPr lang="en-US" sz="2400" b="1" dirty="0">
              <a:solidFill>
                <a:srgbClr val="0F06BA"/>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9A737B64-8EDC-41EA-9BE5-EC1DAFEC696E}"/>
              </a:ext>
            </a:extLst>
          </p:cNvPr>
          <p:cNvPicPr>
            <a:picLocks noChangeAspect="1"/>
          </p:cNvPicPr>
          <p:nvPr/>
        </p:nvPicPr>
        <p:blipFill>
          <a:blip r:embed="rId5"/>
          <a:stretch>
            <a:fillRect/>
          </a:stretch>
        </p:blipFill>
        <p:spPr>
          <a:xfrm>
            <a:off x="990600" y="2645298"/>
            <a:ext cx="2962275" cy="4057471"/>
          </a:xfrm>
          <a:prstGeom prst="rect">
            <a:avLst/>
          </a:prstGeom>
        </p:spPr>
      </p:pic>
      <p:pic>
        <p:nvPicPr>
          <p:cNvPr id="5" name="Picture 4">
            <a:extLst>
              <a:ext uri="{FF2B5EF4-FFF2-40B4-BE49-F238E27FC236}">
                <a16:creationId xmlns:a16="http://schemas.microsoft.com/office/drawing/2014/main" id="{2702AA4A-E84F-40BB-ADCE-5F5A09412C36}"/>
              </a:ext>
            </a:extLst>
          </p:cNvPr>
          <p:cNvPicPr>
            <a:picLocks noChangeAspect="1"/>
          </p:cNvPicPr>
          <p:nvPr/>
        </p:nvPicPr>
        <p:blipFill>
          <a:blip r:embed="rId6"/>
          <a:stretch>
            <a:fillRect/>
          </a:stretch>
        </p:blipFill>
        <p:spPr>
          <a:xfrm>
            <a:off x="6048039" y="2645298"/>
            <a:ext cx="2410161" cy="1181265"/>
          </a:xfrm>
          <a:prstGeom prst="rect">
            <a:avLst/>
          </a:prstGeom>
        </p:spPr>
      </p:pic>
      <p:cxnSp>
        <p:nvCxnSpPr>
          <p:cNvPr id="8" name="Straight Connector 7">
            <a:extLst>
              <a:ext uri="{FF2B5EF4-FFF2-40B4-BE49-F238E27FC236}">
                <a16:creationId xmlns:a16="http://schemas.microsoft.com/office/drawing/2014/main" id="{42BACD51-AC0D-47D5-B80A-D85D5A4B6121}"/>
              </a:ext>
            </a:extLst>
          </p:cNvPr>
          <p:cNvCxnSpPr/>
          <p:nvPr/>
        </p:nvCxnSpPr>
        <p:spPr>
          <a:xfrm>
            <a:off x="4953000" y="2645298"/>
            <a:ext cx="0" cy="40574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8235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Compile Time &amp; Run Time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354217"/>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en-US" sz="2400" b="1" dirty="0">
                <a:solidFill>
                  <a:srgbClr val="0F06BA"/>
                </a:solidFill>
                <a:latin typeface="Times New Roman" pitchFamily="18" charset="0"/>
                <a:cs typeface="Times New Roman" pitchFamily="18" charset="0"/>
              </a:rPr>
              <a:t>Compile time</a:t>
            </a:r>
            <a:r>
              <a:rPr lang="en-US" sz="2400" dirty="0">
                <a:latin typeface="Times New Roman" pitchFamily="18" charset="0"/>
                <a:cs typeface="Times New Roman" pitchFamily="18" charset="0"/>
              </a:rPr>
              <a:t>: The time at which a source program is compiled.</a:t>
            </a:r>
          </a:p>
          <a:p>
            <a:pPr marL="342900" indent="-342900" algn="just">
              <a:spcBef>
                <a:spcPts val="1200"/>
              </a:spcBef>
              <a:buFont typeface="Arial" panose="020B0604020202020204" pitchFamily="34" charset="0"/>
              <a:buChar char="•"/>
            </a:pPr>
            <a:r>
              <a:rPr lang="en-US" sz="2400" dirty="0">
                <a:latin typeface="Times New Roman" pitchFamily="18" charset="0"/>
                <a:cs typeface="Times New Roman" pitchFamily="18" charset="0"/>
              </a:rPr>
              <a:t> </a:t>
            </a:r>
            <a:r>
              <a:rPr lang="en-US" sz="2400" b="1" dirty="0">
                <a:solidFill>
                  <a:srgbClr val="0F06BA"/>
                </a:solidFill>
                <a:latin typeface="Times New Roman" pitchFamily="18" charset="0"/>
                <a:cs typeface="Times New Roman" pitchFamily="18" charset="0"/>
              </a:rPr>
              <a:t>Run time</a:t>
            </a:r>
            <a:r>
              <a:rPr lang="en-US" sz="2400" dirty="0">
                <a:latin typeface="Times New Roman" pitchFamily="18" charset="0"/>
                <a:cs typeface="Times New Roman" pitchFamily="18" charset="0"/>
              </a:rPr>
              <a:t>: The time at which the resulting object program is loaded and executed.</a:t>
            </a:r>
          </a:p>
        </p:txBody>
      </p:sp>
      <p:pic>
        <p:nvPicPr>
          <p:cNvPr id="3" name="Picture 2">
            <a:extLst>
              <a:ext uri="{FF2B5EF4-FFF2-40B4-BE49-F238E27FC236}">
                <a16:creationId xmlns:a16="http://schemas.microsoft.com/office/drawing/2014/main" id="{6F6D1B27-44AB-47A3-88ED-484366BC1D9D}"/>
              </a:ext>
            </a:extLst>
          </p:cNvPr>
          <p:cNvPicPr>
            <a:picLocks noChangeAspect="1"/>
          </p:cNvPicPr>
          <p:nvPr/>
        </p:nvPicPr>
        <p:blipFill>
          <a:blip r:embed="rId5"/>
          <a:stretch>
            <a:fillRect/>
          </a:stretch>
        </p:blipFill>
        <p:spPr>
          <a:xfrm>
            <a:off x="457200" y="3152775"/>
            <a:ext cx="8477250" cy="2257425"/>
          </a:xfrm>
          <a:prstGeom prst="rect">
            <a:avLst/>
          </a:prstGeom>
        </p:spPr>
      </p:pic>
    </p:spTree>
    <p:extLst>
      <p:ext uri="{BB962C8B-B14F-4D97-AF65-F5344CB8AC3E}">
        <p14:creationId xmlns:p14="http://schemas.microsoft.com/office/powerpoint/2010/main" val="1857759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Compiler Language -- Big C notation</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It is important to remember that a compiler is a program, and it must be written in some language (machine, assembly, high-level).</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In describing this program, we are dealing with three languages: </a:t>
            </a:r>
          </a:p>
          <a:p>
            <a:pPr marL="1089025" indent="-457200" algn="just">
              <a:buAutoNum type="arabicPeriod"/>
            </a:pPr>
            <a:r>
              <a:rPr lang="en-US" sz="2400" dirty="0">
                <a:latin typeface="Times New Roman" pitchFamily="18" charset="0"/>
                <a:cs typeface="Times New Roman" pitchFamily="18" charset="0"/>
              </a:rPr>
              <a:t>The source language, i.e. the input to the compiler.</a:t>
            </a:r>
          </a:p>
          <a:p>
            <a:pPr marL="1089025" indent="-457200" algn="just">
              <a:buAutoNum type="arabicPeriod"/>
            </a:pPr>
            <a:r>
              <a:rPr lang="en-US" sz="2400" dirty="0">
                <a:latin typeface="Times New Roman" pitchFamily="18" charset="0"/>
                <a:cs typeface="Times New Roman" pitchFamily="18" charset="0"/>
              </a:rPr>
              <a:t>The object language, i.e. the output of the compiler. </a:t>
            </a:r>
          </a:p>
          <a:p>
            <a:pPr marL="1089025" indent="-457200" algn="just">
              <a:buAutoNum type="arabicPeriod"/>
            </a:pPr>
            <a:r>
              <a:rPr lang="en-US" sz="2400" dirty="0">
                <a:latin typeface="Times New Roman" pitchFamily="18" charset="0"/>
                <a:cs typeface="Times New Roman" pitchFamily="18" charset="0"/>
              </a:rPr>
              <a:t>The language in which the compiler is written, or the language in which it exists.</a:t>
            </a:r>
          </a:p>
        </p:txBody>
      </p:sp>
      <p:sp>
        <p:nvSpPr>
          <p:cNvPr id="13" name="Rectangle 12">
            <a:extLst>
              <a:ext uri="{FF2B5EF4-FFF2-40B4-BE49-F238E27FC236}">
                <a16:creationId xmlns:a16="http://schemas.microsoft.com/office/drawing/2014/main" id="{07A531A6-AB0F-4390-8D2A-2348C21C1CDB}"/>
              </a:ext>
            </a:extLst>
          </p:cNvPr>
          <p:cNvSpPr/>
          <p:nvPr/>
        </p:nvSpPr>
        <p:spPr>
          <a:xfrm>
            <a:off x="152400" y="5181600"/>
            <a:ext cx="2716306" cy="338554"/>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A Java compiler for the Mac.</a:t>
            </a:r>
          </a:p>
        </p:txBody>
      </p:sp>
      <p:pic>
        <p:nvPicPr>
          <p:cNvPr id="14" name="Picture 13">
            <a:extLst>
              <a:ext uri="{FF2B5EF4-FFF2-40B4-BE49-F238E27FC236}">
                <a16:creationId xmlns:a16="http://schemas.microsoft.com/office/drawing/2014/main" id="{52837F40-05A5-4C09-B9FE-3E3490F90F2F}"/>
              </a:ext>
            </a:extLst>
          </p:cNvPr>
          <p:cNvPicPr>
            <a:picLocks noChangeAspect="1"/>
          </p:cNvPicPr>
          <p:nvPr/>
        </p:nvPicPr>
        <p:blipFill>
          <a:blip r:embed="rId5"/>
          <a:stretch>
            <a:fillRect/>
          </a:stretch>
        </p:blipFill>
        <p:spPr>
          <a:xfrm>
            <a:off x="304800" y="4267200"/>
            <a:ext cx="2208469" cy="835705"/>
          </a:xfrm>
          <a:prstGeom prst="rect">
            <a:avLst/>
          </a:prstGeom>
        </p:spPr>
      </p:pic>
      <p:pic>
        <p:nvPicPr>
          <p:cNvPr id="16" name="Picture 15">
            <a:extLst>
              <a:ext uri="{FF2B5EF4-FFF2-40B4-BE49-F238E27FC236}">
                <a16:creationId xmlns:a16="http://schemas.microsoft.com/office/drawing/2014/main" id="{9F905B57-2D6E-455E-9231-E8CD0C4AC55C}"/>
              </a:ext>
            </a:extLst>
          </p:cNvPr>
          <p:cNvPicPr>
            <a:picLocks noChangeAspect="1"/>
          </p:cNvPicPr>
          <p:nvPr/>
        </p:nvPicPr>
        <p:blipFill>
          <a:blip r:embed="rId6"/>
          <a:stretch>
            <a:fillRect/>
          </a:stretch>
        </p:blipFill>
        <p:spPr>
          <a:xfrm>
            <a:off x="3358044" y="4191000"/>
            <a:ext cx="2411229" cy="830997"/>
          </a:xfrm>
          <a:prstGeom prst="rect">
            <a:avLst/>
          </a:prstGeom>
        </p:spPr>
      </p:pic>
      <p:sp>
        <p:nvSpPr>
          <p:cNvPr id="17" name="Rectangle 16">
            <a:extLst>
              <a:ext uri="{FF2B5EF4-FFF2-40B4-BE49-F238E27FC236}">
                <a16:creationId xmlns:a16="http://schemas.microsoft.com/office/drawing/2014/main" id="{4C6645BB-5A0E-4C13-9ACE-29B9DF4B80B3}"/>
              </a:ext>
            </a:extLst>
          </p:cNvPr>
          <p:cNvSpPr/>
          <p:nvPr/>
        </p:nvSpPr>
        <p:spPr>
          <a:xfrm>
            <a:off x="2971801" y="5105400"/>
            <a:ext cx="2971800" cy="1077218"/>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A compiler which translates Java programs to Mac machine language, and which runs on a Sun machine.</a:t>
            </a:r>
          </a:p>
        </p:txBody>
      </p:sp>
      <p:pic>
        <p:nvPicPr>
          <p:cNvPr id="20" name="Picture 19">
            <a:extLst>
              <a:ext uri="{FF2B5EF4-FFF2-40B4-BE49-F238E27FC236}">
                <a16:creationId xmlns:a16="http://schemas.microsoft.com/office/drawing/2014/main" id="{EB282F07-10E2-4B8D-B87F-20BBE762E97B}"/>
              </a:ext>
            </a:extLst>
          </p:cNvPr>
          <p:cNvPicPr>
            <a:picLocks noChangeAspect="1"/>
          </p:cNvPicPr>
          <p:nvPr/>
        </p:nvPicPr>
        <p:blipFill>
          <a:blip r:embed="rId7"/>
          <a:stretch>
            <a:fillRect/>
          </a:stretch>
        </p:blipFill>
        <p:spPr>
          <a:xfrm>
            <a:off x="6324600" y="4114800"/>
            <a:ext cx="2296774" cy="838146"/>
          </a:xfrm>
          <a:prstGeom prst="rect">
            <a:avLst/>
          </a:prstGeom>
        </p:spPr>
      </p:pic>
      <p:sp>
        <p:nvSpPr>
          <p:cNvPr id="21" name="Rectangle 20">
            <a:extLst>
              <a:ext uri="{FF2B5EF4-FFF2-40B4-BE49-F238E27FC236}">
                <a16:creationId xmlns:a16="http://schemas.microsoft.com/office/drawing/2014/main" id="{4C3124B8-E1F5-44C3-AD0B-6AC12892B82C}"/>
              </a:ext>
            </a:extLst>
          </p:cNvPr>
          <p:cNvSpPr/>
          <p:nvPr/>
        </p:nvSpPr>
        <p:spPr>
          <a:xfrm>
            <a:off x="6362918" y="5105400"/>
            <a:ext cx="2628682" cy="1077218"/>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A compiler which translates PC machine language programs to Java, written in Ada</a:t>
            </a:r>
          </a:p>
        </p:txBody>
      </p:sp>
    </p:spTree>
    <p:extLst>
      <p:ext uri="{BB962C8B-B14F-4D97-AF65-F5344CB8AC3E}">
        <p14:creationId xmlns:p14="http://schemas.microsoft.com/office/powerpoint/2010/main" val="40718567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228600" y="914400"/>
            <a:ext cx="8610600" cy="57395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200" dirty="0">
                <a:latin typeface="Times New Roman" pitchFamily="18" charset="0"/>
                <a:cs typeface="Times New Roman" pitchFamily="18" charset="0"/>
              </a:rPr>
              <a:t>Course Name</a:t>
            </a:r>
            <a:r>
              <a:rPr lang="en-US" sz="3200" b="1" dirty="0">
                <a:latin typeface="Times New Roman" pitchFamily="18" charset="0"/>
                <a:cs typeface="Times New Roman" pitchFamily="18" charset="0"/>
              </a:rPr>
              <a:t>: Compiler Design</a:t>
            </a:r>
          </a:p>
          <a:p>
            <a:pPr marL="457200" indent="-457200">
              <a:lnSpc>
                <a:spcPct val="150000"/>
              </a:lnSpc>
              <a:buFont typeface="Arial" panose="020B0604020202020204" pitchFamily="34" charset="0"/>
              <a:buChar char="•"/>
            </a:pPr>
            <a:r>
              <a:rPr lang="en-US" sz="3200" dirty="0">
                <a:latin typeface="Times New Roman" pitchFamily="18" charset="0"/>
                <a:cs typeface="Times New Roman" pitchFamily="18" charset="0"/>
              </a:rPr>
              <a:t>Course Code</a:t>
            </a:r>
            <a:r>
              <a:rPr lang="en-US" sz="3200" b="1" dirty="0">
                <a:latin typeface="Times New Roman" pitchFamily="18" charset="0"/>
                <a:cs typeface="Times New Roman" pitchFamily="18" charset="0"/>
              </a:rPr>
              <a:t>: CS471.</a:t>
            </a:r>
            <a:endParaRPr lang="en-US" sz="3200" dirty="0">
              <a:latin typeface="Times New Roman" pitchFamily="18" charset="0"/>
              <a:cs typeface="Times New Roman" pitchFamily="18" charset="0"/>
            </a:endParaRPr>
          </a:p>
          <a:p>
            <a:pPr marL="457200" indent="-457200">
              <a:lnSpc>
                <a:spcPct val="150000"/>
              </a:lnSpc>
              <a:buFont typeface="Arial" panose="020B0604020202020204" pitchFamily="34" charset="0"/>
              <a:buChar char="•"/>
            </a:pPr>
            <a:r>
              <a:rPr lang="en-US" sz="3200" dirty="0">
                <a:latin typeface="Times New Roman" pitchFamily="18" charset="0"/>
                <a:cs typeface="Times New Roman" pitchFamily="18" charset="0"/>
              </a:rPr>
              <a:t>Level</a:t>
            </a:r>
            <a:r>
              <a:rPr lang="en-US" sz="3200" b="1" dirty="0">
                <a:latin typeface="Times New Roman" pitchFamily="18" charset="0"/>
                <a:cs typeface="Times New Roman" pitchFamily="18" charset="0"/>
              </a:rPr>
              <a:t>: 2</a:t>
            </a:r>
            <a:r>
              <a:rPr lang="en-US" sz="3200" b="1" baseline="30000" dirty="0">
                <a:latin typeface="Times New Roman" pitchFamily="18" charset="0"/>
                <a:cs typeface="Times New Roman" pitchFamily="18" charset="0"/>
              </a:rPr>
              <a:t>nd </a:t>
            </a:r>
            <a:r>
              <a:rPr lang="en-US" sz="3200" b="1" dirty="0">
                <a:latin typeface="Times New Roman" pitchFamily="18" charset="0"/>
                <a:cs typeface="Times New Roman" pitchFamily="18" charset="0"/>
              </a:rPr>
              <a:t>Semester, 4</a:t>
            </a:r>
            <a:r>
              <a:rPr lang="en-US" sz="3200" b="1" baseline="30000" dirty="0">
                <a:latin typeface="Times New Roman" pitchFamily="18" charset="0"/>
                <a:cs typeface="Times New Roman" pitchFamily="18" charset="0"/>
              </a:rPr>
              <a:t>th </a:t>
            </a:r>
            <a:r>
              <a:rPr lang="en-US" sz="3200" b="1" dirty="0">
                <a:latin typeface="Times New Roman" pitchFamily="18" charset="0"/>
                <a:cs typeface="Times New Roman" pitchFamily="18" charset="0"/>
              </a:rPr>
              <a:t>Year/ B.Sc.</a:t>
            </a:r>
          </a:p>
          <a:p>
            <a:pPr marL="457200" indent="-457200">
              <a:lnSpc>
                <a:spcPct val="150000"/>
              </a:lnSpc>
              <a:buFont typeface="Arial" panose="020B0604020202020204" pitchFamily="34" charset="0"/>
              <a:buChar char="•"/>
            </a:pPr>
            <a:r>
              <a:rPr lang="en-US" sz="3200" dirty="0">
                <a:latin typeface="Times New Roman" pitchFamily="18" charset="0"/>
                <a:cs typeface="Times New Roman" pitchFamily="18" charset="0"/>
              </a:rPr>
              <a:t>Course Credit</a:t>
            </a:r>
            <a:r>
              <a:rPr lang="en-US" sz="3200" b="1" dirty="0">
                <a:latin typeface="Times New Roman" pitchFamily="18" charset="0"/>
                <a:cs typeface="Times New Roman" pitchFamily="18" charset="0"/>
              </a:rPr>
              <a:t>: 3 credits</a:t>
            </a:r>
          </a:p>
          <a:p>
            <a:pPr marL="457200" indent="-457200">
              <a:lnSpc>
                <a:spcPct val="150000"/>
              </a:lnSpc>
              <a:buFont typeface="Arial" panose="020B0604020202020204" pitchFamily="34" charset="0"/>
              <a:buChar char="•"/>
            </a:pPr>
            <a:r>
              <a:rPr lang="en-US" sz="3200" dirty="0">
                <a:latin typeface="Times New Roman" pitchFamily="18" charset="0"/>
                <a:cs typeface="Times New Roman" pitchFamily="18" charset="0"/>
              </a:rPr>
              <a:t>Instructor</a:t>
            </a:r>
            <a:r>
              <a:rPr lang="en-US" sz="3200" b="1" dirty="0">
                <a:latin typeface="Times New Roman" pitchFamily="18" charset="0"/>
                <a:cs typeface="Times New Roman" pitchFamily="18" charset="0"/>
              </a:rPr>
              <a:t>: </a:t>
            </a:r>
          </a:p>
          <a:p>
            <a:pPr marL="1720850" indent="-457200">
              <a:lnSpc>
                <a:spcPct val="150000"/>
              </a:lnSpc>
              <a:buFont typeface="Wingdings" panose="05000000000000000000" pitchFamily="2" charset="2"/>
              <a:buChar char="Ø"/>
            </a:pPr>
            <a:r>
              <a:rPr lang="en-US" sz="3200" b="1" dirty="0">
                <a:latin typeface="Times New Roman" pitchFamily="18" charset="0"/>
                <a:cs typeface="Times New Roman" pitchFamily="18" charset="0"/>
              </a:rPr>
              <a:t>Dr. Ibrahim Elgendy</a:t>
            </a:r>
          </a:p>
          <a:p>
            <a:pPr>
              <a:lnSpc>
                <a:spcPct val="150000"/>
              </a:lnSpc>
            </a:pPr>
            <a:endParaRPr lang="en-US" sz="2800" b="1" dirty="0">
              <a:latin typeface="Times New Roman" pitchFamily="18" charset="0"/>
              <a:cs typeface="Times New Roman" pitchFamily="18" charset="0"/>
            </a:endParaRPr>
          </a:p>
          <a:p>
            <a:pPr>
              <a:lnSpc>
                <a:spcPct val="150000"/>
              </a:lnSpc>
            </a:pPr>
            <a:endParaRPr lang="en-US" sz="2800" b="1" dirty="0">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Course Information</a:t>
            </a:r>
            <a:endParaRPr lang="en-US" sz="2800" dirty="0">
              <a:solidFill>
                <a:srgbClr val="C00000"/>
              </a:solidFill>
            </a:endParaRPr>
          </a:p>
        </p:txBody>
      </p:sp>
      <p:pic>
        <p:nvPicPr>
          <p:cNvPr id="10" name="Picture 9">
            <a:extLst>
              <a:ext uri="{FF2B5EF4-FFF2-40B4-BE49-F238E27FC236}">
                <a16:creationId xmlns:a16="http://schemas.microsoft.com/office/drawing/2014/main" id="{7FE0CF1E-4687-4D36-80FB-C472BB80782B}"/>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6CB7B5E2-3A32-48AC-8067-AD70E040533B}"/>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34805520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200329"/>
          </a:xfrm>
          <a:prstGeom prst="rect">
            <a:avLst/>
          </a:prstGeom>
          <a:noFill/>
        </p:spPr>
        <p:txBody>
          <a:bodyPr wrap="square">
            <a:spAutoFit/>
          </a:bodyPr>
          <a:lstStyle/>
          <a:p>
            <a:pPr algn="just"/>
            <a:r>
              <a:rPr lang="en-US" sz="2400" b="1" dirty="0">
                <a:latin typeface="Times New Roman" pitchFamily="18" charset="0"/>
                <a:cs typeface="Times New Roman" pitchFamily="18" charset="0"/>
              </a:rPr>
              <a:t>Using the big C notation to show each of the following compilers:</a:t>
            </a:r>
          </a:p>
          <a:p>
            <a:pPr marL="860425" indent="-457200" algn="just">
              <a:buFont typeface="+mj-lt"/>
              <a:buAutoNum type="arabicPeriod"/>
            </a:pPr>
            <a:r>
              <a:rPr lang="en-US" sz="2400" dirty="0">
                <a:latin typeface="Times New Roman" pitchFamily="18" charset="0"/>
                <a:cs typeface="Times New Roman" pitchFamily="18" charset="0"/>
              </a:rPr>
              <a:t>An Ada compiler which runs on the PC and compiles to the PC machine language.</a:t>
            </a:r>
          </a:p>
        </p:txBody>
      </p:sp>
      <p:pic>
        <p:nvPicPr>
          <p:cNvPr id="15" name="Picture 14">
            <a:extLst>
              <a:ext uri="{FF2B5EF4-FFF2-40B4-BE49-F238E27FC236}">
                <a16:creationId xmlns:a16="http://schemas.microsoft.com/office/drawing/2014/main" id="{DA5FDE9F-2DE9-4D75-86FC-374033AD3546}"/>
              </a:ext>
            </a:extLst>
          </p:cNvPr>
          <p:cNvPicPr>
            <a:picLocks noChangeAspect="1"/>
          </p:cNvPicPr>
          <p:nvPr/>
        </p:nvPicPr>
        <p:blipFill>
          <a:blip r:embed="rId5"/>
          <a:stretch>
            <a:fillRect/>
          </a:stretch>
        </p:blipFill>
        <p:spPr>
          <a:xfrm>
            <a:off x="228600" y="4500489"/>
            <a:ext cx="2189785" cy="1671711"/>
          </a:xfrm>
          <a:prstGeom prst="rect">
            <a:avLst/>
          </a:prstGeom>
        </p:spPr>
      </p:pic>
      <p:pic>
        <p:nvPicPr>
          <p:cNvPr id="18" name="Picture 17">
            <a:extLst>
              <a:ext uri="{FF2B5EF4-FFF2-40B4-BE49-F238E27FC236}">
                <a16:creationId xmlns:a16="http://schemas.microsoft.com/office/drawing/2014/main" id="{641A0FD7-BF64-442C-85FA-0F20A166679E}"/>
              </a:ext>
            </a:extLst>
          </p:cNvPr>
          <p:cNvPicPr>
            <a:picLocks noChangeAspect="1"/>
          </p:cNvPicPr>
          <p:nvPr/>
        </p:nvPicPr>
        <p:blipFill>
          <a:blip r:embed="rId6"/>
          <a:stretch>
            <a:fillRect/>
          </a:stretch>
        </p:blipFill>
        <p:spPr>
          <a:xfrm>
            <a:off x="3409988" y="4433254"/>
            <a:ext cx="2324023" cy="1671711"/>
          </a:xfrm>
          <a:prstGeom prst="rect">
            <a:avLst/>
          </a:prstGeom>
        </p:spPr>
      </p:pic>
      <p:pic>
        <p:nvPicPr>
          <p:cNvPr id="22" name="Picture 21">
            <a:extLst>
              <a:ext uri="{FF2B5EF4-FFF2-40B4-BE49-F238E27FC236}">
                <a16:creationId xmlns:a16="http://schemas.microsoft.com/office/drawing/2014/main" id="{59C3DD38-7A04-4C87-B790-D8ECF63C623C}"/>
              </a:ext>
            </a:extLst>
          </p:cNvPr>
          <p:cNvPicPr>
            <a:picLocks noChangeAspect="1"/>
          </p:cNvPicPr>
          <p:nvPr/>
        </p:nvPicPr>
        <p:blipFill>
          <a:blip r:embed="rId7"/>
          <a:stretch>
            <a:fillRect/>
          </a:stretch>
        </p:blipFill>
        <p:spPr>
          <a:xfrm>
            <a:off x="6358708" y="4475088"/>
            <a:ext cx="2404292" cy="1925712"/>
          </a:xfrm>
          <a:prstGeom prst="rect">
            <a:avLst/>
          </a:prstGeom>
        </p:spPr>
      </p:pic>
      <p:sp>
        <p:nvSpPr>
          <p:cNvPr id="23" name="TextBox 22">
            <a:extLst>
              <a:ext uri="{FF2B5EF4-FFF2-40B4-BE49-F238E27FC236}">
                <a16:creationId xmlns:a16="http://schemas.microsoft.com/office/drawing/2014/main" id="{F3638378-AB9E-4B18-8E99-7B2591562014}"/>
              </a:ext>
            </a:extLst>
          </p:cNvPr>
          <p:cNvSpPr txBox="1"/>
          <p:nvPr/>
        </p:nvSpPr>
        <p:spPr>
          <a:xfrm>
            <a:off x="1" y="2598003"/>
            <a:ext cx="8915399" cy="830997"/>
          </a:xfrm>
          <a:prstGeom prst="rect">
            <a:avLst/>
          </a:prstGeom>
          <a:noFill/>
        </p:spPr>
        <p:txBody>
          <a:bodyPr wrap="square">
            <a:spAutoFit/>
          </a:bodyPr>
          <a:lstStyle/>
          <a:p>
            <a:pPr marL="860425" indent="-457200" algn="just">
              <a:buFont typeface="+mj-lt"/>
              <a:buAutoNum type="arabicPeriod" startAt="2"/>
            </a:pPr>
            <a:r>
              <a:rPr lang="en-US" sz="2400" dirty="0">
                <a:latin typeface="Times New Roman" pitchFamily="18" charset="0"/>
                <a:cs typeface="Times New Roman" pitchFamily="18" charset="0"/>
              </a:rPr>
              <a:t>An Ada compiler which compiles to the PC machine language, but which is written in Ada.</a:t>
            </a:r>
          </a:p>
        </p:txBody>
      </p:sp>
      <p:sp>
        <p:nvSpPr>
          <p:cNvPr id="24" name="TextBox 23">
            <a:extLst>
              <a:ext uri="{FF2B5EF4-FFF2-40B4-BE49-F238E27FC236}">
                <a16:creationId xmlns:a16="http://schemas.microsoft.com/office/drawing/2014/main" id="{9F783FAE-7ED1-4EB5-B6C2-057591A852D4}"/>
              </a:ext>
            </a:extLst>
          </p:cNvPr>
          <p:cNvSpPr txBox="1"/>
          <p:nvPr/>
        </p:nvSpPr>
        <p:spPr>
          <a:xfrm>
            <a:off x="1" y="3436203"/>
            <a:ext cx="8915399" cy="830997"/>
          </a:xfrm>
          <a:prstGeom prst="rect">
            <a:avLst/>
          </a:prstGeom>
          <a:noFill/>
        </p:spPr>
        <p:txBody>
          <a:bodyPr wrap="square">
            <a:spAutoFit/>
          </a:bodyPr>
          <a:lstStyle/>
          <a:p>
            <a:pPr marL="860425" indent="-457200" algn="just">
              <a:buFont typeface="+mj-lt"/>
              <a:buAutoNum type="arabicPeriod" startAt="3"/>
            </a:pPr>
            <a:r>
              <a:rPr lang="en-US" sz="2400" dirty="0">
                <a:latin typeface="Times New Roman" pitchFamily="18" charset="0"/>
                <a:cs typeface="Times New Roman" pitchFamily="18" charset="0"/>
              </a:rPr>
              <a:t>An Ada compiler which compiles to the PC machine language, but which runs on a Sun.</a:t>
            </a:r>
          </a:p>
        </p:txBody>
      </p:sp>
    </p:spTree>
    <p:extLst>
      <p:ext uri="{BB962C8B-B14F-4D97-AF65-F5344CB8AC3E}">
        <p14:creationId xmlns:p14="http://schemas.microsoft.com/office/powerpoint/2010/main" val="1456316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circle(in)">
                                      <p:cBhvr>
                                        <p:cTn id="3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67399" y="914400"/>
            <a:ext cx="9000401" cy="3816429"/>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US" sz="3200" dirty="0">
                <a:latin typeface="Times New Roman" pitchFamily="18" charset="0"/>
                <a:cs typeface="Times New Roman" pitchFamily="18" charset="0"/>
              </a:rPr>
              <a:t>Introduction to Compiler.</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eaLnBrk="1" hangingPunct="1">
              <a:spcBef>
                <a:spcPts val="1200"/>
              </a:spcBef>
              <a:buFont typeface="Arial" panose="020B0604020202020204" pitchFamily="34" charset="0"/>
              <a:buChar char="•"/>
            </a:pPr>
            <a:r>
              <a:rPr lang="en-US" altLang="en-US" sz="3200" b="1" dirty="0">
                <a:solidFill>
                  <a:schemeClr val="accent6">
                    <a:lumMod val="50000"/>
                  </a:schemeClr>
                </a:solidFill>
                <a:latin typeface="Times New Roman" pitchFamily="18" charset="0"/>
                <a:cs typeface="Times New Roman" pitchFamily="18" charset="0"/>
              </a:rPr>
              <a:t>Phases of Compilers.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algn="just">
              <a:spcBef>
                <a:spcPts val="1200"/>
              </a:spcBef>
              <a:buFont typeface="Arial" panose="020B0604020202020204" pitchFamily="34" charset="0"/>
              <a:buChar char="•"/>
            </a:pPr>
            <a:r>
              <a:rPr lang="en-US" sz="3200" dirty="0">
                <a:latin typeface="Times New Roman" pitchFamily="18" charset="0"/>
                <a:cs typeface="Times New Roman" pitchFamily="18" charset="0"/>
              </a:rPr>
              <a:t>Implementation Techniques.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Outline</a:t>
            </a:r>
            <a:endParaRPr lang="en-US" sz="2800" dirty="0">
              <a:solidFill>
                <a:srgbClr val="C00000"/>
              </a:solidFill>
            </a:endParaRPr>
          </a:p>
        </p:txBody>
      </p:sp>
      <p:pic>
        <p:nvPicPr>
          <p:cNvPr id="7" name="Picture 6">
            <a:extLst>
              <a:ext uri="{FF2B5EF4-FFF2-40B4-BE49-F238E27FC236}">
                <a16:creationId xmlns:a16="http://schemas.microsoft.com/office/drawing/2014/main" id="{CA3B4C8C-9966-48E1-9206-99A9CA4EB55D}"/>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0" name="Picture 9">
            <a:extLst>
              <a:ext uri="{FF2B5EF4-FFF2-40B4-BE49-F238E27FC236}">
                <a16:creationId xmlns:a16="http://schemas.microsoft.com/office/drawing/2014/main" id="{D26EC53D-5A9B-46F8-B4BB-2C095C764AD4}"/>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3511114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Phases of Compilers</a:t>
            </a:r>
          </a:p>
        </p:txBody>
      </p:sp>
      <p:pic>
        <p:nvPicPr>
          <p:cNvPr id="13" name="Picture 12">
            <a:extLst>
              <a:ext uri="{FF2B5EF4-FFF2-40B4-BE49-F238E27FC236}">
                <a16:creationId xmlns:a16="http://schemas.microsoft.com/office/drawing/2014/main" id="{27476A8C-798F-4304-A80E-0F09E6BD6E14}"/>
              </a:ext>
            </a:extLst>
          </p:cNvPr>
          <p:cNvPicPr>
            <a:picLocks noChangeAspect="1"/>
          </p:cNvPicPr>
          <p:nvPr/>
        </p:nvPicPr>
        <p:blipFill>
          <a:blip r:embed="rId5"/>
          <a:stretch>
            <a:fillRect/>
          </a:stretch>
        </p:blipFill>
        <p:spPr>
          <a:xfrm>
            <a:off x="6629400" y="1318395"/>
            <a:ext cx="2235444" cy="5234805"/>
          </a:xfrm>
          <a:prstGeom prst="rect">
            <a:avLst/>
          </a:prstGeom>
        </p:spPr>
      </p:pic>
      <p:sp>
        <p:nvSpPr>
          <p:cNvPr id="16" name="TextBox 15">
            <a:extLst>
              <a:ext uri="{FF2B5EF4-FFF2-40B4-BE49-F238E27FC236}">
                <a16:creationId xmlns:a16="http://schemas.microsoft.com/office/drawing/2014/main" id="{48947D92-B3D3-431B-A905-D7E4F9E0A335}"/>
              </a:ext>
            </a:extLst>
          </p:cNvPr>
          <p:cNvSpPr txBox="1"/>
          <p:nvPr/>
        </p:nvSpPr>
        <p:spPr>
          <a:xfrm>
            <a:off x="279156" y="1581306"/>
            <a:ext cx="5054844" cy="4247317"/>
          </a:xfrm>
          <a:prstGeom prst="rect">
            <a:avLst/>
          </a:prstGeom>
          <a:noFill/>
        </p:spPr>
        <p:txBody>
          <a:bodyPr wrap="square">
            <a:spAutoFit/>
          </a:bodyPr>
          <a:lstStyle/>
          <a:p>
            <a:pPr marL="342900" indent="-342900">
              <a:buFont typeface="Arial" panose="020B0604020202020204" pitchFamily="34" charset="0"/>
              <a:buChar char="•"/>
            </a:pPr>
            <a:r>
              <a:rPr lang="en-US" sz="3000" dirty="0">
                <a:latin typeface="Times New Roman" pitchFamily="18" charset="0"/>
                <a:cs typeface="Times New Roman" pitchFamily="18" charset="0"/>
              </a:rPr>
              <a:t>Lexical Analysis (Scanner)</a:t>
            </a:r>
          </a:p>
          <a:p>
            <a:pPr marL="342900" indent="-342900">
              <a:buFont typeface="Arial" panose="020B0604020202020204" pitchFamily="34" charset="0"/>
              <a:buChar char="•"/>
            </a:pPr>
            <a:endParaRPr lang="en-US" sz="3000" dirty="0">
              <a:latin typeface="Times New Roman" pitchFamily="18" charset="0"/>
              <a:cs typeface="Times New Roman" pitchFamily="18" charset="0"/>
            </a:endParaRPr>
          </a:p>
          <a:p>
            <a:pPr marL="342900" indent="-342900">
              <a:buFont typeface="Arial" panose="020B0604020202020204" pitchFamily="34" charset="0"/>
              <a:buChar char="•"/>
            </a:pPr>
            <a:r>
              <a:rPr lang="en-US" sz="3000" dirty="0">
                <a:latin typeface="Times New Roman" pitchFamily="18" charset="0"/>
                <a:cs typeface="Times New Roman" pitchFamily="18" charset="0"/>
              </a:rPr>
              <a:t>Syntax Analysis Phase</a:t>
            </a:r>
          </a:p>
          <a:p>
            <a:pPr marL="342900" indent="-342900">
              <a:buFont typeface="Arial" panose="020B0604020202020204" pitchFamily="34" charset="0"/>
              <a:buChar char="•"/>
            </a:pPr>
            <a:endParaRPr lang="en-US" sz="3000" dirty="0">
              <a:latin typeface="Times New Roman" pitchFamily="18" charset="0"/>
              <a:cs typeface="Times New Roman" pitchFamily="18" charset="0"/>
            </a:endParaRPr>
          </a:p>
          <a:p>
            <a:pPr marL="342900" indent="-342900">
              <a:buFont typeface="Arial" panose="020B0604020202020204" pitchFamily="34" charset="0"/>
              <a:buChar char="•"/>
            </a:pPr>
            <a:r>
              <a:rPr lang="en-US" sz="3000" dirty="0">
                <a:latin typeface="Times New Roman" pitchFamily="18" charset="0"/>
                <a:cs typeface="Times New Roman" pitchFamily="18" charset="0"/>
              </a:rPr>
              <a:t>Global Optimization</a:t>
            </a:r>
          </a:p>
          <a:p>
            <a:pPr marL="342900" indent="-342900">
              <a:buFont typeface="Arial" panose="020B0604020202020204" pitchFamily="34" charset="0"/>
              <a:buChar char="•"/>
            </a:pPr>
            <a:endParaRPr lang="en-US" sz="3000" dirty="0">
              <a:latin typeface="Times New Roman" pitchFamily="18" charset="0"/>
              <a:cs typeface="Times New Roman" pitchFamily="18" charset="0"/>
            </a:endParaRPr>
          </a:p>
          <a:p>
            <a:pPr marL="342900" indent="-342900">
              <a:buFont typeface="Arial" panose="020B0604020202020204" pitchFamily="34" charset="0"/>
              <a:buChar char="•"/>
            </a:pPr>
            <a:r>
              <a:rPr lang="en-US" sz="3000" dirty="0">
                <a:latin typeface="Times New Roman" pitchFamily="18" charset="0"/>
                <a:cs typeface="Times New Roman" pitchFamily="18" charset="0"/>
              </a:rPr>
              <a:t>Code Generation</a:t>
            </a:r>
          </a:p>
          <a:p>
            <a:pPr marL="342900" indent="-342900">
              <a:buFont typeface="Arial" panose="020B0604020202020204" pitchFamily="34" charset="0"/>
              <a:buChar char="•"/>
            </a:pPr>
            <a:endParaRPr lang="en-US" sz="3000" dirty="0">
              <a:latin typeface="Times New Roman" pitchFamily="18" charset="0"/>
              <a:cs typeface="Times New Roman" pitchFamily="18" charset="0"/>
            </a:endParaRPr>
          </a:p>
          <a:p>
            <a:pPr marL="342900" indent="-342900">
              <a:buFont typeface="Arial" panose="020B0604020202020204" pitchFamily="34" charset="0"/>
              <a:buChar char="•"/>
            </a:pPr>
            <a:r>
              <a:rPr lang="en-US" sz="3000" dirty="0">
                <a:latin typeface="Times New Roman" pitchFamily="18" charset="0"/>
                <a:cs typeface="Times New Roman" pitchFamily="18" charset="0"/>
              </a:rPr>
              <a:t>Local Optimization</a:t>
            </a:r>
          </a:p>
        </p:txBody>
      </p:sp>
      <p:sp>
        <p:nvSpPr>
          <p:cNvPr id="3" name="Rectangle: Rounded Corners 2">
            <a:extLst>
              <a:ext uri="{FF2B5EF4-FFF2-40B4-BE49-F238E27FC236}">
                <a16:creationId xmlns:a16="http://schemas.microsoft.com/office/drawing/2014/main" id="{5BC3F62D-22FC-4649-A129-540A3A434956}"/>
              </a:ext>
            </a:extLst>
          </p:cNvPr>
          <p:cNvSpPr/>
          <p:nvPr/>
        </p:nvSpPr>
        <p:spPr>
          <a:xfrm>
            <a:off x="609600" y="1581306"/>
            <a:ext cx="4419600" cy="628494"/>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5F52ED2-1295-489D-9187-502CDBCBF2CF}"/>
              </a:ext>
            </a:extLst>
          </p:cNvPr>
          <p:cNvSpPr/>
          <p:nvPr/>
        </p:nvSpPr>
        <p:spPr>
          <a:xfrm>
            <a:off x="609600" y="2419506"/>
            <a:ext cx="4419600" cy="62849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67D1002-CECD-403F-8D37-17AEA4BC6766}"/>
              </a:ext>
            </a:extLst>
          </p:cNvPr>
          <p:cNvSpPr/>
          <p:nvPr/>
        </p:nvSpPr>
        <p:spPr>
          <a:xfrm>
            <a:off x="609600" y="4324506"/>
            <a:ext cx="4419600" cy="628494"/>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52B62D7-0BC8-4FF0-9E38-6903EBC68FAD}"/>
              </a:ext>
            </a:extLst>
          </p:cNvPr>
          <p:cNvSpPr/>
          <p:nvPr/>
        </p:nvSpPr>
        <p:spPr>
          <a:xfrm>
            <a:off x="609600" y="3429000"/>
            <a:ext cx="4419600" cy="62849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36A9C97-1D87-4F5E-AB56-268B83FC4E7D}"/>
              </a:ext>
            </a:extLst>
          </p:cNvPr>
          <p:cNvSpPr/>
          <p:nvPr/>
        </p:nvSpPr>
        <p:spPr>
          <a:xfrm>
            <a:off x="609600" y="5162706"/>
            <a:ext cx="4419600" cy="62849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749C7331-4220-4A95-AA14-143FBDB7EE9A}"/>
              </a:ext>
            </a:extLst>
          </p:cNvPr>
          <p:cNvSpPr/>
          <p:nvPr/>
        </p:nvSpPr>
        <p:spPr>
          <a:xfrm>
            <a:off x="6705600" y="5334000"/>
            <a:ext cx="1752600" cy="762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9932D75-4A8A-48CA-86F2-F4D7EE0D6CAE}"/>
              </a:ext>
            </a:extLst>
          </p:cNvPr>
          <p:cNvSpPr/>
          <p:nvPr/>
        </p:nvSpPr>
        <p:spPr>
          <a:xfrm>
            <a:off x="6705600" y="3505200"/>
            <a:ext cx="1752600" cy="762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E08619-7F73-421A-A96F-2A97673B72CD}"/>
              </a:ext>
            </a:extLst>
          </p:cNvPr>
          <p:cNvSpPr/>
          <p:nvPr/>
        </p:nvSpPr>
        <p:spPr>
          <a:xfrm>
            <a:off x="6705600" y="1828800"/>
            <a:ext cx="1752600" cy="662803"/>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118851EF-F08E-4B67-8FD0-F5C6AC110DBF}"/>
              </a:ext>
            </a:extLst>
          </p:cNvPr>
          <p:cNvSpPr/>
          <p:nvPr/>
        </p:nvSpPr>
        <p:spPr>
          <a:xfrm>
            <a:off x="6705600" y="2689996"/>
            <a:ext cx="1752600" cy="662803"/>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30" name="Rectangle: Rounded Corners 29">
            <a:extLst>
              <a:ext uri="{FF2B5EF4-FFF2-40B4-BE49-F238E27FC236}">
                <a16:creationId xmlns:a16="http://schemas.microsoft.com/office/drawing/2014/main" id="{07A21168-4797-4E52-8BF8-7C97D6CD173E}"/>
              </a:ext>
            </a:extLst>
          </p:cNvPr>
          <p:cNvSpPr/>
          <p:nvPr/>
        </p:nvSpPr>
        <p:spPr>
          <a:xfrm>
            <a:off x="6705600" y="4419600"/>
            <a:ext cx="1752600" cy="762000"/>
          </a:xfrm>
          <a:prstGeom prst="roundRect">
            <a:avLst/>
          </a:prstGeom>
          <a:noFill/>
          <a:ln w="381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294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20" grpId="0" animBg="1"/>
      <p:bldP spid="21" grpId="0" animBg="1"/>
      <p:bldP spid="25" grpId="0" animBg="1"/>
      <p:bldP spid="26" grpId="0" animBg="1"/>
      <p:bldP spid="27" grpId="0" animBg="1"/>
      <p:bldP spid="28" grpId="0" animBg="1"/>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latin typeface="Tahoma" panose="020B0604030504040204" pitchFamily="34" charset="0"/>
                <a:ea typeface="Tahoma" panose="020B0604030504040204" pitchFamily="34" charset="0"/>
                <a:cs typeface="Tahoma" panose="020B0604030504040204" pitchFamily="34" charset="0"/>
              </a:rPr>
              <a:t>Lexical Analysis (Scanner)</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467820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first phase of a compiler is called lexical analysis which generate </a:t>
            </a:r>
            <a:r>
              <a:rPr lang="en-US" sz="2400" b="1" dirty="0">
                <a:solidFill>
                  <a:srgbClr val="0F06BA"/>
                </a:solidFill>
                <a:latin typeface="Times New Roman" pitchFamily="18" charset="0"/>
                <a:cs typeface="Times New Roman" pitchFamily="18" charset="0"/>
              </a:rPr>
              <a:t>a stream of tokens </a:t>
            </a:r>
            <a:r>
              <a:rPr lang="en-US" sz="2400" dirty="0">
                <a:latin typeface="Times New Roman" pitchFamily="18" charset="0"/>
                <a:cs typeface="Times New Roman" pitchFamily="18" charset="0"/>
              </a:rPr>
              <a:t>as output from source program. </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Also, it build  a </a:t>
            </a:r>
            <a:r>
              <a:rPr lang="en-US" sz="2400" b="1" dirty="0">
                <a:solidFill>
                  <a:srgbClr val="C00000"/>
                </a:solidFill>
                <a:latin typeface="Times New Roman" pitchFamily="18" charset="0"/>
                <a:cs typeface="Times New Roman" pitchFamily="18" charset="0"/>
              </a:rPr>
              <a:t>symbol table </a:t>
            </a:r>
            <a:r>
              <a:rPr lang="en-US" sz="2400" dirty="0">
                <a:latin typeface="Times New Roman" pitchFamily="18" charset="0"/>
                <a:cs typeface="Times New Roman" pitchFamily="18" charset="0"/>
              </a:rPr>
              <a:t>to store all identifiers used in the source program.</a:t>
            </a: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key words </a:t>
            </a:r>
            <a:r>
              <a:rPr lang="en-US" sz="2200" dirty="0">
                <a:latin typeface="Times New Roman" pitchFamily="18" charset="0"/>
                <a:cs typeface="Times New Roman" pitchFamily="18" charset="0"/>
              </a:rPr>
              <a:t>- while, void, if, for, ...</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identifiers</a:t>
            </a:r>
            <a:r>
              <a:rPr lang="en-US" sz="2200" dirty="0">
                <a:latin typeface="Times New Roman" pitchFamily="18" charset="0"/>
                <a:cs typeface="Times New Roman" pitchFamily="18" charset="0"/>
              </a:rPr>
              <a:t> - declared by the programmer</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operators</a:t>
            </a:r>
            <a:r>
              <a:rPr lang="en-US" sz="2200" dirty="0">
                <a:latin typeface="Times New Roman" pitchFamily="18" charset="0"/>
                <a:cs typeface="Times New Roman" pitchFamily="18" charset="0"/>
              </a:rPr>
              <a:t> - +, -, *, /, =, ==, ...</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numeric constants </a:t>
            </a:r>
            <a:r>
              <a:rPr lang="en-US" sz="2200" dirty="0">
                <a:latin typeface="Times New Roman" pitchFamily="18" charset="0"/>
                <a:cs typeface="Times New Roman" pitchFamily="18" charset="0"/>
              </a:rPr>
              <a:t>- numbers such as 124, 12.35, 0.09E-23, etc.</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character constants </a:t>
            </a:r>
            <a:r>
              <a:rPr lang="en-US" sz="2200" dirty="0">
                <a:latin typeface="Times New Roman" pitchFamily="18" charset="0"/>
                <a:cs typeface="Times New Roman" pitchFamily="18" charset="0"/>
              </a:rPr>
              <a:t>- single characters or strings of characters </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special characters </a:t>
            </a:r>
            <a:r>
              <a:rPr lang="en-US" sz="2200" dirty="0">
                <a:latin typeface="Times New Roman" pitchFamily="18" charset="0"/>
                <a:cs typeface="Times New Roman" pitchFamily="18" charset="0"/>
              </a:rPr>
              <a:t>- characters used as delimiters such as . ( ) , ; :</a:t>
            </a:r>
          </a:p>
          <a:p>
            <a:pPr marL="1143000" indent="-342900" algn="just">
              <a:buFont typeface="Arial" panose="020B0604020202020204" pitchFamily="34" charset="0"/>
              <a:buChar char="•"/>
            </a:pPr>
            <a:r>
              <a:rPr lang="en-US" sz="2200" b="1" dirty="0">
                <a:latin typeface="Times New Roman" pitchFamily="18" charset="0"/>
                <a:cs typeface="Times New Roman" pitchFamily="18" charset="0"/>
              </a:rPr>
              <a:t>comments</a:t>
            </a:r>
            <a:r>
              <a:rPr lang="en-US" sz="2200" dirty="0">
                <a:latin typeface="Times New Roman" pitchFamily="18" charset="0"/>
                <a:cs typeface="Times New Roman" pitchFamily="18" charset="0"/>
              </a:rPr>
              <a:t> - ignored by subsequent phases. These must be identified by the scanner, but are not included in the output</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5795755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token classes, or “words”, put out by the lexical analysis phase corresponding to this Java source input: </a:t>
            </a:r>
          </a:p>
          <a:p>
            <a:pPr algn="ctr"/>
            <a:r>
              <a:rPr lang="pt-BR" sz="2400" b="1" dirty="0">
                <a:solidFill>
                  <a:srgbClr val="0F06BA"/>
                </a:solidFill>
                <a:latin typeface="Times New Roman" pitchFamily="18" charset="0"/>
                <a:cs typeface="Times New Roman" pitchFamily="18" charset="0"/>
              </a:rPr>
              <a:t>sum = sum + unit * /* accumulate sum */ 1.2e-12 ;</a:t>
            </a: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2286000" indent="-342900" algn="just">
              <a:buFont typeface="Arial" panose="020B0604020202020204" pitchFamily="34" charset="0"/>
              <a:buChar char="•"/>
            </a:pPr>
            <a:endParaRPr lang="en-US" sz="2400"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A36CADF3-45DB-4ABF-B276-1E49E9D2457C}"/>
              </a:ext>
            </a:extLst>
          </p:cNvPr>
          <p:cNvPicPr>
            <a:picLocks noChangeAspect="1"/>
          </p:cNvPicPr>
          <p:nvPr/>
        </p:nvPicPr>
        <p:blipFill>
          <a:blip r:embed="rId5"/>
          <a:stretch>
            <a:fillRect/>
          </a:stretch>
        </p:blipFill>
        <p:spPr>
          <a:xfrm>
            <a:off x="2113726" y="2743200"/>
            <a:ext cx="4732769" cy="3710176"/>
          </a:xfrm>
          <a:prstGeom prst="rect">
            <a:avLst/>
          </a:prstGeom>
        </p:spPr>
      </p:pic>
    </p:spTree>
    <p:extLst>
      <p:ext uri="{BB962C8B-B14F-4D97-AF65-F5344CB8AC3E}">
        <p14:creationId xmlns:p14="http://schemas.microsoft.com/office/powerpoint/2010/main" val="1902817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b="1" dirty="0">
                <a:latin typeface="Tahoma" panose="020B0604030504040204" pitchFamily="34" charset="0"/>
                <a:ea typeface="Tahoma" panose="020B0604030504040204" pitchFamily="34" charset="0"/>
                <a:cs typeface="Tahoma" panose="020B0604030504040204" pitchFamily="34" charset="0"/>
              </a:rPr>
              <a:t>Syntax Analysis</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3139321"/>
          </a:xfrm>
          <a:prstGeom prst="rect">
            <a:avLst/>
          </a:prstGeom>
          <a:noFill/>
        </p:spPr>
        <p:txBody>
          <a:bodyPr wrap="square">
            <a:spAutoFit/>
          </a:bodyPr>
          <a:lstStyle/>
          <a:p>
            <a:pPr marL="342900" indent="-342900" algn="just">
              <a:spcBef>
                <a:spcPts val="1200"/>
              </a:spcBef>
              <a:buFont typeface="Arial" panose="020B0604020202020204" pitchFamily="34" charset="0"/>
              <a:buChar char="•"/>
            </a:pPr>
            <a:r>
              <a:rPr lang="en-US" sz="2400" dirty="0">
                <a:latin typeface="Times New Roman" pitchFamily="18" charset="0"/>
                <a:cs typeface="Times New Roman" pitchFamily="18" charset="0"/>
              </a:rPr>
              <a:t>The syntax analysis phase is often called the </a:t>
            </a:r>
            <a:r>
              <a:rPr lang="en-US" sz="2400" b="1" dirty="0">
                <a:solidFill>
                  <a:srgbClr val="0F06BA"/>
                </a:solidFill>
                <a:latin typeface="Times New Roman" pitchFamily="18" charset="0"/>
                <a:cs typeface="Times New Roman" pitchFamily="18" charset="0"/>
              </a:rPr>
              <a:t>parser</a:t>
            </a:r>
            <a:r>
              <a:rPr lang="en-US" sz="2400" dirty="0">
                <a:latin typeface="Times New Roman" pitchFamily="18" charset="0"/>
                <a:cs typeface="Times New Roman" pitchFamily="18" charset="0"/>
              </a:rPr>
              <a:t>.</a:t>
            </a:r>
          </a:p>
          <a:p>
            <a:pPr marL="342900" indent="-342900" algn="just">
              <a:spcBef>
                <a:spcPts val="1200"/>
              </a:spcBef>
              <a:buFont typeface="Arial" panose="020B0604020202020204" pitchFamily="34" charset="0"/>
              <a:buChar char="•"/>
            </a:pPr>
            <a:r>
              <a:rPr lang="en-US" sz="2400" dirty="0">
                <a:latin typeface="Times New Roman" pitchFamily="18" charset="0"/>
                <a:cs typeface="Times New Roman" pitchFamily="18" charset="0"/>
              </a:rPr>
              <a:t>The </a:t>
            </a:r>
            <a:r>
              <a:rPr lang="en-US" sz="2400" b="1" dirty="0">
                <a:solidFill>
                  <a:srgbClr val="0F06BA"/>
                </a:solidFill>
                <a:latin typeface="Times New Roman" pitchFamily="18" charset="0"/>
                <a:cs typeface="Times New Roman" pitchFamily="18" charset="0"/>
              </a:rPr>
              <a:t>parser</a:t>
            </a:r>
            <a:r>
              <a:rPr lang="en-US" sz="2400" dirty="0">
                <a:latin typeface="Times New Roman" pitchFamily="18" charset="0"/>
                <a:cs typeface="Times New Roman" pitchFamily="18" charset="0"/>
              </a:rPr>
              <a:t> will check for the program </a:t>
            </a:r>
            <a:r>
              <a:rPr lang="en-US" sz="2400" b="1" dirty="0">
                <a:solidFill>
                  <a:srgbClr val="C00000"/>
                </a:solidFill>
                <a:latin typeface="Times New Roman" pitchFamily="18" charset="0"/>
                <a:cs typeface="Times New Roman" pitchFamily="18" charset="0"/>
              </a:rPr>
              <a:t>syntax error </a:t>
            </a:r>
            <a:r>
              <a:rPr lang="en-US" sz="2400" dirty="0">
                <a:latin typeface="Times New Roman" pitchFamily="18" charset="0"/>
                <a:cs typeface="Times New Roman" pitchFamily="18" charset="0"/>
              </a:rPr>
              <a:t>and determine the underlying structure of the source program.</a:t>
            </a:r>
          </a:p>
          <a:p>
            <a:pPr marL="342900" indent="-342900" algn="just">
              <a:spcBef>
                <a:spcPts val="1200"/>
              </a:spcBef>
              <a:buFont typeface="Arial" panose="020B0604020202020204" pitchFamily="34" charset="0"/>
              <a:buChar char="•"/>
            </a:pPr>
            <a:r>
              <a:rPr lang="en-US" sz="2400" dirty="0">
                <a:latin typeface="Times New Roman" pitchFamily="18" charset="0"/>
                <a:cs typeface="Times New Roman" pitchFamily="18" charset="0"/>
              </a:rPr>
              <a:t>The output of this phase may be a </a:t>
            </a:r>
            <a:r>
              <a:rPr lang="en-US" sz="2400" b="1" dirty="0">
                <a:solidFill>
                  <a:srgbClr val="C00000"/>
                </a:solidFill>
                <a:latin typeface="Times New Roman" pitchFamily="18" charset="0"/>
                <a:cs typeface="Times New Roman" pitchFamily="18" charset="0"/>
              </a:rPr>
              <a:t>stream of atoms </a:t>
            </a:r>
            <a:r>
              <a:rPr lang="en-US" sz="2400" dirty="0">
                <a:latin typeface="Times New Roman" pitchFamily="18" charset="0"/>
                <a:cs typeface="Times New Roman" pitchFamily="18" charset="0"/>
              </a:rPr>
              <a:t>or a collection of </a:t>
            </a:r>
            <a:r>
              <a:rPr lang="en-US" sz="2400" b="1" dirty="0">
                <a:solidFill>
                  <a:srgbClr val="C00000"/>
                </a:solidFill>
                <a:latin typeface="Times New Roman" pitchFamily="18" charset="0"/>
                <a:cs typeface="Times New Roman" pitchFamily="18" charset="0"/>
              </a:rPr>
              <a:t>syntax trees</a:t>
            </a:r>
            <a:r>
              <a:rPr lang="en-US" sz="2400" dirty="0">
                <a:latin typeface="Times New Roman" pitchFamily="18" charset="0"/>
                <a:cs typeface="Times New Roman" pitchFamily="18" charset="0"/>
              </a:rPr>
              <a:t>.</a:t>
            </a:r>
          </a:p>
          <a:p>
            <a:pPr marL="342900" indent="-342900" algn="just">
              <a:spcBef>
                <a:spcPts val="1200"/>
              </a:spcBef>
              <a:buFont typeface="Arial" panose="020B0604020202020204" pitchFamily="34" charset="0"/>
              <a:buChar char="•"/>
            </a:pPr>
            <a:r>
              <a:rPr lang="en-US" sz="2400" dirty="0">
                <a:latin typeface="Times New Roman" pitchFamily="18" charset="0"/>
                <a:cs typeface="Times New Roman" pitchFamily="18" charset="0"/>
              </a:rPr>
              <a:t>For example, </a:t>
            </a:r>
            <a:r>
              <a:rPr lang="en-US" sz="2400" b="1" dirty="0">
                <a:solidFill>
                  <a:srgbClr val="0F06BA"/>
                </a:solidFill>
                <a:latin typeface="Times New Roman" pitchFamily="18" charset="0"/>
                <a:cs typeface="Times New Roman" pitchFamily="18" charset="0"/>
              </a:rPr>
              <a:t>(ADD, A, B, C): </a:t>
            </a:r>
            <a:r>
              <a:rPr lang="en-US" sz="2400" dirty="0">
                <a:latin typeface="Times New Roman" pitchFamily="18" charset="0"/>
                <a:cs typeface="Times New Roman" pitchFamily="18" charset="0"/>
              </a:rPr>
              <a:t>The meaning of the following atom would be to add A and B, and store the result into C.</a:t>
            </a:r>
          </a:p>
        </p:txBody>
      </p:sp>
      <p:grpSp>
        <p:nvGrpSpPr>
          <p:cNvPr id="13" name="Group 12">
            <a:extLst>
              <a:ext uri="{FF2B5EF4-FFF2-40B4-BE49-F238E27FC236}">
                <a16:creationId xmlns:a16="http://schemas.microsoft.com/office/drawing/2014/main" id="{FE3EFC38-B16C-45D3-BBB8-F9C3E58C2B68}"/>
              </a:ext>
            </a:extLst>
          </p:cNvPr>
          <p:cNvGrpSpPr/>
          <p:nvPr/>
        </p:nvGrpSpPr>
        <p:grpSpPr>
          <a:xfrm>
            <a:off x="2514600" y="4739523"/>
            <a:ext cx="3100316" cy="1914225"/>
            <a:chOff x="5307084" y="4181775"/>
            <a:chExt cx="3835022" cy="2504996"/>
          </a:xfrm>
        </p:grpSpPr>
        <p:sp>
          <p:nvSpPr>
            <p:cNvPr id="14" name="TextBox 13">
              <a:extLst>
                <a:ext uri="{FF2B5EF4-FFF2-40B4-BE49-F238E27FC236}">
                  <a16:creationId xmlns:a16="http://schemas.microsoft.com/office/drawing/2014/main" id="{2F5A696B-C2CA-43A9-AAE4-CA4A8ECC522A}"/>
                </a:ext>
              </a:extLst>
            </p:cNvPr>
            <p:cNvSpPr txBox="1"/>
            <p:nvPr/>
          </p:nvSpPr>
          <p:spPr>
            <a:xfrm>
              <a:off x="6958084" y="6132773"/>
              <a:ext cx="504967"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a:t>
              </a:r>
            </a:p>
          </p:txBody>
        </p:sp>
        <p:sp>
          <p:nvSpPr>
            <p:cNvPr id="15" name="TextBox 14">
              <a:extLst>
                <a:ext uri="{FF2B5EF4-FFF2-40B4-BE49-F238E27FC236}">
                  <a16:creationId xmlns:a16="http://schemas.microsoft.com/office/drawing/2014/main" id="{177B076A-467A-4C05-B292-2F3E3753FD10}"/>
                </a:ext>
              </a:extLst>
            </p:cNvPr>
            <p:cNvSpPr txBox="1"/>
            <p:nvPr/>
          </p:nvSpPr>
          <p:spPr>
            <a:xfrm>
              <a:off x="8637139" y="6132773"/>
              <a:ext cx="504967"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B</a:t>
              </a:r>
            </a:p>
          </p:txBody>
        </p:sp>
        <p:sp>
          <p:nvSpPr>
            <p:cNvPr id="16" name="TextBox 15">
              <a:extLst>
                <a:ext uri="{FF2B5EF4-FFF2-40B4-BE49-F238E27FC236}">
                  <a16:creationId xmlns:a16="http://schemas.microsoft.com/office/drawing/2014/main" id="{20A784A4-C90F-4F3A-B3B4-EBC9749C63E9}"/>
                </a:ext>
              </a:extLst>
            </p:cNvPr>
            <p:cNvSpPr txBox="1"/>
            <p:nvPr/>
          </p:nvSpPr>
          <p:spPr>
            <a:xfrm>
              <a:off x="7811828" y="5026925"/>
              <a:ext cx="504967"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t>
              </a:r>
            </a:p>
          </p:txBody>
        </p:sp>
        <p:sp>
          <p:nvSpPr>
            <p:cNvPr id="17" name="TextBox 16">
              <a:extLst>
                <a:ext uri="{FF2B5EF4-FFF2-40B4-BE49-F238E27FC236}">
                  <a16:creationId xmlns:a16="http://schemas.microsoft.com/office/drawing/2014/main" id="{3ACAD2D9-31C5-4270-B5DB-BCC671C04E46}"/>
                </a:ext>
              </a:extLst>
            </p:cNvPr>
            <p:cNvSpPr txBox="1"/>
            <p:nvPr/>
          </p:nvSpPr>
          <p:spPr>
            <a:xfrm>
              <a:off x="6602484" y="4181775"/>
              <a:ext cx="504967"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t>
              </a:r>
            </a:p>
          </p:txBody>
        </p:sp>
        <p:sp>
          <p:nvSpPr>
            <p:cNvPr id="18" name="TextBox 17">
              <a:extLst>
                <a:ext uri="{FF2B5EF4-FFF2-40B4-BE49-F238E27FC236}">
                  <a16:creationId xmlns:a16="http://schemas.microsoft.com/office/drawing/2014/main" id="{DD680A05-8930-4C43-97D0-9ED5664F4833}"/>
                </a:ext>
              </a:extLst>
            </p:cNvPr>
            <p:cNvSpPr txBox="1"/>
            <p:nvPr/>
          </p:nvSpPr>
          <p:spPr>
            <a:xfrm>
              <a:off x="5307084" y="4989773"/>
              <a:ext cx="504967"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C</a:t>
              </a:r>
            </a:p>
          </p:txBody>
        </p:sp>
        <p:cxnSp>
          <p:nvCxnSpPr>
            <p:cNvPr id="20" name="Straight Connector 19">
              <a:extLst>
                <a:ext uri="{FF2B5EF4-FFF2-40B4-BE49-F238E27FC236}">
                  <a16:creationId xmlns:a16="http://schemas.microsoft.com/office/drawing/2014/main" id="{BCB3F210-0B08-4E4F-A107-78C9438D3F25}"/>
                </a:ext>
              </a:extLst>
            </p:cNvPr>
            <p:cNvCxnSpPr>
              <a:stCxn id="18" idx="0"/>
              <a:endCxn id="17" idx="1"/>
            </p:cNvCxnSpPr>
            <p:nvPr/>
          </p:nvCxnSpPr>
          <p:spPr>
            <a:xfrm flipV="1">
              <a:off x="5559568" y="4458774"/>
              <a:ext cx="1042916" cy="53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C01D7D-341C-4213-8C60-A27F4ED965FE}"/>
                </a:ext>
              </a:extLst>
            </p:cNvPr>
            <p:cNvCxnSpPr>
              <a:stCxn id="17" idx="3"/>
              <a:endCxn id="16" idx="0"/>
            </p:cNvCxnSpPr>
            <p:nvPr/>
          </p:nvCxnSpPr>
          <p:spPr>
            <a:xfrm>
              <a:off x="7107451" y="4458774"/>
              <a:ext cx="956861" cy="56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43207F-2375-487B-B60A-DE9DA124166F}"/>
                </a:ext>
              </a:extLst>
            </p:cNvPr>
            <p:cNvCxnSpPr>
              <a:stCxn id="14" idx="0"/>
              <a:endCxn id="16" idx="1"/>
            </p:cNvCxnSpPr>
            <p:nvPr/>
          </p:nvCxnSpPr>
          <p:spPr>
            <a:xfrm flipV="1">
              <a:off x="7210568" y="5303924"/>
              <a:ext cx="601260" cy="828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A0E77C-47E1-4FCF-A0AF-04DD63F3003F}"/>
                </a:ext>
              </a:extLst>
            </p:cNvPr>
            <p:cNvCxnSpPr>
              <a:stCxn id="15" idx="0"/>
              <a:endCxn id="16" idx="3"/>
            </p:cNvCxnSpPr>
            <p:nvPr/>
          </p:nvCxnSpPr>
          <p:spPr>
            <a:xfrm flipH="1" flipV="1">
              <a:off x="8316795" y="5303924"/>
              <a:ext cx="572828" cy="82884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5261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29266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atoms and syntax tree corresponding to the following Java statement:</a:t>
            </a:r>
          </a:p>
          <a:p>
            <a:pPr algn="ctr"/>
            <a:r>
              <a:rPr lang="en-US" sz="3000" b="1" dirty="0">
                <a:solidFill>
                  <a:srgbClr val="0F06BA"/>
                </a:solidFill>
                <a:latin typeface="Times New Roman" pitchFamily="18" charset="0"/>
                <a:cs typeface="Times New Roman" pitchFamily="18" charset="0"/>
              </a:rPr>
              <a:t>a = b + c * d ;</a:t>
            </a:r>
            <a:endParaRPr lang="en-US" sz="24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3983AFBC-E357-4F1B-8438-C9EF9F631E86}"/>
              </a:ext>
            </a:extLst>
          </p:cNvPr>
          <p:cNvPicPr>
            <a:picLocks noChangeAspect="1"/>
          </p:cNvPicPr>
          <p:nvPr/>
        </p:nvPicPr>
        <p:blipFill>
          <a:blip r:embed="rId5"/>
          <a:stretch>
            <a:fillRect/>
          </a:stretch>
        </p:blipFill>
        <p:spPr>
          <a:xfrm>
            <a:off x="609600" y="3706877"/>
            <a:ext cx="3296110" cy="1105054"/>
          </a:xfrm>
          <a:prstGeom prst="rect">
            <a:avLst/>
          </a:prstGeom>
        </p:spPr>
      </p:pic>
      <p:pic>
        <p:nvPicPr>
          <p:cNvPr id="14" name="Picture 13">
            <a:extLst>
              <a:ext uri="{FF2B5EF4-FFF2-40B4-BE49-F238E27FC236}">
                <a16:creationId xmlns:a16="http://schemas.microsoft.com/office/drawing/2014/main" id="{2ECDE6DC-25C3-4477-9B90-A6DC86B19937}"/>
              </a:ext>
            </a:extLst>
          </p:cNvPr>
          <p:cNvPicPr>
            <a:picLocks noChangeAspect="1"/>
          </p:cNvPicPr>
          <p:nvPr/>
        </p:nvPicPr>
        <p:blipFill>
          <a:blip r:embed="rId6"/>
          <a:stretch>
            <a:fillRect/>
          </a:stretch>
        </p:blipFill>
        <p:spPr>
          <a:xfrm>
            <a:off x="5841410" y="2667000"/>
            <a:ext cx="2692990" cy="2909016"/>
          </a:xfrm>
          <a:prstGeom prst="rect">
            <a:avLst/>
          </a:prstGeom>
        </p:spPr>
      </p:pic>
      <p:sp>
        <p:nvSpPr>
          <p:cNvPr id="4" name="Rectangle: Rounded Corners 3">
            <a:extLst>
              <a:ext uri="{FF2B5EF4-FFF2-40B4-BE49-F238E27FC236}">
                <a16:creationId xmlns:a16="http://schemas.microsoft.com/office/drawing/2014/main" id="{D9F7857D-622E-4E36-BE22-768880B729B5}"/>
              </a:ext>
            </a:extLst>
          </p:cNvPr>
          <p:cNvSpPr/>
          <p:nvPr/>
        </p:nvSpPr>
        <p:spPr>
          <a:xfrm>
            <a:off x="891988" y="5791200"/>
            <a:ext cx="18288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Atoms</a:t>
            </a:r>
          </a:p>
        </p:txBody>
      </p:sp>
      <p:sp>
        <p:nvSpPr>
          <p:cNvPr id="15" name="Rectangle: Rounded Corners 14">
            <a:extLst>
              <a:ext uri="{FF2B5EF4-FFF2-40B4-BE49-F238E27FC236}">
                <a16:creationId xmlns:a16="http://schemas.microsoft.com/office/drawing/2014/main" id="{79BFDBB9-23E7-4355-B569-0C576C3D11E8}"/>
              </a:ext>
            </a:extLst>
          </p:cNvPr>
          <p:cNvSpPr/>
          <p:nvPr/>
        </p:nvSpPr>
        <p:spPr>
          <a:xfrm>
            <a:off x="6423214" y="5715000"/>
            <a:ext cx="2111186"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Syntax Tress</a:t>
            </a:r>
          </a:p>
        </p:txBody>
      </p:sp>
    </p:spTree>
    <p:extLst>
      <p:ext uri="{BB962C8B-B14F-4D97-AF65-F5344CB8AC3E}">
        <p14:creationId xmlns:p14="http://schemas.microsoft.com/office/powerpoint/2010/main" val="38180893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29266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atoms and syntax tree corresponding to the following Java statement:</a:t>
            </a:r>
          </a:p>
          <a:p>
            <a:pPr algn="ctr"/>
            <a:r>
              <a:rPr lang="en-US" sz="3000" b="1" dirty="0">
                <a:solidFill>
                  <a:srgbClr val="0F06BA"/>
                </a:solidFill>
                <a:latin typeface="Times New Roman" pitchFamily="18" charset="0"/>
                <a:cs typeface="Times New Roman" pitchFamily="18" charset="0"/>
              </a:rPr>
              <a:t>while (a &lt;= b) a = a + 1;</a:t>
            </a:r>
          </a:p>
        </p:txBody>
      </p:sp>
      <p:pic>
        <p:nvPicPr>
          <p:cNvPr id="4" name="Picture 3">
            <a:extLst>
              <a:ext uri="{FF2B5EF4-FFF2-40B4-BE49-F238E27FC236}">
                <a16:creationId xmlns:a16="http://schemas.microsoft.com/office/drawing/2014/main" id="{A94BF338-8B4A-4471-BB5B-739EC19BD663}"/>
              </a:ext>
            </a:extLst>
          </p:cNvPr>
          <p:cNvPicPr>
            <a:picLocks noChangeAspect="1"/>
          </p:cNvPicPr>
          <p:nvPr/>
        </p:nvPicPr>
        <p:blipFill>
          <a:blip r:embed="rId5"/>
          <a:stretch>
            <a:fillRect/>
          </a:stretch>
        </p:blipFill>
        <p:spPr>
          <a:xfrm>
            <a:off x="533400" y="2971800"/>
            <a:ext cx="3368282" cy="2667000"/>
          </a:xfrm>
          <a:prstGeom prst="rect">
            <a:avLst/>
          </a:prstGeom>
        </p:spPr>
      </p:pic>
      <p:grpSp>
        <p:nvGrpSpPr>
          <p:cNvPr id="5" name="Group 4">
            <a:extLst>
              <a:ext uri="{FF2B5EF4-FFF2-40B4-BE49-F238E27FC236}">
                <a16:creationId xmlns:a16="http://schemas.microsoft.com/office/drawing/2014/main" id="{D82C8A13-1E5D-4630-A34A-81573DC0A012}"/>
              </a:ext>
            </a:extLst>
          </p:cNvPr>
          <p:cNvGrpSpPr/>
          <p:nvPr/>
        </p:nvGrpSpPr>
        <p:grpSpPr>
          <a:xfrm>
            <a:off x="4454663" y="2895600"/>
            <a:ext cx="4613137" cy="2917336"/>
            <a:chOff x="4454663" y="2721464"/>
            <a:chExt cx="7502671" cy="3650149"/>
          </a:xfrm>
        </p:grpSpPr>
        <p:sp>
          <p:nvSpPr>
            <p:cNvPr id="13" name="TextBox 12">
              <a:extLst>
                <a:ext uri="{FF2B5EF4-FFF2-40B4-BE49-F238E27FC236}">
                  <a16:creationId xmlns:a16="http://schemas.microsoft.com/office/drawing/2014/main" id="{24AA2E71-0A6B-4694-8288-29140107B74A}"/>
                </a:ext>
              </a:extLst>
            </p:cNvPr>
            <p:cNvSpPr txBox="1"/>
            <p:nvPr/>
          </p:nvSpPr>
          <p:spPr>
            <a:xfrm>
              <a:off x="6614957" y="2721464"/>
              <a:ext cx="2538392" cy="662797"/>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while</a:t>
              </a:r>
            </a:p>
          </p:txBody>
        </p:sp>
        <p:grpSp>
          <p:nvGrpSpPr>
            <p:cNvPr id="15" name="Group 14">
              <a:extLst>
                <a:ext uri="{FF2B5EF4-FFF2-40B4-BE49-F238E27FC236}">
                  <a16:creationId xmlns:a16="http://schemas.microsoft.com/office/drawing/2014/main" id="{1D05370A-D540-4339-BEB2-93768CAE8602}"/>
                </a:ext>
              </a:extLst>
            </p:cNvPr>
            <p:cNvGrpSpPr/>
            <p:nvPr/>
          </p:nvGrpSpPr>
          <p:grpSpPr>
            <a:xfrm>
              <a:off x="4454663" y="3052863"/>
              <a:ext cx="2956071" cy="1947150"/>
              <a:chOff x="4454663" y="3052863"/>
              <a:chExt cx="2956071" cy="1947150"/>
            </a:xfrm>
          </p:grpSpPr>
          <p:cxnSp>
            <p:nvCxnSpPr>
              <p:cNvPr id="16" name="Straight Connector 15">
                <a:extLst>
                  <a:ext uri="{FF2B5EF4-FFF2-40B4-BE49-F238E27FC236}">
                    <a16:creationId xmlns:a16="http://schemas.microsoft.com/office/drawing/2014/main" id="{7A2E72F7-4569-4A1E-8266-4D27CEBB4AD1}"/>
                  </a:ext>
                </a:extLst>
              </p:cNvPr>
              <p:cNvCxnSpPr>
                <a:stCxn id="20" idx="0"/>
                <a:endCxn id="13" idx="1"/>
              </p:cNvCxnSpPr>
              <p:nvPr/>
            </p:nvCxnSpPr>
            <p:spPr>
              <a:xfrm flipV="1">
                <a:off x="5951940" y="3052863"/>
                <a:ext cx="663017" cy="5781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90FB539-8AE4-471C-BDD6-1F946593D5BC}"/>
                  </a:ext>
                </a:extLst>
              </p:cNvPr>
              <p:cNvSpPr txBox="1"/>
              <p:nvPr/>
            </p:nvSpPr>
            <p:spPr>
              <a:xfrm>
                <a:off x="4454663" y="4446015"/>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a:t>
                </a:r>
              </a:p>
            </p:txBody>
          </p:sp>
          <p:sp>
            <p:nvSpPr>
              <p:cNvPr id="18" name="TextBox 17">
                <a:extLst>
                  <a:ext uri="{FF2B5EF4-FFF2-40B4-BE49-F238E27FC236}">
                    <a16:creationId xmlns:a16="http://schemas.microsoft.com/office/drawing/2014/main" id="{2B620183-649E-42C6-8699-1DD0316FEE5D}"/>
                  </a:ext>
                </a:extLst>
              </p:cNvPr>
              <p:cNvSpPr txBox="1"/>
              <p:nvPr/>
            </p:nvSpPr>
            <p:spPr>
              <a:xfrm>
                <a:off x="6727262" y="4446015"/>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b</a:t>
                </a:r>
              </a:p>
            </p:txBody>
          </p:sp>
          <p:sp>
            <p:nvSpPr>
              <p:cNvPr id="20" name="TextBox 19">
                <a:extLst>
                  <a:ext uri="{FF2B5EF4-FFF2-40B4-BE49-F238E27FC236}">
                    <a16:creationId xmlns:a16="http://schemas.microsoft.com/office/drawing/2014/main" id="{5BD281F3-1517-4D15-973E-94D6E811AC08}"/>
                  </a:ext>
                </a:extLst>
              </p:cNvPr>
              <p:cNvSpPr txBox="1"/>
              <p:nvPr/>
            </p:nvSpPr>
            <p:spPr>
              <a:xfrm>
                <a:off x="5610204" y="3630992"/>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&lt;=</a:t>
                </a:r>
              </a:p>
            </p:txBody>
          </p:sp>
          <p:cxnSp>
            <p:nvCxnSpPr>
              <p:cNvPr id="21" name="Straight Connector 20">
                <a:extLst>
                  <a:ext uri="{FF2B5EF4-FFF2-40B4-BE49-F238E27FC236}">
                    <a16:creationId xmlns:a16="http://schemas.microsoft.com/office/drawing/2014/main" id="{A3CA6363-E19E-4288-80E3-244199034859}"/>
                  </a:ext>
                </a:extLst>
              </p:cNvPr>
              <p:cNvCxnSpPr>
                <a:stCxn id="17" idx="0"/>
                <a:endCxn id="20" idx="1"/>
              </p:cNvCxnSpPr>
              <p:nvPr/>
            </p:nvCxnSpPr>
            <p:spPr>
              <a:xfrm flipV="1">
                <a:off x="4796399" y="3907991"/>
                <a:ext cx="813805" cy="538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7549F1-5144-4B94-911F-F93EBA73E093}"/>
                  </a:ext>
                </a:extLst>
              </p:cNvPr>
              <p:cNvCxnSpPr>
                <a:stCxn id="18" idx="0"/>
                <a:endCxn id="20" idx="3"/>
              </p:cNvCxnSpPr>
              <p:nvPr/>
            </p:nvCxnSpPr>
            <p:spPr>
              <a:xfrm flipH="1" flipV="1">
                <a:off x="6293676" y="3907991"/>
                <a:ext cx="775322" cy="5380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3BD3CA1-EC75-4393-8F9B-B5916205749F}"/>
                </a:ext>
              </a:extLst>
            </p:cNvPr>
            <p:cNvGrpSpPr/>
            <p:nvPr/>
          </p:nvGrpSpPr>
          <p:grpSpPr>
            <a:xfrm>
              <a:off x="8112263" y="3052863"/>
              <a:ext cx="3845071" cy="3318750"/>
              <a:chOff x="8112263" y="3052863"/>
              <a:chExt cx="3845071" cy="3318750"/>
            </a:xfrm>
          </p:grpSpPr>
          <p:sp>
            <p:nvSpPr>
              <p:cNvPr id="24" name="TextBox 23">
                <a:extLst>
                  <a:ext uri="{FF2B5EF4-FFF2-40B4-BE49-F238E27FC236}">
                    <a16:creationId xmlns:a16="http://schemas.microsoft.com/office/drawing/2014/main" id="{62976B53-1B3D-41C7-A987-ADBC7CF3F67D}"/>
                  </a:ext>
                </a:extLst>
              </p:cNvPr>
              <p:cNvSpPr txBox="1"/>
              <p:nvPr/>
            </p:nvSpPr>
            <p:spPr>
              <a:xfrm>
                <a:off x="8112263" y="4547615"/>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a:t>
                </a:r>
              </a:p>
            </p:txBody>
          </p:sp>
          <p:sp>
            <p:nvSpPr>
              <p:cNvPr id="25" name="TextBox 24">
                <a:extLst>
                  <a:ext uri="{FF2B5EF4-FFF2-40B4-BE49-F238E27FC236}">
                    <a16:creationId xmlns:a16="http://schemas.microsoft.com/office/drawing/2014/main" id="{1FCB3CFA-2D36-4570-B197-048F0F670983}"/>
                  </a:ext>
                </a:extLst>
              </p:cNvPr>
              <p:cNvSpPr txBox="1"/>
              <p:nvPr/>
            </p:nvSpPr>
            <p:spPr>
              <a:xfrm>
                <a:off x="9267804" y="3605592"/>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t>
                </a:r>
              </a:p>
            </p:txBody>
          </p:sp>
          <p:cxnSp>
            <p:nvCxnSpPr>
              <p:cNvPr id="26" name="Straight Connector 25">
                <a:extLst>
                  <a:ext uri="{FF2B5EF4-FFF2-40B4-BE49-F238E27FC236}">
                    <a16:creationId xmlns:a16="http://schemas.microsoft.com/office/drawing/2014/main" id="{1C01CD98-E137-4AB2-B28C-C109D85C4C59}"/>
                  </a:ext>
                </a:extLst>
              </p:cNvPr>
              <p:cNvCxnSpPr>
                <a:stCxn id="13" idx="3"/>
                <a:endCxn id="25" idx="0"/>
              </p:cNvCxnSpPr>
              <p:nvPr/>
            </p:nvCxnSpPr>
            <p:spPr>
              <a:xfrm>
                <a:off x="9153349" y="3052863"/>
                <a:ext cx="456191" cy="55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0A0E5-7F19-4D2B-8826-EC81B55421B9}"/>
                  </a:ext>
                </a:extLst>
              </p:cNvPr>
              <p:cNvCxnSpPr>
                <a:stCxn id="24" idx="0"/>
                <a:endCxn id="25" idx="1"/>
              </p:cNvCxnSpPr>
              <p:nvPr/>
            </p:nvCxnSpPr>
            <p:spPr>
              <a:xfrm flipV="1">
                <a:off x="8453999" y="3882591"/>
                <a:ext cx="813805" cy="66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BC4BE4-5EE9-45CF-BADE-E1EAB3125D95}"/>
                  </a:ext>
                </a:extLst>
              </p:cNvPr>
              <p:cNvCxnSpPr>
                <a:stCxn id="31" idx="0"/>
                <a:endCxn id="25" idx="3"/>
              </p:cNvCxnSpPr>
              <p:nvPr/>
            </p:nvCxnSpPr>
            <p:spPr>
              <a:xfrm flipH="1" flipV="1">
                <a:off x="9951276" y="3882591"/>
                <a:ext cx="547264" cy="61200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C79371C-9057-4290-A2AC-814E7C7B3B18}"/>
                  </a:ext>
                </a:extLst>
              </p:cNvPr>
              <p:cNvSpPr txBox="1"/>
              <p:nvPr/>
            </p:nvSpPr>
            <p:spPr>
              <a:xfrm>
                <a:off x="9001263" y="5817615"/>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a:t>
                </a:r>
              </a:p>
            </p:txBody>
          </p:sp>
          <p:sp>
            <p:nvSpPr>
              <p:cNvPr id="30" name="TextBox 29">
                <a:extLst>
                  <a:ext uri="{FF2B5EF4-FFF2-40B4-BE49-F238E27FC236}">
                    <a16:creationId xmlns:a16="http://schemas.microsoft.com/office/drawing/2014/main" id="{49B2FD88-B2F4-478D-94C1-45B6B5408CBB}"/>
                  </a:ext>
                </a:extLst>
              </p:cNvPr>
              <p:cNvSpPr txBox="1"/>
              <p:nvPr/>
            </p:nvSpPr>
            <p:spPr>
              <a:xfrm>
                <a:off x="11273862" y="5817615"/>
                <a:ext cx="683472" cy="553998"/>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1</a:t>
                </a:r>
              </a:p>
            </p:txBody>
          </p:sp>
          <p:sp>
            <p:nvSpPr>
              <p:cNvPr id="31" name="TextBox 30">
                <a:extLst>
                  <a:ext uri="{FF2B5EF4-FFF2-40B4-BE49-F238E27FC236}">
                    <a16:creationId xmlns:a16="http://schemas.microsoft.com/office/drawing/2014/main" id="{C211A148-16AF-4374-A38F-5F5CB3001031}"/>
                  </a:ext>
                </a:extLst>
              </p:cNvPr>
              <p:cNvSpPr txBox="1"/>
              <p:nvPr/>
            </p:nvSpPr>
            <p:spPr>
              <a:xfrm>
                <a:off x="10156804" y="4494592"/>
                <a:ext cx="683472" cy="662797"/>
              </a:xfrm>
              <a:prstGeom prst="rect">
                <a:avLst/>
              </a:prstGeom>
              <a:noFill/>
              <a:ln>
                <a:solidFill>
                  <a:schemeClr val="tx1"/>
                </a:solidFill>
              </a:ln>
            </p:spPr>
            <p:txBody>
              <a:bodyPr wrap="square" rtlCol="0">
                <a:spAutoFit/>
              </a:bodyPr>
              <a:lstStyle/>
              <a:p>
                <a:pPr algn="ctr"/>
                <a:r>
                  <a:rPr lang="en-US" sz="3000" b="1" dirty="0">
                    <a:ln>
                      <a:solidFill>
                        <a:schemeClr val="tx1"/>
                      </a:solidFill>
                    </a:ln>
                    <a:solidFill>
                      <a:srgbClr val="FF0000"/>
                    </a:solidFill>
                  </a:rPr>
                  <a:t>+</a:t>
                </a:r>
              </a:p>
            </p:txBody>
          </p:sp>
          <p:cxnSp>
            <p:nvCxnSpPr>
              <p:cNvPr id="32" name="Straight Connector 31">
                <a:extLst>
                  <a:ext uri="{FF2B5EF4-FFF2-40B4-BE49-F238E27FC236}">
                    <a16:creationId xmlns:a16="http://schemas.microsoft.com/office/drawing/2014/main" id="{31163760-AB54-460B-9613-1BF43FF3CF9F}"/>
                  </a:ext>
                </a:extLst>
              </p:cNvPr>
              <p:cNvCxnSpPr>
                <a:stCxn id="29" idx="0"/>
                <a:endCxn id="31" idx="1"/>
              </p:cNvCxnSpPr>
              <p:nvPr/>
            </p:nvCxnSpPr>
            <p:spPr>
              <a:xfrm flipV="1">
                <a:off x="9342999" y="4825991"/>
                <a:ext cx="813805" cy="99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3AE04C-82D7-446A-A16C-5B2E33891784}"/>
                  </a:ext>
                </a:extLst>
              </p:cNvPr>
              <p:cNvCxnSpPr>
                <a:stCxn id="30" idx="0"/>
                <a:endCxn id="31" idx="3"/>
              </p:cNvCxnSpPr>
              <p:nvPr/>
            </p:nvCxnSpPr>
            <p:spPr>
              <a:xfrm flipH="1" flipV="1">
                <a:off x="10840276" y="4825991"/>
                <a:ext cx="775322" cy="99162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Rectangle: Rounded Corners 33">
            <a:extLst>
              <a:ext uri="{FF2B5EF4-FFF2-40B4-BE49-F238E27FC236}">
                <a16:creationId xmlns:a16="http://schemas.microsoft.com/office/drawing/2014/main" id="{5FE401C9-3D00-43BE-B2C2-2D35847F576F}"/>
              </a:ext>
            </a:extLst>
          </p:cNvPr>
          <p:cNvSpPr/>
          <p:nvPr/>
        </p:nvSpPr>
        <p:spPr>
          <a:xfrm>
            <a:off x="891988" y="6019800"/>
            <a:ext cx="18288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Atoms</a:t>
            </a:r>
          </a:p>
        </p:txBody>
      </p:sp>
      <p:sp>
        <p:nvSpPr>
          <p:cNvPr id="35" name="Rectangle: Rounded Corners 34">
            <a:extLst>
              <a:ext uri="{FF2B5EF4-FFF2-40B4-BE49-F238E27FC236}">
                <a16:creationId xmlns:a16="http://schemas.microsoft.com/office/drawing/2014/main" id="{76F72520-5FFA-4554-8946-EEC284395749}"/>
              </a:ext>
            </a:extLst>
          </p:cNvPr>
          <p:cNvSpPr/>
          <p:nvPr/>
        </p:nvSpPr>
        <p:spPr>
          <a:xfrm>
            <a:off x="6423214" y="6019800"/>
            <a:ext cx="2111186"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Syntax Tress</a:t>
            </a:r>
          </a:p>
        </p:txBody>
      </p:sp>
    </p:spTree>
    <p:extLst>
      <p:ext uri="{BB962C8B-B14F-4D97-AF65-F5344CB8AC3E}">
        <p14:creationId xmlns:p14="http://schemas.microsoft.com/office/powerpoint/2010/main" val="3724341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189282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syntax tree corresponding to the following Java statement:</a:t>
            </a:r>
          </a:p>
          <a:p>
            <a:pPr algn="ctr"/>
            <a:r>
              <a:rPr lang="en-US" sz="3000" b="1" dirty="0">
                <a:solidFill>
                  <a:srgbClr val="0F06BA"/>
                </a:solidFill>
                <a:latin typeface="Times New Roman" pitchFamily="18" charset="0"/>
                <a:cs typeface="Times New Roman" pitchFamily="18" charset="0"/>
              </a:rPr>
              <a:t>	if (a+3 &lt; 400) a =0; else b = a*a;</a:t>
            </a:r>
          </a:p>
          <a:p>
            <a:pPr algn="just">
              <a:spcBef>
                <a:spcPts val="1800"/>
              </a:spcBef>
            </a:pPr>
            <a:r>
              <a:rPr lang="en-US" sz="2400" b="1" u="sng" dirty="0">
                <a:solidFill>
                  <a:srgbClr val="0F06BA"/>
                </a:solidFill>
                <a:latin typeface="Times New Roman" pitchFamily="18" charset="0"/>
                <a:cs typeface="Times New Roman" pitchFamily="18" charset="0"/>
              </a:rPr>
              <a:t>Note</a:t>
            </a:r>
            <a:r>
              <a:rPr lang="en-US" sz="2400" b="1" dirty="0">
                <a:solidFill>
                  <a:srgbClr val="0F06BA"/>
                </a:solidFill>
                <a:latin typeface="Times New Roman" pitchFamily="18" charset="0"/>
                <a:cs typeface="Times New Roman" pitchFamily="18" charset="0"/>
              </a:rPr>
              <a:t>:</a:t>
            </a:r>
            <a:r>
              <a:rPr lang="en-US" sz="2400" dirty="0">
                <a:latin typeface="Times New Roman" pitchFamily="18" charset="0"/>
                <a:cs typeface="Times New Roman" pitchFamily="18" charset="0"/>
              </a:rPr>
              <a:t> In syntax trees, each </a:t>
            </a:r>
            <a:r>
              <a:rPr lang="en-US" sz="2400" b="1" dirty="0">
                <a:latin typeface="Times New Roman" pitchFamily="18" charset="0"/>
                <a:cs typeface="Times New Roman" pitchFamily="18" charset="0"/>
              </a:rPr>
              <a:t>interior node </a:t>
            </a:r>
            <a:r>
              <a:rPr lang="en-US" sz="2400" dirty="0">
                <a:latin typeface="Times New Roman" pitchFamily="18" charset="0"/>
                <a:cs typeface="Times New Roman" pitchFamily="18" charset="0"/>
              </a:rPr>
              <a:t>represents an </a:t>
            </a:r>
            <a:r>
              <a:rPr lang="en-US" sz="2400" b="1" dirty="0">
                <a:solidFill>
                  <a:srgbClr val="C00000"/>
                </a:solidFill>
                <a:latin typeface="Times New Roman" pitchFamily="18" charset="0"/>
                <a:cs typeface="Times New Roman" pitchFamily="18" charset="0"/>
              </a:rPr>
              <a:t>operation or control structure</a:t>
            </a:r>
            <a:r>
              <a:rPr lang="en-US" sz="2400" dirty="0">
                <a:latin typeface="Times New Roman" pitchFamily="18" charset="0"/>
                <a:cs typeface="Times New Roman" pitchFamily="18" charset="0"/>
              </a:rPr>
              <a:t> and each </a:t>
            </a:r>
            <a:r>
              <a:rPr lang="en-US" sz="2400" b="1" dirty="0">
                <a:latin typeface="Times New Roman" pitchFamily="18" charset="0"/>
                <a:cs typeface="Times New Roman" pitchFamily="18" charset="0"/>
              </a:rPr>
              <a:t>leaf node </a:t>
            </a:r>
            <a:r>
              <a:rPr lang="en-US" sz="2400" dirty="0">
                <a:latin typeface="Times New Roman" pitchFamily="18" charset="0"/>
                <a:cs typeface="Times New Roman" pitchFamily="18" charset="0"/>
              </a:rPr>
              <a:t>represents an </a:t>
            </a:r>
            <a:r>
              <a:rPr lang="en-US" sz="2400" b="1" dirty="0">
                <a:solidFill>
                  <a:srgbClr val="C00000"/>
                </a:solidFill>
                <a:latin typeface="Times New Roman" pitchFamily="18" charset="0"/>
                <a:cs typeface="Times New Roman" pitchFamily="18" charset="0"/>
              </a:rPr>
              <a:t>operand</a:t>
            </a:r>
            <a:r>
              <a:rPr lang="en-US" sz="2400" dirty="0">
                <a:latin typeface="Times New Roman" pitchFamily="18" charset="0"/>
                <a:cs typeface="Times New Roman" pitchFamily="18" charset="0"/>
              </a:rPr>
              <a:t>.</a:t>
            </a:r>
          </a:p>
        </p:txBody>
      </p:sp>
      <p:pic>
        <p:nvPicPr>
          <p:cNvPr id="36" name="Picture 35">
            <a:extLst>
              <a:ext uri="{FF2B5EF4-FFF2-40B4-BE49-F238E27FC236}">
                <a16:creationId xmlns:a16="http://schemas.microsoft.com/office/drawing/2014/main" id="{42D1DD68-FC59-40AC-BE98-5DF335E062A0}"/>
              </a:ext>
            </a:extLst>
          </p:cNvPr>
          <p:cNvPicPr>
            <a:picLocks noChangeAspect="1"/>
          </p:cNvPicPr>
          <p:nvPr/>
        </p:nvPicPr>
        <p:blipFill>
          <a:blip r:embed="rId5"/>
          <a:stretch>
            <a:fillRect/>
          </a:stretch>
        </p:blipFill>
        <p:spPr>
          <a:xfrm>
            <a:off x="1752600" y="3429000"/>
            <a:ext cx="6198958" cy="3086860"/>
          </a:xfrm>
          <a:prstGeom prst="rect">
            <a:avLst/>
          </a:prstGeom>
        </p:spPr>
      </p:pic>
    </p:spTree>
    <p:extLst>
      <p:ext uri="{BB962C8B-B14F-4D97-AF65-F5344CB8AC3E}">
        <p14:creationId xmlns:p14="http://schemas.microsoft.com/office/powerpoint/2010/main" val="2544833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n-US" b="1" dirty="0">
                <a:latin typeface="Tahoma" panose="020B0604030504040204" pitchFamily="34" charset="0"/>
                <a:ea typeface="Tahoma" panose="020B0604030504040204" pitchFamily="34" charset="0"/>
                <a:cs typeface="Tahoma" panose="020B0604030504040204" pitchFamily="34" charset="0"/>
              </a:rPr>
              <a:t>Global Optimization</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371600"/>
            <a:ext cx="8915399" cy="2462213"/>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The global optimization phase is </a:t>
            </a:r>
            <a:r>
              <a:rPr lang="en-US" sz="2400" dirty="0">
                <a:solidFill>
                  <a:srgbClr val="C00000"/>
                </a:solidFill>
                <a:latin typeface="Times New Roman" pitchFamily="18" charset="0"/>
                <a:cs typeface="Times New Roman" pitchFamily="18" charset="0"/>
              </a:rPr>
              <a:t>optional</a:t>
            </a:r>
            <a:r>
              <a:rPr lang="en-US" sz="2400" dirty="0">
                <a:latin typeface="Times New Roman" pitchFamily="18" charset="0"/>
                <a:cs typeface="Times New Roman" pitchFamily="18" charset="0"/>
              </a:rPr>
              <a:t>. Its purpose is simply to make the object program </a:t>
            </a:r>
            <a:r>
              <a:rPr lang="en-US" sz="2400" b="1" dirty="0">
                <a:solidFill>
                  <a:srgbClr val="C00000"/>
                </a:solidFill>
                <a:latin typeface="Times New Roman" pitchFamily="18" charset="0"/>
                <a:cs typeface="Times New Roman" pitchFamily="18" charset="0"/>
              </a:rPr>
              <a:t>more efficient </a:t>
            </a:r>
            <a:r>
              <a:rPr lang="en-US" sz="2400" dirty="0">
                <a:latin typeface="Times New Roman" pitchFamily="18" charset="0"/>
                <a:cs typeface="Times New Roman" pitchFamily="18" charset="0"/>
              </a:rPr>
              <a:t>in </a:t>
            </a:r>
            <a:r>
              <a:rPr lang="en-US" sz="2400" b="1" dirty="0">
                <a:solidFill>
                  <a:srgbClr val="0F06BA"/>
                </a:solidFill>
                <a:latin typeface="Times New Roman" pitchFamily="18" charset="0"/>
                <a:cs typeface="Times New Roman" pitchFamily="18" charset="0"/>
              </a:rPr>
              <a:t>space</a:t>
            </a:r>
            <a:r>
              <a:rPr lang="en-US" sz="2400" dirty="0">
                <a:latin typeface="Times New Roman" pitchFamily="18" charset="0"/>
                <a:cs typeface="Times New Roman" pitchFamily="18" charset="0"/>
              </a:rPr>
              <a:t> and/or </a:t>
            </a:r>
            <a:r>
              <a:rPr lang="en-US" sz="2400" b="1" dirty="0">
                <a:solidFill>
                  <a:srgbClr val="0F06BA"/>
                </a:solidFill>
                <a:latin typeface="Times New Roman" pitchFamily="18" charset="0"/>
                <a:cs typeface="Times New Roman" pitchFamily="18" charset="0"/>
              </a:rPr>
              <a:t>time</a:t>
            </a:r>
            <a:r>
              <a:rPr lang="en-US" sz="2400" dirty="0">
                <a:latin typeface="Times New Roman" pitchFamily="18" charset="0"/>
                <a:cs typeface="Times New Roman" pitchFamily="18" charset="0"/>
              </a:rPr>
              <a: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Examining the sequence of atoms put out by the parser to find </a:t>
            </a:r>
            <a:r>
              <a:rPr lang="en-US" sz="2400" b="1" dirty="0">
                <a:solidFill>
                  <a:srgbClr val="0F06BA"/>
                </a:solidFill>
                <a:latin typeface="Times New Roman" pitchFamily="18" charset="0"/>
                <a:cs typeface="Times New Roman" pitchFamily="18" charset="0"/>
              </a:rPr>
              <a:t>redundant</a:t>
            </a:r>
            <a:r>
              <a:rPr lang="en-US" sz="2400" dirty="0">
                <a:latin typeface="Times New Roman" pitchFamily="18" charset="0"/>
                <a:cs typeface="Times New Roman" pitchFamily="18" charset="0"/>
              </a:rPr>
              <a:t> or </a:t>
            </a:r>
            <a:r>
              <a:rPr lang="en-US" sz="2400" b="1" dirty="0">
                <a:solidFill>
                  <a:srgbClr val="0F06BA"/>
                </a:solidFill>
                <a:latin typeface="Times New Roman" pitchFamily="18" charset="0"/>
                <a:cs typeface="Times New Roman" pitchFamily="18" charset="0"/>
              </a:rPr>
              <a:t>unnecessary</a:t>
            </a:r>
            <a:r>
              <a:rPr lang="en-US" sz="2400" dirty="0">
                <a:latin typeface="Times New Roman" pitchFamily="18" charset="0"/>
                <a:cs typeface="Times New Roman" pitchFamily="18" charset="0"/>
              </a:rPr>
              <a:t> instructions or inefficient </a:t>
            </a:r>
            <a:r>
              <a:rPr lang="en-US" sz="2400" b="1" dirty="0">
                <a:solidFill>
                  <a:srgbClr val="C00000"/>
                </a:solidFill>
                <a:latin typeface="Times New Roman" pitchFamily="18" charset="0"/>
                <a:cs typeface="Times New Roman" pitchFamily="18" charset="0"/>
              </a:rPr>
              <a:t>code</a:t>
            </a:r>
            <a:r>
              <a:rPr lang="en-US" sz="2400" dirty="0">
                <a:latin typeface="Times New Roman" pitchFamily="18" charset="0"/>
                <a:cs typeface="Times New Roman" pitchFamily="18" charset="0"/>
              </a:rPr>
              <a: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Since it is invoked before the code generator, this phase is often called </a:t>
            </a:r>
            <a:r>
              <a:rPr lang="en-US" sz="2400" b="1" dirty="0">
                <a:solidFill>
                  <a:srgbClr val="C00000"/>
                </a:solidFill>
                <a:latin typeface="Times New Roman" pitchFamily="18" charset="0"/>
                <a:cs typeface="Times New Roman" pitchFamily="18" charset="0"/>
              </a:rPr>
              <a:t>machine-independent </a:t>
            </a:r>
            <a:r>
              <a:rPr lang="en-US" sz="2400" dirty="0">
                <a:latin typeface="Times New Roman" pitchFamily="18" charset="0"/>
                <a:cs typeface="Times New Roman" pitchFamily="18" charset="0"/>
              </a:rPr>
              <a:t>optimization.</a:t>
            </a:r>
          </a:p>
        </p:txBody>
      </p:sp>
    </p:spTree>
    <p:extLst>
      <p:ext uri="{BB962C8B-B14F-4D97-AF65-F5344CB8AC3E}">
        <p14:creationId xmlns:p14="http://schemas.microsoft.com/office/powerpoint/2010/main" val="18155137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Course Information</a:t>
            </a:r>
            <a:endParaRPr lang="en-US" sz="2800" dirty="0">
              <a:solidFill>
                <a:srgbClr val="C00000"/>
              </a:solidFill>
            </a:endParaRPr>
          </a:p>
        </p:txBody>
      </p:sp>
      <p:graphicFrame>
        <p:nvGraphicFramePr>
          <p:cNvPr id="2" name="Table 2">
            <a:extLst>
              <a:ext uri="{FF2B5EF4-FFF2-40B4-BE49-F238E27FC236}">
                <a16:creationId xmlns:a16="http://schemas.microsoft.com/office/drawing/2014/main" id="{EF3D3F96-9233-4D64-B326-41209B145CAB}"/>
              </a:ext>
            </a:extLst>
          </p:cNvPr>
          <p:cNvGraphicFramePr>
            <a:graphicFrameLocks noGrp="1"/>
          </p:cNvGraphicFramePr>
          <p:nvPr>
            <p:extLst>
              <p:ext uri="{D42A27DB-BD31-4B8C-83A1-F6EECF244321}">
                <p14:modId xmlns:p14="http://schemas.microsoft.com/office/powerpoint/2010/main" val="3167542610"/>
              </p:ext>
            </p:extLst>
          </p:nvPr>
        </p:nvGraphicFramePr>
        <p:xfrm>
          <a:off x="533400" y="1396998"/>
          <a:ext cx="8077200" cy="3309176"/>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2777228350"/>
                    </a:ext>
                  </a:extLst>
                </a:gridCol>
                <a:gridCol w="3429000">
                  <a:extLst>
                    <a:ext uri="{9D8B030D-6E8A-4147-A177-3AD203B41FA5}">
                      <a16:colId xmlns:a16="http://schemas.microsoft.com/office/drawing/2014/main" val="1500616008"/>
                    </a:ext>
                  </a:extLst>
                </a:gridCol>
              </a:tblGrid>
              <a:tr h="1195737">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Course Assessment Tools</a:t>
                      </a:r>
                    </a:p>
                  </a:txBody>
                  <a:tcPr/>
                </a:tc>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Degree</a:t>
                      </a:r>
                    </a:p>
                  </a:txBody>
                  <a:tcPr/>
                </a:tc>
                <a:extLst>
                  <a:ext uri="{0D108BD9-81ED-4DB2-BD59-A6C34878D82A}">
                    <a16:rowId xmlns:a16="http://schemas.microsoft.com/office/drawing/2014/main" val="1710318643"/>
                  </a:ext>
                </a:extLst>
              </a:tr>
              <a:tr h="667574">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Mid-Term</a:t>
                      </a:r>
                    </a:p>
                  </a:txBody>
                  <a:tcPr/>
                </a:tc>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20</a:t>
                      </a:r>
                    </a:p>
                  </a:txBody>
                  <a:tcPr/>
                </a:tc>
                <a:extLst>
                  <a:ext uri="{0D108BD9-81ED-4DB2-BD59-A6C34878D82A}">
                    <a16:rowId xmlns:a16="http://schemas.microsoft.com/office/drawing/2014/main" val="1486085603"/>
                  </a:ext>
                </a:extLst>
              </a:tr>
              <a:tr h="7782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ea typeface="Tahoma" panose="020B0604030504040204" pitchFamily="34" charset="0"/>
                          <a:cs typeface="Times New Roman" panose="02020603050405020304" pitchFamily="18" charset="0"/>
                        </a:rPr>
                        <a:t>Assignments &amp; Section Work </a:t>
                      </a:r>
                    </a:p>
                  </a:txBody>
                  <a:tcPr/>
                </a:tc>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20</a:t>
                      </a:r>
                    </a:p>
                  </a:txBody>
                  <a:tcPr/>
                </a:tc>
                <a:extLst>
                  <a:ext uri="{0D108BD9-81ED-4DB2-BD59-A6C34878D82A}">
                    <a16:rowId xmlns:a16="http://schemas.microsoft.com/office/drawing/2014/main" val="1006564074"/>
                  </a:ext>
                </a:extLst>
              </a:tr>
              <a:tr h="667574">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Final</a:t>
                      </a:r>
                    </a:p>
                  </a:txBody>
                  <a:tcPr/>
                </a:tc>
                <a:tc>
                  <a:txBody>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60</a:t>
                      </a:r>
                    </a:p>
                  </a:txBody>
                  <a:tcPr/>
                </a:tc>
                <a:extLst>
                  <a:ext uri="{0D108BD9-81ED-4DB2-BD59-A6C34878D82A}">
                    <a16:rowId xmlns:a16="http://schemas.microsoft.com/office/drawing/2014/main" val="654914462"/>
                  </a:ext>
                </a:extLst>
              </a:tr>
            </a:tbl>
          </a:graphicData>
        </a:graphic>
      </p:graphicFrame>
      <p:pic>
        <p:nvPicPr>
          <p:cNvPr id="7" name="Picture 6">
            <a:extLst>
              <a:ext uri="{FF2B5EF4-FFF2-40B4-BE49-F238E27FC236}">
                <a16:creationId xmlns:a16="http://schemas.microsoft.com/office/drawing/2014/main" id="{B51535A5-7E80-4076-96C0-F77AC29EBEF2}"/>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8" name="Picture 7">
            <a:extLst>
              <a:ext uri="{FF2B5EF4-FFF2-40B4-BE49-F238E27FC236}">
                <a16:creationId xmlns:a16="http://schemas.microsoft.com/office/drawing/2014/main" id="{2C83D6B2-C74E-479F-A141-7E3E4E88CDD0}"/>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2331561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pic>
        <p:nvPicPr>
          <p:cNvPr id="13" name="Picture 12">
            <a:extLst>
              <a:ext uri="{FF2B5EF4-FFF2-40B4-BE49-F238E27FC236}">
                <a16:creationId xmlns:a16="http://schemas.microsoft.com/office/drawing/2014/main" id="{C2003F8F-8479-442F-83C3-E8130F0B16C4}"/>
              </a:ext>
            </a:extLst>
          </p:cNvPr>
          <p:cNvPicPr>
            <a:picLocks noChangeAspect="1"/>
          </p:cNvPicPr>
          <p:nvPr/>
        </p:nvPicPr>
        <p:blipFill>
          <a:blip r:embed="rId5"/>
          <a:stretch>
            <a:fillRect/>
          </a:stretch>
        </p:blipFill>
        <p:spPr>
          <a:xfrm>
            <a:off x="31376" y="1447800"/>
            <a:ext cx="9045388" cy="2582324"/>
          </a:xfrm>
          <a:prstGeom prst="rect">
            <a:avLst/>
          </a:prstGeom>
        </p:spPr>
      </p:pic>
      <p:sp>
        <p:nvSpPr>
          <p:cNvPr id="14" name="TextBox 13">
            <a:extLst>
              <a:ext uri="{FF2B5EF4-FFF2-40B4-BE49-F238E27FC236}">
                <a16:creationId xmlns:a16="http://schemas.microsoft.com/office/drawing/2014/main" id="{3D3B2ACB-B957-405D-BC28-02F2F8301D3A}"/>
              </a:ext>
            </a:extLst>
          </p:cNvPr>
          <p:cNvSpPr txBox="1"/>
          <p:nvPr/>
        </p:nvSpPr>
        <p:spPr>
          <a:xfrm>
            <a:off x="152400" y="4800600"/>
            <a:ext cx="8763000"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reader is cautioned that global optimization can have a serious impact on run-time debugging.</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Most compilers can </a:t>
            </a:r>
            <a:r>
              <a:rPr lang="en-US" sz="2400" b="1" dirty="0">
                <a:latin typeface="Times New Roman" pitchFamily="18" charset="0"/>
                <a:cs typeface="Times New Roman" pitchFamily="18" charset="0"/>
              </a:rPr>
              <a:t>turn optimization </a:t>
            </a:r>
            <a:r>
              <a:rPr lang="en-US" sz="2400" dirty="0">
                <a:latin typeface="Times New Roman" pitchFamily="18" charset="0"/>
                <a:cs typeface="Times New Roman" pitchFamily="18" charset="0"/>
              </a:rPr>
              <a:t>on or off through debugging. </a:t>
            </a:r>
          </a:p>
        </p:txBody>
      </p:sp>
    </p:spTree>
    <p:extLst>
      <p:ext uri="{BB962C8B-B14F-4D97-AF65-F5344CB8AC3E}">
        <p14:creationId xmlns:p14="http://schemas.microsoft.com/office/powerpoint/2010/main" val="11138496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n-US" b="1" dirty="0">
                <a:latin typeface="Tahoma" panose="020B0604030504040204" pitchFamily="34" charset="0"/>
                <a:ea typeface="Tahoma" panose="020B0604030504040204" pitchFamily="34" charset="0"/>
                <a:cs typeface="Tahoma" panose="020B0604030504040204" pitchFamily="34" charset="0"/>
              </a:rPr>
              <a:t>Code Generation</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219200"/>
            <a:ext cx="8915399" cy="4247317"/>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Java compilers produce an intermediate form, known as </a:t>
            </a:r>
            <a:r>
              <a:rPr lang="en-US" sz="2400" b="1" dirty="0">
                <a:latin typeface="Times New Roman" pitchFamily="18" charset="0"/>
                <a:cs typeface="Times New Roman" pitchFamily="18" charset="0"/>
              </a:rPr>
              <a:t>byte code</a:t>
            </a:r>
            <a:r>
              <a:rPr lang="en-US" sz="2400" dirty="0">
                <a:latin typeface="Times New Roman" pitchFamily="18" charset="0"/>
                <a:cs typeface="Times New Roman" pitchFamily="18" charset="0"/>
              </a:rPr>
              <a:t>, which can be interpreted by the Java run-time environment.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But, in this course, we will be </a:t>
            </a:r>
            <a:r>
              <a:rPr lang="en-US" sz="2400" b="1" dirty="0">
                <a:latin typeface="Times New Roman" pitchFamily="18" charset="0"/>
                <a:cs typeface="Times New Roman" pitchFamily="18" charset="0"/>
              </a:rPr>
              <a:t>assuming</a:t>
            </a:r>
            <a:r>
              <a:rPr lang="en-US" sz="2400" dirty="0">
                <a:latin typeface="Times New Roman" pitchFamily="18" charset="0"/>
                <a:cs typeface="Times New Roman" pitchFamily="18" charset="0"/>
              </a:rPr>
              <a:t> that our compiler is to produce native code for a particular machine.</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For example, an ADD atom might be translated to </a:t>
            </a:r>
            <a:r>
              <a:rPr lang="en-US" sz="2400" b="1" dirty="0">
                <a:solidFill>
                  <a:srgbClr val="0F06BA"/>
                </a:solidFill>
                <a:latin typeface="Times New Roman" pitchFamily="18" charset="0"/>
                <a:cs typeface="Times New Roman" pitchFamily="18" charset="0"/>
              </a:rPr>
              <a:t>three machine </a:t>
            </a:r>
            <a:r>
              <a:rPr lang="en-US" sz="2400" dirty="0">
                <a:latin typeface="Times New Roman" pitchFamily="18" charset="0"/>
                <a:cs typeface="Times New Roman" pitchFamily="18" charset="0"/>
              </a:rPr>
              <a:t>language instructions: </a:t>
            </a:r>
          </a:p>
          <a:p>
            <a:pPr marL="2003425" indent="-457200" algn="just">
              <a:spcBef>
                <a:spcPts val="600"/>
              </a:spcBef>
              <a:buFont typeface="+mj-lt"/>
              <a:buAutoNum type="arabicPeriod"/>
            </a:pPr>
            <a:r>
              <a:rPr lang="en-US" sz="2400" dirty="0">
                <a:latin typeface="Times New Roman" pitchFamily="18" charset="0"/>
                <a:cs typeface="Times New Roman" pitchFamily="18" charset="0"/>
              </a:rPr>
              <a:t>Load the first operand into a register.</a:t>
            </a:r>
          </a:p>
          <a:p>
            <a:pPr marL="2003425" indent="-457200" algn="just">
              <a:spcBef>
                <a:spcPts val="600"/>
              </a:spcBef>
              <a:buFont typeface="+mj-lt"/>
              <a:buAutoNum type="arabicPeriod"/>
            </a:pPr>
            <a:r>
              <a:rPr lang="en-US" sz="2400" dirty="0">
                <a:latin typeface="Times New Roman" pitchFamily="18" charset="0"/>
                <a:cs typeface="Times New Roman" pitchFamily="18" charset="0"/>
              </a:rPr>
              <a:t>Add the second operand to that register.</a:t>
            </a:r>
          </a:p>
          <a:p>
            <a:pPr marL="2003425" indent="-457200" algn="just">
              <a:spcBef>
                <a:spcPts val="600"/>
              </a:spcBef>
              <a:buFont typeface="+mj-lt"/>
              <a:buAutoNum type="arabicPeriod"/>
            </a:pPr>
            <a:r>
              <a:rPr lang="en-US" sz="2400" dirty="0">
                <a:latin typeface="Times New Roman" pitchFamily="18" charset="0"/>
                <a:cs typeface="Times New Roman" pitchFamily="18" charset="0"/>
              </a:rPr>
              <a:t>Store the result.</a:t>
            </a:r>
          </a:p>
          <a:p>
            <a:pPr marL="1546225" algn="ctr">
              <a:spcBef>
                <a:spcPts val="600"/>
              </a:spcBef>
            </a:pPr>
            <a:r>
              <a:rPr lang="en-US" sz="2400" b="1" dirty="0">
                <a:solidFill>
                  <a:srgbClr val="0F06BA"/>
                </a:solidFill>
                <a:latin typeface="Times New Roman" pitchFamily="18" charset="0"/>
                <a:cs typeface="Times New Roman" pitchFamily="18" charset="0"/>
              </a:rPr>
              <a:t>(ADD, a, </a:t>
            </a:r>
            <a:r>
              <a:rPr lang="en-US" sz="2400" b="1" dirty="0" err="1">
                <a:solidFill>
                  <a:srgbClr val="0F06BA"/>
                </a:solidFill>
                <a:latin typeface="Times New Roman" pitchFamily="18" charset="0"/>
                <a:cs typeface="Times New Roman" pitchFamily="18" charset="0"/>
              </a:rPr>
              <a:t>b,temp</a:t>
            </a:r>
            <a:r>
              <a:rPr lang="en-US" sz="2400" b="1" dirty="0">
                <a:solidFill>
                  <a:srgbClr val="0F06BA"/>
                </a:solidFill>
                <a:latin typeface="Times New Roman" pitchFamily="18" charset="0"/>
                <a:cs typeface="Times New Roman" pitchFamily="18" charset="0"/>
              </a:rPr>
              <a:t>)</a:t>
            </a:r>
          </a:p>
        </p:txBody>
      </p:sp>
      <p:pic>
        <p:nvPicPr>
          <p:cNvPr id="3" name="Picture 2">
            <a:extLst>
              <a:ext uri="{FF2B5EF4-FFF2-40B4-BE49-F238E27FC236}">
                <a16:creationId xmlns:a16="http://schemas.microsoft.com/office/drawing/2014/main" id="{1A49C8F1-4E42-4943-B485-674CABA7D5DB}"/>
              </a:ext>
            </a:extLst>
          </p:cNvPr>
          <p:cNvPicPr>
            <a:picLocks noChangeAspect="1"/>
          </p:cNvPicPr>
          <p:nvPr/>
        </p:nvPicPr>
        <p:blipFill>
          <a:blip r:embed="rId5"/>
          <a:stretch>
            <a:fillRect/>
          </a:stretch>
        </p:blipFill>
        <p:spPr>
          <a:xfrm>
            <a:off x="2390056" y="5562440"/>
            <a:ext cx="5153744" cy="1143160"/>
          </a:xfrm>
          <a:prstGeom prst="rect">
            <a:avLst/>
          </a:prstGeom>
        </p:spPr>
      </p:pic>
    </p:spTree>
    <p:extLst>
      <p:ext uri="{BB962C8B-B14F-4D97-AF65-F5344CB8AC3E}">
        <p14:creationId xmlns:p14="http://schemas.microsoft.com/office/powerpoint/2010/main" val="40558179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4" name="TextBox 13">
            <a:extLst>
              <a:ext uri="{FF2B5EF4-FFF2-40B4-BE49-F238E27FC236}">
                <a16:creationId xmlns:a16="http://schemas.microsoft.com/office/drawing/2014/main" id="{3D3B2ACB-B957-405D-BC28-02F2F8301D3A}"/>
              </a:ext>
            </a:extLst>
          </p:cNvPr>
          <p:cNvSpPr txBox="1"/>
          <p:nvPr/>
        </p:nvSpPr>
        <p:spPr>
          <a:xfrm>
            <a:off x="0" y="1295400"/>
            <a:ext cx="8763000"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assembly language instructions corresponding to the following atom string:</a:t>
            </a: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BC458D8-FEF3-4E5E-93D5-05BBDCF3881C}"/>
              </a:ext>
            </a:extLst>
          </p:cNvPr>
          <p:cNvPicPr>
            <a:picLocks noChangeAspect="1"/>
          </p:cNvPicPr>
          <p:nvPr/>
        </p:nvPicPr>
        <p:blipFill>
          <a:blip r:embed="rId5"/>
          <a:stretch>
            <a:fillRect/>
          </a:stretch>
        </p:blipFill>
        <p:spPr>
          <a:xfrm>
            <a:off x="3352800" y="2050720"/>
            <a:ext cx="2753895" cy="1524000"/>
          </a:xfrm>
          <a:prstGeom prst="rect">
            <a:avLst/>
          </a:prstGeom>
        </p:spPr>
      </p:pic>
      <p:pic>
        <p:nvPicPr>
          <p:cNvPr id="5" name="Picture 4">
            <a:extLst>
              <a:ext uri="{FF2B5EF4-FFF2-40B4-BE49-F238E27FC236}">
                <a16:creationId xmlns:a16="http://schemas.microsoft.com/office/drawing/2014/main" id="{D9BD7145-6DC0-44FF-BC3F-8F0006545DAC}"/>
              </a:ext>
            </a:extLst>
          </p:cNvPr>
          <p:cNvPicPr>
            <a:picLocks noChangeAspect="1"/>
          </p:cNvPicPr>
          <p:nvPr/>
        </p:nvPicPr>
        <p:blipFill>
          <a:blip r:embed="rId6"/>
          <a:stretch>
            <a:fillRect/>
          </a:stretch>
        </p:blipFill>
        <p:spPr>
          <a:xfrm>
            <a:off x="2286000" y="4672524"/>
            <a:ext cx="5007961" cy="1990158"/>
          </a:xfrm>
          <a:prstGeom prst="rect">
            <a:avLst/>
          </a:prstGeom>
        </p:spPr>
      </p:pic>
      <p:sp>
        <p:nvSpPr>
          <p:cNvPr id="15" name="Right Arrow 6">
            <a:extLst>
              <a:ext uri="{FF2B5EF4-FFF2-40B4-BE49-F238E27FC236}">
                <a16:creationId xmlns:a16="http://schemas.microsoft.com/office/drawing/2014/main" id="{B9DCCCAF-1FA1-4E0E-ACE7-694525CDC82C}"/>
              </a:ext>
            </a:extLst>
          </p:cNvPr>
          <p:cNvSpPr/>
          <p:nvPr/>
        </p:nvSpPr>
        <p:spPr>
          <a:xfrm rot="5400000">
            <a:off x="4025805" y="4001952"/>
            <a:ext cx="741299" cy="351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661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Phases of Compilers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n-US" b="1" dirty="0">
                <a:latin typeface="Tahoma" panose="020B0604030504040204" pitchFamily="34" charset="0"/>
                <a:ea typeface="Tahoma" panose="020B0604030504040204" pitchFamily="34" charset="0"/>
                <a:cs typeface="Tahoma" panose="020B0604030504040204" pitchFamily="34" charset="0"/>
              </a:rPr>
              <a:t>Local Optimization</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219200"/>
            <a:ext cx="8915399" cy="2908489"/>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The local optimization phase is also </a:t>
            </a:r>
            <a:r>
              <a:rPr lang="en-US" sz="2400" b="1" dirty="0">
                <a:solidFill>
                  <a:srgbClr val="0F06BA"/>
                </a:solidFill>
                <a:latin typeface="Times New Roman" pitchFamily="18" charset="0"/>
                <a:cs typeface="Times New Roman" pitchFamily="18" charset="0"/>
              </a:rPr>
              <a:t>optional</a:t>
            </a:r>
            <a:r>
              <a:rPr lang="en-US" sz="2400" dirty="0">
                <a:latin typeface="Times New Roman" pitchFamily="18" charset="0"/>
                <a:cs typeface="Times New Roman" pitchFamily="18" charset="0"/>
              </a:rPr>
              <a: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It involves examining sequences of instructions put out by the code generator to find </a:t>
            </a:r>
            <a:r>
              <a:rPr lang="en-US" sz="2400" b="1" dirty="0">
                <a:solidFill>
                  <a:srgbClr val="C00000"/>
                </a:solidFill>
                <a:latin typeface="Times New Roman" pitchFamily="18" charset="0"/>
                <a:cs typeface="Times New Roman" pitchFamily="18" charset="0"/>
              </a:rPr>
              <a:t>unnecessary</a:t>
            </a:r>
            <a:r>
              <a:rPr lang="en-US" sz="2400" dirty="0">
                <a:latin typeface="Times New Roman" pitchFamily="18" charset="0"/>
                <a:cs typeface="Times New Roman" pitchFamily="18" charset="0"/>
              </a:rPr>
              <a:t> or </a:t>
            </a:r>
            <a:r>
              <a:rPr lang="en-US" sz="2400" b="1" dirty="0">
                <a:solidFill>
                  <a:srgbClr val="C00000"/>
                </a:solidFill>
                <a:latin typeface="Times New Roman" pitchFamily="18" charset="0"/>
                <a:cs typeface="Times New Roman" pitchFamily="18" charset="0"/>
              </a:rPr>
              <a:t>redundant</a:t>
            </a:r>
            <a:r>
              <a:rPr lang="en-US" sz="2400" dirty="0">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instructions</a:t>
            </a:r>
            <a:r>
              <a:rPr lang="en-US" sz="2400" dirty="0">
                <a:latin typeface="Times New Roman" pitchFamily="18" charset="0"/>
                <a:cs typeface="Times New Roman" pitchFamily="18" charset="0"/>
              </a:rPr>
              <a: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For this reason, local optimization is often called </a:t>
            </a:r>
            <a:r>
              <a:rPr lang="en-US" sz="2400" b="1" dirty="0">
                <a:solidFill>
                  <a:srgbClr val="C00000"/>
                </a:solidFill>
                <a:latin typeface="Times New Roman" pitchFamily="18" charset="0"/>
                <a:cs typeface="Times New Roman" pitchFamily="18" charset="0"/>
              </a:rPr>
              <a:t>machine-dependent </a:t>
            </a:r>
            <a:r>
              <a:rPr lang="en-US" sz="2400" dirty="0">
                <a:latin typeface="Times New Roman" pitchFamily="18" charset="0"/>
                <a:cs typeface="Times New Roman" pitchFamily="18" charset="0"/>
              </a:rPr>
              <a:t>optimization.</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For Example, the expression </a:t>
            </a:r>
            <a:r>
              <a:rPr lang="en-US" sz="2400" b="1" dirty="0">
                <a:solidFill>
                  <a:srgbClr val="0F06BA"/>
                </a:solidFill>
                <a:latin typeface="Times New Roman" pitchFamily="18" charset="0"/>
                <a:cs typeface="Times New Roman" pitchFamily="18" charset="0"/>
              </a:rPr>
              <a:t>a + b + c </a:t>
            </a:r>
            <a:r>
              <a:rPr lang="en-US" sz="2400" dirty="0">
                <a:latin typeface="Times New Roman" pitchFamily="18" charset="0"/>
                <a:cs typeface="Times New Roman" pitchFamily="18" charset="0"/>
              </a:rPr>
              <a:t>in the source program might result in the following instructions as code generator output:</a:t>
            </a:r>
          </a:p>
        </p:txBody>
      </p:sp>
      <p:pic>
        <p:nvPicPr>
          <p:cNvPr id="4" name="Picture 3">
            <a:extLst>
              <a:ext uri="{FF2B5EF4-FFF2-40B4-BE49-F238E27FC236}">
                <a16:creationId xmlns:a16="http://schemas.microsoft.com/office/drawing/2014/main" id="{1DD901D6-B586-4E94-B895-CCD96D6D679C}"/>
              </a:ext>
            </a:extLst>
          </p:cNvPr>
          <p:cNvPicPr>
            <a:picLocks noChangeAspect="1"/>
          </p:cNvPicPr>
          <p:nvPr/>
        </p:nvPicPr>
        <p:blipFill>
          <a:blip r:embed="rId5"/>
          <a:stretch>
            <a:fillRect/>
          </a:stretch>
        </p:blipFill>
        <p:spPr>
          <a:xfrm>
            <a:off x="1219200" y="4343400"/>
            <a:ext cx="7116168" cy="2114845"/>
          </a:xfrm>
          <a:prstGeom prst="rect">
            <a:avLst/>
          </a:prstGeom>
        </p:spPr>
      </p:pic>
      <p:sp>
        <p:nvSpPr>
          <p:cNvPr id="5" name="Rectangle: Rounded Corners 4">
            <a:extLst>
              <a:ext uri="{FF2B5EF4-FFF2-40B4-BE49-F238E27FC236}">
                <a16:creationId xmlns:a16="http://schemas.microsoft.com/office/drawing/2014/main" id="{EC5F1888-8338-4A59-812B-FB767807F345}"/>
              </a:ext>
            </a:extLst>
          </p:cNvPr>
          <p:cNvSpPr/>
          <p:nvPr/>
        </p:nvSpPr>
        <p:spPr>
          <a:xfrm>
            <a:off x="1364675" y="5029200"/>
            <a:ext cx="6788725" cy="685800"/>
          </a:xfrm>
          <a:prstGeom prst="roundRect">
            <a:avLst/>
          </a:prstGeom>
          <a:noFill/>
          <a:ln w="50800">
            <a:solidFill>
              <a:srgbClr val="0F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6316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67399" y="914400"/>
            <a:ext cx="9000401" cy="3816429"/>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US" sz="3200" dirty="0">
                <a:latin typeface="Times New Roman" pitchFamily="18" charset="0"/>
                <a:cs typeface="Times New Roman" pitchFamily="18" charset="0"/>
              </a:rPr>
              <a:t>Introduction to Compiler.</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eaLnBrk="1" hangingPunct="1">
              <a:spcBef>
                <a:spcPts val="1200"/>
              </a:spcBef>
              <a:buFont typeface="Arial" panose="020B0604020202020204" pitchFamily="34" charset="0"/>
              <a:buChar char="•"/>
            </a:pPr>
            <a:r>
              <a:rPr lang="en-US" altLang="en-US" sz="3200" dirty="0">
                <a:latin typeface="Times New Roman" pitchFamily="18" charset="0"/>
                <a:cs typeface="Times New Roman" pitchFamily="18" charset="0"/>
              </a:rPr>
              <a:t>Phases of Compilers.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algn="just">
              <a:spcBef>
                <a:spcPts val="1200"/>
              </a:spcBef>
              <a:buFont typeface="Arial" panose="020B0604020202020204" pitchFamily="34" charset="0"/>
              <a:buChar char="•"/>
            </a:pPr>
            <a:r>
              <a:rPr lang="en-US" sz="3200" b="1" dirty="0">
                <a:solidFill>
                  <a:schemeClr val="accent6">
                    <a:lumMod val="50000"/>
                  </a:schemeClr>
                </a:solidFill>
                <a:latin typeface="Times New Roman" pitchFamily="18" charset="0"/>
                <a:cs typeface="Times New Roman" pitchFamily="18" charset="0"/>
              </a:rPr>
              <a:t>Implementation Techniques.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Outline</a:t>
            </a:r>
            <a:endParaRPr lang="en-US" sz="2800" dirty="0">
              <a:solidFill>
                <a:srgbClr val="C00000"/>
              </a:solidFill>
            </a:endParaRPr>
          </a:p>
        </p:txBody>
      </p:sp>
      <p:pic>
        <p:nvPicPr>
          <p:cNvPr id="7" name="Picture 6">
            <a:extLst>
              <a:ext uri="{FF2B5EF4-FFF2-40B4-BE49-F238E27FC236}">
                <a16:creationId xmlns:a16="http://schemas.microsoft.com/office/drawing/2014/main" id="{CA3B4C8C-9966-48E1-9206-99A9CA4EB55D}"/>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0" name="Picture 9">
            <a:extLst>
              <a:ext uri="{FF2B5EF4-FFF2-40B4-BE49-F238E27FC236}">
                <a16:creationId xmlns:a16="http://schemas.microsoft.com/office/drawing/2014/main" id="{D26EC53D-5A9B-46F8-B4BB-2C095C764AD4}"/>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1333411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 Techniques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Implementation Techniques of Compiler</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219200"/>
            <a:ext cx="8915399" cy="2462213"/>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A new compiler, with all optimizations, could take over a </a:t>
            </a:r>
            <a:r>
              <a:rPr lang="en-US" sz="2400" b="1" dirty="0">
                <a:latin typeface="Times New Roman" pitchFamily="18" charset="0"/>
                <a:cs typeface="Times New Roman" pitchFamily="18" charset="0"/>
              </a:rPr>
              <a:t>person-year</a:t>
            </a:r>
            <a:r>
              <a:rPr lang="en-US" sz="2400" dirty="0">
                <a:latin typeface="Times New Roman" pitchFamily="18" charset="0"/>
                <a:cs typeface="Times New Roman" pitchFamily="18" charset="0"/>
              </a:rPr>
              <a:t> to implement.</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For this reason, we are always looking for techniques or shortcuts which will </a:t>
            </a:r>
            <a:r>
              <a:rPr lang="en-US" sz="2400" b="1" dirty="0">
                <a:solidFill>
                  <a:srgbClr val="0F06BA"/>
                </a:solidFill>
                <a:latin typeface="Times New Roman" pitchFamily="18" charset="0"/>
                <a:cs typeface="Times New Roman" pitchFamily="18" charset="0"/>
              </a:rPr>
              <a:t>speed up </a:t>
            </a:r>
            <a:r>
              <a:rPr lang="en-US" sz="2400" dirty="0">
                <a:latin typeface="Times New Roman" pitchFamily="18" charset="0"/>
                <a:cs typeface="Times New Roman" pitchFamily="18" charset="0"/>
              </a:rPr>
              <a:t>the development process.</a:t>
            </a:r>
          </a:p>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So, we can </a:t>
            </a:r>
            <a:r>
              <a:rPr lang="en-US" sz="2400" b="1" dirty="0">
                <a:solidFill>
                  <a:srgbClr val="C00000"/>
                </a:solidFill>
                <a:latin typeface="Times New Roman" pitchFamily="18" charset="0"/>
                <a:cs typeface="Times New Roman" pitchFamily="18" charset="0"/>
              </a:rPr>
              <a:t>generate compilers from other compilers </a:t>
            </a:r>
            <a:r>
              <a:rPr lang="en-US" sz="2400" dirty="0">
                <a:latin typeface="Times New Roman" pitchFamily="18" charset="0"/>
                <a:cs typeface="Times New Roman" pitchFamily="18" charset="0"/>
              </a:rPr>
              <a:t>that have been developed previously.</a:t>
            </a:r>
          </a:p>
        </p:txBody>
      </p:sp>
      <p:pic>
        <p:nvPicPr>
          <p:cNvPr id="13" name="Picture 12">
            <a:extLst>
              <a:ext uri="{FF2B5EF4-FFF2-40B4-BE49-F238E27FC236}">
                <a16:creationId xmlns:a16="http://schemas.microsoft.com/office/drawing/2014/main" id="{45F6A902-8DE5-4380-AD23-AFA08611F34F}"/>
              </a:ext>
            </a:extLst>
          </p:cNvPr>
          <p:cNvPicPr>
            <a:picLocks noChangeAspect="1"/>
          </p:cNvPicPr>
          <p:nvPr/>
        </p:nvPicPr>
        <p:blipFill>
          <a:blip r:embed="rId5"/>
          <a:stretch>
            <a:fillRect/>
          </a:stretch>
        </p:blipFill>
        <p:spPr>
          <a:xfrm>
            <a:off x="149219" y="3733800"/>
            <a:ext cx="4117982" cy="1870143"/>
          </a:xfrm>
          <a:prstGeom prst="rect">
            <a:avLst/>
          </a:prstGeom>
        </p:spPr>
      </p:pic>
      <p:pic>
        <p:nvPicPr>
          <p:cNvPr id="14" name="Picture 13">
            <a:extLst>
              <a:ext uri="{FF2B5EF4-FFF2-40B4-BE49-F238E27FC236}">
                <a16:creationId xmlns:a16="http://schemas.microsoft.com/office/drawing/2014/main" id="{E1482423-3CD6-4ECB-A7C8-C6637EC2B6E2}"/>
              </a:ext>
            </a:extLst>
          </p:cNvPr>
          <p:cNvPicPr>
            <a:picLocks noChangeAspect="1"/>
          </p:cNvPicPr>
          <p:nvPr/>
        </p:nvPicPr>
        <p:blipFill>
          <a:blip r:embed="rId6"/>
          <a:stretch>
            <a:fillRect/>
          </a:stretch>
        </p:blipFill>
        <p:spPr>
          <a:xfrm>
            <a:off x="4739530" y="3810000"/>
            <a:ext cx="4198281" cy="1587758"/>
          </a:xfrm>
          <a:prstGeom prst="rect">
            <a:avLst/>
          </a:prstGeom>
        </p:spPr>
      </p:pic>
      <p:sp>
        <p:nvSpPr>
          <p:cNvPr id="15" name="TextBox 14">
            <a:extLst>
              <a:ext uri="{FF2B5EF4-FFF2-40B4-BE49-F238E27FC236}">
                <a16:creationId xmlns:a16="http://schemas.microsoft.com/office/drawing/2014/main" id="{7C2B49C8-7ECF-4A1E-AC19-97505F37C8B6}"/>
              </a:ext>
            </a:extLst>
          </p:cNvPr>
          <p:cNvSpPr txBox="1"/>
          <p:nvPr/>
        </p:nvSpPr>
        <p:spPr>
          <a:xfrm>
            <a:off x="76200" y="5562600"/>
            <a:ext cx="8991600" cy="1200329"/>
          </a:xfrm>
          <a:prstGeom prst="rect">
            <a:avLst/>
          </a:prstGeom>
          <a:noFill/>
        </p:spPr>
        <p:txBody>
          <a:bodyPr wrap="square">
            <a:spAutoFit/>
          </a:bodyPr>
          <a:lstStyle/>
          <a:p>
            <a:pPr algn="just"/>
            <a:r>
              <a:rPr lang="en-US" sz="2400" b="1" dirty="0">
                <a:solidFill>
                  <a:srgbClr val="C00000"/>
                </a:solidFill>
                <a:latin typeface="Times New Roman" pitchFamily="18" charset="0"/>
                <a:cs typeface="Times New Roman" pitchFamily="18" charset="0"/>
              </a:rPr>
              <a:t>Note: </a:t>
            </a:r>
            <a:r>
              <a:rPr lang="en-US" sz="2400" dirty="0">
                <a:latin typeface="Times New Roman" pitchFamily="18" charset="0"/>
                <a:cs typeface="Times New Roman" pitchFamily="18" charset="0"/>
              </a:rPr>
              <a:t>If the source program is a compiler which translates language A into language B, then the object program will also be a compiler which translates language A into language B.</a:t>
            </a:r>
          </a:p>
        </p:txBody>
      </p:sp>
    </p:spTree>
    <p:extLst>
      <p:ext uri="{BB962C8B-B14F-4D97-AF65-F5344CB8AC3E}">
        <p14:creationId xmlns:p14="http://schemas.microsoft.com/office/powerpoint/2010/main" val="3940398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 Techniques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Example</a:t>
            </a:r>
          </a:p>
        </p:txBody>
      </p:sp>
      <p:sp>
        <p:nvSpPr>
          <p:cNvPr id="14" name="TextBox 13">
            <a:extLst>
              <a:ext uri="{FF2B5EF4-FFF2-40B4-BE49-F238E27FC236}">
                <a16:creationId xmlns:a16="http://schemas.microsoft.com/office/drawing/2014/main" id="{3D3B2ACB-B957-405D-BC28-02F2F8301D3A}"/>
              </a:ext>
            </a:extLst>
          </p:cNvPr>
          <p:cNvSpPr txBox="1"/>
          <p:nvPr/>
        </p:nvSpPr>
        <p:spPr>
          <a:xfrm>
            <a:off x="0" y="1295400"/>
            <a:ext cx="8763000" cy="461665"/>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Show the output of the following compilation using big C notation:</a:t>
            </a:r>
          </a:p>
        </p:txBody>
      </p:sp>
      <p:pic>
        <p:nvPicPr>
          <p:cNvPr id="13" name="Picture 12">
            <a:extLst>
              <a:ext uri="{FF2B5EF4-FFF2-40B4-BE49-F238E27FC236}">
                <a16:creationId xmlns:a16="http://schemas.microsoft.com/office/drawing/2014/main" id="{29E9EA48-A3BD-40E7-81F0-4CA0851B98F3}"/>
              </a:ext>
            </a:extLst>
          </p:cNvPr>
          <p:cNvPicPr>
            <a:picLocks noChangeAspect="1"/>
          </p:cNvPicPr>
          <p:nvPr/>
        </p:nvPicPr>
        <p:blipFill>
          <a:blip r:embed="rId5"/>
          <a:stretch>
            <a:fillRect/>
          </a:stretch>
        </p:blipFill>
        <p:spPr>
          <a:xfrm>
            <a:off x="201240" y="1981200"/>
            <a:ext cx="8485560" cy="3013420"/>
          </a:xfrm>
          <a:prstGeom prst="rect">
            <a:avLst/>
          </a:prstGeom>
        </p:spPr>
      </p:pic>
      <p:pic>
        <p:nvPicPr>
          <p:cNvPr id="16" name="Picture 15">
            <a:extLst>
              <a:ext uri="{FF2B5EF4-FFF2-40B4-BE49-F238E27FC236}">
                <a16:creationId xmlns:a16="http://schemas.microsoft.com/office/drawing/2014/main" id="{D6ED38D6-B07A-4C05-A5E4-5646403C408E}"/>
              </a:ext>
            </a:extLst>
          </p:cNvPr>
          <p:cNvPicPr>
            <a:picLocks noChangeAspect="1"/>
          </p:cNvPicPr>
          <p:nvPr/>
        </p:nvPicPr>
        <p:blipFill>
          <a:blip r:embed="rId6"/>
          <a:stretch>
            <a:fillRect/>
          </a:stretch>
        </p:blipFill>
        <p:spPr>
          <a:xfrm>
            <a:off x="5791200" y="3276600"/>
            <a:ext cx="2438934" cy="1041656"/>
          </a:xfrm>
          <a:prstGeom prst="rect">
            <a:avLst/>
          </a:prstGeom>
        </p:spPr>
      </p:pic>
    </p:spTree>
    <p:extLst>
      <p:ext uri="{BB962C8B-B14F-4D97-AF65-F5344CB8AC3E}">
        <p14:creationId xmlns:p14="http://schemas.microsoft.com/office/powerpoint/2010/main" val="22831785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 Techniques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Bootstrapping</a:t>
            </a:r>
          </a:p>
        </p:txBody>
      </p:sp>
      <p:sp>
        <p:nvSpPr>
          <p:cNvPr id="19" name="TextBox 18">
            <a:extLst>
              <a:ext uri="{FF2B5EF4-FFF2-40B4-BE49-F238E27FC236}">
                <a16:creationId xmlns:a16="http://schemas.microsoft.com/office/drawing/2014/main" id="{3B4D43C8-DEA1-4070-B976-220F0C56ACA5}"/>
              </a:ext>
            </a:extLst>
          </p:cNvPr>
          <p:cNvSpPr txBox="1"/>
          <p:nvPr/>
        </p:nvSpPr>
        <p:spPr>
          <a:xfrm>
            <a:off x="22412" y="1219200"/>
            <a:ext cx="8915399" cy="1200329"/>
          </a:xfrm>
          <a:prstGeom prst="rect">
            <a:avLst/>
          </a:prstGeom>
          <a:noFill/>
        </p:spPr>
        <p:txBody>
          <a:bodyPr wrap="square">
            <a:spAutoFit/>
          </a:bodyPr>
          <a:lstStyle/>
          <a:p>
            <a:pPr marL="342900" indent="-342900" algn="just">
              <a:spcBef>
                <a:spcPts val="600"/>
              </a:spcBef>
              <a:buFont typeface="Arial" panose="020B0604020202020204" pitchFamily="34" charset="0"/>
              <a:buChar char="•"/>
            </a:pPr>
            <a:r>
              <a:rPr lang="en-US" sz="2400" dirty="0">
                <a:latin typeface="Times New Roman" pitchFamily="18" charset="0"/>
                <a:cs typeface="Times New Roman" pitchFamily="18" charset="0"/>
              </a:rPr>
              <a:t>We wish to implement a Java compiler for the Sun computer. Rather than writing the whole thing in machine (or assembly) language, we instead choose to write two easier programs.</a:t>
            </a:r>
          </a:p>
        </p:txBody>
      </p:sp>
      <p:pic>
        <p:nvPicPr>
          <p:cNvPr id="16" name="Picture 4">
            <a:extLst>
              <a:ext uri="{FF2B5EF4-FFF2-40B4-BE49-F238E27FC236}">
                <a16:creationId xmlns:a16="http://schemas.microsoft.com/office/drawing/2014/main" id="{2D0628D7-8021-41CE-9202-95B42AD1F3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2598737"/>
            <a:ext cx="8797925" cy="3757613"/>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4877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 Techniques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Cross Compiling</a:t>
            </a:r>
          </a:p>
        </p:txBody>
      </p:sp>
      <p:pic>
        <p:nvPicPr>
          <p:cNvPr id="13" name="Picture 12">
            <a:extLst>
              <a:ext uri="{FF2B5EF4-FFF2-40B4-BE49-F238E27FC236}">
                <a16:creationId xmlns:a16="http://schemas.microsoft.com/office/drawing/2014/main" id="{1BF3CEA3-B5B2-4FBF-8980-F798F3A69B36}"/>
              </a:ext>
            </a:extLst>
          </p:cNvPr>
          <p:cNvPicPr>
            <a:picLocks noChangeAspect="1"/>
          </p:cNvPicPr>
          <p:nvPr/>
        </p:nvPicPr>
        <p:blipFill>
          <a:blip r:embed="rId5"/>
          <a:stretch>
            <a:fillRect/>
          </a:stretch>
        </p:blipFill>
        <p:spPr>
          <a:xfrm>
            <a:off x="277541" y="1188015"/>
            <a:ext cx="8485459" cy="1460860"/>
          </a:xfrm>
          <a:prstGeom prst="rect">
            <a:avLst/>
          </a:prstGeom>
        </p:spPr>
      </p:pic>
      <p:pic>
        <p:nvPicPr>
          <p:cNvPr id="14" name="Picture 13">
            <a:extLst>
              <a:ext uri="{FF2B5EF4-FFF2-40B4-BE49-F238E27FC236}">
                <a16:creationId xmlns:a16="http://schemas.microsoft.com/office/drawing/2014/main" id="{179C3229-7FE7-43BB-BDBE-3658593B67E5}"/>
              </a:ext>
            </a:extLst>
          </p:cNvPr>
          <p:cNvPicPr>
            <a:picLocks noChangeAspect="1"/>
          </p:cNvPicPr>
          <p:nvPr/>
        </p:nvPicPr>
        <p:blipFill>
          <a:blip r:embed="rId6"/>
          <a:stretch>
            <a:fillRect/>
          </a:stretch>
        </p:blipFill>
        <p:spPr>
          <a:xfrm>
            <a:off x="963706" y="2590801"/>
            <a:ext cx="6707070" cy="1905000"/>
          </a:xfrm>
          <a:prstGeom prst="rect">
            <a:avLst/>
          </a:prstGeom>
        </p:spPr>
      </p:pic>
      <p:pic>
        <p:nvPicPr>
          <p:cNvPr id="15" name="Picture 14">
            <a:extLst>
              <a:ext uri="{FF2B5EF4-FFF2-40B4-BE49-F238E27FC236}">
                <a16:creationId xmlns:a16="http://schemas.microsoft.com/office/drawing/2014/main" id="{B2E670A1-DD04-4B41-A79F-3B6CA1A15CFC}"/>
              </a:ext>
            </a:extLst>
          </p:cNvPr>
          <p:cNvPicPr>
            <a:picLocks noChangeAspect="1"/>
          </p:cNvPicPr>
          <p:nvPr/>
        </p:nvPicPr>
        <p:blipFill>
          <a:blip r:embed="rId7"/>
          <a:stretch>
            <a:fillRect/>
          </a:stretch>
        </p:blipFill>
        <p:spPr>
          <a:xfrm>
            <a:off x="811308" y="4572000"/>
            <a:ext cx="6808692" cy="2083369"/>
          </a:xfrm>
          <a:prstGeom prst="rect">
            <a:avLst/>
          </a:prstGeom>
        </p:spPr>
      </p:pic>
    </p:spTree>
    <p:extLst>
      <p:ext uri="{BB962C8B-B14F-4D97-AF65-F5344CB8AC3E}">
        <p14:creationId xmlns:p14="http://schemas.microsoft.com/office/powerpoint/2010/main" val="33495163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Implementation Techniques</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Compiler-Compilers</a:t>
            </a:r>
          </a:p>
        </p:txBody>
      </p:sp>
      <p:sp>
        <p:nvSpPr>
          <p:cNvPr id="16" name="TextBox 15">
            <a:extLst>
              <a:ext uri="{FF2B5EF4-FFF2-40B4-BE49-F238E27FC236}">
                <a16:creationId xmlns:a16="http://schemas.microsoft.com/office/drawing/2014/main" id="{99BCAA28-A546-4CE9-B92D-CB0EC96C0E2A}"/>
              </a:ext>
            </a:extLst>
          </p:cNvPr>
          <p:cNvSpPr txBox="1"/>
          <p:nvPr/>
        </p:nvSpPr>
        <p:spPr>
          <a:xfrm>
            <a:off x="152400" y="1360944"/>
            <a:ext cx="8915399"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Much of compiler design is understood so well at this time that the process can be automated. </a:t>
            </a:r>
          </a:p>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possible for the compiler writer to </a:t>
            </a:r>
            <a:r>
              <a:rPr lang="en-US" sz="2400" b="1" dirty="0">
                <a:solidFill>
                  <a:srgbClr val="FF0000"/>
                </a:solidFill>
                <a:latin typeface="Times New Roman" panose="02020603050405020304" pitchFamily="18" charset="0"/>
                <a:cs typeface="Times New Roman" panose="02020603050405020304" pitchFamily="18" charset="0"/>
              </a:rPr>
              <a:t>write speciﬁcations </a:t>
            </a:r>
            <a:r>
              <a:rPr lang="en-US" sz="2400" dirty="0">
                <a:latin typeface="Times New Roman" panose="02020603050405020304" pitchFamily="18" charset="0"/>
                <a:cs typeface="Times New Roman" panose="02020603050405020304" pitchFamily="18" charset="0"/>
              </a:rPr>
              <a:t>of the source language and of the target machine so that the compiler can be generated automatically. This is done by a compiler-compiler.</a:t>
            </a:r>
          </a:p>
        </p:txBody>
      </p:sp>
    </p:spTree>
    <p:extLst>
      <p:ext uri="{BB962C8B-B14F-4D97-AF65-F5344CB8AC3E}">
        <p14:creationId xmlns:p14="http://schemas.microsoft.com/office/powerpoint/2010/main" val="15988551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flipH="1">
            <a:off x="0" y="635925"/>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447800" y="112705"/>
            <a:ext cx="6400800" cy="507831"/>
          </a:xfrm>
          <a:prstGeom prst="rect">
            <a:avLst/>
          </a:prstGeom>
          <a:solidFill>
            <a:schemeClr val="bg1"/>
          </a:solidFill>
        </p:spPr>
        <p:txBody>
          <a:bodyPr wrap="square" rtlCol="0">
            <a:spAutoFit/>
          </a:bodyPr>
          <a:lstStyle/>
          <a:p>
            <a:pPr algn="ctr"/>
            <a:r>
              <a:rPr lang="en-US" sz="27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Selected References</a:t>
            </a:r>
          </a:p>
        </p:txBody>
      </p:sp>
      <p:pic>
        <p:nvPicPr>
          <p:cNvPr id="8" name="Picture 7">
            <a:extLst>
              <a:ext uri="{FF2B5EF4-FFF2-40B4-BE49-F238E27FC236}">
                <a16:creationId xmlns:a16="http://schemas.microsoft.com/office/drawing/2014/main" id="{1255697B-FEB1-4AB3-86D8-55B7B8D8405E}"/>
              </a:ext>
            </a:extLst>
          </p:cNvPr>
          <p:cNvPicPr>
            <a:picLocks noChangeAspect="1"/>
          </p:cNvPicPr>
          <p:nvPr/>
        </p:nvPicPr>
        <p:blipFill>
          <a:blip r:embed="rId3"/>
          <a:stretch>
            <a:fillRect/>
          </a:stretch>
        </p:blipFill>
        <p:spPr>
          <a:xfrm>
            <a:off x="8458200" y="12441"/>
            <a:ext cx="609600" cy="597159"/>
          </a:xfrm>
          <a:prstGeom prst="rect">
            <a:avLst/>
          </a:prstGeom>
        </p:spPr>
      </p:pic>
      <p:pic>
        <p:nvPicPr>
          <p:cNvPr id="10" name="Picture 9">
            <a:extLst>
              <a:ext uri="{FF2B5EF4-FFF2-40B4-BE49-F238E27FC236}">
                <a16:creationId xmlns:a16="http://schemas.microsoft.com/office/drawing/2014/main" id="{C7E0A5CC-FEBC-4DEC-9D8E-2D080839AABA}"/>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52137"/>
            <a:ext cx="838200" cy="557463"/>
          </a:xfrm>
          <a:prstGeom prst="rect">
            <a:avLst/>
          </a:prstGeom>
          <a:noFill/>
          <a:ln>
            <a:noFill/>
          </a:ln>
        </p:spPr>
      </p:pic>
      <p:pic>
        <p:nvPicPr>
          <p:cNvPr id="3" name="Picture 2" descr="A picture containing calendar&#10;&#10;Description automatically generated">
            <a:extLst>
              <a:ext uri="{FF2B5EF4-FFF2-40B4-BE49-F238E27FC236}">
                <a16:creationId xmlns:a16="http://schemas.microsoft.com/office/drawing/2014/main" id="{24FF300B-8A13-4182-A932-CA5EFA02CF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666" y="826576"/>
            <a:ext cx="3832690" cy="4964624"/>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96513886-14B1-434D-A953-EC46BA497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353" y="808475"/>
            <a:ext cx="4147947" cy="5363725"/>
          </a:xfrm>
          <a:prstGeom prst="rect">
            <a:avLst/>
          </a:prstGeom>
        </p:spPr>
      </p:pic>
    </p:spTree>
    <p:extLst>
      <p:ext uri="{BB962C8B-B14F-4D97-AF65-F5344CB8AC3E}">
        <p14:creationId xmlns:p14="http://schemas.microsoft.com/office/powerpoint/2010/main" val="1224018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304800" y="1295400"/>
            <a:ext cx="8610600" cy="4598375"/>
          </a:xfrm>
          <a:prstGeom prst="rect">
            <a:avLst/>
          </a:prstGeom>
          <a:noFill/>
        </p:spPr>
        <p:txBody>
          <a:bodyPr wrap="square" rtlCol="0">
            <a:spAutoFit/>
          </a:bodyPr>
          <a:lstStyle/>
          <a:p>
            <a:pPr algn="just">
              <a:lnSpc>
                <a:spcPct val="150000"/>
              </a:lnSpc>
            </a:pPr>
            <a:r>
              <a:rPr lang="en-US" sz="4000" b="1" dirty="0">
                <a:latin typeface="Times New Roman" pitchFamily="18" charset="0"/>
                <a:cs typeface="Times New Roman" pitchFamily="18" charset="0"/>
              </a:rPr>
              <a:t>After the completed each phase in our lecture, each group of students (2-3 students) should implement it regrading one of the available programming languages.</a:t>
            </a:r>
            <a:endParaRPr lang="en-US" sz="4000" dirty="0">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Assignments across Course</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1923004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0" y="1219200"/>
            <a:ext cx="7696200" cy="3505200"/>
          </a:xfrm>
        </p:spPr>
        <p:txBody>
          <a:bodyPr>
            <a:noAutofit/>
          </a:bodyPr>
          <a:lstStyle/>
          <a:p>
            <a:pPr algn="ctr"/>
            <a:br>
              <a:rPr lang="en-US" sz="10000" dirty="0"/>
            </a:br>
            <a:r>
              <a:rPr lang="en-US" sz="10000" dirty="0"/>
              <a:t>THANKS</a:t>
            </a:r>
            <a:r>
              <a:rPr lang="en-US" sz="9600" b="0" dirty="0"/>
              <a:t> </a:t>
            </a:r>
            <a:br>
              <a:rPr lang="en-US" sz="9600" b="0" dirty="0"/>
            </a:br>
            <a:r>
              <a:rPr lang="en-US" sz="6600" b="0" dirty="0">
                <a:solidFill>
                  <a:schemeClr val="tx1"/>
                </a:solidFill>
              </a:rPr>
              <a:t>for your</a:t>
            </a:r>
            <a:r>
              <a:rPr lang="en-US" sz="8000" b="0" dirty="0">
                <a:solidFill>
                  <a:schemeClr val="tx1"/>
                </a:solidFill>
              </a:rPr>
              <a:t> attention</a:t>
            </a:r>
            <a:endParaRPr lang="en-US" sz="8000" dirty="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10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67399" y="914400"/>
            <a:ext cx="9000401" cy="4308872"/>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US" sz="2600" dirty="0">
                <a:latin typeface="Times New Roman" pitchFamily="18" charset="0"/>
                <a:cs typeface="Times New Roman" pitchFamily="18" charset="0"/>
              </a:rPr>
              <a:t>Able to convert any instruction of a program from source language to target language.</a:t>
            </a:r>
          </a:p>
          <a:p>
            <a:pPr marL="457200" indent="-457200" algn="just">
              <a:spcBef>
                <a:spcPts val="1200"/>
              </a:spcBef>
              <a:buFont typeface="Arial" panose="020B0604020202020204" pitchFamily="34" charset="0"/>
              <a:buChar char="•"/>
            </a:pPr>
            <a:r>
              <a:rPr lang="en-US" sz="2600" dirty="0">
                <a:latin typeface="Times New Roman" pitchFamily="18" charset="0"/>
                <a:cs typeface="Times New Roman" pitchFamily="18" charset="0"/>
              </a:rPr>
              <a:t>Recognize what happens at each and every phase of a compiler. </a:t>
            </a:r>
          </a:p>
          <a:p>
            <a:pPr marL="457200" indent="-457200" algn="just">
              <a:spcBef>
                <a:spcPts val="1200"/>
              </a:spcBef>
              <a:buFont typeface="Arial" panose="020B0604020202020204" pitchFamily="34" charset="0"/>
              <a:buChar char="•"/>
            </a:pPr>
            <a:r>
              <a:rPr lang="en-US" sz="2600" dirty="0">
                <a:latin typeface="Times New Roman" pitchFamily="18" charset="0"/>
                <a:cs typeface="Times New Roman" pitchFamily="18" charset="0"/>
              </a:rPr>
              <a:t>Specify and analyze the lexical, syntactic and semantic structures of advanced language features.</a:t>
            </a:r>
          </a:p>
          <a:p>
            <a:pPr marL="457200" indent="-457200" algn="just">
              <a:spcBef>
                <a:spcPts val="1200"/>
              </a:spcBef>
              <a:buFont typeface="Arial" panose="020B0604020202020204" pitchFamily="34" charset="0"/>
              <a:buChar char="•"/>
            </a:pPr>
            <a:r>
              <a:rPr lang="en-US" sz="2600" dirty="0">
                <a:latin typeface="Times New Roman" pitchFamily="18" charset="0"/>
                <a:cs typeface="Times New Roman" pitchFamily="18" charset="0"/>
              </a:rPr>
              <a:t>Understand the different types of parsing techniques. </a:t>
            </a:r>
          </a:p>
          <a:p>
            <a:pPr marL="457200" indent="-457200" algn="just">
              <a:spcBef>
                <a:spcPts val="1200"/>
              </a:spcBef>
              <a:buFont typeface="Arial" panose="020B0604020202020204" pitchFamily="34" charset="0"/>
              <a:buChar char="•"/>
            </a:pPr>
            <a:r>
              <a:rPr lang="en-US" sz="2600" dirty="0">
                <a:latin typeface="Times New Roman" pitchFamily="18" charset="0"/>
                <a:cs typeface="Times New Roman" pitchFamily="18" charset="0"/>
              </a:rPr>
              <a:t>Understand the concepts related to compilers and should be able to deploy their knowledge in various related fields.</a:t>
            </a: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Course Objectives</a:t>
            </a:r>
            <a:endParaRPr lang="en-US" sz="2800" dirty="0">
              <a:solidFill>
                <a:srgbClr val="C00000"/>
              </a:solidFill>
            </a:endParaRPr>
          </a:p>
        </p:txBody>
      </p:sp>
      <p:pic>
        <p:nvPicPr>
          <p:cNvPr id="7" name="Picture 6">
            <a:extLst>
              <a:ext uri="{FF2B5EF4-FFF2-40B4-BE49-F238E27FC236}">
                <a16:creationId xmlns:a16="http://schemas.microsoft.com/office/drawing/2014/main" id="{C4DAA819-F429-47CA-A689-95E734600BC1}"/>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0" name="Picture 9">
            <a:extLst>
              <a:ext uri="{FF2B5EF4-FFF2-40B4-BE49-F238E27FC236}">
                <a16:creationId xmlns:a16="http://schemas.microsoft.com/office/drawing/2014/main" id="{FC6C9118-8B18-46E1-9F7F-BC904B9740BF}"/>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2783991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67399" y="914400"/>
            <a:ext cx="9000401" cy="422160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Introduction </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Lexical Analysis </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Syntax Analysis</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Top-Down Parsing</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Bottom-Up Parsing</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Code Generation</a:t>
            </a:r>
          </a:p>
          <a:p>
            <a:pPr marL="457200" indent="-457200" algn="just">
              <a:lnSpc>
                <a:spcPct val="150000"/>
              </a:lnSpc>
              <a:buFont typeface="Arial" panose="020B0604020202020204" pitchFamily="34" charset="0"/>
              <a:buChar char="•"/>
            </a:pPr>
            <a:r>
              <a:rPr lang="en-US" sz="2600" dirty="0">
                <a:latin typeface="Times New Roman" pitchFamily="18" charset="0"/>
                <a:cs typeface="Times New Roman" pitchFamily="18" charset="0"/>
              </a:rPr>
              <a:t>Optimization</a:t>
            </a: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Course Contents</a:t>
            </a:r>
            <a:endParaRPr lang="en-US" sz="2800" dirty="0">
              <a:solidFill>
                <a:srgbClr val="C00000"/>
              </a:solidFill>
            </a:endParaRPr>
          </a:p>
        </p:txBody>
      </p:sp>
      <p:pic>
        <p:nvPicPr>
          <p:cNvPr id="7" name="Picture 6">
            <a:extLst>
              <a:ext uri="{FF2B5EF4-FFF2-40B4-BE49-F238E27FC236}">
                <a16:creationId xmlns:a16="http://schemas.microsoft.com/office/drawing/2014/main" id="{39793AC1-253E-4270-94D1-A2C9C00EB5AC}"/>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0" name="Picture 9">
            <a:extLst>
              <a:ext uri="{FF2B5EF4-FFF2-40B4-BE49-F238E27FC236}">
                <a16:creationId xmlns:a16="http://schemas.microsoft.com/office/drawing/2014/main" id="{1C169BB6-DE89-48A9-BF75-57729632F180}"/>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3427682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7211396-252B-4570-BBFE-246F77E9F314}" type="slidenum">
              <a:rPr lang="en-US" smtClean="0"/>
              <a:pPr/>
              <a:t>7</a:t>
            </a:fld>
            <a:endParaRPr lang="en-US"/>
          </a:p>
        </p:txBody>
      </p:sp>
      <p:sp>
        <p:nvSpPr>
          <p:cNvPr id="6" name="Rectangle 1"/>
          <p:cNvSpPr>
            <a:spLocks noChangeArrowheads="1"/>
          </p:cNvSpPr>
          <p:nvPr/>
        </p:nvSpPr>
        <p:spPr bwMode="auto">
          <a:xfrm>
            <a:off x="0" y="2810470"/>
            <a:ext cx="9144000" cy="923330"/>
          </a:xfrm>
          <a:prstGeom prst="rect">
            <a:avLst/>
          </a:prstGeom>
          <a:solidFill>
            <a:schemeClr val="accent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54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Introduction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67399" y="914400"/>
            <a:ext cx="9000401" cy="3816429"/>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US" sz="3200" b="1" dirty="0">
                <a:solidFill>
                  <a:schemeClr val="accent6">
                    <a:lumMod val="50000"/>
                  </a:schemeClr>
                </a:solidFill>
                <a:latin typeface="Times New Roman" pitchFamily="18" charset="0"/>
                <a:cs typeface="Times New Roman" pitchFamily="18" charset="0"/>
              </a:rPr>
              <a:t>Introduction to Compiler.</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eaLnBrk="1" hangingPunct="1">
              <a:spcBef>
                <a:spcPts val="1200"/>
              </a:spcBef>
              <a:buFont typeface="Arial" panose="020B0604020202020204" pitchFamily="34" charset="0"/>
              <a:buChar char="•"/>
            </a:pPr>
            <a:r>
              <a:rPr lang="en-US" altLang="en-US" sz="3200" dirty="0">
                <a:latin typeface="Times New Roman" pitchFamily="18" charset="0"/>
                <a:cs typeface="Times New Roman" pitchFamily="18" charset="0"/>
              </a:rPr>
              <a:t>Phases of Compilers.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a:p>
            <a:pPr marL="457200" indent="-457200" algn="just">
              <a:spcBef>
                <a:spcPts val="1200"/>
              </a:spcBef>
              <a:buFont typeface="Arial" panose="020B0604020202020204" pitchFamily="34" charset="0"/>
              <a:buChar char="•"/>
            </a:pPr>
            <a:r>
              <a:rPr lang="en-US" sz="3200" dirty="0">
                <a:latin typeface="Times New Roman" pitchFamily="18" charset="0"/>
                <a:cs typeface="Times New Roman" pitchFamily="18" charset="0"/>
              </a:rPr>
              <a:t>Implementation Techniques.</a:t>
            </a:r>
          </a:p>
          <a:p>
            <a:pPr marL="457200" indent="-457200" algn="just">
              <a:spcBef>
                <a:spcPts val="1200"/>
              </a:spcBef>
              <a:buFont typeface="Arial" panose="020B0604020202020204" pitchFamily="34" charset="0"/>
              <a:buChar char="•"/>
            </a:pPr>
            <a:endParaRPr lang="en-US" sz="3200" dirty="0">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Outline</a:t>
            </a:r>
            <a:endParaRPr lang="en-US" sz="2800" dirty="0">
              <a:solidFill>
                <a:srgbClr val="C00000"/>
              </a:solidFill>
            </a:endParaRPr>
          </a:p>
        </p:txBody>
      </p:sp>
      <p:pic>
        <p:nvPicPr>
          <p:cNvPr id="7" name="Picture 6">
            <a:extLst>
              <a:ext uri="{FF2B5EF4-FFF2-40B4-BE49-F238E27FC236}">
                <a16:creationId xmlns:a16="http://schemas.microsoft.com/office/drawing/2014/main" id="{CA3B4C8C-9966-48E1-9206-99A9CA4EB55D}"/>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0" name="Picture 9">
            <a:extLst>
              <a:ext uri="{FF2B5EF4-FFF2-40B4-BE49-F238E27FC236}">
                <a16:creationId xmlns:a16="http://schemas.microsoft.com/office/drawing/2014/main" id="{D26EC53D-5A9B-46F8-B4BB-2C095C764AD4}"/>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Tree>
    <p:extLst>
      <p:ext uri="{BB962C8B-B14F-4D97-AF65-F5344CB8AC3E}">
        <p14:creationId xmlns:p14="http://schemas.microsoft.com/office/powerpoint/2010/main" val="1253683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3"/>
          <p:cNvSpPr txBox="1"/>
          <p:nvPr/>
        </p:nvSpPr>
        <p:spPr>
          <a:xfrm>
            <a:off x="266700" y="1219200"/>
            <a:ext cx="8610600" cy="501194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Recall from your study of assembly language or computer organization </a:t>
            </a:r>
            <a:r>
              <a:rPr lang="en-US" sz="2400" b="1" dirty="0">
                <a:solidFill>
                  <a:srgbClr val="C00000"/>
                </a:solidFill>
                <a:latin typeface="Times New Roman" pitchFamily="18" charset="0"/>
                <a:cs typeface="Times New Roman" pitchFamily="18" charset="0"/>
              </a:rPr>
              <a:t>the kinds of instructions </a:t>
            </a:r>
            <a:r>
              <a:rPr lang="en-US" sz="2400" dirty="0">
                <a:latin typeface="Times New Roman" pitchFamily="18" charset="0"/>
                <a:cs typeface="Times New Roman" pitchFamily="18" charset="0"/>
              </a:rPr>
              <a:t>that the computer’s CPU is capable of executing.</a:t>
            </a:r>
          </a:p>
          <a:p>
            <a:pPr algn="just">
              <a:lnSpc>
                <a:spcPct val="150000"/>
              </a:lnSpc>
            </a:pPr>
            <a:r>
              <a:rPr lang="en-US" sz="2400" dirty="0">
                <a:latin typeface="Times New Roman" pitchFamily="18" charset="0"/>
                <a:cs typeface="Times New Roman" pitchFamily="18" charset="0"/>
              </a:rPr>
              <a:t>	(1) add two numbers stored in memory, </a:t>
            </a:r>
          </a:p>
          <a:p>
            <a:pPr algn="just">
              <a:lnSpc>
                <a:spcPct val="150000"/>
              </a:lnSpc>
            </a:pPr>
            <a:r>
              <a:rPr lang="en-US" sz="2400" dirty="0">
                <a:latin typeface="Times New Roman" pitchFamily="18" charset="0"/>
                <a:cs typeface="Times New Roman" pitchFamily="18" charset="0"/>
              </a:rPr>
              <a:t>	(2) move numbers from one location in memory to another,</a:t>
            </a:r>
          </a:p>
          <a:p>
            <a:pPr algn="just">
              <a:lnSpc>
                <a:spcPct val="150000"/>
              </a:lnSpc>
            </a:pPr>
            <a:r>
              <a:rPr lang="en-US" sz="2400" dirty="0">
                <a:latin typeface="Times New Roman" pitchFamily="18" charset="0"/>
                <a:cs typeface="Times New Roman" pitchFamily="18" charset="0"/>
              </a:rPr>
              <a:t>	(3) move information between the CPU and memory.</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But, How computer can see like this instruction? </a:t>
            </a:r>
          </a:p>
          <a:p>
            <a:pPr algn="ctr">
              <a:lnSpc>
                <a:spcPct val="150000"/>
              </a:lnSpc>
            </a:pPr>
            <a:r>
              <a:rPr lang="en-US" sz="2400" b="1" dirty="0">
                <a:solidFill>
                  <a:srgbClr val="0F06BA"/>
                </a:solidFill>
                <a:latin typeface="Times New Roman" pitchFamily="18" charset="0"/>
                <a:cs typeface="Times New Roman" pitchFamily="18" charset="0"/>
              </a:rPr>
              <a:t>if (array6[loc]&lt;MAX) sum = 0; else array6[loc] = 0;</a:t>
            </a:r>
          </a:p>
          <a:p>
            <a:pPr marL="342900" indent="-342900" algn="just">
              <a:lnSpc>
                <a:spcPct val="150000"/>
              </a:lnSpc>
              <a:buFont typeface="Arial" panose="020B0604020202020204" pitchFamily="34" charset="0"/>
              <a:buChar char="•"/>
            </a:pPr>
            <a:endParaRPr lang="en-US" sz="2400" b="1" dirty="0">
              <a:solidFill>
                <a:schemeClr val="tx2"/>
              </a:solidFill>
              <a:latin typeface="Times New Roman" pitchFamily="18" charset="0"/>
              <a:cs typeface="Times New Roman" pitchFamily="18" charset="0"/>
            </a:endParaRPr>
          </a:p>
        </p:txBody>
      </p:sp>
      <p:cxnSp>
        <p:nvCxnSpPr>
          <p:cNvPr id="9" name="Straight Connector 8"/>
          <p:cNvCxnSpPr>
            <a:cxnSpLocks/>
          </p:cNvCxnSpPr>
          <p:nvPr/>
        </p:nvCxnSpPr>
        <p:spPr>
          <a:xfrm flipH="1">
            <a:off x="0" y="762000"/>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B08EDF-BB63-4321-91F0-BBA7C46D8D87}"/>
              </a:ext>
            </a:extLst>
          </p:cNvPr>
          <p:cNvSpPr txBox="1"/>
          <p:nvPr/>
        </p:nvSpPr>
        <p:spPr>
          <a:xfrm>
            <a:off x="1364675" y="112705"/>
            <a:ext cx="6400800" cy="523220"/>
          </a:xfrm>
          <a:prstGeom prst="rect">
            <a:avLst/>
          </a:prstGeom>
          <a:solidFill>
            <a:schemeClr val="bg1"/>
          </a:solidFill>
        </p:spPr>
        <p:txBody>
          <a:bodyPr wrap="square" rtlCol="0">
            <a:spAutoFit/>
          </a:bodyPr>
          <a:lstStyle/>
          <a:p>
            <a:pPr algn="ctr"/>
            <a:r>
              <a:rPr lang="en-US" sz="2800" b="1"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Compiler</a:t>
            </a:r>
          </a:p>
        </p:txBody>
      </p:sp>
      <p:pic>
        <p:nvPicPr>
          <p:cNvPr id="10" name="Picture 9">
            <a:extLst>
              <a:ext uri="{FF2B5EF4-FFF2-40B4-BE49-F238E27FC236}">
                <a16:creationId xmlns:a16="http://schemas.microsoft.com/office/drawing/2014/main" id="{644193BC-BA93-41C8-94A3-9815A93E685A}"/>
              </a:ext>
            </a:extLst>
          </p:cNvPr>
          <p:cNvPicPr>
            <a:picLocks noChangeAspect="1"/>
          </p:cNvPicPr>
          <p:nvPr/>
        </p:nvPicPr>
        <p:blipFill>
          <a:blip r:embed="rId3"/>
          <a:stretch>
            <a:fillRect/>
          </a:stretch>
        </p:blipFill>
        <p:spPr>
          <a:xfrm>
            <a:off x="8458200" y="112704"/>
            <a:ext cx="609600" cy="597159"/>
          </a:xfrm>
          <a:prstGeom prst="rect">
            <a:avLst/>
          </a:prstGeom>
        </p:spPr>
      </p:pic>
      <p:pic>
        <p:nvPicPr>
          <p:cNvPr id="12" name="Picture 11">
            <a:extLst>
              <a:ext uri="{FF2B5EF4-FFF2-40B4-BE49-F238E27FC236}">
                <a16:creationId xmlns:a16="http://schemas.microsoft.com/office/drawing/2014/main" id="{C65D4800-ABE5-4081-8917-345385270BC1}"/>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28337"/>
            <a:ext cx="838200" cy="557463"/>
          </a:xfrm>
          <a:prstGeom prst="rect">
            <a:avLst/>
          </a:prstGeom>
          <a:noFill/>
          <a:ln>
            <a:noFill/>
          </a:ln>
        </p:spPr>
      </p:pic>
      <p:sp>
        <p:nvSpPr>
          <p:cNvPr id="7" name="Rectangle 6">
            <a:extLst>
              <a:ext uri="{FF2B5EF4-FFF2-40B4-BE49-F238E27FC236}">
                <a16:creationId xmlns:a16="http://schemas.microsoft.com/office/drawing/2014/main" id="{661196FA-7F21-4C19-8F7E-0FAA3A7AEFB4}"/>
              </a:ext>
            </a:extLst>
          </p:cNvPr>
          <p:cNvSpPr/>
          <p:nvPr/>
        </p:nvSpPr>
        <p:spPr>
          <a:xfrm>
            <a:off x="0" y="762000"/>
            <a:ext cx="9144000" cy="380998"/>
          </a:xfrm>
          <a:prstGeom prst="rect">
            <a:avLst/>
          </a:prstGeom>
          <a:solidFill>
            <a:schemeClr val="tx2"/>
          </a:solidFill>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What is a Compiler?</a:t>
            </a:r>
          </a:p>
        </p:txBody>
      </p:sp>
      <p:grpSp>
        <p:nvGrpSpPr>
          <p:cNvPr id="17" name="Group 16">
            <a:extLst>
              <a:ext uri="{FF2B5EF4-FFF2-40B4-BE49-F238E27FC236}">
                <a16:creationId xmlns:a16="http://schemas.microsoft.com/office/drawing/2014/main" id="{4D26FBC4-3A47-45C3-AE4F-E769169AE78F}"/>
              </a:ext>
            </a:extLst>
          </p:cNvPr>
          <p:cNvGrpSpPr/>
          <p:nvPr/>
        </p:nvGrpSpPr>
        <p:grpSpPr>
          <a:xfrm>
            <a:off x="17929" y="3477211"/>
            <a:ext cx="9126071" cy="1927630"/>
            <a:chOff x="644768" y="4550238"/>
            <a:chExt cx="11377993" cy="1412981"/>
          </a:xfrm>
        </p:grpSpPr>
        <p:sp>
          <p:nvSpPr>
            <p:cNvPr id="18" name="TextBox 17">
              <a:extLst>
                <a:ext uri="{FF2B5EF4-FFF2-40B4-BE49-F238E27FC236}">
                  <a16:creationId xmlns:a16="http://schemas.microsoft.com/office/drawing/2014/main" id="{8418A9FD-A7AC-4F8E-AD6C-AAB184654364}"/>
                </a:ext>
              </a:extLst>
            </p:cNvPr>
            <p:cNvSpPr txBox="1"/>
            <p:nvPr/>
          </p:nvSpPr>
          <p:spPr>
            <a:xfrm>
              <a:off x="4986709" y="4550238"/>
              <a:ext cx="2475914" cy="523220"/>
            </a:xfrm>
            <a:prstGeom prst="rect">
              <a:avLst/>
            </a:prstGeom>
            <a:solidFill>
              <a:srgbClr val="7030A0"/>
            </a:solid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Compiler</a:t>
              </a:r>
            </a:p>
          </p:txBody>
        </p:sp>
        <p:sp>
          <p:nvSpPr>
            <p:cNvPr id="19" name="TextBox 18">
              <a:extLst>
                <a:ext uri="{FF2B5EF4-FFF2-40B4-BE49-F238E27FC236}">
                  <a16:creationId xmlns:a16="http://schemas.microsoft.com/office/drawing/2014/main" id="{AE5ABDD6-A87B-4ECF-B80F-B1916CA3C9F8}"/>
                </a:ext>
              </a:extLst>
            </p:cNvPr>
            <p:cNvSpPr txBox="1"/>
            <p:nvPr/>
          </p:nvSpPr>
          <p:spPr>
            <a:xfrm>
              <a:off x="644768" y="5049520"/>
              <a:ext cx="11377993" cy="913699"/>
            </a:xfrm>
            <a:prstGeom prst="rect">
              <a:avLst/>
            </a:prstGeom>
            <a:solidFill>
              <a:srgbClr val="7030A0"/>
            </a:solidFill>
          </p:spPr>
          <p:txBody>
            <a:bodyPr wrap="square" rtlCol="0">
              <a:spAutoFit/>
            </a:bodyPr>
            <a:lstStyle/>
            <a:p>
              <a:pPr algn="just"/>
              <a:r>
                <a:rPr lang="en-US" sz="2500" dirty="0">
                  <a:solidFill>
                    <a:schemeClr val="bg1"/>
                  </a:solidFill>
                  <a:latin typeface="Times New Roman" panose="02020603050405020304" pitchFamily="18" charset="0"/>
                  <a:cs typeface="Times New Roman" panose="02020603050405020304" pitchFamily="18" charset="0"/>
                </a:rPr>
                <a:t>The function of the compiler is to accept statements such as those above and translate them into sequences of machine language operations</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366336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26022</TotalTime>
  <Words>2140</Words>
  <Application>Microsoft Office PowerPoint</Application>
  <PresentationFormat>On-screen Show (4:3)</PresentationFormat>
  <Paragraphs>293</Paragraphs>
  <Slides>41</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Constantia</vt:lpstr>
      <vt:lpstr>Tahoma</vt:lpstr>
      <vt:lpstr>Times New Roman</vt:lpstr>
      <vt:lpstr>Wingdings</vt:lpstr>
      <vt:lpstr>Wingdings 2</vt:lpstr>
      <vt:lpstr>Office Theme</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adminstrator</dc:creator>
  <cp:lastModifiedBy>Ibrahim elgendy</cp:lastModifiedBy>
  <cp:revision>966</cp:revision>
  <dcterms:created xsi:type="dcterms:W3CDTF">2016-04-14T07:01:55Z</dcterms:created>
  <dcterms:modified xsi:type="dcterms:W3CDTF">2022-02-27T11:10:52Z</dcterms:modified>
</cp:coreProperties>
</file>