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79" r:id="rId2"/>
    <p:sldId id="300" r:id="rId3"/>
    <p:sldId id="296" r:id="rId4"/>
    <p:sldId id="299" r:id="rId5"/>
    <p:sldId id="298" r:id="rId6"/>
    <p:sldId id="295" r:id="rId7"/>
    <p:sldId id="305" r:id="rId8"/>
    <p:sldId id="301" r:id="rId9"/>
    <p:sldId id="302" r:id="rId10"/>
    <p:sldId id="315" r:id="rId11"/>
    <p:sldId id="303" r:id="rId12"/>
    <p:sldId id="306" r:id="rId13"/>
    <p:sldId id="307" r:id="rId14"/>
    <p:sldId id="308" r:id="rId15"/>
    <p:sldId id="309" r:id="rId16"/>
    <p:sldId id="280" r:id="rId17"/>
    <p:sldId id="281" r:id="rId18"/>
    <p:sldId id="282" r:id="rId19"/>
    <p:sldId id="283" r:id="rId20"/>
    <p:sldId id="284" r:id="rId21"/>
    <p:sldId id="285" r:id="rId22"/>
    <p:sldId id="311" r:id="rId23"/>
    <p:sldId id="312" r:id="rId24"/>
    <p:sldId id="313" r:id="rId25"/>
    <p:sldId id="314" r:id="rId26"/>
    <p:sldId id="318" r:id="rId27"/>
    <p:sldId id="316" r:id="rId28"/>
    <p:sldId id="317" r:id="rId29"/>
    <p:sldId id="632" r:id="rId30"/>
    <p:sldId id="633" r:id="rId31"/>
    <p:sldId id="634" r:id="rId32"/>
    <p:sldId id="635" r:id="rId33"/>
    <p:sldId id="636" r:id="rId34"/>
    <p:sldId id="637" r:id="rId35"/>
    <p:sldId id="638" r:id="rId36"/>
    <p:sldId id="639" r:id="rId37"/>
    <p:sldId id="640" r:id="rId38"/>
    <p:sldId id="641" r:id="rId39"/>
    <p:sldId id="642" r:id="rId40"/>
    <p:sldId id="319" r:id="rId41"/>
    <p:sldId id="320" r:id="rId42"/>
    <p:sldId id="321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C1CEFF"/>
    <a:srgbClr val="DADADA"/>
    <a:srgbClr val="372000"/>
    <a:srgbClr val="CECECE"/>
    <a:srgbClr val="A2C1FE"/>
    <a:srgbClr val="00FFFF"/>
    <a:srgbClr val="316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249" autoAdjust="0"/>
  </p:normalViewPr>
  <p:slideViewPr>
    <p:cSldViewPr>
      <p:cViewPr varScale="1">
        <p:scale>
          <a:sx n="72" d="100"/>
          <a:sy n="72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D6F4883-7A54-42A6-B75C-6B2B561CA7E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4463" y="838200"/>
            <a:ext cx="4486275" cy="336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3B265CF-DAE2-4526-B0C0-FE7F3FC3C5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4063"/>
            <a:ext cx="5365750" cy="4041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633" tIns="44521" rIns="90633" bIns="44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93F6A1-1D61-4478-B0C3-5DE5B420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43DCC2-22B9-4868-A792-98DBAD0A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94225"/>
            <a:ext cx="536575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3015C2-BC4F-4314-AF1E-C13EF0C86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9D839F1-29B7-4A5F-A65C-C550F76FF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19982DB-D1DF-401B-AFCB-F1BBD0689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8891881-9910-42A5-AE7C-C8B7EFA14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DE8998F-2C3D-409C-A0F1-04FDE32AD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327939C-0450-472B-9002-5185ECEB5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F67F543-73C6-40DD-A5B4-6C8F953659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EFED672-E67D-46D0-B41C-E5F4B755E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D18B06-49EB-4F33-82C6-F551F91B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1A41531-32CC-4BFB-9423-47E09A7E6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E4E2EA0-E6E5-44CE-BE99-E17355B44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8022A4C-DECF-4CA3-9BA7-405130734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4786F3E-E4A8-472A-AD3C-65E93CB4B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F8C2D3C-E16B-49F1-B642-E6F19A315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94225"/>
            <a:ext cx="536575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C15032D-DB1E-426A-9F79-BB0C6E882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5711554-EE5C-4974-B870-8D317330A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44AF65B-F916-4800-839A-6F2FCC5FF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6289074-2888-48CA-8780-3AAB167CE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D76AEC1-D613-4956-A8B8-FEE33EB11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CD4D652-5D64-4FD9-8DCF-4D9F15B2F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811FF7-6162-4EB2-BA83-98B072871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D32890-0208-4411-B38E-BE7440E5C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58CFC19-12F5-419A-A612-2E2DFD758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D367633-F0AD-4CCF-82E2-07CA9D9FC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3C76ABE-452B-4F5B-87CB-1F4DF0304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5823427-E74F-4850-891C-E9FF27184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D347B6C-56E8-44A6-B1A7-7545F2FBC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4A5C8B7-5398-4228-8A55-5DCCD9F5E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2F3CFDC-136D-4105-972C-239B7FD55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895283F-3207-4535-8C4B-467AF9053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293EADD-4192-4AD2-8B5D-2516DCE558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C585FB2-BE8E-4A7A-8F7F-8B3292F7C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A8696DC-4818-4665-B985-964F9DF05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9915C2B-DD68-4AAE-97F2-6D7CB8A49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8292952-AB6F-4D72-936A-3043A0625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CA9E54C-75E9-4FC2-ADD2-8563B988B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DA38ED4-712B-4C55-8C73-5A121E177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CEDDCE3-F4F0-454F-845D-A16EF3D4A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737209-2FE8-4862-BA9F-B0A7E09F7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4533C5C-94DD-4D69-9124-3C05E41FB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CFAC501-589E-6FFC-14CD-071E5F0AF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F7E078E-D806-43D8-4235-DA00FFE37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A sample math client-server interaction demonstrating online math server that can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perform basic math operations is shown in Fig. 13.6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AB05F8-ED0C-41CA-BCE2-AA6104DF4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AF6F062-BD7E-41D3-8A1F-2E20DE92A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2355B780-0758-64A5-72BF-AE1234BB6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787E4613-CD9B-CD47-660D-913B3F57D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implementation of this interface is not related to any network operation.  It demonstrates the services provided by the server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DB843254-729B-2FD2-063E-6D0CB05DA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F9E174FF-CCE1-3EE5-9279-C75CF6579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above code shows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a very simple implementation of this interface:</a:t>
            </a:r>
            <a:r>
              <a:rPr lang="en-US" altLang="en-US" sz="2800"/>
              <a:t> </a:t>
            </a:r>
            <a:br>
              <a:rPr lang="en-US" altLang="en-US" sz="2800"/>
            </a:br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D406C5C4-3AED-5767-2D0D-9F41C9334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2806BD5E-739F-08BF-A367-B548823E3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A6A9676B-36B9-CE2A-A46B-859370273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AD08EBAF-E977-1C27-FA85-E0585EE8D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CBA947F-3C1A-042B-2B3C-A0226E0E2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8782D66-E3CF-D7BE-1003-E28F4BE71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0FA5F78F-3510-2A05-D6FB-FCE421B93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9C88989A-1542-EE70-8B6C-B5C829542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Notice the protocol part and how there should be a specific non documented interface format for communicqtion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E9F67676-F4FC-B274-388B-0B7D280A8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E3C1458F-FC9A-A120-DF5E-B24BCFE85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Notice the protocol part and how there should be a specific non documented interface format for communicqtion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370E242E-00FF-1E2D-6958-5FBA75C3C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D5929164-65CE-FE1A-E968-3AF30DA38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29238444-90EE-A3CC-9B02-24CDE3EB8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B9FB5433-FB49-AC03-4E12-F5ABA0755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19CD438F-205F-4729-24FB-3D11E2A8E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0F48F89A-8112-E7CE-4E20-3B60DA2B6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196000D-AC0C-4F0D-BE90-A3B664562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90C3B06-09C1-43D3-A64B-726FF9CDF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C1F2E36-4790-4E2F-A71A-E63EC8516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DE80CE9-4624-43E8-94F6-13FD21B44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E8F111D-91D6-4011-82BB-5ED110795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7DBBC19-1AB3-457A-B4AF-B25B72559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74509FC-3F3A-43C3-A2F4-C30BF4B92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EAD2D6B-1EEB-4B65-9661-165D1B061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788C340-2CF4-4D7C-91EC-A01B5F8D7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0A1F939-F27C-4E14-A60C-18B6920DB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3B814ED-2AB5-4C97-B670-D46D433C2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9DACCD3-110B-4FDA-BCB5-35368DEAF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56CCFC5-D8CD-4549-9781-B7D143011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28C76AA-D6B3-41C8-BE32-0F6B6B62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0E6F763-9F43-4DBE-AF9D-9BAC3246F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7033C75-7607-41A2-B4BE-94AEA4B6E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CFB1EF-000F-47DA-87FD-9EA612AF0F93}"/>
              </a:ext>
            </a:extLst>
          </p:cNvPr>
          <p:cNvGrpSpPr>
            <a:grpSpLocks/>
          </p:cNvGrpSpPr>
          <p:nvPr/>
        </p:nvGrpSpPr>
        <p:grpSpPr bwMode="auto">
          <a:xfrm>
            <a:off x="290513" y="2012950"/>
            <a:ext cx="711200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E137B65-2B90-4D88-AC85-DCBFF933A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9B0D083-F1FC-4D6F-BEFC-1F87ECF6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913402E0-2D89-43D7-8774-EF143D11B8AA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2435225"/>
            <a:ext cx="738187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C762CA1-8BC2-4289-B376-A916D943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02CEEB25-A628-4682-8118-A1C4395A6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B97B06BE-D8FE-4925-BE57-0C07B50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EAA9E-B2FC-4EEF-B675-820100515D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2775" y="2224088"/>
            <a:ext cx="31750" cy="1052512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>
              <a:solidFill>
                <a:srgbClr val="00CC00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55BB7-3EE4-439D-889F-1F46C34A0A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6575" y="2681288"/>
            <a:ext cx="8226425" cy="317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>
              <a:solidFill>
                <a:srgbClr val="00CC00"/>
              </a:solidFill>
              <a:latin typeface="Tahoma" panose="020B0604030504040204" pitchFamily="34" charset="0"/>
            </a:endParaRP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90600" y="914400"/>
            <a:ext cx="7772400" cy="1143000"/>
          </a:xfrm>
        </p:spPr>
        <p:txBody>
          <a:bodyPr anchor="b"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8909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53D460C-8EED-4D8F-A2CA-BCE43FF406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F5BA4D-511D-4DDD-AFA8-8FA0E0434418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65413766"/>
      </p:ext>
    </p:extLst>
  </p:cSld>
  <p:clrMapOvr>
    <a:masterClrMapping/>
  </p:clrMapOvr>
  <p:transition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740748-AEB1-4A34-B029-C488D9C422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CF996-6DDF-49FC-B7D3-0CBB03BB9903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7622881"/>
      </p:ext>
    </p:extLst>
  </p:cSld>
  <p:clrMapOvr>
    <a:masterClrMapping/>
  </p:clrMapOvr>
  <p:transition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152400"/>
            <a:ext cx="21971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42075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C4A206-79E6-4472-9082-E734151ED1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1CF22-C0E1-461F-BCD9-209A107E4643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02266751"/>
      </p:ext>
    </p:extLst>
  </p:cSld>
  <p:clrMapOvr>
    <a:masterClrMapping/>
  </p:clrMapOvr>
  <p:transition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962400" cy="215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3979863"/>
            <a:ext cx="39624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31389-C8EA-43DA-921B-4755EDC9FB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FB012-BD82-40AC-A64F-60176FBAF39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92722725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A18CED-669A-4487-9EFD-968940BCFD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BE802-F7B7-4C34-9960-7F3F1FBA91ED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74592616"/>
      </p:ext>
    </p:extLst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0919FB-1F63-46FF-9EB0-E06A5205A1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B683B-FE6D-4628-B0E1-8A61D8C3DF2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83032214"/>
      </p:ext>
    </p:extLst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944192-71EF-4696-AA9E-04CDC2B64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1CBFF-3B7D-49FF-BF57-659DE2764B7A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63702265"/>
      </p:ext>
    </p:extLst>
  </p:cSld>
  <p:clrMapOvr>
    <a:masterClrMapping/>
  </p:clrMapOvr>
  <p:transition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9A3989-6987-45B8-867F-F97CF0FBD4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F2AE-1DC3-463E-8053-6FFC1E553C12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12786490"/>
      </p:ext>
    </p:extLst>
  </p:cSld>
  <p:clrMapOvr>
    <a:masterClrMapping/>
  </p:clrMapOvr>
  <p:transition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9D8ACA-A070-487C-9407-A385D85DEB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BC804-C25A-445D-81BD-60AB84213B8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81948418"/>
      </p:ext>
    </p:extLst>
  </p:cSld>
  <p:clrMapOvr>
    <a:masterClrMapping/>
  </p:clrMapOvr>
  <p:transition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5D305FE-CA7A-4087-8FB3-2DC76DF14E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C6803-6851-4EA7-8725-E7446299CDB9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48636364"/>
      </p:ext>
    </p:extLst>
  </p:cSld>
  <p:clrMapOvr>
    <a:masterClrMapping/>
  </p:clrMapOvr>
  <p:transition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DC0B7B-A332-4AE8-B314-A357FA8CF6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11DA-ECB6-473D-88C4-1B2B8B43E349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48548869"/>
      </p:ext>
    </p:extLst>
  </p:cSld>
  <p:clrMapOvr>
    <a:masterClrMapping/>
  </p:clrMapOvr>
  <p:transition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D150B2-1109-41E5-BA0C-D384A05C45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06961-E936-437F-BD91-247656EB2F26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2195863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30506C7-75E2-4DEA-88D9-A94EF5790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D962F3-0DE9-4E48-AD27-071A81637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91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16CA63-40B9-4285-8556-29D1A9773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80772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11227FF2-2A6F-4939-95B4-B84049EB7A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fld id="{50F1A032-00C2-4FC3-98D8-EDE6690AA2AF}" type="slidenum">
              <a:rPr lang="zh-CN" altLang="en-GB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3200">
          <a:solidFill>
            <a:srgbClr val="0000FF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products/jdk/1.2/docs/api/java/io/IOExcepti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products/jdk/1.2/docs/api/java/lang/SecurityException.html" TargetMode="External"/><Relationship Id="rId4" Type="http://schemas.openxmlformats.org/officeDocument/2006/relationships/hyperlink" Target="http://java.sun.com/products/jdk/1.2/docs/api/java/net/ServerSocket.html#getLocalPort%28%29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B7F572A5-82CD-4F60-85D3-7E80547A56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7B0227-446A-4037-84DD-C45B64B3A0D7}" type="slidenum">
              <a:rPr lang="zh-CN" altLang="en-GB" sz="140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zh-CN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50511CE-946F-45AE-934F-02999BECD5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</a:pPr>
            <a:r>
              <a:rPr lang="en-US" altLang="en-US" sz="4000"/>
              <a:t>Inter-Process Communication (IPC): Network Programming using TCP Java Sockets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38820A4-CB2C-4600-8713-074EEE94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/>
              <a:t>Lectures made by Dr. Rajkumar </a:t>
            </a:r>
            <a:r>
              <a:rPr lang="en-US" altLang="en-US" sz="2400" i="1" dirty="0" err="1"/>
              <a:t>Buyya</a:t>
            </a:r>
            <a:endParaRPr lang="en-US" altLang="en-US" sz="2400" i="1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hlink"/>
                </a:solidFill>
              </a:rPr>
              <a:t>Clou</a:t>
            </a:r>
            <a:r>
              <a:rPr lang="en-US" altLang="en-US" sz="2000" dirty="0"/>
              <a:t>d Computing and </a:t>
            </a:r>
            <a:r>
              <a:rPr lang="en-US" altLang="en-US" sz="2000" b="1" dirty="0">
                <a:solidFill>
                  <a:schemeClr val="hlink"/>
                </a:solidFill>
              </a:rPr>
              <a:t>D</a:t>
            </a:r>
            <a:r>
              <a:rPr lang="en-US" altLang="en-US" sz="2000" dirty="0"/>
              <a:t>istributed </a:t>
            </a:r>
            <a:r>
              <a:rPr lang="en-US" altLang="en-US" sz="2000" b="1" dirty="0">
                <a:solidFill>
                  <a:schemeClr val="hlink"/>
                </a:solidFill>
              </a:rPr>
              <a:t>S</a:t>
            </a:r>
            <a:r>
              <a:rPr lang="en-US" altLang="en-US" sz="2000" dirty="0"/>
              <a:t>ystems (CLOUDS) Laboratory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School of Computing and Information Systems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The University of Melbourne, Australia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pic>
        <p:nvPicPr>
          <p:cNvPr id="4101" name="Picture 1">
            <a:extLst>
              <a:ext uri="{FF2B5EF4-FFF2-40B4-BE49-F238E27FC236}">
                <a16:creationId xmlns:a16="http://schemas.microsoft.com/office/drawing/2014/main" id="{358115A3-0BCA-4AA2-81E8-50EBBB02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2950"/>
            <a:ext cx="17827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387E9B2-F82D-46E5-A221-18B8E32BC7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95600"/>
            <a:ext cx="5867400" cy="685800"/>
          </a:xfrm>
          <a:noFill/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</a:rPr>
              <a:t>Presented by </a:t>
            </a:r>
            <a:r>
              <a:rPr lang="en-US" altLang="zh-CN" dirty="0">
                <a:solidFill>
                  <a:srgbClr val="FF0000"/>
                </a:solidFill>
              </a:rPr>
              <a:t>Dr. Anas Youssef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62187B27-F2F8-45FC-A5E5-09233DF50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6797AB-1289-4A11-8832-30858A4934E3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FEDBC2DE-D95A-46EA-89FD-4BC317D64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Vs UDP Communication</a:t>
            </a:r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214B0E60-DFB3-4A05-984D-F484F8789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685800" cy="13716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3" name="Rectangle 9">
            <a:extLst>
              <a:ext uri="{FF2B5EF4-FFF2-40B4-BE49-F238E27FC236}">
                <a16:creationId xmlns:a16="http://schemas.microsoft.com/office/drawing/2014/main" id="{A37B2BFC-F704-49AA-B677-37E0F1825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28800"/>
            <a:ext cx="685800" cy="13716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34" name="Rectangle 17">
            <a:extLst>
              <a:ext uri="{FF2B5EF4-FFF2-40B4-BE49-F238E27FC236}">
                <a16:creationId xmlns:a16="http://schemas.microsoft.com/office/drawing/2014/main" id="{A6BF6347-F5D3-4030-B7FA-EF0DA8F0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14800"/>
            <a:ext cx="685800" cy="13716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5" name="Rectangle 18">
            <a:extLst>
              <a:ext uri="{FF2B5EF4-FFF2-40B4-BE49-F238E27FC236}">
                <a16:creationId xmlns:a16="http://schemas.microsoft.com/office/drawing/2014/main" id="{46ACBF01-897C-4837-AC2B-D9B320C4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685800" cy="13716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36" name="Rectangle 19">
            <a:extLst>
              <a:ext uri="{FF2B5EF4-FFF2-40B4-BE49-F238E27FC236}">
                <a16:creationId xmlns:a16="http://schemas.microsoft.com/office/drawing/2014/main" id="{BF683FFB-2E09-4DCD-9551-64473452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3429000" cy="3048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37" name="Line 20">
            <a:extLst>
              <a:ext uri="{FF2B5EF4-FFF2-40B4-BE49-F238E27FC236}">
                <a16:creationId xmlns:a16="http://schemas.microsoft.com/office/drawing/2014/main" id="{B2D9C106-F2EA-4890-9CAB-CB8A7419F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14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38" name="Rectangle 21">
            <a:extLst>
              <a:ext uri="{FF2B5EF4-FFF2-40B4-BE49-F238E27FC236}">
                <a16:creationId xmlns:a16="http://schemas.microsoft.com/office/drawing/2014/main" id="{4ED7CBDB-9EAF-4CF5-A0E3-314EF50A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384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39" name="Rectangle 22">
            <a:extLst>
              <a:ext uri="{FF2B5EF4-FFF2-40B4-BE49-F238E27FC236}">
                <a16:creationId xmlns:a16="http://schemas.microsoft.com/office/drawing/2014/main" id="{8A4B0037-C21B-4390-B47C-E4080187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40" name="Rectangle 24">
            <a:extLst>
              <a:ext uri="{FF2B5EF4-FFF2-40B4-BE49-F238E27FC236}">
                <a16:creationId xmlns:a16="http://schemas.microsoft.com/office/drawing/2014/main" id="{76A019A2-CDF1-4E55-A543-31EC9D01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41" name="Rectangle 25">
            <a:extLst>
              <a:ext uri="{FF2B5EF4-FFF2-40B4-BE49-F238E27FC236}">
                <a16:creationId xmlns:a16="http://schemas.microsoft.com/office/drawing/2014/main" id="{88D7BC48-E613-4F0F-B5C3-0142E088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42" name="Line 28">
            <a:extLst>
              <a:ext uri="{FF2B5EF4-FFF2-40B4-BE49-F238E27FC236}">
                <a16:creationId xmlns:a16="http://schemas.microsoft.com/office/drawing/2014/main" id="{9BB02E82-70FD-4577-BD6F-6102C5DA0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14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3" name="Line 29">
            <a:extLst>
              <a:ext uri="{FF2B5EF4-FFF2-40B4-BE49-F238E27FC236}">
                <a16:creationId xmlns:a16="http://schemas.microsoft.com/office/drawing/2014/main" id="{4A7D6FB6-973C-4D88-BC34-5A9BE84A5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267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4" name="Line 30">
            <a:extLst>
              <a:ext uri="{FF2B5EF4-FFF2-40B4-BE49-F238E27FC236}">
                <a16:creationId xmlns:a16="http://schemas.microsoft.com/office/drawing/2014/main" id="{E35D05A9-6D97-4AF3-885C-74E5428E9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572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5" name="Line 31">
            <a:extLst>
              <a:ext uri="{FF2B5EF4-FFF2-40B4-BE49-F238E27FC236}">
                <a16:creationId xmlns:a16="http://schemas.microsoft.com/office/drawing/2014/main" id="{A2507E09-B0D6-4E3D-8C40-1C8F09E50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953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6" name="Text Box 33">
            <a:extLst>
              <a:ext uri="{FF2B5EF4-FFF2-40B4-BE49-F238E27FC236}">
                <a16:creationId xmlns:a16="http://schemas.microsoft.com/office/drawing/2014/main" id="{ED4C6D94-DD4B-4D72-A42F-A3EF55283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9800"/>
            <a:ext cx="485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547" name="Line 34">
            <a:extLst>
              <a:ext uri="{FF2B5EF4-FFF2-40B4-BE49-F238E27FC236}">
                <a16:creationId xmlns:a16="http://schemas.microsoft.com/office/drawing/2014/main" id="{2FADC5BB-2DC4-449A-BF43-3959F50D2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8" name="Rectangle 35">
            <a:extLst>
              <a:ext uri="{FF2B5EF4-FFF2-40B4-BE49-F238E27FC236}">
                <a16:creationId xmlns:a16="http://schemas.microsoft.com/office/drawing/2014/main" id="{B1F8BB51-AA09-49EC-B29A-630E8DF9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49" name="Rectangle 36">
            <a:extLst>
              <a:ext uri="{FF2B5EF4-FFF2-40B4-BE49-F238E27FC236}">
                <a16:creationId xmlns:a16="http://schemas.microsoft.com/office/drawing/2014/main" id="{43DB8209-1A18-4A39-927B-6A0649691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958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50" name="Rectangle 37">
            <a:extLst>
              <a:ext uri="{FF2B5EF4-FFF2-40B4-BE49-F238E27FC236}">
                <a16:creationId xmlns:a16="http://schemas.microsoft.com/office/drawing/2014/main" id="{CAC05180-28E7-43F5-9552-0505451F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51" name="Rectangle 38">
            <a:extLst>
              <a:ext uri="{FF2B5EF4-FFF2-40B4-BE49-F238E27FC236}">
                <a16:creationId xmlns:a16="http://schemas.microsoft.com/office/drawing/2014/main" id="{D6EFE964-347A-4ADC-86FE-F212C91C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816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52" name="Text Box 39">
            <a:extLst>
              <a:ext uri="{FF2B5EF4-FFF2-40B4-BE49-F238E27FC236}">
                <a16:creationId xmlns:a16="http://schemas.microsoft.com/office/drawing/2014/main" id="{7C523364-50FC-4291-9A32-72B77D10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25" y="4422775"/>
            <a:ext cx="485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553" name="Text Box 40">
            <a:extLst>
              <a:ext uri="{FF2B5EF4-FFF2-40B4-BE49-F238E27FC236}">
                <a16:creationId xmlns:a16="http://schemas.microsoft.com/office/drawing/2014/main" id="{DE9A7039-890A-42DA-BE2F-6194371FC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40100"/>
            <a:ext cx="4645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en-US" sz="2000">
                <a:solidFill>
                  <a:schemeClr val="tx1"/>
                </a:solidFill>
              </a:rPr>
              <a:t>Connection-Oriented Communication</a:t>
            </a:r>
          </a:p>
        </p:txBody>
      </p:sp>
      <p:sp>
        <p:nvSpPr>
          <p:cNvPr id="22554" name="Text Box 41">
            <a:extLst>
              <a:ext uri="{FF2B5EF4-FFF2-40B4-BE49-F238E27FC236}">
                <a16:creationId xmlns:a16="http://schemas.microsoft.com/office/drawing/2014/main" id="{20DECCF3-F077-4023-A6A5-B2B2223F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5626100"/>
            <a:ext cx="40401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en-US" sz="2000">
                <a:solidFill>
                  <a:schemeClr val="tx1"/>
                </a:solidFill>
              </a:rPr>
              <a:t>Connectionless Communication</a:t>
            </a:r>
          </a:p>
        </p:txBody>
      </p:sp>
    </p:spTree>
  </p:cSld>
  <p:clrMapOvr>
    <a:masterClrMapping/>
  </p:clrMapOvr>
  <p:transition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E8F4861F-1094-4DB0-AAF3-4343D839F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7942FE-ADC1-4B3A-AE4B-698935BD8412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9F17D76-A889-4B03-9F12-5FF1E3CF0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Ports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BB29627-35BA-4403-8AF1-B98D6E357D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962400" cy="4456113"/>
          </a:xfrm>
        </p:spPr>
        <p:txBody>
          <a:bodyPr/>
          <a:lstStyle/>
          <a:p>
            <a:pPr eaLnBrk="1" hangingPunct="1"/>
            <a:r>
              <a:rPr lang="en-US" altLang="en-US" dirty="0"/>
              <a:t>The TCP and UDP protocols use </a:t>
            </a:r>
            <a:r>
              <a:rPr lang="en-US" altLang="en-US" i="1" dirty="0"/>
              <a:t>ports </a:t>
            </a:r>
            <a:r>
              <a:rPr lang="en-US" altLang="en-US" dirty="0"/>
              <a:t>to map incoming data to a particular </a:t>
            </a:r>
            <a:r>
              <a:rPr lang="en-US" altLang="en-US" i="1" dirty="0">
                <a:solidFill>
                  <a:srgbClr val="FF0000"/>
                </a:solidFill>
              </a:rPr>
              <a:t>process/app</a:t>
            </a:r>
            <a:r>
              <a:rPr lang="en-US" altLang="en-US" dirty="0"/>
              <a:t> running on a computer.</a:t>
            </a:r>
          </a:p>
        </p:txBody>
      </p:sp>
      <p:sp>
        <p:nvSpPr>
          <p:cNvPr id="24581" name="Text Box 10">
            <a:extLst>
              <a:ext uri="{FF2B5EF4-FFF2-40B4-BE49-F238E27FC236}">
                <a16:creationId xmlns:a16="http://schemas.microsoft.com/office/drawing/2014/main" id="{0548E25F-55A7-426A-95CD-A0761DE06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676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24582" name="Text Box 12">
            <a:extLst>
              <a:ext uri="{FF2B5EF4-FFF2-40B4-BE49-F238E27FC236}">
                <a16:creationId xmlns:a16="http://schemas.microsoft.com/office/drawing/2014/main" id="{6552CC13-27E7-48BB-B3FF-21BC863B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76400"/>
            <a:ext cx="685800" cy="1320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    P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o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r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4583" name="Text Box 13">
            <a:extLst>
              <a:ext uri="{FF2B5EF4-FFF2-40B4-BE49-F238E27FC236}">
                <a16:creationId xmlns:a16="http://schemas.microsoft.com/office/drawing/2014/main" id="{DDAF504A-DFAB-4592-AB47-BFA6C5F23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2860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4584" name="AutoShape 16">
            <a:extLst>
              <a:ext uri="{FF2B5EF4-FFF2-40B4-BE49-F238E27FC236}">
                <a16:creationId xmlns:a16="http://schemas.microsoft.com/office/drawing/2014/main" id="{9290A706-6FDB-4FD0-AACE-D62BDE4C2D9C}"/>
              </a:ext>
            </a:extLst>
          </p:cNvPr>
          <p:cNvCxnSpPr>
            <a:cxnSpLocks noChangeShapeType="1"/>
            <a:stCxn id="24583" idx="1"/>
          </p:cNvCxnSpPr>
          <p:nvPr/>
        </p:nvCxnSpPr>
        <p:spPr bwMode="auto">
          <a:xfrm rot="10800000">
            <a:off x="6477000" y="21082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24585" name="Line 23">
            <a:extLst>
              <a:ext uri="{FF2B5EF4-FFF2-40B4-BE49-F238E27FC236}">
                <a16:creationId xmlns:a16="http://schemas.microsoft.com/office/drawing/2014/main" id="{3ED25193-A923-46CB-9751-F1AAFDED96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286000"/>
            <a:ext cx="1295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6" name="Text Box 24">
            <a:extLst>
              <a:ext uri="{FF2B5EF4-FFF2-40B4-BE49-F238E27FC236}">
                <a16:creationId xmlns:a16="http://schemas.microsoft.com/office/drawing/2014/main" id="{FF670C18-EFE2-4FAF-90EB-2B7B58CA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006600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24587" name="Rectangle 27">
            <a:extLst>
              <a:ext uri="{FF2B5EF4-FFF2-40B4-BE49-F238E27FC236}">
                <a16:creationId xmlns:a16="http://schemas.microsoft.com/office/drawing/2014/main" id="{06F2A034-B5F6-4426-845D-8A23E838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TCP or UDP</a:t>
            </a:r>
          </a:p>
        </p:txBody>
      </p:sp>
      <p:sp>
        <p:nvSpPr>
          <p:cNvPr id="24588" name="Rectangle 29">
            <a:extLst>
              <a:ext uri="{FF2B5EF4-FFF2-40B4-BE49-F238E27FC236}">
                <a16:creationId xmlns:a16="http://schemas.microsoft.com/office/drawing/2014/main" id="{D914BFBB-E407-48C2-9256-A32998A0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24589" name="Rectangle 31">
            <a:extLst>
              <a:ext uri="{FF2B5EF4-FFF2-40B4-BE49-F238E27FC236}">
                <a16:creationId xmlns:a16="http://schemas.microsoft.com/office/drawing/2014/main" id="{2D751DF3-6FDA-4410-8E8A-D13305EF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24590" name="Rectangle 32">
            <a:extLst>
              <a:ext uri="{FF2B5EF4-FFF2-40B4-BE49-F238E27FC236}">
                <a16:creationId xmlns:a16="http://schemas.microsoft.com/office/drawing/2014/main" id="{A47DEA4E-BADF-4E7D-B091-42FCB6DD9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24591" name="Rectangle 33">
            <a:extLst>
              <a:ext uri="{FF2B5EF4-FFF2-40B4-BE49-F238E27FC236}">
                <a16:creationId xmlns:a16="http://schemas.microsoft.com/office/drawing/2014/main" id="{15A9E455-1D70-447C-AC59-54614C66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24592" name="Rectangle 35">
            <a:extLst>
              <a:ext uri="{FF2B5EF4-FFF2-40B4-BE49-F238E27FC236}">
                <a16:creationId xmlns:a16="http://schemas.microsoft.com/office/drawing/2014/main" id="{0C86416C-9E8B-4970-B4AF-1B91372D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593" name="Rectangle 36">
            <a:extLst>
              <a:ext uri="{FF2B5EF4-FFF2-40B4-BE49-F238E27FC236}">
                <a16:creationId xmlns:a16="http://schemas.microsoft.com/office/drawing/2014/main" id="{45B1303C-69F9-4FF3-9471-8EB0A95A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594" name="Rectangle 37">
            <a:extLst>
              <a:ext uri="{FF2B5EF4-FFF2-40B4-BE49-F238E27FC236}">
                <a16:creationId xmlns:a16="http://schemas.microsoft.com/office/drawing/2014/main" id="{8229F1C1-9777-4B5E-8B05-1567CB9C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595" name="Rectangle 38">
            <a:extLst>
              <a:ext uri="{FF2B5EF4-FFF2-40B4-BE49-F238E27FC236}">
                <a16:creationId xmlns:a16="http://schemas.microsoft.com/office/drawing/2014/main" id="{2464A839-AC57-47AA-9D35-8F86ECE6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596" name="Line 39">
            <a:extLst>
              <a:ext uri="{FF2B5EF4-FFF2-40B4-BE49-F238E27FC236}">
                <a16:creationId xmlns:a16="http://schemas.microsoft.com/office/drawing/2014/main" id="{55F7DF2D-B452-4657-A9E9-ADCE546CB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97" name="Line 40">
            <a:extLst>
              <a:ext uri="{FF2B5EF4-FFF2-40B4-BE49-F238E27FC236}">
                <a16:creationId xmlns:a16="http://schemas.microsoft.com/office/drawing/2014/main" id="{6D6091B5-0756-4BA9-8BF4-636AB9DEE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98" name="Line 41">
            <a:extLst>
              <a:ext uri="{FF2B5EF4-FFF2-40B4-BE49-F238E27FC236}">
                <a16:creationId xmlns:a16="http://schemas.microsoft.com/office/drawing/2014/main" id="{98A6DCB0-B973-4141-A9D7-39FC9C6A4F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99" name="Line 42">
            <a:extLst>
              <a:ext uri="{FF2B5EF4-FFF2-40B4-BE49-F238E27FC236}">
                <a16:creationId xmlns:a16="http://schemas.microsoft.com/office/drawing/2014/main" id="{D9CDB7AB-1D95-47C3-B68D-61D22950B3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600" name="Rectangle 43">
            <a:extLst>
              <a:ext uri="{FF2B5EF4-FFF2-40B4-BE49-F238E27FC236}">
                <a16:creationId xmlns:a16="http://schemas.microsoft.com/office/drawing/2014/main" id="{4EC7EC34-0862-4E34-AF24-776A66CB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port#</a:t>
            </a:r>
          </a:p>
        </p:txBody>
      </p:sp>
      <p:sp>
        <p:nvSpPr>
          <p:cNvPr id="24601" name="Rectangle 44">
            <a:extLst>
              <a:ext uri="{FF2B5EF4-FFF2-40B4-BE49-F238E27FC236}">
                <a16:creationId xmlns:a16="http://schemas.microsoft.com/office/drawing/2014/main" id="{BBD0C059-A552-424D-9AC3-D83D0F2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4602" name="Line 45">
            <a:extLst>
              <a:ext uri="{FF2B5EF4-FFF2-40B4-BE49-F238E27FC236}">
                <a16:creationId xmlns:a16="http://schemas.microsoft.com/office/drawing/2014/main" id="{E067C563-AA34-48F2-A04A-2EAFBD5826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603" name="Text Box 46">
            <a:extLst>
              <a:ext uri="{FF2B5EF4-FFF2-40B4-BE49-F238E27FC236}">
                <a16:creationId xmlns:a16="http://schemas.microsoft.com/office/drawing/2014/main" id="{F0073196-E67E-4A2A-B397-954DE3A1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4604" name="Text Box 47">
            <a:extLst>
              <a:ext uri="{FF2B5EF4-FFF2-40B4-BE49-F238E27FC236}">
                <a16:creationId xmlns:a16="http://schemas.microsoft.com/office/drawing/2014/main" id="{B20BBBC0-53EE-45FB-92A4-4832368F7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Packet</a:t>
            </a:r>
          </a:p>
        </p:txBody>
      </p:sp>
    </p:spTree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FD92A90E-B730-4F9B-8FAE-8B56D4913E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7FA6D-8207-4985-83A8-5DA2CE587340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D7D3198-0437-4AD8-B2A4-CC79BD888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Ports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99BC77F-C396-4576-9632-3BE2D07CB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Port is represented by a positive (16-bit) integer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Some ports have been reserved to support common/well known services: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FTP    21/</a:t>
            </a:r>
            <a:r>
              <a:rPr lang="en-US" altLang="en-US" sz="2400" dirty="0" err="1"/>
              <a:t>tcp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Telnet 23/</a:t>
            </a:r>
            <a:r>
              <a:rPr lang="en-US" altLang="en-US" sz="2400" dirty="0" err="1"/>
              <a:t>tcp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SMTP 25/</a:t>
            </a:r>
            <a:r>
              <a:rPr lang="en-US" altLang="en-US" sz="2400" dirty="0" err="1"/>
              <a:t>tcp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Login 513/</a:t>
            </a:r>
            <a:r>
              <a:rPr lang="en-US" altLang="en-US" sz="2400" dirty="0" err="1"/>
              <a:t>tcp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User-level processes/services generally use port number value &gt;= 1024</a:t>
            </a:r>
          </a:p>
        </p:txBody>
      </p:sp>
    </p:spTree>
  </p:cSld>
  <p:clrMapOvr>
    <a:masterClrMapping/>
  </p:clrMapOvr>
  <p:transition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E9574FAA-EAF7-4DB9-BB34-4728226CB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1E9C15-25A4-4CD4-9686-8B51A8A8B385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00F1376-2E29-43CD-B686-511A43921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7EE3411-714D-44D9-9FAE-5E296F9E5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Sockets provide an interface for programming networks at the transport layer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Network communication using Sockets is very much similar to performing file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 fact, </a:t>
            </a:r>
            <a:r>
              <a:rPr lang="en-US" altLang="en-US" sz="2000" dirty="0">
                <a:solidFill>
                  <a:srgbClr val="FF0000"/>
                </a:solidFill>
              </a:rPr>
              <a:t>socket handle </a:t>
            </a:r>
            <a:r>
              <a:rPr lang="en-US" altLang="en-US" sz="2000" dirty="0"/>
              <a:t>is treated like file handle.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data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streams </a:t>
            </a:r>
            <a:r>
              <a:rPr lang="en-US" altLang="en-US" sz="2000" dirty="0"/>
              <a:t>used in file I/O operation are also applicable to socket-based I/O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Socket-based communication is </a:t>
            </a:r>
            <a:r>
              <a:rPr lang="en-US" altLang="en-US" sz="2400" dirty="0">
                <a:solidFill>
                  <a:srgbClr val="FF0000"/>
                </a:solidFill>
              </a:rPr>
              <a:t>programming language independent.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This means, a socket program written in Java language can also communicate to a program written in Java or non-Java socket program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accent2"/>
              </a:buClr>
              <a:buSzPct val="60000"/>
            </a:pPr>
            <a:r>
              <a:rPr lang="en-US" altLang="en-US" sz="2400" dirty="0">
                <a:solidFill>
                  <a:srgbClr val="0000FF"/>
                </a:solidFill>
                <a:cs typeface="+mn-cs"/>
              </a:rPr>
              <a:t>Socket  = </a:t>
            </a:r>
            <a:r>
              <a:rPr lang="en-US" altLang="en-US" sz="2400" dirty="0">
                <a:solidFill>
                  <a:srgbClr val="FF0000"/>
                </a:solidFill>
                <a:cs typeface="+mn-cs"/>
              </a:rPr>
              <a:t>IP address </a:t>
            </a:r>
            <a:r>
              <a:rPr lang="en-US" altLang="en-US" sz="2400" dirty="0">
                <a:solidFill>
                  <a:srgbClr val="0000FF"/>
                </a:solidFill>
                <a:cs typeface="+mn-cs"/>
              </a:rPr>
              <a:t>+ </a:t>
            </a:r>
            <a:r>
              <a:rPr lang="en-US" altLang="en-US" sz="2400" dirty="0">
                <a:solidFill>
                  <a:srgbClr val="FF0000"/>
                </a:solidFill>
                <a:cs typeface="+mn-cs"/>
              </a:rPr>
              <a:t>Port number</a:t>
            </a:r>
          </a:p>
        </p:txBody>
      </p:sp>
    </p:spTree>
  </p:cSld>
  <p:clrMapOvr>
    <a:masterClrMapping/>
  </p:clrMapOvr>
  <p:transition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11AD2AC2-D55D-4E56-9918-6B61D9EB9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2197FC-F292-4779-92C2-1B0359AA0460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3D61171-E6C7-44AE-974C-D5732B443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E69B09C-DF34-40A7-BFF1-35937E18F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server program</a:t>
            </a:r>
            <a:r>
              <a:rPr lang="en-US" altLang="en-US" dirty="0"/>
              <a:t> runs on a specific computer and has a socket that is bound to a </a:t>
            </a:r>
            <a:r>
              <a:rPr lang="en-US" altLang="en-US" dirty="0">
                <a:solidFill>
                  <a:srgbClr val="FF0000"/>
                </a:solidFill>
              </a:rPr>
              <a:t>specific port</a:t>
            </a:r>
            <a:r>
              <a:rPr lang="en-US" altLang="en-US" dirty="0"/>
              <a:t>. The software server waits and listens to the socket for a </a:t>
            </a:r>
            <a:r>
              <a:rPr lang="en-US" altLang="en-US" dirty="0">
                <a:solidFill>
                  <a:srgbClr val="FF0000"/>
                </a:solidFill>
              </a:rPr>
              <a:t>client program </a:t>
            </a:r>
            <a:r>
              <a:rPr lang="en-US" altLang="en-US" dirty="0"/>
              <a:t>to make a connection request.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3052DD74-E8F8-4D0A-AC51-5F0E4B69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9276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0C102BC9-603C-4F21-BEDE-C7461936F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346700"/>
            <a:ext cx="990600" cy="39754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30727" name="AutoShape 7">
            <a:extLst>
              <a:ext uri="{FF2B5EF4-FFF2-40B4-BE49-F238E27FC236}">
                <a16:creationId xmlns:a16="http://schemas.microsoft.com/office/drawing/2014/main" id="{553A631A-BA0C-4A24-B40B-65F7CCC34624}"/>
              </a:ext>
            </a:extLst>
          </p:cNvPr>
          <p:cNvCxnSpPr>
            <a:cxnSpLocks noChangeShapeType="1"/>
            <a:stCxn id="30726" idx="1"/>
          </p:cNvCxnSpPr>
          <p:nvPr/>
        </p:nvCxnSpPr>
        <p:spPr bwMode="auto">
          <a:xfrm rot="10800000">
            <a:off x="5715000" y="5168903"/>
            <a:ext cx="1371600" cy="37657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0728" name="Line 8">
            <a:extLst>
              <a:ext uri="{FF2B5EF4-FFF2-40B4-BE49-F238E27FC236}">
                <a16:creationId xmlns:a16="http://schemas.microsoft.com/office/drawing/2014/main" id="{0A9D8968-06CA-4220-A4B0-2EB7C90F82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5562600"/>
            <a:ext cx="41910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22C24949-5523-4535-B7E9-10496CC6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81600"/>
            <a:ext cx="23828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Connection request</a:t>
            </a:r>
          </a:p>
        </p:txBody>
      </p:sp>
      <p:sp>
        <p:nvSpPr>
          <p:cNvPr id="30730" name="AutoShape 11">
            <a:extLst>
              <a:ext uri="{FF2B5EF4-FFF2-40B4-BE49-F238E27FC236}">
                <a16:creationId xmlns:a16="http://schemas.microsoft.com/office/drawing/2014/main" id="{23042329-9429-48A0-A485-3818D9DD4EC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59781" y="5331619"/>
            <a:ext cx="1214438" cy="457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</p:spTree>
  </p:cSld>
  <p:clrMapOvr>
    <a:masterClrMapping/>
  </p:clrMapOvr>
  <p:transition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4111C4D7-B759-43EE-80EB-F20582FA0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CC3C68-575C-4A78-B7F2-DDB56F3F0381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BD996F5-006D-42BD-A2BF-0BAB23AC3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2B7400D-1907-470E-9923-35A48E2DF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everything goes well, the </a:t>
            </a:r>
            <a:r>
              <a:rPr lang="en-US" altLang="en-US" sz="2400" dirty="0">
                <a:solidFill>
                  <a:srgbClr val="FF0000"/>
                </a:solidFill>
              </a:rPr>
              <a:t>server accepts </a:t>
            </a:r>
            <a:r>
              <a:rPr lang="en-US" altLang="en-US" sz="2400" dirty="0"/>
              <a:t>the connection.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 Upon acceptance, the server gets a new socket bounds to a </a:t>
            </a:r>
            <a:r>
              <a:rPr lang="en-US" altLang="en-US" sz="2400" dirty="0">
                <a:solidFill>
                  <a:srgbClr val="FF0000"/>
                </a:solidFill>
              </a:rPr>
              <a:t>different port</a:t>
            </a:r>
            <a:r>
              <a:rPr lang="en-US" altLang="en-US" sz="2400" dirty="0"/>
              <a:t>. It needs a new socket (consequently a different port number) </a:t>
            </a:r>
            <a:r>
              <a:rPr lang="en-US" altLang="en-US" sz="2400" dirty="0">
                <a:solidFill>
                  <a:srgbClr val="FF0000"/>
                </a:solidFill>
              </a:rPr>
              <a:t>so that it can continue to listen to the original socket for other connection requests</a:t>
            </a:r>
            <a:r>
              <a:rPr lang="en-US" altLang="en-US" sz="2400" dirty="0"/>
              <a:t> while serving the connected client.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62A47240-6E67-4913-AED1-2E354020C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910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B5A62931-83CA-4DEF-A5F0-5A6D653A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232400"/>
            <a:ext cx="9144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32775" name="AutoShape 6">
            <a:extLst>
              <a:ext uri="{FF2B5EF4-FFF2-40B4-BE49-F238E27FC236}">
                <a16:creationId xmlns:a16="http://schemas.microsoft.com/office/drawing/2014/main" id="{A69FD218-0B98-4D0F-BDA6-18AB5D40BA49}"/>
              </a:ext>
            </a:extLst>
          </p:cNvPr>
          <p:cNvCxnSpPr>
            <a:cxnSpLocks noChangeShapeType="1"/>
            <a:stCxn id="32774" idx="1"/>
          </p:cNvCxnSpPr>
          <p:nvPr/>
        </p:nvCxnSpPr>
        <p:spPr bwMode="auto">
          <a:xfrm rot="10800000">
            <a:off x="5715000" y="5054600"/>
            <a:ext cx="1371600" cy="3810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2776" name="Text Box 8">
            <a:extLst>
              <a:ext uri="{FF2B5EF4-FFF2-40B4-BE49-F238E27FC236}">
                <a16:creationId xmlns:a16="http://schemas.microsoft.com/office/drawing/2014/main" id="{F9E10627-9E2D-40B9-A5EC-F6795234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466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4981C384-267B-4061-B206-6A7DF2A5B6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35981" y="4595019"/>
            <a:ext cx="1214438" cy="457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2778" name="Freeform 10">
            <a:extLst>
              <a:ext uri="{FF2B5EF4-FFF2-40B4-BE49-F238E27FC236}">
                <a16:creationId xmlns:a16="http://schemas.microsoft.com/office/drawing/2014/main" id="{60E58858-4667-4DB7-97F9-B7A65EF1B676}"/>
              </a:ext>
            </a:extLst>
          </p:cNvPr>
          <p:cNvSpPr>
            <a:spLocks/>
          </p:cNvSpPr>
          <p:nvPr/>
        </p:nvSpPr>
        <p:spPr bwMode="auto">
          <a:xfrm>
            <a:off x="1981200" y="5486400"/>
            <a:ext cx="4572000" cy="927100"/>
          </a:xfrm>
          <a:custGeom>
            <a:avLst/>
            <a:gdLst>
              <a:gd name="T0" fmla="*/ 0 w 3216"/>
              <a:gd name="T1" fmla="*/ 2147483646 h 728"/>
              <a:gd name="T2" fmla="*/ 2147483646 w 3216"/>
              <a:gd name="T3" fmla="*/ 2147483646 h 728"/>
              <a:gd name="T4" fmla="*/ 2147483646 w 3216"/>
              <a:gd name="T5" fmla="*/ 2147483646 h 728"/>
              <a:gd name="T6" fmla="*/ 2147483646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  <a:gd name="T12" fmla="*/ 0 w 3216"/>
              <a:gd name="T13" fmla="*/ 0 h 728"/>
              <a:gd name="T14" fmla="*/ 3216 w 3216"/>
              <a:gd name="T15" fmla="*/ 728 h 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2779" name="AutoShape 11">
            <a:extLst>
              <a:ext uri="{FF2B5EF4-FFF2-40B4-BE49-F238E27FC236}">
                <a16:creationId xmlns:a16="http://schemas.microsoft.com/office/drawing/2014/main" id="{95259A6B-B819-41EA-BD25-C8ACB2FB59D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371600" y="5486400"/>
            <a:ext cx="1214438" cy="457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32EBC92C-3C35-4F51-B073-F2FB75D3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5487988"/>
            <a:ext cx="617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2781" name="AutoShape 13">
            <a:extLst>
              <a:ext uri="{FF2B5EF4-FFF2-40B4-BE49-F238E27FC236}">
                <a16:creationId xmlns:a16="http://schemas.microsoft.com/office/drawing/2014/main" id="{74E65D02-90F7-470F-AAA0-0134D14A210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38900" y="5219700"/>
            <a:ext cx="838200" cy="457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63A4E775-9939-437D-97AD-C6854AFE1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D549F2-7B74-4075-9E55-2A61985D3695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00AA8E4-BD6F-4978-8F15-5A61CE37F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4000"/>
              <a:t>Sockets and Java Socket Classes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952FF46-5E7D-49D2-BC53-C9467A92E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4800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socket is an endpoint of a two-way communication link between two programs running on the network.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socket is bound to a port number so that the TCP layer can identify the application that data destined to be sent.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Java’s </a:t>
            </a:r>
            <a:r>
              <a:rPr lang="en-US" altLang="en-US" dirty="0" err="1">
                <a:solidFill>
                  <a:srgbClr val="FF0000"/>
                </a:solidFill>
              </a:rPr>
              <a:t>.net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package provides two classes: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Socket</a:t>
            </a:r>
            <a:r>
              <a:rPr lang="en-US" altLang="en-US" dirty="0"/>
              <a:t> – for implementing a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ServerSocket</a:t>
            </a:r>
            <a:r>
              <a:rPr lang="en-US" altLang="en-US" dirty="0"/>
              <a:t> – for implementing a server</a:t>
            </a: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>
            <a:extLst>
              <a:ext uri="{FF2B5EF4-FFF2-40B4-BE49-F238E27FC236}">
                <a16:creationId xmlns:a16="http://schemas.microsoft.com/office/drawing/2014/main" id="{3B676CBD-68E4-4EC0-A105-320F9D8530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EA71A1-4C79-4712-B755-C6BAC8D8A98C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517AFC-9D90-4354-8843-03B7CBD01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Java Sockets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4C11D95-270F-468E-B1F8-8A241A4CA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1139825"/>
            <a:ext cx="4595812" cy="207803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C4067052-38D1-4CCC-BAB3-3BF6B0C5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441825"/>
            <a:ext cx="4679950" cy="187483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F9577ECC-BF9D-4C9A-B310-08D30F4E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36663"/>
            <a:ext cx="262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ServerSocket(1234)</a:t>
            </a: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256D34F7-04DC-4EDE-A59A-A13F2F764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5867400"/>
            <a:ext cx="4194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Socket(“128.250.22.134”, 1234)</a:t>
            </a:r>
          </a:p>
        </p:txBody>
      </p:sp>
      <p:sp>
        <p:nvSpPr>
          <p:cNvPr id="36872" name="AutoShape 7">
            <a:extLst>
              <a:ext uri="{FF2B5EF4-FFF2-40B4-BE49-F238E27FC236}">
                <a16:creationId xmlns:a16="http://schemas.microsoft.com/office/drawing/2014/main" id="{339B8231-DED2-416D-A3CA-C351CBB4B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1854200"/>
            <a:ext cx="1041400" cy="803275"/>
          </a:xfrm>
          <a:prstGeom prst="parallelogram">
            <a:avLst>
              <a:gd name="adj" fmla="val 3240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3" name="AutoShape 8">
            <a:extLst>
              <a:ext uri="{FF2B5EF4-FFF2-40B4-BE49-F238E27FC236}">
                <a16:creationId xmlns:a16="http://schemas.microsoft.com/office/drawing/2014/main" id="{D5FCB7ED-5031-4D7C-B3C8-CF3E793C08E1}"/>
              </a:ext>
            </a:extLst>
          </p:cNvPr>
          <p:cNvSpPr>
            <a:spLocks noChangeArrowheads="1"/>
          </p:cNvSpPr>
          <p:nvPr/>
        </p:nvSpPr>
        <p:spPr bwMode="auto">
          <a:xfrm rot="60000">
            <a:off x="4321175" y="1885950"/>
            <a:ext cx="1044575" cy="803275"/>
          </a:xfrm>
          <a:prstGeom prst="parallelogram">
            <a:avLst>
              <a:gd name="adj" fmla="val 3250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4" name="AutoShape 9">
            <a:extLst>
              <a:ext uri="{FF2B5EF4-FFF2-40B4-BE49-F238E27FC236}">
                <a16:creationId xmlns:a16="http://schemas.microsoft.com/office/drawing/2014/main" id="{5F419929-298F-45EC-844E-39B2997D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727575"/>
            <a:ext cx="1041400" cy="803275"/>
          </a:xfrm>
          <a:prstGeom prst="parallelogram">
            <a:avLst>
              <a:gd name="adj" fmla="val 3240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5" name="AutoShape 10">
            <a:extLst>
              <a:ext uri="{FF2B5EF4-FFF2-40B4-BE49-F238E27FC236}">
                <a16:creationId xmlns:a16="http://schemas.microsoft.com/office/drawing/2014/main" id="{450EE5DA-1414-46C2-A104-F1B0A56B87A1}"/>
              </a:ext>
            </a:extLst>
          </p:cNvPr>
          <p:cNvSpPr>
            <a:spLocks noChangeArrowheads="1"/>
          </p:cNvSpPr>
          <p:nvPr/>
        </p:nvSpPr>
        <p:spPr bwMode="auto">
          <a:xfrm rot="60000">
            <a:off x="4575175" y="4692650"/>
            <a:ext cx="1044575" cy="803275"/>
          </a:xfrm>
          <a:prstGeom prst="parallelogram">
            <a:avLst>
              <a:gd name="adj" fmla="val 3250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6" name="Line 11">
            <a:extLst>
              <a:ext uri="{FF2B5EF4-FFF2-40B4-BE49-F238E27FC236}">
                <a16:creationId xmlns:a16="http://schemas.microsoft.com/office/drawing/2014/main" id="{B6E59DB9-3D0E-4C7E-B0F1-3B8AAB12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3548063"/>
            <a:ext cx="1547813" cy="1563687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oval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6DE53777-99EE-4CE3-A5DA-9C7B53FD14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8425" y="3190875"/>
            <a:ext cx="2822575" cy="176847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oval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3">
            <a:extLst>
              <a:ext uri="{FF2B5EF4-FFF2-40B4-BE49-F238E27FC236}">
                <a16:creationId xmlns:a16="http://schemas.microsoft.com/office/drawing/2014/main" id="{9AD2D98E-7AA5-4CA3-9AFF-7308BF70A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2509838"/>
            <a:ext cx="646113" cy="9525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oval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4">
            <a:extLst>
              <a:ext uri="{FF2B5EF4-FFF2-40B4-BE49-F238E27FC236}">
                <a16:creationId xmlns:a16="http://schemas.microsoft.com/office/drawing/2014/main" id="{CB7E6EA9-B1E7-42CC-AA51-C57693ECC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088" y="2476500"/>
            <a:ext cx="985837" cy="66357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oval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AutoShape 15">
            <a:extLst>
              <a:ext uri="{FF2B5EF4-FFF2-40B4-BE49-F238E27FC236}">
                <a16:creationId xmlns:a16="http://schemas.microsoft.com/office/drawing/2014/main" id="{CEBA3408-E2C0-4402-A396-BCA2D017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24388"/>
            <a:ext cx="619125" cy="463550"/>
          </a:xfrm>
          <a:prstGeom prst="parallelogram">
            <a:avLst>
              <a:gd name="adj" fmla="val 3338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81" name="AutoShape 16">
            <a:extLst>
              <a:ext uri="{FF2B5EF4-FFF2-40B4-BE49-F238E27FC236}">
                <a16:creationId xmlns:a16="http://schemas.microsoft.com/office/drawing/2014/main" id="{D93ECC14-8DFE-4A20-957D-4B2B90AB3459}"/>
              </a:ext>
            </a:extLst>
          </p:cNvPr>
          <p:cNvSpPr>
            <a:spLocks noChangeArrowheads="1"/>
          </p:cNvSpPr>
          <p:nvPr/>
        </p:nvSpPr>
        <p:spPr bwMode="auto">
          <a:xfrm rot="60000">
            <a:off x="952500" y="5202238"/>
            <a:ext cx="682625" cy="465137"/>
          </a:xfrm>
          <a:prstGeom prst="parallelogram">
            <a:avLst>
              <a:gd name="adj" fmla="val 3668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82" name="Rectangle 17">
            <a:extLst>
              <a:ext uri="{FF2B5EF4-FFF2-40B4-BE49-F238E27FC236}">
                <a16:creationId xmlns:a16="http://schemas.microsoft.com/office/drawing/2014/main" id="{AF7FEDF0-894E-4108-A05F-0D0871E2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4605338"/>
            <a:ext cx="262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Output/write stream</a:t>
            </a:r>
          </a:p>
        </p:txBody>
      </p:sp>
      <p:sp>
        <p:nvSpPr>
          <p:cNvPr id="36883" name="Rectangle 18">
            <a:extLst>
              <a:ext uri="{FF2B5EF4-FFF2-40B4-BE49-F238E27FC236}">
                <a16:creationId xmlns:a16="http://schemas.microsoft.com/office/drawing/2014/main" id="{0D25F0FB-8EE1-43F9-B03C-EB300319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5200650"/>
            <a:ext cx="232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Input/read stream</a:t>
            </a:r>
          </a:p>
        </p:txBody>
      </p:sp>
      <p:sp>
        <p:nvSpPr>
          <p:cNvPr id="36884" name="AutoShape 19">
            <a:extLst>
              <a:ext uri="{FF2B5EF4-FFF2-40B4-BE49-F238E27FC236}">
                <a16:creationId xmlns:a16="http://schemas.microsoft.com/office/drawing/2014/main" id="{8080E022-C292-427A-BB8E-7CF3A20AC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754313"/>
            <a:ext cx="1195388" cy="1193800"/>
          </a:xfrm>
          <a:prstGeom prst="star16">
            <a:avLst>
              <a:gd name="adj" fmla="val 37500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85" name="Line 20">
            <a:extLst>
              <a:ext uri="{FF2B5EF4-FFF2-40B4-BE49-F238E27FC236}">
                <a16:creationId xmlns:a16="http://schemas.microsoft.com/office/drawing/2014/main" id="{12BFEA7F-4B7D-457E-B6B9-7B9B2928D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6324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Text Box 21">
            <a:extLst>
              <a:ext uri="{FF2B5EF4-FFF2-40B4-BE49-F238E27FC236}">
                <a16:creationId xmlns:a16="http://schemas.microsoft.com/office/drawing/2014/main" id="{7B317875-1EEF-4A48-BAE3-44E3A64CB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6324600"/>
            <a:ext cx="673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It can be host_name like “jarrett.cis.unimelb.edu.au”</a:t>
            </a:r>
          </a:p>
        </p:txBody>
      </p:sp>
      <p:grpSp>
        <p:nvGrpSpPr>
          <p:cNvPr id="36887" name="Group 29">
            <a:extLst>
              <a:ext uri="{FF2B5EF4-FFF2-40B4-BE49-F238E27FC236}">
                <a16:creationId xmlns:a16="http://schemas.microsoft.com/office/drawing/2014/main" id="{9FCE7C8C-7320-4427-93C2-146D1FEFCEF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72000"/>
            <a:ext cx="1733550" cy="1143000"/>
            <a:chOff x="108" y="1968"/>
            <a:chExt cx="1092" cy="720"/>
          </a:xfrm>
        </p:grpSpPr>
        <p:graphicFrame>
          <p:nvGraphicFramePr>
            <p:cNvPr id="36891" name="Object 25">
              <a:extLst>
                <a:ext uri="{FF2B5EF4-FFF2-40B4-BE49-F238E27FC236}">
                  <a16:creationId xmlns:a16="http://schemas.microsoft.com/office/drawing/2014/main" id="{7BD6714B-5EB2-4B23-9698-0463DA34A9B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8" y="1968"/>
            <a:ext cx="109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3" imgW="4006850" imgH="3192463" progId="MS_ClipArt_Gallery">
                    <p:embed/>
                  </p:oleObj>
                </mc:Choice>
                <mc:Fallback>
                  <p:oleObj name="Microsoft ClipArt Gallery" r:id="rId3" imgW="4006850" imgH="3192463" progId="MS_ClipArt_Gallery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" y="1968"/>
                          <a:ext cx="109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2" name="Rectangle 26">
              <a:extLst>
                <a:ext uri="{FF2B5EF4-FFF2-40B4-BE49-F238E27FC236}">
                  <a16:creationId xmlns:a16="http://schemas.microsoft.com/office/drawing/2014/main" id="{B68F179F-6168-4483-B458-9A535B74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056"/>
              <a:ext cx="30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Client</a:t>
              </a:r>
            </a:p>
          </p:txBody>
        </p:sp>
      </p:grpSp>
      <p:grpSp>
        <p:nvGrpSpPr>
          <p:cNvPr id="36888" name="Group 28">
            <a:extLst>
              <a:ext uri="{FF2B5EF4-FFF2-40B4-BE49-F238E27FC236}">
                <a16:creationId xmlns:a16="http://schemas.microsoft.com/office/drawing/2014/main" id="{F2161A20-6755-42D3-94C1-0FF233C451F4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1981200" cy="1447800"/>
            <a:chOff x="0" y="720"/>
            <a:chExt cx="1248" cy="912"/>
          </a:xfrm>
        </p:grpSpPr>
        <p:graphicFrame>
          <p:nvGraphicFramePr>
            <p:cNvPr id="36889" name="Object 24">
              <a:extLst>
                <a:ext uri="{FF2B5EF4-FFF2-40B4-BE49-F238E27FC236}">
                  <a16:creationId xmlns:a16="http://schemas.microsoft.com/office/drawing/2014/main" id="{3560E3B6-9F6A-4EC7-B291-B65231D117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720"/>
            <a:ext cx="1248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5" imgW="4183063" imgH="3216275" progId="MS_ClipArt_Gallery">
                    <p:embed/>
                  </p:oleObj>
                </mc:Choice>
                <mc:Fallback>
                  <p:oleObj name="Microsoft ClipArt Gallery" r:id="rId5" imgW="4183063" imgH="3216275" progId="MS_ClipArt_Gallery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20"/>
                          <a:ext cx="1248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Rectangle 27">
              <a:extLst>
                <a:ext uri="{FF2B5EF4-FFF2-40B4-BE49-F238E27FC236}">
                  <a16:creationId xmlns:a16="http://schemas.microsoft.com/office/drawing/2014/main" id="{DDACFAC5-5DF1-447D-8422-B3AB58C3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864"/>
              <a:ext cx="4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Server</a:t>
              </a:r>
            </a:p>
          </p:txBody>
        </p:sp>
      </p:grpSp>
    </p:spTree>
  </p:cSld>
  <p:clrMapOvr>
    <a:masterClrMapping/>
  </p:clrMapOvr>
  <p:transition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>
            <a:extLst>
              <a:ext uri="{FF2B5EF4-FFF2-40B4-BE49-F238E27FC236}">
                <a16:creationId xmlns:a16="http://schemas.microsoft.com/office/drawing/2014/main" id="{5E9EFE5B-E1D8-4FA5-BFB1-190BF4189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3C44C-66FD-4CBA-B5C7-70FF06188316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DFF94643-E0C3-47C7-8796-A45F5E469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Implementing a Server Program</a:t>
            </a:r>
          </a:p>
        </p:txBody>
      </p:sp>
      <p:sp>
        <p:nvSpPr>
          <p:cNvPr id="38916" name="Rectangle 9">
            <a:extLst>
              <a:ext uri="{FF2B5EF4-FFF2-40B4-BE49-F238E27FC236}">
                <a16:creationId xmlns:a16="http://schemas.microsoft.com/office/drawing/2014/main" id="{8D27F730-6E6F-4950-9309-3699EEEA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64974"/>
            <a:ext cx="879157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1. Open the Server Socket: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1600" dirty="0">
                <a:latin typeface="Courier New" panose="02070309020205020404" pitchFamily="49" charset="0"/>
              </a:rPr>
              <a:t> server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1600" dirty="0">
                <a:latin typeface="Courier New" panose="02070309020205020404" pitchFamily="49" charset="0"/>
              </a:rPr>
              <a:t>( PORT );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2. Wait for the Client Request: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Socket client = </a:t>
            </a:r>
            <a:r>
              <a:rPr lang="en-US" altLang="en-US" sz="1600" dirty="0" err="1">
                <a:latin typeface="Courier New" panose="02070309020205020404" pitchFamily="49" charset="0"/>
              </a:rPr>
              <a:t>server.accept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3. Create I/O streams for communicating to the client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600" dirty="0">
                <a:latin typeface="Courier New" panose="02070309020205020404" pitchFamily="49" charset="0"/>
              </a:rPr>
              <a:t> is;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urier New" panose="02070309020205020404" pitchFamily="49" charset="0"/>
              </a:rPr>
              <a:t>DataOutputStream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os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is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600" dirty="0">
                <a:latin typeface="Courier New" panose="02070309020205020404" pitchFamily="49" charset="0"/>
              </a:rPr>
              <a:t>( </a:t>
            </a:r>
            <a:r>
              <a:rPr lang="en-US" altLang="en-US" sz="1600" dirty="0" err="1">
                <a:latin typeface="Courier New" panose="02070309020205020404" pitchFamily="49" charset="0"/>
              </a:rPr>
              <a:t>client.getInputStream</a:t>
            </a:r>
            <a:r>
              <a:rPr lang="en-US" altLang="en-US" sz="1600" dirty="0">
                <a:latin typeface="Courier New" panose="02070309020205020404" pitchFamily="49" charset="0"/>
              </a:rPr>
              <a:t>() 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urier New" panose="02070309020205020404" pitchFamily="49" charset="0"/>
              </a:rPr>
              <a:t>os</a:t>
            </a:r>
            <a:r>
              <a:rPr lang="en-US" altLang="en-US" sz="1600" dirty="0"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DataOutputStream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client.getOutputStream</a:t>
            </a:r>
            <a:r>
              <a:rPr lang="en-US" altLang="en-US" sz="1600" dirty="0">
                <a:latin typeface="Courier New" panose="02070309020205020404" pitchFamily="49" charset="0"/>
              </a:rPr>
              <a:t>() 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4. Perform communication with client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Receive from client: String line = </a:t>
            </a:r>
            <a:r>
              <a:rPr lang="en-US" altLang="en-US" sz="1600" dirty="0" err="1">
                <a:latin typeface="Courier New" panose="02070309020205020404" pitchFamily="49" charset="0"/>
              </a:rPr>
              <a:t>is.readLine</a:t>
            </a:r>
            <a:r>
              <a:rPr lang="en-US" altLang="en-US" sz="1600" dirty="0">
                <a:latin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Send to client: </a:t>
            </a:r>
            <a:r>
              <a:rPr lang="en-US" altLang="en-US" sz="1600" dirty="0" err="1">
                <a:latin typeface="Courier New" panose="02070309020205020404" pitchFamily="49" charset="0"/>
              </a:rPr>
              <a:t>os.writeBytes</a:t>
            </a:r>
            <a:r>
              <a:rPr lang="en-US" altLang="en-US" sz="1600" dirty="0">
                <a:latin typeface="Courier New" panose="02070309020205020404" pitchFamily="49" charset="0"/>
              </a:rPr>
              <a:t>("Hello\n");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5. Close sockets:    </a:t>
            </a:r>
            <a:r>
              <a:rPr lang="en-US" altLang="en-US" sz="1600" dirty="0" err="1">
                <a:latin typeface="Courier New" panose="02070309020205020404" pitchFamily="49" charset="0"/>
              </a:rPr>
              <a:t>client.close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u="sng" dirty="0">
                <a:solidFill>
                  <a:schemeClr val="hlink"/>
                </a:solidFill>
              </a:rPr>
              <a:t>For multithreaded server: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while(true)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	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</a:rPr>
              <a:t>. wait for client requests (step 2 above)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    ii. create a thread with </a:t>
            </a:r>
            <a:r>
              <a:rPr lang="en-US" altLang="en-US" sz="1600" dirty="0"/>
              <a:t>“</a:t>
            </a:r>
            <a:r>
              <a:rPr lang="en-US" altLang="en-US" sz="1600" dirty="0">
                <a:latin typeface="Times New Roman" panose="02020603050405020304" pitchFamily="18" charset="0"/>
              </a:rPr>
              <a:t>client</a:t>
            </a:r>
            <a:r>
              <a:rPr lang="en-US" altLang="en-US" sz="1600" dirty="0"/>
              <a:t>”</a:t>
            </a:r>
            <a:r>
              <a:rPr lang="en-US" altLang="en-US" sz="1600" dirty="0">
                <a:latin typeface="Times New Roman" panose="02020603050405020304" pitchFamily="18" charset="0"/>
              </a:rPr>
              <a:t> socket as parameter (the thread creates streams as in step 3 and does communication as stated  in step 4). Remove thread once service is provided.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E824C602-F74B-4339-AAEE-9CA2FFC47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7CB49D-D7F4-41C1-8530-C98F706E96C5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C061759-E9F8-4B84-907F-51D42DB8F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Implementing a Client Program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D2B4504-9065-4685-9F9B-27D517172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1. Create a Socket Object: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client = new Socket( server, port_id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2. Create I/O streams for communicating with the server.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latin typeface="Courier New" panose="02070309020205020404" pitchFamily="49" charset="0"/>
              </a:rPr>
              <a:t>is = new DataInputStream(client.getInputStream()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os = new DataOutputStream( client.getOutputStream()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3. Perform I/O or communication with the server: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Receive data from the server: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String line = is.readLine();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Send data to the server: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os.writeBytes("Hello\n");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4. Close the socket when done: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client.close();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0755D4DC-23A4-422B-9BBC-24F0DD46E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87C54B-EB83-43F1-A574-87CF98630EBF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2176E5-F321-46BD-B8FB-CBE3BA8AE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6D763FE-4001-4ABC-96FD-3309EB05D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Networking Basics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Understanding Ports and Sockets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Java Sockets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Implementing a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Implementing a Client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Sample Examples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Conclusions</a:t>
            </a:r>
          </a:p>
        </p:txBody>
      </p:sp>
    </p:spTree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3FFA7C41-6E90-42E7-A696-BF9ED88B0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F5481C-11DC-466B-9E31-B2786D96B68F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B790C455-8CD0-4E8D-A159-11B687F71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server (simplified code) 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45582542-4707-4F42-9CBA-FC83AB111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SimpleServer.java: a simple server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java.net.*;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java.io.*;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SimpleServer</a:t>
            </a:r>
            <a:r>
              <a:rPr lang="en-US" altLang="en-US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public static void main(String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[]) 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throws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Register service on port 1234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serverSocket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b="1" dirty="0">
                <a:latin typeface="Courier New" panose="02070309020205020404" pitchFamily="49" charset="0"/>
              </a:rPr>
              <a:t>new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1400" b="1" dirty="0">
                <a:latin typeface="Courier New" panose="02070309020205020404" pitchFamily="49" charset="0"/>
              </a:rPr>
              <a:t>(1234);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Wait and accept a client connection</a:t>
            </a:r>
          </a:p>
          <a:p>
            <a:pPr eaLnBrk="1" hangingPunct="1">
              <a:buNone/>
            </a:pP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Socket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serverSocket.accept</a:t>
            </a:r>
            <a:r>
              <a:rPr lang="en-US" altLang="en-US" sz="1400" b="1" dirty="0">
                <a:latin typeface="Courier New" panose="02070309020205020404" pitchFamily="49" charset="0"/>
              </a:rPr>
              <a:t>();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// Get a communication stream associated with the client socket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OutputStream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clientSocketOutStream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clientSocket.getOutputStream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DataOutputStream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dos = new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DataOutputStream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(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clientSocketOutStream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Send a string!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dos.writeUTF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("Hi there");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Close the connection, but not the server socket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dos.close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clientSocketOutStream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.close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	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.close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14B58A4B-D567-493E-9E0A-4A72210EF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C09D32-BF76-43C4-AF08-CEA5E54879B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51297987-E5D1-4639-9F74-2CC417DF3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client (simplified code) 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56B986D2-47BB-4267-910B-AE4C409A1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SimpleClient.java: a simple client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java.net.*;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java.io.*;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SimpleClient</a:t>
            </a:r>
            <a:r>
              <a:rPr lang="en-US" altLang="en-US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public static void main(String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[]) 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throws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Open your connection to a server, at port 1234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Socket s1 = new Socket(“localhost",1234);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Get an input file handle from the socket and read the input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s1In = 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s1.getInputStream()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dis = new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(s1In);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String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</a:t>
            </a:r>
            <a:r>
              <a:rPr lang="en-US" altLang="en-US" sz="1400" b="1" dirty="0">
                <a:latin typeface="Courier New" panose="02070309020205020404" pitchFamily="49" charset="0"/>
              </a:rPr>
              <a:t> = new String (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dis.readUTF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When done, just close the connection and exit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dis.close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s1In.close();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s1.close();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</p:cSld>
  <p:clrMapOvr>
    <a:masterClrMapping/>
  </p:clrMapOvr>
  <p:transition>
    <p:spli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684D2386-D739-4138-924B-F9B8895B1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EED540-F57A-468C-B122-14813B0EF83E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C17EADC-A2F8-4D49-9F67-26ACA1D5D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Run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B673712-C63B-43AF-BB62-359809D03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Run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600" dirty="0"/>
              <a:t>java </a:t>
            </a:r>
            <a:r>
              <a:rPr lang="en-GB" altLang="en-US" sz="1600" dirty="0" err="1"/>
              <a:t>SimpleServer</a:t>
            </a:r>
            <a:r>
              <a:rPr lang="en-GB" altLang="en-US" sz="1600" dirty="0"/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Run Client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java </a:t>
            </a:r>
            <a:r>
              <a:rPr lang="en-US" altLang="en-US" sz="1600" dirty="0" err="1"/>
              <a:t>SimpleClient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Hi there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If you run client when server is not 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sockets [1:147] java </a:t>
            </a:r>
            <a:r>
              <a:rPr lang="en-US" altLang="en-US" sz="1600" dirty="0" err="1"/>
              <a:t>SimpleClient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Exception in thread "main" </a:t>
            </a:r>
            <a:r>
              <a:rPr lang="en-US" altLang="en-US" sz="1600" dirty="0" err="1"/>
              <a:t>java.net.ConnectException</a:t>
            </a:r>
            <a:r>
              <a:rPr lang="en-US" altLang="en-US" sz="1600" dirty="0"/>
              <a:t>: Connection refused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java.net.PlainSocketImpl.socketConnect</a:t>
            </a:r>
            <a:r>
              <a:rPr lang="en-US" altLang="en-US" sz="1600" dirty="0"/>
              <a:t>(Native Method)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java.net.PlainSocketImpl.doConnect</a:t>
            </a:r>
            <a:r>
              <a:rPr lang="en-US" altLang="en-US" sz="1600" dirty="0"/>
              <a:t>(PlainSocketImpl.java:320)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java.net.PlainSocketImpl.connectToAddress</a:t>
            </a:r>
            <a:r>
              <a:rPr lang="en-US" altLang="en-US" sz="1600" dirty="0"/>
              <a:t>(PlainSocketImpl.java:133)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java.net.PlainSocketImpl.connect</a:t>
            </a:r>
            <a:r>
              <a:rPr lang="en-US" altLang="en-US" sz="1600" dirty="0"/>
              <a:t>(PlainSocketImpl.java:120)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java.net.Socket</a:t>
            </a:r>
            <a:r>
              <a:rPr lang="en-US" altLang="en-US" sz="1600" dirty="0"/>
              <a:t>.&lt;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&gt;(Socket.java:273)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java.net.Socket</a:t>
            </a:r>
            <a:r>
              <a:rPr lang="en-US" altLang="en-US" sz="1600" dirty="0"/>
              <a:t>.&lt;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&gt;(Socket.java:100)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SimpleClient.main</a:t>
            </a:r>
            <a:r>
              <a:rPr lang="en-US" altLang="en-US" sz="1600" dirty="0"/>
              <a:t>(SimpleClient.java:6)</a:t>
            </a:r>
            <a:endParaRPr lang="en-GB" altLang="en-US" sz="1600" dirty="0"/>
          </a:p>
          <a:p>
            <a:pPr lvl="1" eaLnBrk="1" hangingPunct="1">
              <a:lnSpc>
                <a:spcPct val="80000"/>
              </a:lnSpc>
            </a:pPr>
            <a:endParaRPr lang="en-GB" altLang="en-US" sz="1600" dirty="0"/>
          </a:p>
        </p:txBody>
      </p:sp>
    </p:spTree>
  </p:cSld>
  <p:clrMapOvr>
    <a:masterClrMapping/>
  </p:clrMapOvr>
  <p:transition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604DA2B3-D360-4CFC-8ADD-3F2FC32BE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D865C-2E43-47F8-B218-0452D9278748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18476D0-34A9-4452-9F3C-0075F3068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Socket Exceptions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86A1BF2-CE18-4B9F-AE50-8AC43F14C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try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Socket client = new Socket(host, port); handleConnection(client);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catch(</a:t>
            </a:r>
            <a:r>
              <a:rPr lang="en-GB" altLang="en-US" sz="2400">
                <a:solidFill>
                  <a:schemeClr val="hlink"/>
                </a:solidFill>
              </a:rPr>
              <a:t>UnknownHostException</a:t>
            </a:r>
            <a:r>
              <a:rPr lang="en-GB" altLang="en-US" sz="2400"/>
              <a:t> uhe) { System.out.println("Unknown host: " + host); uhe.printStackTrace();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catch(</a:t>
            </a:r>
            <a:r>
              <a:rPr lang="en-GB" altLang="en-US" sz="2400">
                <a:solidFill>
                  <a:schemeClr val="hlink"/>
                </a:solidFill>
              </a:rPr>
              <a:t>IOException</a:t>
            </a:r>
            <a:r>
              <a:rPr lang="en-GB" altLang="en-US" sz="2400"/>
              <a:t> ioe)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System.out.println("IOException: " + ioe); ioe.printStackTrace();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} </a:t>
            </a:r>
          </a:p>
        </p:txBody>
      </p:sp>
    </p:spTree>
  </p:cSld>
  <p:clrMapOvr>
    <a:masterClrMapping/>
  </p:clrMapOvr>
  <p:transition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31ECB084-F771-4129-BF4D-41BB6A988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6102F0-1692-41EA-B90A-628310D7548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5569E9D-ADFF-4651-A44A-9B4D9D944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ServerSocket</a:t>
            </a:r>
            <a:r>
              <a:rPr lang="en-GB" altLang="en-US"/>
              <a:t> &amp; Exceptions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D4298D0-6183-4164-9314-3D169B083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public </a:t>
            </a:r>
            <a:r>
              <a:rPr lang="en-GB" altLang="en-US" sz="2400" b="1"/>
              <a:t>ServerSocket</a:t>
            </a:r>
            <a:r>
              <a:rPr lang="en-GB" altLang="en-US" sz="2400"/>
              <a:t>(int port) throws </a:t>
            </a:r>
            <a:r>
              <a:rPr lang="en-GB" altLang="en-US" sz="2400">
                <a:hlinkClick r:id="rId3"/>
              </a:rPr>
              <a:t>IOException</a:t>
            </a:r>
            <a:r>
              <a:rPr lang="en-GB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Creates a server socket on a specified port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 port of 0 creates a socket on any free port. You can use </a:t>
            </a:r>
            <a:r>
              <a:rPr lang="en-GB" altLang="en-US" sz="2000" b="1">
                <a:hlinkClick r:id="rId4"/>
              </a:rPr>
              <a:t>getLocalPort</a:t>
            </a:r>
            <a:r>
              <a:rPr lang="en-GB" altLang="en-US" sz="2000"/>
              <a:t>() to identify the (assigned) port on which this socket is listening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The maximum queue length for incoming connection indications (a request to connect) is set to 50. If a connection indication arrives when the queue is full, the connection is refused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Throws: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hlinkClick r:id="rId3"/>
              </a:rPr>
              <a:t>IOException</a:t>
            </a:r>
            <a:r>
              <a:rPr lang="en-GB" altLang="en-US" sz="2000"/>
              <a:t> - if an I/O error occurs when opening the socket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hlinkClick r:id="rId5"/>
              </a:rPr>
              <a:t>SecurityException</a:t>
            </a:r>
            <a:r>
              <a:rPr lang="en-GB" altLang="en-US" sz="2000"/>
              <a:t> - if a security manager exists and its checkListen method doesn't allow the operation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  <p:transition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B2065957-5BF1-41AE-9BF3-D9D6F8D5F3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E59B8-1592-4CED-B231-E7F2CB6D4996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6C4DF06-BD24-4B58-BBC7-5574BB805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Server in a Loop: Always up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702D01A-2EA3-4D2C-BFC1-3C22D2DB8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587" y="1567070"/>
            <a:ext cx="8077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// SimpleServerLoop.java: a simple server program that runs forever in a single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import java.net.*;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public class </a:t>
            </a:r>
            <a:r>
              <a:rPr lang="en-GB" altLang="en-US" sz="1400" dirty="0" err="1"/>
              <a:t>SimpleServerLoop</a:t>
            </a:r>
            <a:r>
              <a:rPr lang="en-GB" altLang="en-US" sz="1400" dirty="0"/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public static void main(String </a:t>
            </a:r>
            <a:r>
              <a:rPr lang="en-GB" altLang="en-US" sz="1400" dirty="0" err="1"/>
              <a:t>args</a:t>
            </a:r>
            <a:r>
              <a:rPr lang="en-GB" altLang="en-US" sz="1400" dirty="0"/>
              <a:t>[]) throws </a:t>
            </a:r>
            <a:r>
              <a:rPr lang="en-GB" altLang="en-US" sz="1400" dirty="0" err="1"/>
              <a:t>IOException</a:t>
            </a:r>
            <a:r>
              <a:rPr lang="en-GB" altLang="en-US" sz="1400" dirty="0"/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</a:t>
            </a: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 // Register service on port 1234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</a:t>
            </a:r>
            <a:r>
              <a:rPr lang="en-GB" altLang="en-US" sz="1400" dirty="0" err="1"/>
              <a:t>ServerSocket</a:t>
            </a:r>
            <a:r>
              <a:rPr lang="en-GB" altLang="en-US" sz="1400" dirty="0"/>
              <a:t> s = new </a:t>
            </a:r>
            <a:r>
              <a:rPr lang="en-GB" altLang="en-US" sz="1400" dirty="0" err="1"/>
              <a:t>ServerSocket</a:t>
            </a:r>
            <a:r>
              <a:rPr lang="en-GB" altLang="en-US" sz="1400" dirty="0"/>
              <a:t>(1234);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FF0000"/>
                </a:solidFill>
              </a:rPr>
              <a:t>    while(true)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</a:t>
            </a:r>
            <a:r>
              <a:rPr lang="en-GB" altLang="en-US" sz="1400" dirty="0">
                <a:solidFill>
                  <a:srgbClr val="FF0000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// Wait and accept a connection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	     Socket s1 = </a:t>
            </a:r>
            <a:r>
              <a:rPr lang="en-GB" altLang="en-US" sz="1400" dirty="0" err="1"/>
              <a:t>s.accept</a:t>
            </a:r>
            <a:r>
              <a:rPr lang="en-GB" altLang="en-US" sz="1400" dirty="0"/>
              <a:t>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            // Get a communication stream associated with the socket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 err="1"/>
              <a:t>OutputStream</a:t>
            </a:r>
            <a:r>
              <a:rPr lang="en-GB" altLang="en-US" sz="1400" dirty="0"/>
              <a:t> s1out = s1.getOutputStream();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 err="1"/>
              <a:t>DataOutputStream</a:t>
            </a:r>
            <a:r>
              <a:rPr lang="en-GB" altLang="en-US" sz="1400" dirty="0"/>
              <a:t> dos = new </a:t>
            </a:r>
            <a:r>
              <a:rPr lang="en-GB" altLang="en-US" sz="1400" dirty="0" err="1"/>
              <a:t>DataOutputStream</a:t>
            </a:r>
            <a:r>
              <a:rPr lang="en-GB" altLang="en-US" sz="1400" dirty="0"/>
              <a:t> (s1out);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// Send a string!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 err="1"/>
              <a:t>dos.writeUTF</a:t>
            </a:r>
            <a:r>
              <a:rPr lang="en-GB" altLang="en-US" sz="1400" dirty="0"/>
              <a:t>("Hi there");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            // Close the connection, but not the server socket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 err="1"/>
              <a:t>dos.close</a:t>
            </a:r>
            <a:r>
              <a:rPr lang="en-GB" altLang="en-US" sz="14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s1out.close();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s1.close();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</a:t>
            </a:r>
            <a:r>
              <a:rPr lang="en-GB" altLang="en-US" sz="1400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400" dirty="0"/>
          </a:p>
        </p:txBody>
      </p:sp>
    </p:spTree>
  </p:cSld>
  <p:clrMapOvr>
    <a:masterClrMapping/>
  </p:clrMapOvr>
  <p:transition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A025A6A0-A464-4398-B203-B5391872F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FA0FE3-26E0-4E27-BAC4-7B639B7446EE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3282B54-5603-4674-B89E-1BB8C4FE3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API for UDP Programming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C7D0E56-CB15-4F06-8CB7-49CCEBBF0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API provides datagram communication by means of two classes</a:t>
            </a:r>
          </a:p>
          <a:p>
            <a:pPr lvl="1" eaLnBrk="1" hangingPunct="1"/>
            <a:r>
              <a:rPr lang="en-US" altLang="en-US"/>
              <a:t>DatagramPacket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DatagramSocket</a:t>
            </a:r>
          </a:p>
          <a:p>
            <a:pPr eaLnBrk="1" hangingPunct="1"/>
            <a:endParaRPr lang="en-US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DDC84A71-F40A-44EA-B768-9CE16F33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46482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/>
              <a:t>| Msg | length | Host | serverPort |</a:t>
            </a:r>
          </a:p>
        </p:txBody>
      </p:sp>
    </p:spTree>
  </p:cSld>
  <p:clrMapOvr>
    <a:masterClrMapping/>
  </p:clrMapOvr>
  <p:transition advTm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F0937399-F1F4-4FE3-B20A-3FAD30456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0866BC-496F-4366-B2EF-ED87996736D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FF6D4F1-9205-4EF0-88DD-D1BA84603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UDP Client: Sends a Message and Gets reply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FAE064B-0557-4298-9A72-806D6047E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import java.net.*;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public class </a:t>
            </a:r>
            <a:r>
              <a:rPr lang="en-US" altLang="en-US" sz="1200" dirty="0" err="1"/>
              <a:t>UDPClient</a:t>
            </a:r>
            <a:endParaRPr lang="en-US" altLang="en-US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public static void main(String 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[]){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 give message contents and server hostname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        // "Usage: java 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UDPClient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 &lt;message&gt; &lt;Host name&gt; &lt;Port number&gt;"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DatagramSocket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aSocket</a:t>
            </a:r>
            <a:r>
              <a:rPr lang="en-US" altLang="en-US" sz="1200" dirty="0"/>
              <a:t>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try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aSocket</a:t>
            </a:r>
            <a:r>
              <a:rPr lang="en-US" altLang="en-US" sz="1200" dirty="0"/>
              <a:t> = new </a:t>
            </a:r>
            <a:r>
              <a:rPr lang="en-US" altLang="en-US" sz="1200" dirty="0" err="1"/>
              <a:t>DatagramSocket</a:t>
            </a:r>
            <a:r>
              <a:rPr lang="en-US" altLang="en-US" sz="12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byte [] m = 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[0].</a:t>
            </a:r>
            <a:r>
              <a:rPr lang="en-US" altLang="en-US" sz="1200" dirty="0" err="1"/>
              <a:t>getBytes</a:t>
            </a:r>
            <a:r>
              <a:rPr lang="en-US" altLang="en-US" sz="12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InetAddress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aHost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InetAddress.getByName</a:t>
            </a:r>
            <a:r>
              <a:rPr lang="en-US" altLang="en-US" sz="1200" dirty="0"/>
              <a:t>(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[1]);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int </a:t>
            </a:r>
            <a:r>
              <a:rPr lang="en-US" altLang="en-US" sz="1200" dirty="0" err="1"/>
              <a:t>serverPort</a:t>
            </a:r>
            <a:r>
              <a:rPr lang="en-US" altLang="en-US" sz="1200" dirty="0"/>
              <a:t> = 6789;  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// Or 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Integer.valueOf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[2]).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intValue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() if use &lt;Port number&gt; 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[2]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                </a:t>
            </a:r>
            <a:r>
              <a:rPr lang="en-US" altLang="en-US" sz="12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200" dirty="0">
                <a:solidFill>
                  <a:srgbClr val="FF0000"/>
                </a:solidFill>
              </a:rPr>
              <a:t> request = new </a:t>
            </a:r>
            <a:r>
              <a:rPr lang="en-US" altLang="en-US" sz="12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200" dirty="0">
                <a:solidFill>
                  <a:srgbClr val="FF0000"/>
                </a:solidFill>
              </a:rPr>
              <a:t>(m,  </a:t>
            </a:r>
            <a:r>
              <a:rPr lang="en-US" altLang="en-US" sz="1200" dirty="0" err="1">
                <a:solidFill>
                  <a:srgbClr val="FF0000"/>
                </a:solidFill>
              </a:rPr>
              <a:t>args</a:t>
            </a:r>
            <a:r>
              <a:rPr lang="en-US" altLang="en-US" sz="1200" dirty="0">
                <a:solidFill>
                  <a:srgbClr val="FF0000"/>
                </a:solidFill>
              </a:rPr>
              <a:t>[0].length(), </a:t>
            </a:r>
            <a:r>
              <a:rPr lang="en-US" altLang="en-US" sz="1200" dirty="0" err="1">
                <a:solidFill>
                  <a:srgbClr val="FF0000"/>
                </a:solidFill>
              </a:rPr>
              <a:t>aHost</a:t>
            </a:r>
            <a:r>
              <a:rPr lang="en-US" altLang="en-US" sz="1200" dirty="0">
                <a:solidFill>
                  <a:srgbClr val="FF0000"/>
                </a:solidFill>
              </a:rPr>
              <a:t>, </a:t>
            </a:r>
            <a:r>
              <a:rPr lang="en-US" altLang="en-US" sz="1200" dirty="0" err="1">
                <a:solidFill>
                  <a:srgbClr val="FF0000"/>
                </a:solidFill>
              </a:rPr>
              <a:t>serverPort</a:t>
            </a:r>
            <a:r>
              <a:rPr lang="en-US" altLang="en-US" sz="12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aSocket.send</a:t>
            </a:r>
            <a:r>
              <a:rPr lang="en-US" altLang="en-US" sz="1200" dirty="0"/>
              <a:t>(request);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byte[] buffer = new byte[1000];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DatagramPacket</a:t>
            </a:r>
            <a:r>
              <a:rPr lang="en-US" altLang="en-US" sz="1200" dirty="0"/>
              <a:t> reply = new </a:t>
            </a:r>
            <a:r>
              <a:rPr lang="en-US" altLang="en-US" sz="1200" dirty="0" err="1"/>
              <a:t>DatagramPacket</a:t>
            </a:r>
            <a:r>
              <a:rPr lang="en-US" altLang="en-US" sz="1200" dirty="0"/>
              <a:t>(buffer, </a:t>
            </a:r>
            <a:r>
              <a:rPr lang="en-US" altLang="en-US" sz="1200" dirty="0" err="1"/>
              <a:t>buffer.length</a:t>
            </a:r>
            <a:r>
              <a:rPr lang="en-US" altLang="en-US" sz="12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>
                <a:solidFill>
                  <a:srgbClr val="FF0000"/>
                </a:solidFill>
              </a:rPr>
              <a:t>aSocket.receive</a:t>
            </a:r>
            <a:r>
              <a:rPr lang="en-US" altLang="en-US" sz="1200" dirty="0">
                <a:solidFill>
                  <a:srgbClr val="FF0000"/>
                </a:solidFill>
              </a:rPr>
              <a:t>(reply);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System.out.println</a:t>
            </a:r>
            <a:r>
              <a:rPr lang="en-US" altLang="en-US" sz="1200" dirty="0"/>
              <a:t>("Reply: " + new String(</a:t>
            </a:r>
            <a:r>
              <a:rPr lang="en-US" altLang="en-US" sz="1200" dirty="0" err="1"/>
              <a:t>reply.getData</a:t>
            </a:r>
            <a:r>
              <a:rPr lang="en-US" altLang="en-US" sz="1200" dirty="0"/>
              <a:t>()));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catch (</a:t>
            </a:r>
            <a:r>
              <a:rPr lang="en-US" altLang="en-US" sz="1200" dirty="0" err="1"/>
              <a:t>SocketException</a:t>
            </a:r>
            <a:r>
              <a:rPr lang="en-US" altLang="en-US" sz="1200" dirty="0"/>
              <a:t> e){</a:t>
            </a:r>
            <a:r>
              <a:rPr lang="en-US" altLang="en-US" sz="1200" dirty="0" err="1"/>
              <a:t>System.out.println</a:t>
            </a:r>
            <a:r>
              <a:rPr lang="en-US" altLang="en-US" sz="1200" dirty="0"/>
              <a:t>("Socket: " + </a:t>
            </a:r>
            <a:r>
              <a:rPr lang="en-US" altLang="en-US" sz="1200" dirty="0" err="1"/>
              <a:t>e.getMessage</a:t>
            </a:r>
            <a:r>
              <a:rPr lang="en-US" altLang="en-US" sz="1200" dirty="0"/>
              <a:t>());}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catch (</a:t>
            </a:r>
            <a:r>
              <a:rPr lang="en-US" altLang="en-US" sz="1200" dirty="0" err="1"/>
              <a:t>IOException</a:t>
            </a:r>
            <a:r>
              <a:rPr lang="en-US" altLang="en-US" sz="1200" dirty="0"/>
              <a:t> e){</a:t>
            </a:r>
            <a:r>
              <a:rPr lang="en-US" altLang="en-US" sz="1200" dirty="0" err="1"/>
              <a:t>System.out.println</a:t>
            </a:r>
            <a:r>
              <a:rPr lang="en-US" altLang="en-US" sz="1200" dirty="0"/>
              <a:t>("IO: " + </a:t>
            </a:r>
            <a:r>
              <a:rPr lang="en-US" altLang="en-US" sz="1200" dirty="0" err="1"/>
              <a:t>e.getMessage</a:t>
            </a:r>
            <a:r>
              <a:rPr lang="en-US" altLang="en-US" sz="1200" dirty="0"/>
              <a:t>());}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finally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if(</a:t>
            </a:r>
            <a:r>
              <a:rPr lang="en-US" altLang="en-US" sz="1200" dirty="0" err="1"/>
              <a:t>aSocket</a:t>
            </a:r>
            <a:r>
              <a:rPr lang="en-US" altLang="en-US" sz="1200" dirty="0"/>
              <a:t> != null) </a:t>
            </a:r>
            <a:r>
              <a:rPr lang="en-US" altLang="en-US" sz="1200" dirty="0" err="1"/>
              <a:t>aSocket.close</a:t>
            </a:r>
            <a:r>
              <a:rPr lang="en-US" altLang="en-US" sz="12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}</a:t>
            </a:r>
          </a:p>
        </p:txBody>
      </p:sp>
    </p:spTree>
  </p:cSld>
  <p:clrMapOvr>
    <a:masterClrMapping/>
  </p:clrMapOvr>
  <p:transition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90F00D7F-F267-4A9C-9A47-DAF586F0B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326142-28F1-4EB3-B1B6-AEB70FC40748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4625620-26FB-406E-B689-8B41E3776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UDP Sever: repeatedly receive a request and sends it back to the client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DA31437-67F4-4472-AECA-415342A82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java.net.*;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public class </a:t>
            </a:r>
            <a:r>
              <a:rPr lang="en-US" altLang="en-US" sz="1600" dirty="0" err="1"/>
              <a:t>UDPServer</a:t>
            </a:r>
            <a:r>
              <a:rPr lang="en-US" altLang="en-US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public static void main(String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[]){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DatagramSocket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aSocket</a:t>
            </a:r>
            <a:r>
              <a:rPr lang="en-US" altLang="en-US" sz="1600" dirty="0"/>
              <a:t>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try{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</a:t>
            </a:r>
            <a:r>
              <a:rPr lang="en-US" altLang="en-US" sz="1600" dirty="0" err="1"/>
              <a:t>aSocket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DatagramSocket</a:t>
            </a:r>
            <a:r>
              <a:rPr lang="en-US" altLang="en-US" sz="1600" dirty="0"/>
              <a:t>(6789); </a:t>
            </a:r>
            <a:r>
              <a:rPr lang="en-US" altLang="en-US" sz="1600" dirty="0">
                <a:solidFill>
                  <a:srgbClr val="00B050"/>
                </a:solidFill>
              </a:rPr>
              <a:t>// fixed port number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byte[] buffer = new byte[1000];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</a:t>
            </a:r>
            <a:r>
              <a:rPr lang="en-US" altLang="en-US" sz="1600" dirty="0">
                <a:solidFill>
                  <a:srgbClr val="FF0000"/>
                </a:solidFill>
              </a:rPr>
              <a:t>while(true){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600" dirty="0">
                <a:solidFill>
                  <a:srgbClr val="FF0000"/>
                </a:solidFill>
              </a:rPr>
              <a:t> request = new </a:t>
            </a:r>
            <a:r>
              <a:rPr lang="en-US" altLang="en-US" sz="16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600" dirty="0">
                <a:solidFill>
                  <a:srgbClr val="FF0000"/>
                </a:solidFill>
              </a:rPr>
              <a:t>(buffer, </a:t>
            </a:r>
            <a:r>
              <a:rPr lang="en-US" altLang="en-US" sz="1600" dirty="0" err="1">
                <a:solidFill>
                  <a:srgbClr val="FF0000"/>
                </a:solidFill>
              </a:rPr>
              <a:t>buffer.length</a:t>
            </a:r>
            <a:r>
              <a:rPr lang="en-US" altLang="en-US" sz="16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aSocket.receive</a:t>
            </a:r>
            <a:r>
              <a:rPr lang="en-US" altLang="en-US" sz="1600" dirty="0">
                <a:solidFill>
                  <a:srgbClr val="FF0000"/>
                </a:solidFill>
              </a:rPr>
              <a:t>(request);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600" dirty="0">
                <a:solidFill>
                  <a:srgbClr val="FF0000"/>
                </a:solidFill>
              </a:rPr>
              <a:t> reply = new </a:t>
            </a:r>
            <a:r>
              <a:rPr lang="en-US" altLang="en-US" sz="16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</a:rPr>
              <a:t>request.getData</a:t>
            </a:r>
            <a:r>
              <a:rPr lang="en-US" altLang="en-US" sz="1600" dirty="0">
                <a:solidFill>
                  <a:srgbClr val="FF0000"/>
                </a:solidFill>
              </a:rPr>
              <a:t>(),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     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request.getLength</a:t>
            </a:r>
            <a:r>
              <a:rPr lang="en-US" altLang="en-US" sz="1600" dirty="0">
                <a:solidFill>
                  <a:srgbClr val="FF0000"/>
                </a:solidFill>
              </a:rPr>
              <a:t>(), </a:t>
            </a:r>
            <a:r>
              <a:rPr lang="en-US" altLang="en-US" sz="1600" dirty="0" err="1">
                <a:solidFill>
                  <a:srgbClr val="FF0000"/>
                </a:solidFill>
              </a:rPr>
              <a:t>request.getAddress</a:t>
            </a:r>
            <a:r>
              <a:rPr lang="en-US" altLang="en-US" sz="1600" dirty="0">
                <a:solidFill>
                  <a:srgbClr val="FF0000"/>
                </a:solidFill>
              </a:rPr>
              <a:t>(), </a:t>
            </a:r>
            <a:r>
              <a:rPr lang="en-US" altLang="en-US" sz="1600" dirty="0" err="1">
                <a:solidFill>
                  <a:srgbClr val="FF0000"/>
                </a:solidFill>
              </a:rPr>
              <a:t>request.getPort</a:t>
            </a:r>
            <a:r>
              <a:rPr lang="en-US" altLang="en-US" sz="1600" dirty="0">
                <a:solidFill>
                  <a:srgbClr val="FF0000"/>
                </a:solidFill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aSocket.send</a:t>
            </a:r>
            <a:r>
              <a:rPr lang="en-US" altLang="en-US" sz="1600" dirty="0">
                <a:solidFill>
                  <a:srgbClr val="FF0000"/>
                </a:solidFill>
              </a:rPr>
              <a:t>(reply);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</a:t>
            </a:r>
            <a:r>
              <a:rPr lang="en-US" altLang="en-US" sz="1600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}catch (</a:t>
            </a:r>
            <a:r>
              <a:rPr lang="en-US" altLang="en-US" sz="1600" dirty="0" err="1"/>
              <a:t>SocketException</a:t>
            </a:r>
            <a:r>
              <a:rPr lang="en-US" altLang="en-US" sz="1600" dirty="0"/>
              <a:t> e){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("Socket: " + </a:t>
            </a:r>
            <a:r>
              <a:rPr lang="en-US" altLang="en-US" sz="1600" dirty="0" err="1"/>
              <a:t>e.getMessage</a:t>
            </a:r>
            <a:r>
              <a:rPr lang="en-US" altLang="en-US" sz="1600" dirty="0"/>
              <a:t>());}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catch (</a:t>
            </a:r>
            <a:r>
              <a:rPr lang="en-US" altLang="en-US" sz="1600" dirty="0" err="1"/>
              <a:t>IOException</a:t>
            </a:r>
            <a:r>
              <a:rPr lang="en-US" altLang="en-US" sz="1600" dirty="0"/>
              <a:t> e) {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("IO: " + </a:t>
            </a:r>
            <a:r>
              <a:rPr lang="en-US" altLang="en-US" sz="1600" dirty="0" err="1"/>
              <a:t>e.getMessage</a:t>
            </a:r>
            <a:r>
              <a:rPr lang="en-US" altLang="en-US" sz="1600" dirty="0"/>
              <a:t>());}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finally {if(</a:t>
            </a:r>
            <a:r>
              <a:rPr lang="en-US" altLang="en-US" sz="1600" dirty="0" err="1"/>
              <a:t>aSocket</a:t>
            </a:r>
            <a:r>
              <a:rPr lang="en-US" altLang="en-US" sz="1600" dirty="0"/>
              <a:t> != null) </a:t>
            </a:r>
            <a:r>
              <a:rPr lang="en-US" altLang="en-US" sz="1600" dirty="0" err="1"/>
              <a:t>aSocket.close</a:t>
            </a:r>
            <a:r>
              <a:rPr lang="en-US" altLang="en-US" sz="1600" dirty="0"/>
              <a:t>();}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}</a:t>
            </a:r>
          </a:p>
        </p:txBody>
      </p:sp>
    </p:spTree>
  </p:cSld>
  <p:clrMapOvr>
    <a:masterClrMapping/>
  </p:clrMapOvr>
  <p:transition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D0B62389-A2D0-D1EE-6F5B-1AD71EC782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803F0E2-23E4-4FA7-B10B-515590383D40}" type="slidenum">
              <a:rPr lang="zh-CN" altLang="en-GB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zh-CN" sz="1400">
              <a:solidFill>
                <a:srgbClr val="000000"/>
              </a:solidFill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EB1ED95-1C96-8D82-0EEF-D4468EC44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200" dirty="0"/>
              <a:t>Example: </a:t>
            </a:r>
            <a:r>
              <a:rPr lang="en-AU" altLang="en-US" sz="3200" dirty="0" err="1"/>
              <a:t>MathServer</a:t>
            </a:r>
            <a:r>
              <a:rPr lang="en-AU" altLang="en-US" sz="3200" dirty="0"/>
              <a:t> – Demonstrates the use of Sockets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4BA5184-6988-5BCE-A638-EEF479592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103429" name="Oval 4">
            <a:extLst>
              <a:ext uri="{FF2B5EF4-FFF2-40B4-BE49-F238E27FC236}">
                <a16:creationId xmlns:a16="http://schemas.microsoft.com/office/drawing/2014/main" id="{A6FE1722-4C43-74C8-1844-E82D6C78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1981200" cy="1981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MathServer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(sin, cos, sqrt, etc.)</a:t>
            </a:r>
          </a:p>
        </p:txBody>
      </p:sp>
      <p:sp>
        <p:nvSpPr>
          <p:cNvPr id="103430" name="Rectangle 7">
            <a:extLst>
              <a:ext uri="{FF2B5EF4-FFF2-40B4-BE49-F238E27FC236}">
                <a16:creationId xmlns:a16="http://schemas.microsoft.com/office/drawing/2014/main" id="{22BECCA2-9D8E-CC7C-5BE8-8286634A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16764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A Client Program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What is sqrt(4)?</a:t>
            </a:r>
          </a:p>
        </p:txBody>
      </p:sp>
      <p:sp>
        <p:nvSpPr>
          <p:cNvPr id="103431" name="Rectangle 9">
            <a:extLst>
              <a:ext uri="{FF2B5EF4-FFF2-40B4-BE49-F238E27FC236}">
                <a16:creationId xmlns:a16="http://schemas.microsoft.com/office/drawing/2014/main" id="{213E3654-A06F-5253-3026-CE7D4F8B6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16764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A Client Program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What is sin(10)?</a:t>
            </a:r>
          </a:p>
        </p:txBody>
      </p:sp>
      <p:sp>
        <p:nvSpPr>
          <p:cNvPr id="103432" name="Rectangle 10">
            <a:extLst>
              <a:ext uri="{FF2B5EF4-FFF2-40B4-BE49-F238E27FC236}">
                <a16:creationId xmlns:a16="http://schemas.microsoft.com/office/drawing/2014/main" id="{3B10DCBD-91E7-B4B0-B24C-D4ABDF25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1676400" cy="762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A Client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Program in “C++”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What is sin(10)?</a:t>
            </a:r>
          </a:p>
        </p:txBody>
      </p:sp>
      <p:sp>
        <p:nvSpPr>
          <p:cNvPr id="103433" name="Rectangle 11">
            <a:extLst>
              <a:ext uri="{FF2B5EF4-FFF2-40B4-BE49-F238E27FC236}">
                <a16:creationId xmlns:a16="http://schemas.microsoft.com/office/drawing/2014/main" id="{7C7CD305-43C1-9D6D-F347-D96E434A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1676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FFFF"/>
                </a:solidFill>
              </a:rPr>
              <a:t>A Client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FFFF"/>
                </a:solidFill>
              </a:rPr>
              <a:t>Program in “C”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FFFF"/>
                </a:solidFill>
              </a:rPr>
              <a:t>What is sin(10)?</a:t>
            </a:r>
          </a:p>
        </p:txBody>
      </p:sp>
      <p:sp>
        <p:nvSpPr>
          <p:cNvPr id="103434" name="Line 12">
            <a:extLst>
              <a:ext uri="{FF2B5EF4-FFF2-40B4-BE49-F238E27FC236}">
                <a16:creationId xmlns:a16="http://schemas.microsoft.com/office/drawing/2014/main" id="{213E57B2-C7A1-8F62-4C67-C3BB71B77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2590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5" name="Line 13">
            <a:extLst>
              <a:ext uri="{FF2B5EF4-FFF2-40B4-BE49-F238E27FC236}">
                <a16:creationId xmlns:a16="http://schemas.microsoft.com/office/drawing/2014/main" id="{C09BF8FB-D8F8-8B1D-8DB7-355C2D4B7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581400"/>
            <a:ext cx="281940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6" name="Line 14">
            <a:extLst>
              <a:ext uri="{FF2B5EF4-FFF2-40B4-BE49-F238E27FC236}">
                <a16:creationId xmlns:a16="http://schemas.microsoft.com/office/drawing/2014/main" id="{59B29B45-90F1-6921-97EA-429028B8D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962400"/>
            <a:ext cx="236220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7" name="Line 15">
            <a:extLst>
              <a:ext uri="{FF2B5EF4-FFF2-40B4-BE49-F238E27FC236}">
                <a16:creationId xmlns:a16="http://schemas.microsoft.com/office/drawing/2014/main" id="{93138EFD-A5FE-B749-7080-6EE3111F4F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148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8" name="Line 16">
            <a:extLst>
              <a:ext uri="{FF2B5EF4-FFF2-40B4-BE49-F238E27FC236}">
                <a16:creationId xmlns:a16="http://schemas.microsoft.com/office/drawing/2014/main" id="{020889A8-BB94-B000-945D-EF685465B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2590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9" name="Text Box 17">
            <a:extLst>
              <a:ext uri="{FF2B5EF4-FFF2-40B4-BE49-F238E27FC236}">
                <a16:creationId xmlns:a16="http://schemas.microsoft.com/office/drawing/2014/main" id="{E263ADAD-E704-1949-8769-660B06BC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2438400"/>
            <a:ext cx="103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“sqrt 4.0”</a:t>
            </a:r>
          </a:p>
        </p:txBody>
      </p:sp>
      <p:sp>
        <p:nvSpPr>
          <p:cNvPr id="103440" name="Text Box 18">
            <a:extLst>
              <a:ext uri="{FF2B5EF4-FFF2-40B4-BE49-F238E27FC236}">
                <a16:creationId xmlns:a16="http://schemas.microsoft.com/office/drawing/2014/main" id="{D9C6C454-EF57-A5ED-CE66-49EF66E4E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3092450"/>
            <a:ext cx="630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“2.0”</a:t>
            </a:r>
          </a:p>
        </p:txBody>
      </p:sp>
    </p:spTree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C98A0431-2F70-4875-821C-AAF62BE9D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120831-EF41-469B-818C-54B893F1EA2D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AB5032C-D041-48E2-8DCD-E52DCC26F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B8DD208-411D-421B-B1A6-3D6E37DEB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Internet and WWW have emerged as global ubiquitous media for communication and are changing the way we conduct science, engineering, and commerce</a:t>
            </a:r>
          </a:p>
          <a:p>
            <a:pPr eaLnBrk="1" hangingPunct="1"/>
            <a:r>
              <a:rPr lang="en-US" altLang="en-US" sz="2800"/>
              <a:t>They are also changing the way we learn, live, enjoy, communicate, interact, engage, etc. It appears like the modern life activities are getting completely centered around the Internet</a:t>
            </a:r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FB8F7F0F-11A4-45C3-B83D-97133C39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5565775"/>
            <a:ext cx="150177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>
            <a:extLst>
              <a:ext uri="{FF2B5EF4-FFF2-40B4-BE49-F238E27FC236}">
                <a16:creationId xmlns:a16="http://schemas.microsoft.com/office/drawing/2014/main" id="{B3FEDFA8-9725-42C4-B768-2E019503D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5541963"/>
            <a:ext cx="16827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>
            <a:extLst>
              <a:ext uri="{FF2B5EF4-FFF2-40B4-BE49-F238E27FC236}">
                <a16:creationId xmlns:a16="http://schemas.microsoft.com/office/drawing/2014/main" id="{087DADC7-F5CD-4D0A-84BC-529BE3639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5343525"/>
            <a:ext cx="984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7DE7DC0C-13E7-4D42-8AF9-1EBB8F936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5551488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E5B5FF0A-D40C-4BA4-80C2-9F528D5A0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5394325"/>
            <a:ext cx="20224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1">
            <a:extLst>
              <a:ext uri="{FF2B5EF4-FFF2-40B4-BE49-F238E27FC236}">
                <a16:creationId xmlns:a16="http://schemas.microsoft.com/office/drawing/2014/main" id="{298F5E53-4142-4981-8719-50E6863104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6165850"/>
            <a:ext cx="12715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3">
            <a:extLst>
              <a:ext uri="{FF2B5EF4-FFF2-40B4-BE49-F238E27FC236}">
                <a16:creationId xmlns:a16="http://schemas.microsoft.com/office/drawing/2014/main" id="{FD427A5D-5601-421F-B9CB-BA92660229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5992813"/>
            <a:ext cx="1185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6">
            <a:extLst>
              <a:ext uri="{FF2B5EF4-FFF2-40B4-BE49-F238E27FC236}">
                <a16:creationId xmlns:a16="http://schemas.microsoft.com/office/drawing/2014/main" id="{524C85AC-3CA6-FF0A-B50A-3DDB35A70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Example: </a:t>
            </a:r>
            <a:r>
              <a:rPr lang="en-AU" altLang="en-US" dirty="0" err="1"/>
              <a:t>MathServer</a:t>
            </a:r>
            <a:endParaRPr lang="en-US" altLang="en-US" dirty="0"/>
          </a:p>
        </p:txBody>
      </p:sp>
      <p:sp>
        <p:nvSpPr>
          <p:cNvPr id="105475" name="Content Placeholder 7">
            <a:extLst>
              <a:ext uri="{FF2B5EF4-FFF2-40B4-BE49-F238E27FC236}">
                <a16:creationId xmlns:a16="http://schemas.microsoft.com/office/drawing/2014/main" id="{3B08F2EE-C45F-90C7-F2EA-D7D033F32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could be the basic interface for usage?</a:t>
            </a: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7994EAF5-01DB-9E41-81AC-4A39375294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1702BE-FCBD-46F3-8082-D292E8CEC532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5477" name="Picture 9">
            <a:extLst>
              <a:ext uri="{FF2B5EF4-FFF2-40B4-BE49-F238E27FC236}">
                <a16:creationId xmlns:a16="http://schemas.microsoft.com/office/drawing/2014/main" id="{D7BFD756-C7FD-79F4-A0CE-2768E5B8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819400"/>
            <a:ext cx="84105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6">
            <a:extLst>
              <a:ext uri="{FF2B5EF4-FFF2-40B4-BE49-F238E27FC236}">
                <a16:creationId xmlns:a16="http://schemas.microsoft.com/office/drawing/2014/main" id="{C4832A08-6E95-2C7E-135D-EFEB990ED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 dirty="0"/>
              <a:t>Example: </a:t>
            </a:r>
            <a:r>
              <a:rPr lang="en-AU" altLang="en-US" sz="3200" dirty="0" err="1"/>
              <a:t>MathServer</a:t>
            </a:r>
            <a:endParaRPr lang="en-US" altLang="en-US" sz="3200" dirty="0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3B2E2909-D3A8-FC96-6244-BA1EBDF6AB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7B3C19-90F2-4623-A1FE-87CD3AB3DBB4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789FA-640A-4541-0FC0-11F839CB7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91440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6">
            <a:extLst>
              <a:ext uri="{FF2B5EF4-FFF2-40B4-BE49-F238E27FC236}">
                <a16:creationId xmlns:a16="http://schemas.microsoft.com/office/drawing/2014/main" id="{30BD05ED-1258-BC64-8CEC-5D5029A7D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/>
              <a:t>Example 1: MathServer</a:t>
            </a:r>
            <a:endParaRPr lang="en-US" altLang="en-US" sz="3200"/>
          </a:p>
        </p:txBody>
      </p:sp>
      <p:sp>
        <p:nvSpPr>
          <p:cNvPr id="109571" name="Content Placeholder 7">
            <a:extLst>
              <a:ext uri="{FF2B5EF4-FFF2-40B4-BE49-F238E27FC236}">
                <a16:creationId xmlns:a16="http://schemas.microsoft.com/office/drawing/2014/main" id="{366576B8-D0D6-7AB4-3638-B735E8774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6713" y="1245635"/>
            <a:ext cx="8548687" cy="5065713"/>
          </a:xfrm>
        </p:spPr>
        <p:txBody>
          <a:bodyPr/>
          <a:lstStyle/>
          <a:p>
            <a:r>
              <a:rPr lang="en-US" altLang="en-US" sz="3000" dirty="0"/>
              <a:t>What could be the implementation </a:t>
            </a:r>
            <a:r>
              <a:rPr lang="en-US" altLang="en-US" sz="3000" dirty="0" err="1"/>
              <a:t>MathServer</a:t>
            </a:r>
            <a:r>
              <a:rPr lang="en-US" altLang="en-US" sz="3000" dirty="0"/>
              <a:t>?</a:t>
            </a: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BE10FE83-760A-7DA7-3E54-501D5CF8F4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C223B3-4745-484C-8D6F-EE01C0312B73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F4E16-4D2C-953A-EF4B-3075FCB3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072562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6">
            <a:extLst>
              <a:ext uri="{FF2B5EF4-FFF2-40B4-BE49-F238E27FC236}">
                <a16:creationId xmlns:a16="http://schemas.microsoft.com/office/drawing/2014/main" id="{7E6F6119-BFD7-E470-6387-FB0F61E69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/>
              <a:t>Example 1: MathServer</a:t>
            </a:r>
            <a:endParaRPr lang="en-US" altLang="en-US" sz="3200"/>
          </a:p>
        </p:txBody>
      </p:sp>
      <p:sp>
        <p:nvSpPr>
          <p:cNvPr id="111619" name="Content Placeholder 7">
            <a:extLst>
              <a:ext uri="{FF2B5EF4-FFF2-40B4-BE49-F238E27FC236}">
                <a16:creationId xmlns:a16="http://schemas.microsoft.com/office/drawing/2014/main" id="{9A90CBB1-C950-06A5-BD76-6D108F49F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6713" y="1258887"/>
            <a:ext cx="8548687" cy="5065713"/>
          </a:xfrm>
        </p:spPr>
        <p:txBody>
          <a:bodyPr/>
          <a:lstStyle/>
          <a:p>
            <a:r>
              <a:rPr lang="en-US" altLang="en-US" sz="3000" dirty="0"/>
              <a:t>What could be the implementation </a:t>
            </a:r>
            <a:r>
              <a:rPr lang="en-US" altLang="en-US" sz="3000" dirty="0" err="1"/>
              <a:t>MathServer</a:t>
            </a:r>
            <a:r>
              <a:rPr lang="en-US" altLang="en-US" sz="3000" dirty="0"/>
              <a:t>?</a:t>
            </a: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8265D607-9F85-8BA9-D4E6-4C02128E85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74CF0D-6DED-4BDE-951E-C5B7200C4E43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70D8CC-E728-FB29-5AA4-C34A21CE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28925"/>
            <a:ext cx="82867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6">
            <a:extLst>
              <a:ext uri="{FF2B5EF4-FFF2-40B4-BE49-F238E27FC236}">
                <a16:creationId xmlns:a16="http://schemas.microsoft.com/office/drawing/2014/main" id="{7EB7A060-27AC-B7A9-5817-449B529B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/>
              <a:t>Example 1: MathServer</a:t>
            </a:r>
            <a:endParaRPr lang="en-US" altLang="en-US" sz="3200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71E908C3-206B-D5B2-0C40-C0B135399B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FDE0A-3E94-43EB-9310-67500C2FE32C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FB095-77B6-BD16-0531-DBE851185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1419225"/>
            <a:ext cx="79724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6">
            <a:extLst>
              <a:ext uri="{FF2B5EF4-FFF2-40B4-BE49-F238E27FC236}">
                <a16:creationId xmlns:a16="http://schemas.microsoft.com/office/drawing/2014/main" id="{BE4B9ED9-5959-867F-9B88-10FA391B0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91575" cy="990600"/>
          </a:xfrm>
        </p:spPr>
        <p:txBody>
          <a:bodyPr/>
          <a:lstStyle/>
          <a:p>
            <a:r>
              <a:rPr lang="en-AU" altLang="en-US" sz="3200"/>
              <a:t>Example 1: MathServer</a:t>
            </a:r>
            <a:endParaRPr lang="en-US" altLang="en-US" sz="3200"/>
          </a:p>
        </p:txBody>
      </p:sp>
      <p:sp>
        <p:nvSpPr>
          <p:cNvPr id="115715" name="Content Placeholder 7">
            <a:extLst>
              <a:ext uri="{FF2B5EF4-FFF2-40B4-BE49-F238E27FC236}">
                <a16:creationId xmlns:a16="http://schemas.microsoft.com/office/drawing/2014/main" id="{396A8579-9AB2-1147-0122-D7E9D07DB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6713" y="609600"/>
            <a:ext cx="8548687" cy="5065713"/>
          </a:xfrm>
        </p:spPr>
        <p:txBody>
          <a:bodyPr/>
          <a:lstStyle/>
          <a:p>
            <a:r>
              <a:rPr lang="en-US" altLang="en-US" sz="3000"/>
              <a:t>What could be the implementation MathServer?</a:t>
            </a: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84A92980-91B8-DB8B-9514-9880A0DB78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18C801-196A-4544-A4F3-63FCDC54C39C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3357A-ACD8-FCAE-E368-E3DE5D13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152525"/>
            <a:ext cx="821055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6">
            <a:extLst>
              <a:ext uri="{FF2B5EF4-FFF2-40B4-BE49-F238E27FC236}">
                <a16:creationId xmlns:a16="http://schemas.microsoft.com/office/drawing/2014/main" id="{5CE1A96F-D897-0635-A955-D7D34302D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91575" cy="990600"/>
          </a:xfrm>
        </p:spPr>
        <p:txBody>
          <a:bodyPr/>
          <a:lstStyle/>
          <a:p>
            <a:r>
              <a:rPr lang="en-AU" altLang="en-US" sz="3200" dirty="0"/>
              <a:t>Example: </a:t>
            </a:r>
            <a:r>
              <a:rPr lang="en-AU" altLang="en-US" sz="3200" dirty="0" err="1"/>
              <a:t>MathServer</a:t>
            </a:r>
            <a:endParaRPr lang="en-US" altLang="en-US" sz="3200" dirty="0"/>
          </a:p>
        </p:txBody>
      </p:sp>
      <p:sp>
        <p:nvSpPr>
          <p:cNvPr id="117763" name="Content Placeholder 7">
            <a:extLst>
              <a:ext uri="{FF2B5EF4-FFF2-40B4-BE49-F238E27FC236}">
                <a16:creationId xmlns:a16="http://schemas.microsoft.com/office/drawing/2014/main" id="{B09C5F12-71D8-6798-3D55-9A06E9001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6713" y="609600"/>
            <a:ext cx="8548687" cy="5065713"/>
          </a:xfrm>
        </p:spPr>
        <p:txBody>
          <a:bodyPr/>
          <a:lstStyle/>
          <a:p>
            <a:r>
              <a:rPr lang="en-US" altLang="en-US" sz="3000"/>
              <a:t>What could be the contents of the main methods?</a:t>
            </a: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D165F8B0-B7CB-0B6B-2EC8-3C3D363E6C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1C943D-9637-495C-BA9A-17D8C4CDCFAB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EE77D-D173-F571-E9FF-F36B6DAE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485900"/>
            <a:ext cx="80581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6">
            <a:extLst>
              <a:ext uri="{FF2B5EF4-FFF2-40B4-BE49-F238E27FC236}">
                <a16:creationId xmlns:a16="http://schemas.microsoft.com/office/drawing/2014/main" id="{C0A9BE5D-056A-9132-FE15-85136F9C6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91575" cy="990600"/>
          </a:xfrm>
        </p:spPr>
        <p:txBody>
          <a:bodyPr/>
          <a:lstStyle/>
          <a:p>
            <a:r>
              <a:rPr lang="en-AU" altLang="en-US" sz="3200" dirty="0"/>
              <a:t>Example: main() for </a:t>
            </a:r>
            <a:r>
              <a:rPr lang="en-AU" altLang="en-US" sz="3200" dirty="0" err="1"/>
              <a:t>MathServer</a:t>
            </a:r>
            <a:endParaRPr lang="en-US" altLang="en-US" sz="3200" dirty="0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458616F4-6F99-8F41-A234-98F526092F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C36A4-CE7D-477E-96F5-AD6BE11ACD22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04DD4-EE17-338D-E1E4-4EACF5C0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304925"/>
            <a:ext cx="80581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6">
            <a:extLst>
              <a:ext uri="{FF2B5EF4-FFF2-40B4-BE49-F238E27FC236}">
                <a16:creationId xmlns:a16="http://schemas.microsoft.com/office/drawing/2014/main" id="{2FAA559F-6086-F24E-1672-D92928F45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91575" cy="990600"/>
          </a:xfrm>
        </p:spPr>
        <p:txBody>
          <a:bodyPr/>
          <a:lstStyle/>
          <a:p>
            <a:r>
              <a:rPr lang="en-AU" altLang="en-US" sz="3200"/>
              <a:t>Example 1: Client for MathServer?</a:t>
            </a:r>
            <a:endParaRPr lang="en-US" altLang="en-US" sz="3200"/>
          </a:p>
        </p:txBody>
      </p:sp>
      <p:sp>
        <p:nvSpPr>
          <p:cNvPr id="121859" name="Content Placeholder 7">
            <a:extLst>
              <a:ext uri="{FF2B5EF4-FFF2-40B4-BE49-F238E27FC236}">
                <a16:creationId xmlns:a16="http://schemas.microsoft.com/office/drawing/2014/main" id="{148A3799-B12F-D7F6-2895-7367F8CF9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6713" y="609600"/>
            <a:ext cx="8548687" cy="5065713"/>
          </a:xfrm>
        </p:spPr>
        <p:txBody>
          <a:bodyPr/>
          <a:lstStyle/>
          <a:p>
            <a:endParaRPr lang="en-US" altLang="en-US" sz="3000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374286D7-391D-1413-E7C9-8AA801FE3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4C92D6-115B-42C2-8664-6CC31E47CADD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1861" name="Picture 3">
            <a:extLst>
              <a:ext uri="{FF2B5EF4-FFF2-40B4-BE49-F238E27FC236}">
                <a16:creationId xmlns:a16="http://schemas.microsoft.com/office/drawing/2014/main" id="{0889B03D-0CA6-CE7A-C318-3E408504B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661318"/>
            <a:ext cx="87820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6">
            <a:extLst>
              <a:ext uri="{FF2B5EF4-FFF2-40B4-BE49-F238E27FC236}">
                <a16:creationId xmlns:a16="http://schemas.microsoft.com/office/drawing/2014/main" id="{48C0BD72-8A07-D474-44FA-064CAACC0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91575" cy="990600"/>
          </a:xfrm>
        </p:spPr>
        <p:txBody>
          <a:bodyPr/>
          <a:lstStyle/>
          <a:p>
            <a:r>
              <a:rPr lang="en-AU" altLang="en-US" sz="3200"/>
              <a:t>Example 1: Client for MathServer?</a:t>
            </a:r>
            <a:endParaRPr lang="en-US" altLang="en-US" sz="3200"/>
          </a:p>
        </p:txBody>
      </p:sp>
      <p:sp>
        <p:nvSpPr>
          <p:cNvPr id="123907" name="Content Placeholder 7">
            <a:extLst>
              <a:ext uri="{FF2B5EF4-FFF2-40B4-BE49-F238E27FC236}">
                <a16:creationId xmlns:a16="http://schemas.microsoft.com/office/drawing/2014/main" id="{FFF62A53-567C-4DDD-EFD9-BA00659D3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6713" y="609600"/>
            <a:ext cx="8548687" cy="5065713"/>
          </a:xfrm>
        </p:spPr>
        <p:txBody>
          <a:bodyPr/>
          <a:lstStyle/>
          <a:p>
            <a:endParaRPr lang="en-US" altLang="en-US" sz="3000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5633B6DF-8827-9C3D-A6B5-7007E38D88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E439A1-CC96-4A9A-B2C8-2BF05193C2BA}" type="slidenum">
              <a:rPr lang="zh-CN" altLang="en-GB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3909" name="Picture 2">
            <a:extLst>
              <a:ext uri="{FF2B5EF4-FFF2-40B4-BE49-F238E27FC236}">
                <a16:creationId xmlns:a16="http://schemas.microsoft.com/office/drawing/2014/main" id="{AD4918C3-0EF0-BF94-34E6-6D2F23CBA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09600"/>
            <a:ext cx="906780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1A51C44-F789-4C30-A5B1-BE534A1E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B78197-2182-46A1-97BC-D8228159364C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0243" name="Object 45">
            <a:extLst>
              <a:ext uri="{FF2B5EF4-FFF2-40B4-BE49-F238E27FC236}">
                <a16:creationId xmlns:a16="http://schemas.microsoft.com/office/drawing/2014/main" id="{D879A5CA-5C9E-4ADA-B3A8-E0C8E1F876F9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52400" y="4495800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3" imgW="2559050" imgH="4298950" progId="MS_ClipArt_Gallery">
                  <p:embed/>
                </p:oleObj>
              </mc:Choice>
              <mc:Fallback>
                <p:oleObj name="Microsoft ClipArt Gallery" r:id="rId3" imgW="2559050" imgH="4298950" progId="MS_ClipArt_Gallery">
                  <p:embed/>
                  <p:pic>
                    <p:nvPicPr>
                      <p:cNvPr id="0" name="Object 4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95800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>
            <a:extLst>
              <a:ext uri="{FF2B5EF4-FFF2-40B4-BE49-F238E27FC236}">
                <a16:creationId xmlns:a16="http://schemas.microsoft.com/office/drawing/2014/main" id="{41FAA02C-5925-4402-91B9-BE81DBFE8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/>
              <a:t>Internet Applications Serving Local and Remote Users</a:t>
            </a:r>
          </a:p>
        </p:txBody>
      </p:sp>
      <p:pic>
        <p:nvPicPr>
          <p:cNvPr id="10245" name="Picture 39" descr="j0297551">
            <a:extLst>
              <a:ext uri="{FF2B5EF4-FFF2-40B4-BE49-F238E27FC236}">
                <a16:creationId xmlns:a16="http://schemas.microsoft.com/office/drawing/2014/main" id="{997C84B9-4EF2-4007-A886-B5AB220063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1447800"/>
            <a:ext cx="1195388" cy="1824038"/>
          </a:xfrm>
          <a:noFill/>
        </p:spPr>
      </p:pic>
      <p:graphicFrame>
        <p:nvGraphicFramePr>
          <p:cNvPr id="10246" name="Object 43">
            <a:extLst>
              <a:ext uri="{FF2B5EF4-FFF2-40B4-BE49-F238E27FC236}">
                <a16:creationId xmlns:a16="http://schemas.microsoft.com/office/drawing/2014/main" id="{81981519-338C-49B0-A717-989969D97EE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0" y="2971800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6" imgW="4183063" imgH="3216275" progId="MS_ClipArt_Gallery">
                  <p:embed/>
                </p:oleObj>
              </mc:Choice>
              <mc:Fallback>
                <p:oleObj name="Microsoft ClipArt Gallery" r:id="rId6" imgW="4183063" imgH="3216275" progId="MS_ClipArt_Gallery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Arc 3">
            <a:extLst>
              <a:ext uri="{FF2B5EF4-FFF2-40B4-BE49-F238E27FC236}">
                <a16:creationId xmlns:a16="http://schemas.microsoft.com/office/drawing/2014/main" id="{E2E67EA1-BA10-437F-86F2-0095F81E1C0C}"/>
              </a:ext>
            </a:extLst>
          </p:cNvPr>
          <p:cNvSpPr>
            <a:spLocks/>
          </p:cNvSpPr>
          <p:nvPr/>
        </p:nvSpPr>
        <p:spPr bwMode="auto">
          <a:xfrm>
            <a:off x="2659063" y="4273550"/>
            <a:ext cx="1328737" cy="668338"/>
          </a:xfrm>
          <a:custGeom>
            <a:avLst/>
            <a:gdLst>
              <a:gd name="T0" fmla="*/ 2147483646 w 24843"/>
              <a:gd name="T1" fmla="*/ 0 h 21652"/>
              <a:gd name="T2" fmla="*/ 0 w 24843"/>
              <a:gd name="T3" fmla="*/ 2147483646 h 21652"/>
              <a:gd name="T4" fmla="*/ 2147483646 w 24843"/>
              <a:gd name="T5" fmla="*/ 2147483646 h 21652"/>
              <a:gd name="T6" fmla="*/ 0 60000 65536"/>
              <a:gd name="T7" fmla="*/ 0 60000 65536"/>
              <a:gd name="T8" fmla="*/ 0 60000 65536"/>
              <a:gd name="T9" fmla="*/ 0 w 24843"/>
              <a:gd name="T10" fmla="*/ 0 h 21652"/>
              <a:gd name="T11" fmla="*/ 24843 w 24843"/>
              <a:gd name="T12" fmla="*/ 21652 h 216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Oval 4">
            <a:extLst>
              <a:ext uri="{FF2B5EF4-FFF2-40B4-BE49-F238E27FC236}">
                <a16:creationId xmlns:a16="http://schemas.microsoft.com/office/drawing/2014/main" id="{04293A82-C959-454B-A754-A7FD3A612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17825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10249" name="Object 5">
            <a:extLst>
              <a:ext uri="{FF2B5EF4-FFF2-40B4-BE49-F238E27FC236}">
                <a16:creationId xmlns:a16="http://schemas.microsoft.com/office/drawing/2014/main" id="{BC8386EF-80C3-494C-9482-D4EA108EC6DF}"/>
              </a:ext>
            </a:extLst>
          </p:cNvPr>
          <p:cNvGraphicFramePr>
            <a:graphicFrameLocks/>
          </p:cNvGraphicFramePr>
          <p:nvPr/>
        </p:nvGraphicFramePr>
        <p:xfrm>
          <a:off x="6888163" y="23241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8" imgW="4183063" imgH="3216275" progId="MS_ClipArt_Gallery">
                  <p:embed/>
                </p:oleObj>
              </mc:Choice>
              <mc:Fallback>
                <p:oleObj name="Microsoft ClipArt Gallery" r:id="rId8" imgW="4183063" imgH="3216275" progId="MS_ClipArt_Gallery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23241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6">
            <a:extLst>
              <a:ext uri="{FF2B5EF4-FFF2-40B4-BE49-F238E27FC236}">
                <a16:creationId xmlns:a16="http://schemas.microsoft.com/office/drawing/2014/main" id="{0BEAC3A3-7353-4853-8DE8-8B9DE5199EAB}"/>
              </a:ext>
            </a:extLst>
          </p:cNvPr>
          <p:cNvGraphicFramePr>
            <a:graphicFrameLocks/>
          </p:cNvGraphicFramePr>
          <p:nvPr/>
        </p:nvGraphicFramePr>
        <p:xfrm>
          <a:off x="7802563" y="3797300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9" imgW="2559050" imgH="4298950" progId="MS_ClipArt_Gallery">
                  <p:embed/>
                </p:oleObj>
              </mc:Choice>
              <mc:Fallback>
                <p:oleObj name="Microsoft ClipArt Gallery" r:id="rId9" imgW="2559050" imgH="4298950" progId="MS_ClipArt_Gallery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3797300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7">
            <a:extLst>
              <a:ext uri="{FF2B5EF4-FFF2-40B4-BE49-F238E27FC236}">
                <a16:creationId xmlns:a16="http://schemas.microsoft.com/office/drawing/2014/main" id="{F373658F-1057-4925-A862-863510E0CC91}"/>
              </a:ext>
            </a:extLst>
          </p:cNvPr>
          <p:cNvGraphicFramePr>
            <a:graphicFrameLocks/>
          </p:cNvGraphicFramePr>
          <p:nvPr/>
        </p:nvGraphicFramePr>
        <p:xfrm>
          <a:off x="5668963" y="4495800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10" imgW="4548188" imgH="3284538" progId="MS_ClipArt_Gallery">
                  <p:embed/>
                </p:oleObj>
              </mc:Choice>
              <mc:Fallback>
                <p:oleObj name="Microsoft ClipArt Gallery" r:id="rId10" imgW="4548188" imgH="3284538" progId="MS_ClipArt_Gallery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4495800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AutoShape 8">
            <a:extLst>
              <a:ext uri="{FF2B5EF4-FFF2-40B4-BE49-F238E27FC236}">
                <a16:creationId xmlns:a16="http://schemas.microsoft.com/office/drawing/2014/main" id="{F68319C8-2832-4C47-B726-115F2E155928}"/>
              </a:ext>
            </a:extLst>
          </p:cNvPr>
          <p:cNvSpPr>
            <a:spLocks noChangeArrowheads="1"/>
          </p:cNvSpPr>
          <p:nvPr/>
        </p:nvSpPr>
        <p:spPr bwMode="auto">
          <a:xfrm rot="-10260000">
            <a:off x="2163763" y="4787900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10253" name="Rectangle 9">
            <a:extLst>
              <a:ext uri="{FF2B5EF4-FFF2-40B4-BE49-F238E27FC236}">
                <a16:creationId xmlns:a16="http://schemas.microsoft.com/office/drawing/2014/main" id="{F04995FA-4067-46D8-A693-3AF3AF72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111500"/>
            <a:ext cx="1447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Internet Server</a:t>
            </a:r>
          </a:p>
        </p:txBody>
      </p:sp>
      <p:sp>
        <p:nvSpPr>
          <p:cNvPr id="10254" name="Rectangle 10">
            <a:extLst>
              <a:ext uri="{FF2B5EF4-FFF2-40B4-BE49-F238E27FC236}">
                <a16:creationId xmlns:a16="http://schemas.microsoft.com/office/drawing/2014/main" id="{E90E95C1-20A6-4F58-B3F8-9E6E8ED2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13731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PC client</a:t>
            </a:r>
          </a:p>
        </p:txBody>
      </p:sp>
      <p:sp>
        <p:nvSpPr>
          <p:cNvPr id="10255" name="Rectangle 12">
            <a:extLst>
              <a:ext uri="{FF2B5EF4-FFF2-40B4-BE49-F238E27FC236}">
                <a16:creationId xmlns:a16="http://schemas.microsoft.com/office/drawing/2014/main" id="{136EDD90-EAF6-45D4-878E-338E45FE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3949700"/>
            <a:ext cx="2397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C0128"/>
                </a:solidFill>
                <a:latin typeface="Times New Roman" panose="02020603050405020304" pitchFamily="18" charset="0"/>
              </a:rPr>
              <a:t>Local Area Network</a:t>
            </a:r>
          </a:p>
        </p:txBody>
      </p:sp>
      <p:graphicFrame>
        <p:nvGraphicFramePr>
          <p:cNvPr id="10256" name="Object 13">
            <a:extLst>
              <a:ext uri="{FF2B5EF4-FFF2-40B4-BE49-F238E27FC236}">
                <a16:creationId xmlns:a16="http://schemas.microsoft.com/office/drawing/2014/main" id="{9B591694-8F1D-406A-A273-72303A3B78A4}"/>
              </a:ext>
            </a:extLst>
          </p:cNvPr>
          <p:cNvGraphicFramePr>
            <a:graphicFrameLocks/>
          </p:cNvGraphicFramePr>
          <p:nvPr/>
        </p:nvGraphicFramePr>
        <p:xfrm>
          <a:off x="3367088" y="3522663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!" r:id="rId12" imgW="1255713" imgH="503238" progId="CDraw5">
                  <p:embed/>
                </p:oleObj>
              </mc:Choice>
              <mc:Fallback>
                <p:oleObj name="CorelDRAW!" r:id="rId12" imgW="1255713" imgH="503238" progId="CDraw5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3522663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7" name="Group 14">
            <a:extLst>
              <a:ext uri="{FF2B5EF4-FFF2-40B4-BE49-F238E27FC236}">
                <a16:creationId xmlns:a16="http://schemas.microsoft.com/office/drawing/2014/main" id="{489C1511-47E1-4432-8E19-1652FFE8D92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00400"/>
            <a:ext cx="1782763" cy="1981200"/>
            <a:chOff x="352" y="1806"/>
            <a:chExt cx="951" cy="1117"/>
          </a:xfrm>
        </p:grpSpPr>
        <p:sp>
          <p:nvSpPr>
            <p:cNvPr id="10259" name="Oval 15">
              <a:extLst>
                <a:ext uri="{FF2B5EF4-FFF2-40B4-BE49-F238E27FC236}">
                  <a16:creationId xmlns:a16="http://schemas.microsoft.com/office/drawing/2014/main" id="{561616ED-5F3A-4A59-9507-C9CD93EAD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en-US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0260" name="Group 16">
              <a:extLst>
                <a:ext uri="{FF2B5EF4-FFF2-40B4-BE49-F238E27FC236}">
                  <a16:creationId xmlns:a16="http://schemas.microsoft.com/office/drawing/2014/main" id="{DDD1E4E8-107D-4EA8-AB0E-BEC2AD3D0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10261" name="Freeform 17">
                <a:extLst>
                  <a:ext uri="{FF2B5EF4-FFF2-40B4-BE49-F238E27FC236}">
                    <a16:creationId xmlns:a16="http://schemas.microsoft.com/office/drawing/2014/main" id="{D3A01C44-79A1-4729-891D-29EBF9A9C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3"/>
                  <a:gd name="T97" fmla="*/ 0 h 447"/>
                  <a:gd name="T98" fmla="*/ 293 w 293"/>
                  <a:gd name="T99" fmla="*/ 447 h 44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2" name="Freeform 18">
                <a:extLst>
                  <a:ext uri="{FF2B5EF4-FFF2-40B4-BE49-F238E27FC236}">
                    <a16:creationId xmlns:a16="http://schemas.microsoft.com/office/drawing/2014/main" id="{C939C588-9B48-4415-BF74-2FEB953CB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"/>
                  <a:gd name="T40" fmla="*/ 0 h 83"/>
                  <a:gd name="T41" fmla="*/ 50 w 50"/>
                  <a:gd name="T42" fmla="*/ 83 h 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Freeform 19">
                <a:extLst>
                  <a:ext uri="{FF2B5EF4-FFF2-40B4-BE49-F238E27FC236}">
                    <a16:creationId xmlns:a16="http://schemas.microsoft.com/office/drawing/2014/main" id="{D87D2FD7-EE62-4D9B-8863-80255786C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56"/>
                  <a:gd name="T109" fmla="*/ 0 h 170"/>
                  <a:gd name="T110" fmla="*/ 156 w 156"/>
                  <a:gd name="T111" fmla="*/ 170 h 17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4" name="Freeform 20">
                <a:extLst>
                  <a:ext uri="{FF2B5EF4-FFF2-40B4-BE49-F238E27FC236}">
                    <a16:creationId xmlns:a16="http://schemas.microsoft.com/office/drawing/2014/main" id="{C99EE4DD-7D3A-429D-8F46-3DE314DB3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79"/>
                  <a:gd name="T32" fmla="*/ 82 w 82"/>
                  <a:gd name="T33" fmla="*/ 79 h 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5" name="Freeform 21">
                <a:extLst>
                  <a:ext uri="{FF2B5EF4-FFF2-40B4-BE49-F238E27FC236}">
                    <a16:creationId xmlns:a16="http://schemas.microsoft.com/office/drawing/2014/main" id="{8ACF711C-9BA5-4AC1-BA20-5A7F0EBAA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77"/>
                  <a:gd name="T23" fmla="*/ 49 w 49"/>
                  <a:gd name="T24" fmla="*/ 77 h 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6" name="Freeform 22">
                <a:extLst>
                  <a:ext uri="{FF2B5EF4-FFF2-40B4-BE49-F238E27FC236}">
                    <a16:creationId xmlns:a16="http://schemas.microsoft.com/office/drawing/2014/main" id="{4A252E3E-A09D-4263-A7FF-2C1AC303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48"/>
                  <a:gd name="T20" fmla="*/ 55 w 55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7" name="Freeform 23">
                <a:extLst>
                  <a:ext uri="{FF2B5EF4-FFF2-40B4-BE49-F238E27FC236}">
                    <a16:creationId xmlns:a16="http://schemas.microsoft.com/office/drawing/2014/main" id="{F4231B42-0E3D-4FF9-B6BF-7288A56F6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1"/>
                  <a:gd name="T17" fmla="*/ 94 w 94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8" name="Freeform 24">
                <a:extLst>
                  <a:ext uri="{FF2B5EF4-FFF2-40B4-BE49-F238E27FC236}">
                    <a16:creationId xmlns:a16="http://schemas.microsoft.com/office/drawing/2014/main" id="{2049A395-F954-4ADF-A73D-8FC76288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"/>
                  <a:gd name="T37" fmla="*/ 0 h 26"/>
                  <a:gd name="T38" fmla="*/ 16 w 16"/>
                  <a:gd name="T39" fmla="*/ 26 h 2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Freeform 25">
                <a:extLst>
                  <a:ext uri="{FF2B5EF4-FFF2-40B4-BE49-F238E27FC236}">
                    <a16:creationId xmlns:a16="http://schemas.microsoft.com/office/drawing/2014/main" id="{AF5B16FE-53A2-44A0-B887-EA084101C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"/>
                  <a:gd name="T58" fmla="*/ 0 h 123"/>
                  <a:gd name="T59" fmla="*/ 67 w 67"/>
                  <a:gd name="T60" fmla="*/ 123 h 12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Freeform 26">
                <a:extLst>
                  <a:ext uri="{FF2B5EF4-FFF2-40B4-BE49-F238E27FC236}">
                    <a16:creationId xmlns:a16="http://schemas.microsoft.com/office/drawing/2014/main" id="{7FB94A19-8195-47D0-8A61-DEFC90CD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"/>
                  <a:gd name="T19" fmla="*/ 0 h 19"/>
                  <a:gd name="T20" fmla="*/ 11 w 11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Freeform 27">
                <a:extLst>
                  <a:ext uri="{FF2B5EF4-FFF2-40B4-BE49-F238E27FC236}">
                    <a16:creationId xmlns:a16="http://schemas.microsoft.com/office/drawing/2014/main" id="{CCC2D34D-744C-4B08-A238-935604BD0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"/>
                  <a:gd name="T37" fmla="*/ 0 h 27"/>
                  <a:gd name="T38" fmla="*/ 15 w 15"/>
                  <a:gd name="T39" fmla="*/ 27 h 2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2" name="Freeform 28">
                <a:extLst>
                  <a:ext uri="{FF2B5EF4-FFF2-40B4-BE49-F238E27FC236}">
                    <a16:creationId xmlns:a16="http://schemas.microsoft.com/office/drawing/2014/main" id="{BDC40D70-42FC-4302-ADA0-97873D5B8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14"/>
                  <a:gd name="T17" fmla="*/ 9 w 9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3" name="Freeform 29">
                <a:extLst>
                  <a:ext uri="{FF2B5EF4-FFF2-40B4-BE49-F238E27FC236}">
                    <a16:creationId xmlns:a16="http://schemas.microsoft.com/office/drawing/2014/main" id="{231EE48C-1BB3-4458-A5B9-7D530DC81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9"/>
                  <a:gd name="T14" fmla="*/ 4 w 4"/>
                  <a:gd name="T15" fmla="*/ 9 h 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Freeform 30">
                <a:extLst>
                  <a:ext uri="{FF2B5EF4-FFF2-40B4-BE49-F238E27FC236}">
                    <a16:creationId xmlns:a16="http://schemas.microsoft.com/office/drawing/2014/main" id="{60DDFBE2-0DDC-4ED4-B7F2-8625EC660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34"/>
                  <a:gd name="T17" fmla="*/ 16 w 16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Freeform 31">
                <a:extLst>
                  <a:ext uri="{FF2B5EF4-FFF2-40B4-BE49-F238E27FC236}">
                    <a16:creationId xmlns:a16="http://schemas.microsoft.com/office/drawing/2014/main" id="{DFC5DF7A-C51B-44E2-B5EB-D3E761F3E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"/>
                  <a:gd name="T55" fmla="*/ 0 h 53"/>
                  <a:gd name="T56" fmla="*/ 28 w 28"/>
                  <a:gd name="T57" fmla="*/ 53 h 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Freeform 32">
                <a:extLst>
                  <a:ext uri="{FF2B5EF4-FFF2-40B4-BE49-F238E27FC236}">
                    <a16:creationId xmlns:a16="http://schemas.microsoft.com/office/drawing/2014/main" id="{A7D3269D-F88D-48D3-9BA2-5A6AAB961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"/>
                  <a:gd name="T31" fmla="*/ 0 h 23"/>
                  <a:gd name="T32" fmla="*/ 18 w 18"/>
                  <a:gd name="T33" fmla="*/ 23 h 2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7" name="Freeform 33">
                <a:extLst>
                  <a:ext uri="{FF2B5EF4-FFF2-40B4-BE49-F238E27FC236}">
                    <a16:creationId xmlns:a16="http://schemas.microsoft.com/office/drawing/2014/main" id="{5E308ED7-3EC4-42AB-9D64-F79335AA1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"/>
                  <a:gd name="T34" fmla="*/ 0 h 81"/>
                  <a:gd name="T35" fmla="*/ 20 w 20"/>
                  <a:gd name="T36" fmla="*/ 81 h 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8" name="Freeform 34">
                <a:extLst>
                  <a:ext uri="{FF2B5EF4-FFF2-40B4-BE49-F238E27FC236}">
                    <a16:creationId xmlns:a16="http://schemas.microsoft.com/office/drawing/2014/main" id="{116B8BA5-9B6B-4E8E-A3A2-918F9A721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9"/>
                  <a:gd name="T17" fmla="*/ 4 w 4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Freeform 35">
                <a:extLst>
                  <a:ext uri="{FF2B5EF4-FFF2-40B4-BE49-F238E27FC236}">
                    <a16:creationId xmlns:a16="http://schemas.microsoft.com/office/drawing/2014/main" id="{E0F8F07B-F799-4BC2-AE77-4FAA94FC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16"/>
                  <a:gd name="T17" fmla="*/ 5 w 5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0" name="Freeform 36">
                <a:extLst>
                  <a:ext uri="{FF2B5EF4-FFF2-40B4-BE49-F238E27FC236}">
                    <a16:creationId xmlns:a16="http://schemas.microsoft.com/office/drawing/2014/main" id="{25D89E38-14D1-480F-93C8-8A41396E3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10"/>
                  <a:gd name="T14" fmla="*/ 11 w 11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" name="Freeform 37">
                <a:extLst>
                  <a:ext uri="{FF2B5EF4-FFF2-40B4-BE49-F238E27FC236}">
                    <a16:creationId xmlns:a16="http://schemas.microsoft.com/office/drawing/2014/main" id="{221ED48A-BC4B-47AB-9C17-DD750CB93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68"/>
                  <a:gd name="T169" fmla="*/ 0 h 583"/>
                  <a:gd name="T170" fmla="*/ 768 w 768"/>
                  <a:gd name="T171" fmla="*/ 583 h 5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58" name="Rectangle 38">
            <a:extLst>
              <a:ext uri="{FF2B5EF4-FFF2-40B4-BE49-F238E27FC236}">
                <a16:creationId xmlns:a16="http://schemas.microsoft.com/office/drawing/2014/main" id="{22872C63-8C3A-4155-B0C3-334866FB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5238750"/>
            <a:ext cx="9604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PDA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2">
            <a:extLst>
              <a:ext uri="{FF2B5EF4-FFF2-40B4-BE49-F238E27FC236}">
                <a16:creationId xmlns:a16="http://schemas.microsoft.com/office/drawing/2014/main" id="{924EDEE7-F244-41D0-ADA8-BBB3A521D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624086-2B94-4F35-AEEA-91A5E05846A8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43" name="Rectangle 16">
            <a:extLst>
              <a:ext uri="{FF2B5EF4-FFF2-40B4-BE49-F238E27FC236}">
                <a16:creationId xmlns:a16="http://schemas.microsoft.com/office/drawing/2014/main" id="{28B63E51-5657-476F-AA3A-E1DA110B2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Multithreaded Server: For Serving Multiple Clients Concurrently</a:t>
            </a:r>
          </a:p>
        </p:txBody>
      </p:sp>
      <p:sp>
        <p:nvSpPr>
          <p:cNvPr id="61444" name="Freeform 38">
            <a:extLst>
              <a:ext uri="{FF2B5EF4-FFF2-40B4-BE49-F238E27FC236}">
                <a16:creationId xmlns:a16="http://schemas.microsoft.com/office/drawing/2014/main" id="{DB362FE2-AA2C-498D-B76A-CED015664027}"/>
              </a:ext>
            </a:extLst>
          </p:cNvPr>
          <p:cNvSpPr>
            <a:spLocks/>
          </p:cNvSpPr>
          <p:nvPr/>
        </p:nvSpPr>
        <p:spPr bwMode="auto">
          <a:xfrm>
            <a:off x="1981200" y="3352800"/>
            <a:ext cx="4953000" cy="762000"/>
          </a:xfrm>
          <a:custGeom>
            <a:avLst/>
            <a:gdLst>
              <a:gd name="T0" fmla="*/ 0 w 3120"/>
              <a:gd name="T1" fmla="*/ 0 h 480"/>
              <a:gd name="T2" fmla="*/ 2147483646 w 3120"/>
              <a:gd name="T3" fmla="*/ 2147483646 h 480"/>
              <a:gd name="T4" fmla="*/ 2147483646 w 3120"/>
              <a:gd name="T5" fmla="*/ 2147483646 h 480"/>
              <a:gd name="T6" fmla="*/ 2147483646 w 3120"/>
              <a:gd name="T7" fmla="*/ 2147483646 h 480"/>
              <a:gd name="T8" fmla="*/ 2147483646 w 3120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0"/>
              <a:gd name="T16" fmla="*/ 0 h 480"/>
              <a:gd name="T17" fmla="*/ 3120 w 3120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0" h="480">
                <a:moveTo>
                  <a:pt x="0" y="0"/>
                </a:moveTo>
                <a:cubicBezTo>
                  <a:pt x="232" y="100"/>
                  <a:pt x="464" y="200"/>
                  <a:pt x="624" y="240"/>
                </a:cubicBezTo>
                <a:cubicBezTo>
                  <a:pt x="784" y="280"/>
                  <a:pt x="672" y="232"/>
                  <a:pt x="960" y="240"/>
                </a:cubicBezTo>
                <a:cubicBezTo>
                  <a:pt x="1248" y="248"/>
                  <a:pt x="1992" y="248"/>
                  <a:pt x="2352" y="288"/>
                </a:cubicBezTo>
                <a:cubicBezTo>
                  <a:pt x="2712" y="328"/>
                  <a:pt x="3000" y="448"/>
                  <a:pt x="3120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1445" name="Freeform 39">
            <a:extLst>
              <a:ext uri="{FF2B5EF4-FFF2-40B4-BE49-F238E27FC236}">
                <a16:creationId xmlns:a16="http://schemas.microsoft.com/office/drawing/2014/main" id="{6250145C-AAFA-402F-92B3-16082F4B6159}"/>
              </a:ext>
            </a:extLst>
          </p:cNvPr>
          <p:cNvSpPr>
            <a:spLocks/>
          </p:cNvSpPr>
          <p:nvPr/>
        </p:nvSpPr>
        <p:spPr bwMode="auto">
          <a:xfrm>
            <a:off x="2286000" y="4013200"/>
            <a:ext cx="5638800" cy="1320800"/>
          </a:xfrm>
          <a:custGeom>
            <a:avLst/>
            <a:gdLst>
              <a:gd name="T0" fmla="*/ 0 w 3552"/>
              <a:gd name="T1" fmla="*/ 2147483646 h 832"/>
              <a:gd name="T2" fmla="*/ 2147483646 w 3552"/>
              <a:gd name="T3" fmla="*/ 2147483646 h 832"/>
              <a:gd name="T4" fmla="*/ 2147483646 w 3552"/>
              <a:gd name="T5" fmla="*/ 2147483646 h 832"/>
              <a:gd name="T6" fmla="*/ 2147483646 w 3552"/>
              <a:gd name="T7" fmla="*/ 2147483646 h 832"/>
              <a:gd name="T8" fmla="*/ 2147483646 w 3552"/>
              <a:gd name="T9" fmla="*/ 2147483646 h 832"/>
              <a:gd name="T10" fmla="*/ 2147483646 w 3552"/>
              <a:gd name="T11" fmla="*/ 2147483646 h 8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52"/>
              <a:gd name="T19" fmla="*/ 0 h 832"/>
              <a:gd name="T20" fmla="*/ 3552 w 3552"/>
              <a:gd name="T21" fmla="*/ 832 h 8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52" h="832">
                <a:moveTo>
                  <a:pt x="0" y="832"/>
                </a:moveTo>
                <a:cubicBezTo>
                  <a:pt x="276" y="764"/>
                  <a:pt x="552" y="696"/>
                  <a:pt x="768" y="592"/>
                </a:cubicBezTo>
                <a:cubicBezTo>
                  <a:pt x="984" y="488"/>
                  <a:pt x="1064" y="296"/>
                  <a:pt x="1296" y="208"/>
                </a:cubicBezTo>
                <a:cubicBezTo>
                  <a:pt x="1528" y="120"/>
                  <a:pt x="1864" y="0"/>
                  <a:pt x="2160" y="64"/>
                </a:cubicBezTo>
                <a:cubicBezTo>
                  <a:pt x="2456" y="128"/>
                  <a:pt x="2840" y="584"/>
                  <a:pt x="3072" y="592"/>
                </a:cubicBezTo>
                <a:cubicBezTo>
                  <a:pt x="3304" y="600"/>
                  <a:pt x="3428" y="356"/>
                  <a:pt x="3552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pic>
        <p:nvPicPr>
          <p:cNvPr id="61446" name="Content Placeholder 7" descr="earth.svg.hi.png">
            <a:extLst>
              <a:ext uri="{FF2B5EF4-FFF2-40B4-BE49-F238E27FC236}">
                <a16:creationId xmlns:a16="http://schemas.microsoft.com/office/drawing/2014/main" id="{6A07C6F3-74BF-4E45-9750-B3F40B737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212725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loud">
            <a:extLst>
              <a:ext uri="{FF2B5EF4-FFF2-40B4-BE49-F238E27FC236}">
                <a16:creationId xmlns:a16="http://schemas.microsoft.com/office/drawing/2014/main" id="{93F826D1-B523-405E-B441-37B2B4576D3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495800" y="4267200"/>
            <a:ext cx="1905000" cy="9525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62FE18BF-323F-422B-A5D6-521201CB19B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971800" y="3733800"/>
            <a:ext cx="1905000" cy="9525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sp>
        <p:nvSpPr>
          <p:cNvPr id="26" name="Cloud">
            <a:extLst>
              <a:ext uri="{FF2B5EF4-FFF2-40B4-BE49-F238E27FC236}">
                <a16:creationId xmlns:a16="http://schemas.microsoft.com/office/drawing/2014/main" id="{2BF64675-B8CA-47A1-9905-156E826157C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495800" y="2895600"/>
            <a:ext cx="1752600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grpSp>
        <p:nvGrpSpPr>
          <p:cNvPr id="61450" name="Group 26">
            <a:extLst>
              <a:ext uri="{FF2B5EF4-FFF2-40B4-BE49-F238E27FC236}">
                <a16:creationId xmlns:a16="http://schemas.microsoft.com/office/drawing/2014/main" id="{8B6B6712-08CF-4062-A109-0BD6B5F0A9C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105400"/>
            <a:ext cx="914400" cy="914400"/>
            <a:chOff x="3352800" y="5334000"/>
            <a:chExt cx="914400" cy="91440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17617D9-68C3-40BD-B170-EA2F72781D11}"/>
                </a:ext>
              </a:extLst>
            </p:cNvPr>
            <p:cNvSpPr/>
            <p:nvPr/>
          </p:nvSpPr>
          <p:spPr>
            <a:xfrm>
              <a:off x="3352800" y="5334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2F1419C1-A0C4-45E5-AA91-A606D0D9FEC0}"/>
                </a:ext>
              </a:extLst>
            </p:cNvPr>
            <p:cNvSpPr/>
            <p:nvPr/>
          </p:nvSpPr>
          <p:spPr>
            <a:xfrm>
              <a:off x="3733800" y="5486400"/>
              <a:ext cx="152400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76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E7354910-67E1-4197-AA4A-6C5CC2129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55626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51" name="Group 30">
            <a:extLst>
              <a:ext uri="{FF2B5EF4-FFF2-40B4-BE49-F238E27FC236}">
                <a16:creationId xmlns:a16="http://schemas.microsoft.com/office/drawing/2014/main" id="{E734F3E8-E13F-42E6-A60E-4CF34144FC1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048000"/>
            <a:ext cx="914400" cy="914400"/>
            <a:chOff x="3352800" y="5334000"/>
            <a:chExt cx="914400" cy="9144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8B876156-471A-4D67-8956-809E383CEA94}"/>
                </a:ext>
              </a:extLst>
            </p:cNvPr>
            <p:cNvSpPr/>
            <p:nvPr/>
          </p:nvSpPr>
          <p:spPr>
            <a:xfrm>
              <a:off x="3352800" y="5334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6B39C799-4104-4452-819F-32C1CAE9B055}"/>
                </a:ext>
              </a:extLst>
            </p:cNvPr>
            <p:cNvSpPr/>
            <p:nvPr/>
          </p:nvSpPr>
          <p:spPr>
            <a:xfrm>
              <a:off x="3733800" y="5486400"/>
              <a:ext cx="152400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73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D74B94DB-C33A-4CA5-B004-94E4712C2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55626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794F5F2-56A0-429E-BDE3-80D350A4CEF7}"/>
              </a:ext>
            </a:extLst>
          </p:cNvPr>
          <p:cNvSpPr/>
          <p:nvPr/>
        </p:nvSpPr>
        <p:spPr>
          <a:xfrm>
            <a:off x="6934200" y="3048000"/>
            <a:ext cx="1981200" cy="1143000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/>
          </a:p>
        </p:txBody>
      </p:sp>
      <p:grpSp>
        <p:nvGrpSpPr>
          <p:cNvPr id="61453" name="Group 35">
            <a:extLst>
              <a:ext uri="{FF2B5EF4-FFF2-40B4-BE49-F238E27FC236}">
                <a16:creationId xmlns:a16="http://schemas.microsoft.com/office/drawing/2014/main" id="{0E4FCC3F-32F6-4349-BEC6-51FA379EE70C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276600"/>
            <a:ext cx="457200" cy="533400"/>
            <a:chOff x="7086600" y="3505200"/>
            <a:chExt cx="457086" cy="533400"/>
          </a:xfrm>
        </p:grpSpPr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10A83F7E-6C34-4969-ADCB-979C61FF55C4}"/>
                </a:ext>
              </a:extLst>
            </p:cNvPr>
            <p:cNvSpPr/>
            <p:nvPr/>
          </p:nvSpPr>
          <p:spPr>
            <a:xfrm>
              <a:off x="7238962" y="3505200"/>
              <a:ext cx="152362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70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04EC7B64-670B-4AAD-8BE7-540D64D19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54" name="Group 38">
            <a:extLst>
              <a:ext uri="{FF2B5EF4-FFF2-40B4-BE49-F238E27FC236}">
                <a16:creationId xmlns:a16="http://schemas.microsoft.com/office/drawing/2014/main" id="{A4F4CF53-82A4-48A9-8A14-C64C96B3F8A0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352800"/>
            <a:ext cx="457200" cy="533400"/>
            <a:chOff x="7086600" y="3505200"/>
            <a:chExt cx="457086" cy="533400"/>
          </a:xfrm>
        </p:grpSpPr>
        <p:sp>
          <p:nvSpPr>
            <p:cNvPr id="40" name="Can 39">
              <a:extLst>
                <a:ext uri="{FF2B5EF4-FFF2-40B4-BE49-F238E27FC236}">
                  <a16:creationId xmlns:a16="http://schemas.microsoft.com/office/drawing/2014/main" id="{C25B329D-2784-40B6-8E2D-27B73D3D2AD6}"/>
                </a:ext>
              </a:extLst>
            </p:cNvPr>
            <p:cNvSpPr/>
            <p:nvPr/>
          </p:nvSpPr>
          <p:spPr>
            <a:xfrm>
              <a:off x="7238962" y="3505200"/>
              <a:ext cx="152362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68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925F494B-3FF0-4DB5-ACB5-AA394FB5D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55" name="Group 41">
            <a:extLst>
              <a:ext uri="{FF2B5EF4-FFF2-40B4-BE49-F238E27FC236}">
                <a16:creationId xmlns:a16="http://schemas.microsoft.com/office/drawing/2014/main" id="{CEB885A2-B655-4C5A-B154-C0DE8A00C27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3352800"/>
            <a:ext cx="457200" cy="533400"/>
            <a:chOff x="7086600" y="3505200"/>
            <a:chExt cx="457086" cy="533400"/>
          </a:xfrm>
        </p:grpSpPr>
        <p:sp>
          <p:nvSpPr>
            <p:cNvPr id="43" name="Can 42">
              <a:extLst>
                <a:ext uri="{FF2B5EF4-FFF2-40B4-BE49-F238E27FC236}">
                  <a16:creationId xmlns:a16="http://schemas.microsoft.com/office/drawing/2014/main" id="{48ED78F3-B527-4A88-95E1-BAA722BE8894}"/>
                </a:ext>
              </a:extLst>
            </p:cNvPr>
            <p:cNvSpPr/>
            <p:nvPr/>
          </p:nvSpPr>
          <p:spPr>
            <a:xfrm>
              <a:off x="7238962" y="3505200"/>
              <a:ext cx="152362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66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B241A094-6CBD-4BBB-B0DD-D181CE411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56" name="Group 44">
            <a:extLst>
              <a:ext uri="{FF2B5EF4-FFF2-40B4-BE49-F238E27FC236}">
                <a16:creationId xmlns:a16="http://schemas.microsoft.com/office/drawing/2014/main" id="{25162D61-DC17-4BA8-9CEC-20E0C34D094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352800"/>
            <a:ext cx="457200" cy="533400"/>
            <a:chOff x="7086600" y="3505200"/>
            <a:chExt cx="457086" cy="533400"/>
          </a:xfrm>
        </p:grpSpPr>
        <p:sp>
          <p:nvSpPr>
            <p:cNvPr id="46" name="Can 45">
              <a:extLst>
                <a:ext uri="{FF2B5EF4-FFF2-40B4-BE49-F238E27FC236}">
                  <a16:creationId xmlns:a16="http://schemas.microsoft.com/office/drawing/2014/main" id="{FB266F0B-56ED-47F5-8E32-0BC1E05E803D}"/>
                </a:ext>
              </a:extLst>
            </p:cNvPr>
            <p:cNvSpPr/>
            <p:nvPr/>
          </p:nvSpPr>
          <p:spPr>
            <a:xfrm>
              <a:off x="7238962" y="3505200"/>
              <a:ext cx="152362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64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6C3461FB-735B-4210-B6AE-05C87D388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57" name="Picture 22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90A6369C-DD3F-4356-82CB-5EFE60B1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05000"/>
            <a:ext cx="1143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8" name="Picture 23" descr="C:\Documents and Settings\Administrator\Local Settings\Temporary Internet Files\Content.IE5\S5CT05S7\MC900441533[2].png">
            <a:extLst>
              <a:ext uri="{FF2B5EF4-FFF2-40B4-BE49-F238E27FC236}">
                <a16:creationId xmlns:a16="http://schemas.microsoft.com/office/drawing/2014/main" id="{16C6E317-29AF-4B68-8852-4824757A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0"/>
            <a:ext cx="12954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94A94E2-2839-431F-9B23-DBDE73D82FA0}"/>
              </a:ext>
            </a:extLst>
          </p:cNvPr>
          <p:cNvSpPr/>
          <p:nvPr/>
        </p:nvSpPr>
        <p:spPr>
          <a:xfrm>
            <a:off x="2133600" y="6096000"/>
            <a:ext cx="2057400" cy="381000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 Process 1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13CAEE2-B50A-413B-B5B5-8FE278B2AD6E}"/>
              </a:ext>
            </a:extLst>
          </p:cNvPr>
          <p:cNvSpPr/>
          <p:nvPr/>
        </p:nvSpPr>
        <p:spPr>
          <a:xfrm>
            <a:off x="914400" y="2514600"/>
            <a:ext cx="2057400" cy="381000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 Process 2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6E47FAA-3B68-42F8-8E33-C18FB6EC4EA3}"/>
              </a:ext>
            </a:extLst>
          </p:cNvPr>
          <p:cNvSpPr/>
          <p:nvPr/>
        </p:nvSpPr>
        <p:spPr>
          <a:xfrm>
            <a:off x="5791200" y="2286000"/>
            <a:ext cx="2057400" cy="381000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 Process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BEFE637-9022-4CF0-BAD6-C202F50BABE5}"/>
              </a:ext>
            </a:extLst>
          </p:cNvPr>
          <p:cNvSpPr/>
          <p:nvPr/>
        </p:nvSpPr>
        <p:spPr>
          <a:xfrm>
            <a:off x="7162800" y="3962400"/>
            <a:ext cx="1571625" cy="190500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 threads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A6FBAB73-255C-4A97-8E55-12A0C67D1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72D702-4C41-4058-98A4-F41B943C008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BAEFD12-E8C7-4139-9A81-019F8105D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F524E07-084F-4CF3-9D0B-95E714C48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Programming client/server applications in Java is fun and challenging</a:t>
            </a:r>
          </a:p>
          <a:p>
            <a:pPr eaLnBrk="1" hangingPunct="1"/>
            <a:r>
              <a:rPr lang="en-US" altLang="en-US" sz="2800"/>
              <a:t>Programming socket programming in Java is much easier than doing it in other languages such as C</a:t>
            </a:r>
          </a:p>
          <a:p>
            <a:pPr eaLnBrk="1" hangingPunct="1"/>
            <a:r>
              <a:rPr lang="en-US" altLang="en-US" sz="2800"/>
              <a:t>TCP for Connection-oriented communication, more reliable, flow control</a:t>
            </a:r>
          </a:p>
          <a:p>
            <a:pPr eaLnBrk="1" hangingPunct="1"/>
            <a:r>
              <a:rPr lang="en-US" altLang="en-US" sz="2800"/>
              <a:t>UDP for connection-less communication</a:t>
            </a:r>
          </a:p>
          <a:p>
            <a:pPr eaLnBrk="1" hangingPunct="1"/>
            <a:r>
              <a:rPr lang="en-US" altLang="en-US" sz="2800"/>
              <a:t>Keywords:</a:t>
            </a:r>
          </a:p>
          <a:p>
            <a:pPr lvl="1" eaLnBrk="1" hangingPunct="1"/>
            <a:r>
              <a:rPr lang="en-US" altLang="en-US" sz="2400"/>
              <a:t>Clients, servers, TCP/IP, port number, sockets, Java sockets</a:t>
            </a:r>
          </a:p>
        </p:txBody>
      </p:sp>
    </p:spTree>
  </p:cSld>
  <p:clrMapOvr>
    <a:masterClrMapping/>
  </p:clrMapOvr>
  <p:transition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93467B3C-038F-4459-8CD7-CE7FBD8C4C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96F073-E148-45E6-9D0E-F58EB32F9DA6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A117EDD-A65F-47E2-A940-282114B6E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References</a:t>
            </a:r>
            <a:endParaRPr lang="en-US" altLang="en-US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9838EDD-77A3-46E8-BA50-78BFD7CC7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Chapter 13: Socket Programming</a:t>
            </a:r>
          </a:p>
          <a:p>
            <a:pPr lvl="1" eaLnBrk="1" hangingPunct="1"/>
            <a:r>
              <a:rPr lang="en-AU" altLang="en-US" sz="2600" dirty="0"/>
              <a:t>R. </a:t>
            </a:r>
            <a:r>
              <a:rPr lang="en-AU" altLang="en-US" sz="2600" dirty="0" err="1"/>
              <a:t>Buyya</a:t>
            </a:r>
            <a:r>
              <a:rPr lang="en-AU" altLang="en-US" sz="2600" dirty="0"/>
              <a:t>, S. </a:t>
            </a:r>
            <a:r>
              <a:rPr lang="en-AU" altLang="en-US" sz="2600" dirty="0" err="1"/>
              <a:t>Selvi</a:t>
            </a:r>
            <a:r>
              <a:rPr lang="en-AU" altLang="en-US" sz="2600" dirty="0"/>
              <a:t>, X. Chu, </a:t>
            </a:r>
            <a:r>
              <a:rPr lang="en-AU" altLang="en-US" sz="2600" b="1" dirty="0"/>
              <a:t>“Object Oriented Programming with Java: Essentials and Applications”,</a:t>
            </a:r>
            <a:r>
              <a:rPr lang="en-AU" altLang="en-US" sz="2600" dirty="0"/>
              <a:t> McGraw Hill, New Delhi, India, 2009.</a:t>
            </a:r>
          </a:p>
          <a:p>
            <a:pPr lvl="1" eaLnBrk="1" hangingPunct="1"/>
            <a:r>
              <a:rPr lang="en-AU" altLang="en-US" sz="2600" dirty="0"/>
              <a:t>Sample chapters at book website: </a:t>
            </a:r>
            <a:r>
              <a:rPr lang="en-US" altLang="en-US" sz="2700" dirty="0"/>
              <a:t>http://www.buyya.com/java/</a:t>
            </a:r>
            <a:endParaRPr lang="en-AU" altLang="en-US" dirty="0"/>
          </a:p>
          <a:p>
            <a:pPr lvl="1" eaLnBrk="1" hangingPunct="1"/>
            <a:endParaRPr lang="en-US" altLang="en-US" dirty="0"/>
          </a:p>
        </p:txBody>
      </p:sp>
      <p:pic>
        <p:nvPicPr>
          <p:cNvPr id="65541" name="Picture 4">
            <a:extLst>
              <a:ext uri="{FF2B5EF4-FFF2-40B4-BE49-F238E27FC236}">
                <a16:creationId xmlns:a16="http://schemas.microsoft.com/office/drawing/2014/main" id="{0B35A803-A10B-4248-9615-226C2AE5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18288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9AF16ACB-776B-4C30-BA3D-23CCA6403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F91E4E-4252-441C-B105-8A510EE0E3A7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9918CB4-D8CE-4699-B262-79DC2C8FB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Increasing Demand for Internet Applications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DFA17F1-E961-489C-98DB-EE01F4B0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This created a huge demand for software designers with skills to create new Internet-enabled applications or migrate existing/legacy applications to the Internet platform.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chemeClr val="tx1"/>
                </a:solidFill>
              </a:rPr>
              <a:t>Object-oriented Java technologies</a:t>
            </a:r>
            <a:r>
              <a:rPr lang="en-US" altLang="en-US" sz="2600" dirty="0"/>
              <a:t>—</a:t>
            </a:r>
            <a:r>
              <a:rPr lang="en-US" altLang="en-US" sz="2600" dirty="0">
                <a:solidFill>
                  <a:schemeClr val="hlink"/>
                </a:solidFill>
              </a:rPr>
              <a:t>Sockets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</a:rPr>
              <a:t>threads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</a:rPr>
              <a:t>RMI</a:t>
            </a:r>
            <a:r>
              <a:rPr lang="en-US" altLang="en-US" sz="2600" dirty="0"/>
              <a:t>, clustering, </a:t>
            </a:r>
            <a:r>
              <a:rPr lang="en-US" altLang="en-US" sz="2600" dirty="0">
                <a:solidFill>
                  <a:srgbClr val="FF0000"/>
                </a:solidFill>
              </a:rPr>
              <a:t>Web services</a:t>
            </a:r>
            <a:r>
              <a:rPr lang="en-US" altLang="en-US" sz="2600" dirty="0"/>
              <a:t>—have emerged as leading solutions for creating portable, efficient, and maintainable large and complex Internet applications.</a:t>
            </a:r>
          </a:p>
        </p:txBody>
      </p:sp>
    </p:spTree>
  </p:cSld>
  <p:clrMapOvr>
    <a:masterClrMapping/>
  </p:clrMapOvr>
  <p:transition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C18B8CBD-BBC7-4532-AB4B-A89DFF5CD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63A939-4DEF-4AA6-ABE4-17B3D63A1A4B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39" name="Rectangle 10">
            <a:extLst>
              <a:ext uri="{FF2B5EF4-FFF2-40B4-BE49-F238E27FC236}">
                <a16:creationId xmlns:a16="http://schemas.microsoft.com/office/drawing/2014/main" id="{6FEBCCFB-E017-4F82-B7F0-43AB7F9C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3"/>
            <a:ext cx="73787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3600" b="1">
              <a:solidFill>
                <a:srgbClr val="FAFD00"/>
              </a:solidFill>
            </a:endParaRPr>
          </a:p>
        </p:txBody>
      </p:sp>
      <p:sp>
        <p:nvSpPr>
          <p:cNvPr id="14340" name="Rectangle 11">
            <a:extLst>
              <a:ext uri="{FF2B5EF4-FFF2-40B4-BE49-F238E27FC236}">
                <a16:creationId xmlns:a16="http://schemas.microsoft.com/office/drawing/2014/main" id="{73CA8B1E-0CE7-41F8-A29F-94A0D19D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1524000"/>
            <a:ext cx="4451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a client, a server, and network</a:t>
            </a:r>
          </a:p>
        </p:txBody>
      </p:sp>
      <p:sp>
        <p:nvSpPr>
          <p:cNvPr id="14341" name="Rectangle 18">
            <a:extLst>
              <a:ext uri="{FF2B5EF4-FFF2-40B4-BE49-F238E27FC236}">
                <a16:creationId xmlns:a16="http://schemas.microsoft.com/office/drawing/2014/main" id="{E6656531-B548-4E73-9651-E03B39D5C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AFD00"/>
                </a:solidFill>
              </a:rPr>
              <a:t>Elements of Client-Server Computing/Communication</a:t>
            </a:r>
          </a:p>
        </p:txBody>
      </p:sp>
      <p:sp>
        <p:nvSpPr>
          <p:cNvPr id="106515" name="Rectangle 19">
            <a:extLst>
              <a:ext uri="{FF2B5EF4-FFF2-40B4-BE49-F238E27FC236}">
                <a16:creationId xmlns:a16="http://schemas.microsoft.com/office/drawing/2014/main" id="{38857B91-4750-41A2-8F9A-B365E2927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345113"/>
            <a:ext cx="8077200" cy="1249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400" dirty="0">
                <a:ea typeface="+mn-ea"/>
              </a:rPr>
              <a:t>Processes follow protocols that define a set of rules that must be observed by participants: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50" dirty="0">
                <a:ea typeface="+mn-ea"/>
              </a:rPr>
              <a:t>How the data exchange is encoded?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50" dirty="0">
                <a:ea typeface="+mn-ea"/>
              </a:rPr>
              <a:t>How events (sending, receiving) are synchronized (ordered) so that participants can send and receive data in a coordinated manner?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dirty="0">
                <a:ea typeface="+mn-ea"/>
              </a:rPr>
              <a:t>In face-to-face communication, humans beings follow unspoken protocols based on eye contact, body language, gesture</a:t>
            </a:r>
            <a:r>
              <a:rPr lang="en-US" sz="1200" dirty="0">
                <a:ea typeface="+mn-ea"/>
              </a:rPr>
              <a:t>.</a:t>
            </a:r>
          </a:p>
        </p:txBody>
      </p:sp>
      <p:pic>
        <p:nvPicPr>
          <p:cNvPr id="14343" name="Content Placeholder 7" descr="earth.svg.hi.png">
            <a:extLst>
              <a:ext uri="{FF2B5EF4-FFF2-40B4-BE49-F238E27FC236}">
                <a16:creationId xmlns:a16="http://schemas.microsoft.com/office/drawing/2014/main" id="{F5B962EA-CB73-42A8-9B80-A46FE27BB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2362200"/>
            <a:ext cx="212725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B2989007-8E19-4228-B776-4AF8CE46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4184650"/>
            <a:ext cx="1219200" cy="2286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marL="285750" indent="-285750"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>
                <a:ea typeface="SimSun" pitchFamily="2" charset="-122"/>
              </a:rPr>
              <a:t>network</a:t>
            </a:r>
          </a:p>
        </p:txBody>
      </p:sp>
      <p:sp>
        <p:nvSpPr>
          <p:cNvPr id="23" name="Cloud">
            <a:extLst>
              <a:ext uri="{FF2B5EF4-FFF2-40B4-BE49-F238E27FC236}">
                <a16:creationId xmlns:a16="http://schemas.microsoft.com/office/drawing/2014/main" id="{8949917F-4C34-4CE1-A6FD-F0BAF5622CFC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198813" y="2743200"/>
            <a:ext cx="1676400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sp>
        <p:nvSpPr>
          <p:cNvPr id="24" name="Cloud">
            <a:extLst>
              <a:ext uri="{FF2B5EF4-FFF2-40B4-BE49-F238E27FC236}">
                <a16:creationId xmlns:a16="http://schemas.microsoft.com/office/drawing/2014/main" id="{6EDB50C3-28A2-4EFE-9C03-D356853D8ADD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341813" y="3429000"/>
            <a:ext cx="1676400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sp>
        <p:nvSpPr>
          <p:cNvPr id="14347" name="Line 3">
            <a:extLst>
              <a:ext uri="{FF2B5EF4-FFF2-40B4-BE49-F238E27FC236}">
                <a16:creationId xmlns:a16="http://schemas.microsoft.com/office/drawing/2014/main" id="{43C07E6A-20E7-4DA4-A938-ADAC190A5A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0613" y="32766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4">
            <a:extLst>
              <a:ext uri="{FF2B5EF4-FFF2-40B4-BE49-F238E27FC236}">
                <a16:creationId xmlns:a16="http://schemas.microsoft.com/office/drawing/2014/main" id="{4B92B702-3E0C-4429-8E52-8D65A592F5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813" y="3429000"/>
            <a:ext cx="1295400" cy="533400"/>
          </a:xfrm>
          <a:prstGeom prst="line">
            <a:avLst/>
          </a:prstGeom>
          <a:noFill/>
          <a:ln w="38100">
            <a:solidFill>
              <a:srgbClr val="0070C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5">
            <a:extLst>
              <a:ext uri="{FF2B5EF4-FFF2-40B4-BE49-F238E27FC236}">
                <a16:creationId xmlns:a16="http://schemas.microsoft.com/office/drawing/2014/main" id="{372F79CB-CA94-4139-9BCD-05F3C5E78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413" y="35814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6">
            <a:extLst>
              <a:ext uri="{FF2B5EF4-FFF2-40B4-BE49-F238E27FC236}">
                <a16:creationId xmlns:a16="http://schemas.microsoft.com/office/drawing/2014/main" id="{36AFDDEF-E859-410F-BE3A-A4ED2E172A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6263" y="3829050"/>
            <a:ext cx="895350" cy="133350"/>
          </a:xfrm>
          <a:prstGeom prst="line">
            <a:avLst/>
          </a:prstGeom>
          <a:noFill/>
          <a:ln w="38100">
            <a:solidFill>
              <a:srgbClr val="0070C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709915F-3E0A-4864-9B7F-AF40B26857AB}"/>
              </a:ext>
            </a:extLst>
          </p:cNvPr>
          <p:cNvSpPr>
            <a:spLocks noChangeArrowheads="1"/>
          </p:cNvSpPr>
          <p:nvPr/>
        </p:nvSpPr>
        <p:spPr bwMode="auto">
          <a:xfrm rot="20323455">
            <a:off x="2371725" y="3271838"/>
            <a:ext cx="893763" cy="231775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 dirty="0">
                <a:ea typeface="SimSun" pitchFamily="2" charset="-122"/>
              </a:rPr>
              <a:t>request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D8571EE-66C5-4542-B04D-B6CFC1026E5D}"/>
              </a:ext>
            </a:extLst>
          </p:cNvPr>
          <p:cNvSpPr>
            <a:spLocks noChangeArrowheads="1"/>
          </p:cNvSpPr>
          <p:nvPr/>
        </p:nvSpPr>
        <p:spPr bwMode="auto">
          <a:xfrm rot="410970">
            <a:off x="5648325" y="4016375"/>
            <a:ext cx="914400" cy="2286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marL="285750" indent="-285750"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>
                <a:ea typeface="SimSun" pitchFamily="2" charset="-122"/>
              </a:rPr>
              <a:t>result</a:t>
            </a:r>
          </a:p>
        </p:txBody>
      </p:sp>
      <p:pic>
        <p:nvPicPr>
          <p:cNvPr id="14353" name="Picture 25" descr="computer_desktop.png">
            <a:extLst>
              <a:ext uri="{FF2B5EF4-FFF2-40B4-BE49-F238E27FC236}">
                <a16:creationId xmlns:a16="http://schemas.microsoft.com/office/drawing/2014/main" id="{2826A4AB-81E4-4B4B-AE1E-619A0AB9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28956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27">
            <a:extLst>
              <a:ext uri="{FF2B5EF4-FFF2-40B4-BE49-F238E27FC236}">
                <a16:creationId xmlns:a16="http://schemas.microsoft.com/office/drawing/2014/main" id="{8F6677A1-724F-42AB-BB3F-E08E0DAFA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724400"/>
            <a:ext cx="1219200" cy="2286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 dirty="0">
                <a:ea typeface="SimSun" pitchFamily="2" charset="-122"/>
              </a:rPr>
              <a:t>client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A4ECF0F-F4EF-4948-A21B-2CB0D7E2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4924425"/>
            <a:ext cx="1219200" cy="2286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 dirty="0">
                <a:ea typeface="SimSun" pitchFamily="2" charset="-122"/>
              </a:rPr>
              <a:t>server</a:t>
            </a:r>
          </a:p>
        </p:txBody>
      </p:sp>
      <p:pic>
        <p:nvPicPr>
          <p:cNvPr id="14356" name="Picture 20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E536E115-367F-4DEA-A37D-C059AB55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2819400"/>
            <a:ext cx="1387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57290202-F18D-45AC-B2CC-FA2B5715F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D54278-C3C2-4D9D-B2A2-92639563AEE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6C65EA4-874A-4EC9-A6CB-C4564FDBF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Networking Basics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CD42935-16AA-4D4F-A23B-96015058B4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Physical/Link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Functionalities for transmission of signals representing a stream of data from one computer to another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Internet/Network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IP (Internet Protocols) – a packet of data to be addressed to a remote computer and delivered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Transport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Functionalities for delivering data packets to a specific process on a remote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TCP (Transmission Control Protocol)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UDP (User Datagram Protocol)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/>
              <a:t>Programming Interface: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b="1" dirty="0">
                <a:solidFill>
                  <a:srgbClr val="FF0000"/>
                </a:solidFill>
              </a:rPr>
              <a:t>Sockets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Applications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Message exchange between standard or user applications: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/>
              <a:t>HTTP, FTP, Telnet, Skype,…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BA32FC8B-EE31-444D-B64C-F0CB734988C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TCP/IP Stack</a:t>
            </a:r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9610D2E1-3166-475F-A2D6-CA23A26D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2590800"/>
            <a:ext cx="2149475" cy="7715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Application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(http,ftp,telnet,…)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9C76A121-913A-4A25-BCA1-0D8B9E330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2133600" cy="7715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Transport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(TCP, UDP,..)</a:t>
            </a:r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D5BD2B3B-BC00-49E6-AC4B-DBD7391B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14800"/>
            <a:ext cx="2133600" cy="7715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Internet/Network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(IP,..)</a:t>
            </a:r>
          </a:p>
        </p:txBody>
      </p:sp>
      <p:sp>
        <p:nvSpPr>
          <p:cNvPr id="16393" name="Text Box 8">
            <a:extLst>
              <a:ext uri="{FF2B5EF4-FFF2-40B4-BE49-F238E27FC236}">
                <a16:creationId xmlns:a16="http://schemas.microsoft.com/office/drawing/2014/main" id="{BC6146A9-40A7-4E68-BAF5-3A2E4323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76800"/>
            <a:ext cx="2133600" cy="7715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Physical/Link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(device driver,..)</a:t>
            </a:r>
          </a:p>
        </p:txBody>
      </p:sp>
    </p:spTree>
  </p:cSld>
  <p:clrMapOvr>
    <a:masterClrMapping/>
  </p:clrMapOvr>
  <p:transition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18CE66F1-7CE1-4129-91BC-F6839BC9A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B48CD8-A41E-4CB3-8C30-07805B9F6CAF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61FC0A7-5094-4CF7-8B46-BC0A5DE88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Networking Basics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B46185DB-E066-4C0C-9326-630B1A1DE7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419600" cy="4456113"/>
          </a:xfrm>
        </p:spPr>
        <p:txBody>
          <a:bodyPr/>
          <a:lstStyle/>
          <a:p>
            <a:pPr eaLnBrk="1" hangingPunct="1"/>
            <a:r>
              <a:rPr lang="en-US" altLang="en-US" sz="2400"/>
              <a:t>TCP (Transmission Control Protocol) is a </a:t>
            </a:r>
            <a:r>
              <a:rPr lang="en-US" altLang="en-US" sz="2400">
                <a:solidFill>
                  <a:schemeClr val="hlink"/>
                </a:solidFill>
              </a:rPr>
              <a:t>connection-oriented</a:t>
            </a:r>
            <a:r>
              <a:rPr lang="en-US" altLang="en-US" sz="2400"/>
              <a:t> communication protocol that provides a reliable flow of data between two computers.</a:t>
            </a:r>
          </a:p>
          <a:p>
            <a:pPr eaLnBrk="1" hangingPunct="1"/>
            <a:r>
              <a:rPr lang="en-US" altLang="en-US" sz="2400"/>
              <a:t>Analogy: Speaking on Phone</a:t>
            </a:r>
          </a:p>
          <a:p>
            <a:pPr eaLnBrk="1" hangingPunct="1"/>
            <a:r>
              <a:rPr lang="en-US" altLang="en-US" sz="2400"/>
              <a:t>Example applications:</a:t>
            </a:r>
          </a:p>
          <a:p>
            <a:pPr lvl="1" eaLnBrk="1" hangingPunct="1"/>
            <a:r>
              <a:rPr lang="en-US" altLang="en-US" sz="1800"/>
              <a:t>HTTP, FTP, Telnet</a:t>
            </a:r>
          </a:p>
          <a:p>
            <a:pPr lvl="1" eaLnBrk="1" hangingPunct="1"/>
            <a:r>
              <a:rPr lang="en-AU" altLang="en-US" sz="1800" b="1"/>
              <a:t>Skype</a:t>
            </a:r>
            <a:r>
              <a:rPr lang="en-AU" altLang="en-US" sz="1800"/>
              <a:t> uses </a:t>
            </a:r>
            <a:r>
              <a:rPr lang="en-AU" altLang="en-US" sz="1800" b="1"/>
              <a:t>TCP</a:t>
            </a:r>
            <a:r>
              <a:rPr lang="en-AU" altLang="en-US" sz="1800"/>
              <a:t> for call signalling, and both </a:t>
            </a:r>
            <a:r>
              <a:rPr lang="en-AU" altLang="en-US" sz="1800" b="1"/>
              <a:t>UDP</a:t>
            </a:r>
            <a:r>
              <a:rPr lang="en-AU" altLang="en-US" sz="1800"/>
              <a:t> and </a:t>
            </a:r>
            <a:r>
              <a:rPr lang="en-AU" altLang="en-US" sz="1800" b="1"/>
              <a:t>TCP</a:t>
            </a:r>
            <a:r>
              <a:rPr lang="en-AU" altLang="en-US" sz="1800"/>
              <a:t> for transporting media traffic.</a:t>
            </a:r>
            <a:endParaRPr lang="en-US" altLang="en-US" sz="18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152015B7-5DAA-4961-AA09-905EA4A5820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400" dirty="0"/>
              <a:t>TCP/IP Stack</a:t>
            </a:r>
          </a:p>
        </p:txBody>
      </p:sp>
      <p:sp>
        <p:nvSpPr>
          <p:cNvPr id="18438" name="Text Box 13">
            <a:extLst>
              <a:ext uri="{FF2B5EF4-FFF2-40B4-BE49-F238E27FC236}">
                <a16:creationId xmlns:a16="http://schemas.microsoft.com/office/drawing/2014/main" id="{BE63A53A-0458-4336-B9BB-08A7B7B7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2149475" cy="7715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Application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(http,ftp,telnet,…)</a:t>
            </a:r>
          </a:p>
        </p:txBody>
      </p:sp>
      <p:sp>
        <p:nvSpPr>
          <p:cNvPr id="18439" name="Text Box 14">
            <a:extLst>
              <a:ext uri="{FF2B5EF4-FFF2-40B4-BE49-F238E27FC236}">
                <a16:creationId xmlns:a16="http://schemas.microsoft.com/office/drawing/2014/main" id="{506368C6-2556-4546-B1D3-286ABA579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2133600" cy="7715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Transport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(TCP, UDP,..)</a:t>
            </a:r>
          </a:p>
        </p:txBody>
      </p:sp>
      <p:sp>
        <p:nvSpPr>
          <p:cNvPr id="18440" name="Text Box 15">
            <a:extLst>
              <a:ext uri="{FF2B5EF4-FFF2-40B4-BE49-F238E27FC236}">
                <a16:creationId xmlns:a16="http://schemas.microsoft.com/office/drawing/2014/main" id="{57C7A304-0EB8-422E-880B-AE2F6221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14800"/>
            <a:ext cx="2133600" cy="7715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Internet/Network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(IP,..)</a:t>
            </a:r>
          </a:p>
        </p:txBody>
      </p:sp>
      <p:sp>
        <p:nvSpPr>
          <p:cNvPr id="18441" name="Text Box 16">
            <a:extLst>
              <a:ext uri="{FF2B5EF4-FFF2-40B4-BE49-F238E27FC236}">
                <a16:creationId xmlns:a16="http://schemas.microsoft.com/office/drawing/2014/main" id="{268C4DE8-F5D9-48AE-AA74-62402BFD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76800"/>
            <a:ext cx="2133600" cy="7715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Physical/Link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(device driver,..)</a:t>
            </a:r>
          </a:p>
        </p:txBody>
      </p:sp>
    </p:spTree>
  </p:cSld>
  <p:clrMapOvr>
    <a:masterClrMapping/>
  </p:clrMapOvr>
  <p:transition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BF278048-6114-4A5C-AC38-78F8E1255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A6ECD-CF58-4CA4-824E-8B01E8BA4D48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5F580BF-8818-4CD1-802C-256D2B73B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Networking Basics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0839CD3-9766-4EE3-9C86-0D11B38A49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UDP (User Datagram Protocol) is a </a:t>
            </a:r>
            <a:r>
              <a:rPr lang="en-US" altLang="en-US" sz="2000">
                <a:solidFill>
                  <a:schemeClr val="hlink"/>
                </a:solidFill>
              </a:rPr>
              <a:t>connectionless communication</a:t>
            </a:r>
            <a:r>
              <a:rPr lang="en-US" altLang="en-US" sz="2000"/>
              <a:t> protocol that sends independent packets of data, called </a:t>
            </a:r>
            <a:r>
              <a:rPr lang="en-US" altLang="en-US" sz="2000" i="1"/>
              <a:t>datagrams</a:t>
            </a:r>
            <a:r>
              <a:rPr lang="en-US" altLang="en-US" sz="2000"/>
              <a:t>, from one computer to another with </a:t>
            </a:r>
            <a:r>
              <a:rPr lang="en-US" altLang="en-US" sz="2000" u="sng"/>
              <a:t>no</a:t>
            </a:r>
            <a:r>
              <a:rPr lang="en-US" altLang="en-US" sz="2000"/>
              <a:t> guarantees about arrival or order of arrival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Similar to sending multiple emails/letters to friends, each containing part of a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 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Clock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Live streaming (event/sports broadcasting)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E610CD40-7C49-4381-B2E4-05399E50343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400" dirty="0"/>
              <a:t>TCP/IP Stack</a:t>
            </a: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EE97D2D7-ED6D-453A-85A8-F965538C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2149475" cy="7715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Application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(http,ftp,telnet,…)</a:t>
            </a:r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00FA0B19-FA27-4354-A069-23F6EBFF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2133600" cy="7715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Transport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(TCP, UDP,..)</a:t>
            </a:r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09BB109E-439A-427D-BB55-D520DD75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14800"/>
            <a:ext cx="2133600" cy="7715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Network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(IP,..)</a:t>
            </a:r>
          </a:p>
        </p:txBody>
      </p:sp>
      <p:sp>
        <p:nvSpPr>
          <p:cNvPr id="20489" name="Text Box 8">
            <a:extLst>
              <a:ext uri="{FF2B5EF4-FFF2-40B4-BE49-F238E27FC236}">
                <a16:creationId xmlns:a16="http://schemas.microsoft.com/office/drawing/2014/main" id="{D1EB282F-CA5B-4A4D-A0D7-BB6894C4B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76800"/>
            <a:ext cx="2133600" cy="7715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Link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(device driver,..)</a:t>
            </a:r>
          </a:p>
        </p:txBody>
      </p:sp>
    </p:spTree>
  </p:cSld>
  <p:clrMapOvr>
    <a:masterClrMapping/>
  </p:clrMapOvr>
  <p:transition advTm="1000"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85750" marR="0" indent="-28575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0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85750" marR="0" indent="-28575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0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RajDesign1</Template>
  <TotalTime>2898</TotalTime>
  <Pages>23</Pages>
  <Words>3023</Words>
  <Application>Microsoft Office PowerPoint</Application>
  <PresentationFormat>On-screen Show (4:3)</PresentationFormat>
  <Paragraphs>450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Courier New</vt:lpstr>
      <vt:lpstr>Tahoma</vt:lpstr>
      <vt:lpstr>Times New Roman</vt:lpstr>
      <vt:lpstr>TimesNewRomanPSMT</vt:lpstr>
      <vt:lpstr>Wingdings</vt:lpstr>
      <vt:lpstr>Blends</vt:lpstr>
      <vt:lpstr>Microsoft ClipArt Gallery</vt:lpstr>
      <vt:lpstr>CorelDRAW!</vt:lpstr>
      <vt:lpstr>Inter-Process Communication (IPC): Network Programming using TCP Java Sockets</vt:lpstr>
      <vt:lpstr>Agenda</vt:lpstr>
      <vt:lpstr>Introduction</vt:lpstr>
      <vt:lpstr>Internet Applications Serving Local and Remote Users</vt:lpstr>
      <vt:lpstr>Increasing Demand for Internet Applications</vt:lpstr>
      <vt:lpstr>Elements of Client-Server Computing/Communication</vt:lpstr>
      <vt:lpstr>Networking Basics</vt:lpstr>
      <vt:lpstr>Networking Basics</vt:lpstr>
      <vt:lpstr>Networking Basics</vt:lpstr>
      <vt:lpstr>TCP Vs UDP Communication</vt:lpstr>
      <vt:lpstr>Understanding Ports</vt:lpstr>
      <vt:lpstr>Understanding Ports</vt:lpstr>
      <vt:lpstr>Sockets</vt:lpstr>
      <vt:lpstr>Socket Communication</vt:lpstr>
      <vt:lpstr>Socket Communication</vt:lpstr>
      <vt:lpstr>Sockets and Java Socket Classes</vt:lpstr>
      <vt:lpstr>Java Sockets</vt:lpstr>
      <vt:lpstr>Implementing a Server Program</vt:lpstr>
      <vt:lpstr>Implementing a Client Program</vt:lpstr>
      <vt:lpstr>A simple server (simplified code) </vt:lpstr>
      <vt:lpstr>A simple client (simplified code) </vt:lpstr>
      <vt:lpstr>Run</vt:lpstr>
      <vt:lpstr>Socket Exceptions</vt:lpstr>
      <vt:lpstr>ServerSocket &amp; Exceptions</vt:lpstr>
      <vt:lpstr>Server in a Loop: Always up</vt:lpstr>
      <vt:lpstr>Java API for UDP Programming</vt:lpstr>
      <vt:lpstr>UDP Client: Sends a Message and Gets reply</vt:lpstr>
      <vt:lpstr>UDP Sever: repeatedly receive a request and sends it back to the client</vt:lpstr>
      <vt:lpstr>Example: MathServer – Demonstrates the use of Sockets</vt:lpstr>
      <vt:lpstr>Example: MathServer</vt:lpstr>
      <vt:lpstr>Example: MathServer</vt:lpstr>
      <vt:lpstr>Example 1: MathServer</vt:lpstr>
      <vt:lpstr>Example 1: MathServer</vt:lpstr>
      <vt:lpstr>Example 1: MathServer</vt:lpstr>
      <vt:lpstr>Example 1: MathServer</vt:lpstr>
      <vt:lpstr>Example: MathServer</vt:lpstr>
      <vt:lpstr>Example: main() for MathServer</vt:lpstr>
      <vt:lpstr>Example 1: Client for MathServer?</vt:lpstr>
      <vt:lpstr>Example 1: Client for MathServer?</vt:lpstr>
      <vt:lpstr>Multithreaded Server: For Serving Multiple Clients Concurrently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Computing (the wave of the future)</dc:title>
  <dc:creator>Rajkumar Buyya</dc:creator>
  <cp:lastModifiedBy>anas60Staff</cp:lastModifiedBy>
  <cp:revision>238</cp:revision>
  <cp:lastPrinted>2019-08-06T04:05:01Z</cp:lastPrinted>
  <dcterms:created xsi:type="dcterms:W3CDTF">1996-10-18T09:35:36Z</dcterms:created>
  <dcterms:modified xsi:type="dcterms:W3CDTF">2023-10-24T07:53:08Z</dcterms:modified>
</cp:coreProperties>
</file>