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74"/>
  </p:notesMasterIdLst>
  <p:handoutMasterIdLst>
    <p:handoutMasterId r:id="rId75"/>
  </p:handoutMasterIdLst>
  <p:sldIdLst>
    <p:sldId id="927" r:id="rId4"/>
    <p:sldId id="763" r:id="rId5"/>
    <p:sldId id="890" r:id="rId6"/>
    <p:sldId id="891" r:id="rId7"/>
    <p:sldId id="785" r:id="rId8"/>
    <p:sldId id="797" r:id="rId9"/>
    <p:sldId id="786" r:id="rId10"/>
    <p:sldId id="779" r:id="rId11"/>
    <p:sldId id="780" r:id="rId12"/>
    <p:sldId id="781" r:id="rId13"/>
    <p:sldId id="782" r:id="rId14"/>
    <p:sldId id="784" r:id="rId15"/>
    <p:sldId id="765" r:id="rId16"/>
    <p:sldId id="766" r:id="rId17"/>
    <p:sldId id="767" r:id="rId18"/>
    <p:sldId id="787" r:id="rId19"/>
    <p:sldId id="791" r:id="rId20"/>
    <p:sldId id="788" r:id="rId21"/>
    <p:sldId id="789" r:id="rId22"/>
    <p:sldId id="790" r:id="rId23"/>
    <p:sldId id="809" r:id="rId24"/>
    <p:sldId id="878" r:id="rId25"/>
    <p:sldId id="879" r:id="rId26"/>
    <p:sldId id="880" r:id="rId27"/>
    <p:sldId id="819" r:id="rId28"/>
    <p:sldId id="820" r:id="rId29"/>
    <p:sldId id="810" r:id="rId30"/>
    <p:sldId id="811" r:id="rId31"/>
    <p:sldId id="904" r:id="rId32"/>
    <p:sldId id="812" r:id="rId33"/>
    <p:sldId id="908" r:id="rId34"/>
    <p:sldId id="905" r:id="rId35"/>
    <p:sldId id="906" r:id="rId36"/>
    <p:sldId id="813" r:id="rId37"/>
    <p:sldId id="907" r:id="rId38"/>
    <p:sldId id="893" r:id="rId39"/>
    <p:sldId id="823" r:id="rId40"/>
    <p:sldId id="915" r:id="rId41"/>
    <p:sldId id="916" r:id="rId42"/>
    <p:sldId id="917" r:id="rId43"/>
    <p:sldId id="918" r:id="rId44"/>
    <p:sldId id="894" r:id="rId45"/>
    <p:sldId id="824" r:id="rId46"/>
    <p:sldId id="825" r:id="rId47"/>
    <p:sldId id="896" r:id="rId48"/>
    <p:sldId id="897" r:id="rId49"/>
    <p:sldId id="919" r:id="rId50"/>
    <p:sldId id="920" r:id="rId51"/>
    <p:sldId id="921" r:id="rId52"/>
    <p:sldId id="922" r:id="rId53"/>
    <p:sldId id="923" r:id="rId54"/>
    <p:sldId id="924" r:id="rId55"/>
    <p:sldId id="925" r:id="rId56"/>
    <p:sldId id="926" r:id="rId57"/>
    <p:sldId id="868" r:id="rId58"/>
    <p:sldId id="869" r:id="rId59"/>
    <p:sldId id="875" r:id="rId60"/>
    <p:sldId id="909" r:id="rId61"/>
    <p:sldId id="910" r:id="rId62"/>
    <p:sldId id="912" r:id="rId63"/>
    <p:sldId id="913" r:id="rId64"/>
    <p:sldId id="877" r:id="rId65"/>
    <p:sldId id="914" r:id="rId66"/>
    <p:sldId id="864" r:id="rId67"/>
    <p:sldId id="849" r:id="rId68"/>
    <p:sldId id="850" r:id="rId69"/>
    <p:sldId id="851" r:id="rId70"/>
    <p:sldId id="852" r:id="rId71"/>
    <p:sldId id="711" r:id="rId72"/>
    <p:sldId id="764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6987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3974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0964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795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4938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1926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8914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5902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FF99"/>
    <a:srgbClr val="FF9933"/>
    <a:srgbClr val="FFCC99"/>
    <a:srgbClr val="CC99FF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4971" autoAdjust="0"/>
  </p:normalViewPr>
  <p:slideViewPr>
    <p:cSldViewPr>
      <p:cViewPr varScale="1">
        <p:scale>
          <a:sx n="68" d="100"/>
          <a:sy n="68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87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69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39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9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9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4938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26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14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02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9E58117-5DEC-4410-B271-D8E346BA2971}" type="slidenum">
              <a:rPr lang="de-AT">
                <a:solidFill>
                  <a:prstClr val="black"/>
                </a:solidFill>
              </a:rPr>
              <a:pPr/>
              <a:t>1</a:t>
            </a:fld>
            <a:endParaRPr lang="de-AT">
              <a:solidFill>
                <a:prstClr val="black"/>
              </a:solidFill>
            </a:endParaRPr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1BD8E-A98F-4DDC-B738-89D67D44879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Thanks to Nick Panagopolis for the slides on Client Server Configurations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1BD8E-A98F-4DDC-B738-89D67D44879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Thanks to Nick Panagopolis for the slides on Client Server Configurations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A1269DA-393A-447D-9373-DB266B69A02C}" type="slidenum">
              <a:rPr lang="de-AT">
                <a:solidFill>
                  <a:prstClr val="black"/>
                </a:solidFill>
              </a:rPr>
              <a:pPr/>
              <a:t>70</a:t>
            </a:fld>
            <a:endParaRPr lang="de-AT">
              <a:solidFill>
                <a:prstClr val="black"/>
              </a:solidFill>
            </a:endParaRPr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597" indent="0" algn="ctr">
              <a:buNone/>
              <a:defRPr/>
            </a:lvl2pPr>
            <a:lvl3pPr marL="829194" indent="0" algn="ctr">
              <a:buNone/>
              <a:defRPr/>
            </a:lvl3pPr>
            <a:lvl4pPr marL="1243791" indent="0" algn="ctr">
              <a:buNone/>
              <a:defRPr/>
            </a:lvl4pPr>
            <a:lvl5pPr marL="1658388" indent="0" algn="ctr">
              <a:buNone/>
              <a:defRPr/>
            </a:lvl5pPr>
            <a:lvl6pPr marL="2072986" indent="0" algn="ctr">
              <a:buNone/>
              <a:defRPr/>
            </a:lvl6pPr>
            <a:lvl7pPr marL="2487583" indent="0" algn="ctr">
              <a:buNone/>
              <a:defRPr/>
            </a:lvl7pPr>
            <a:lvl8pPr marL="2902180" indent="0" algn="ctr">
              <a:buNone/>
              <a:defRPr/>
            </a:lvl8pPr>
            <a:lvl9pPr marL="33167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01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0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53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AB685-426D-4A4B-937B-15AB1A9B80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081589" y="6345326"/>
            <a:ext cx="2897280" cy="372980"/>
          </a:xfrm>
          <a:ln/>
        </p:spPr>
        <p:txBody>
          <a:bodyPr/>
          <a:lstStyle>
            <a:lvl1pPr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6323" y="6345326"/>
            <a:ext cx="2128320" cy="372980"/>
          </a:xfrm>
          <a:ln/>
        </p:spPr>
        <p:txBody>
          <a:bodyPr/>
          <a:lstStyle>
            <a:lvl1pPr>
              <a:defRPr/>
            </a:lvl1pPr>
          </a:lstStyle>
          <a:p>
            <a:fld id="{9209E653-5F71-42D0-A15C-24EE50CB6F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CD911-385A-47F6-BEED-08533A164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604328"/>
            <a:ext cx="404352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604328"/>
            <a:ext cx="404496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4B5C3-7C91-493B-A088-34A2D0477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8865-73C7-45B3-A1CD-A77B1C48A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DB409-4707-454C-A497-B8023DDB7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7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A544-8931-40D0-9B0E-9B21BC352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8283-28F2-4D8B-9C17-24B1750A1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2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D7EFE-2B18-48E0-9E59-C86182108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7680" y="6410134"/>
            <a:ext cx="2897280" cy="308172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BD767-8C70-435F-803C-EEF6224E4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D0494-57E4-4A36-890B-AB8D98C60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7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1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534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203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71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7520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484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339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16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6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597" indent="0">
              <a:buNone/>
              <a:defRPr sz="1600"/>
            </a:lvl2pPr>
            <a:lvl3pPr marL="829194" indent="0">
              <a:buNone/>
              <a:defRPr sz="1500"/>
            </a:lvl3pPr>
            <a:lvl4pPr marL="1243791" indent="0">
              <a:buNone/>
              <a:defRPr sz="1300"/>
            </a:lvl4pPr>
            <a:lvl5pPr marL="1658388" indent="0">
              <a:buNone/>
              <a:defRPr sz="1300"/>
            </a:lvl5pPr>
            <a:lvl6pPr marL="2072986" indent="0">
              <a:buNone/>
              <a:defRPr sz="1300"/>
            </a:lvl6pPr>
            <a:lvl7pPr marL="2487583" indent="0">
              <a:buNone/>
              <a:defRPr sz="1300"/>
            </a:lvl7pPr>
            <a:lvl8pPr marL="2902180" indent="0">
              <a:buNone/>
              <a:defRPr sz="1300"/>
            </a:lvl8pPr>
            <a:lvl9pPr marL="331677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737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865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162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349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26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1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7520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7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75073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597" indent="0">
              <a:buNone/>
              <a:defRPr sz="1800" b="1"/>
            </a:lvl2pPr>
            <a:lvl3pPr marL="829194" indent="0">
              <a:buNone/>
              <a:defRPr sz="1600" b="1"/>
            </a:lvl3pPr>
            <a:lvl4pPr marL="1243791" indent="0">
              <a:buNone/>
              <a:defRPr sz="1500" b="1"/>
            </a:lvl4pPr>
            <a:lvl5pPr marL="1658388" indent="0">
              <a:buNone/>
              <a:defRPr sz="1500" b="1"/>
            </a:lvl5pPr>
            <a:lvl6pPr marL="2072986" indent="0">
              <a:buNone/>
              <a:defRPr sz="1500" b="1"/>
            </a:lvl6pPr>
            <a:lvl7pPr marL="2487583" indent="0">
              <a:buNone/>
              <a:defRPr sz="1500" b="1"/>
            </a:lvl7pPr>
            <a:lvl8pPr marL="2902180" indent="0">
              <a:buNone/>
              <a:defRPr sz="1500" b="1"/>
            </a:lvl8pPr>
            <a:lvl9pPr marL="331677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597" indent="0">
              <a:buNone/>
              <a:defRPr sz="1800" b="1"/>
            </a:lvl2pPr>
            <a:lvl3pPr marL="829194" indent="0">
              <a:buNone/>
              <a:defRPr sz="1600" b="1"/>
            </a:lvl3pPr>
            <a:lvl4pPr marL="1243791" indent="0">
              <a:buNone/>
              <a:defRPr sz="1500" b="1"/>
            </a:lvl4pPr>
            <a:lvl5pPr marL="1658388" indent="0">
              <a:buNone/>
              <a:defRPr sz="1500" b="1"/>
            </a:lvl5pPr>
            <a:lvl6pPr marL="2072986" indent="0">
              <a:buNone/>
              <a:defRPr sz="1500" b="1"/>
            </a:lvl6pPr>
            <a:lvl7pPr marL="2487583" indent="0">
              <a:buNone/>
              <a:defRPr sz="1500" b="1"/>
            </a:lvl7pPr>
            <a:lvl8pPr marL="2902180" indent="0">
              <a:buNone/>
              <a:defRPr sz="1500" b="1"/>
            </a:lvl8pPr>
            <a:lvl9pPr marL="331677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96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49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4" y="273632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4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597" indent="0">
              <a:buNone/>
              <a:defRPr sz="1100"/>
            </a:lvl2pPr>
            <a:lvl3pPr marL="829194" indent="0">
              <a:buNone/>
              <a:defRPr sz="900"/>
            </a:lvl3pPr>
            <a:lvl4pPr marL="1243791" indent="0">
              <a:buNone/>
              <a:defRPr sz="800"/>
            </a:lvl4pPr>
            <a:lvl5pPr marL="1658388" indent="0">
              <a:buNone/>
              <a:defRPr sz="800"/>
            </a:lvl5pPr>
            <a:lvl6pPr marL="2072986" indent="0">
              <a:buNone/>
              <a:defRPr sz="800"/>
            </a:lvl6pPr>
            <a:lvl7pPr marL="2487583" indent="0">
              <a:buNone/>
              <a:defRPr sz="800"/>
            </a:lvl7pPr>
            <a:lvl8pPr marL="2902180" indent="0">
              <a:buNone/>
              <a:defRPr sz="800"/>
            </a:lvl8pPr>
            <a:lvl9pPr marL="33167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43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4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4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597" indent="0">
              <a:buNone/>
              <a:defRPr sz="2500"/>
            </a:lvl2pPr>
            <a:lvl3pPr marL="829194" indent="0">
              <a:buNone/>
              <a:defRPr sz="2200"/>
            </a:lvl3pPr>
            <a:lvl4pPr marL="1243791" indent="0">
              <a:buNone/>
              <a:defRPr sz="1800"/>
            </a:lvl4pPr>
            <a:lvl5pPr marL="1658388" indent="0">
              <a:buNone/>
              <a:defRPr sz="1800"/>
            </a:lvl5pPr>
            <a:lvl6pPr marL="2072986" indent="0">
              <a:buNone/>
              <a:defRPr sz="1800"/>
            </a:lvl6pPr>
            <a:lvl7pPr marL="2487583" indent="0">
              <a:buNone/>
              <a:defRPr sz="1800"/>
            </a:lvl7pPr>
            <a:lvl8pPr marL="2902180" indent="0">
              <a:buNone/>
              <a:defRPr sz="1800"/>
            </a:lvl8pPr>
            <a:lvl9pPr marL="3316777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4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597" indent="0">
              <a:buNone/>
              <a:defRPr sz="1100"/>
            </a:lvl2pPr>
            <a:lvl3pPr marL="829194" indent="0">
              <a:buNone/>
              <a:defRPr sz="900"/>
            </a:lvl3pPr>
            <a:lvl4pPr marL="1243791" indent="0">
              <a:buNone/>
              <a:defRPr sz="800"/>
            </a:lvl4pPr>
            <a:lvl5pPr marL="1658388" indent="0">
              <a:buNone/>
              <a:defRPr sz="800"/>
            </a:lvl5pPr>
            <a:lvl6pPr marL="2072986" indent="0">
              <a:buNone/>
              <a:defRPr sz="800"/>
            </a:lvl6pPr>
            <a:lvl7pPr marL="2487583" indent="0">
              <a:buNone/>
              <a:defRPr sz="800"/>
            </a:lvl7pPr>
            <a:lvl8pPr marL="2902180" indent="0">
              <a:buNone/>
              <a:defRPr sz="800"/>
            </a:lvl8pPr>
            <a:lvl9pPr marL="33167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2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1920" cy="69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4" y="1604328"/>
            <a:ext cx="804384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0" y="5682839"/>
            <a:ext cx="1306080" cy="8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811522" y="6009754"/>
            <a:ext cx="1732320" cy="63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15" tIns="40807" rIns="81615" bIns="40807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407399"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de-AT" sz="3600" b="0">
                <a:latin typeface="Tahoma" charset="0"/>
              </a:rPr>
              <a:t>Tempus</a:t>
            </a:r>
          </a:p>
        </p:txBody>
      </p:sp>
    </p:spTree>
    <p:extLst>
      <p:ext uri="{BB962C8B-B14F-4D97-AF65-F5344CB8AC3E}">
        <p14:creationId xmlns:p14="http://schemas.microsoft.com/office/powerpoint/2010/main" val="20560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2pPr>
      <a:lvl3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3pPr>
      <a:lvl4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4pPr>
      <a:lvl5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5pPr>
      <a:lvl6pPr marL="2280285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6pPr>
      <a:lvl7pPr marL="2694882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7pPr>
      <a:lvl8pPr marL="3109480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8pPr>
      <a:lvl9pPr marL="3524075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9pPr>
    </p:titleStyle>
    <p:bodyStyle>
      <a:lvl1pPr marL="310948" indent="-310948" algn="l" defTabSz="407399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720" indent="-259124" algn="l" defTabSz="407399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491" indent="-207299" algn="l" defTabSz="407399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090" indent="-207299" algn="l" defTabSz="407399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5687" indent="-207299" algn="l" defTabSz="407399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285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4882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09480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4075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597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194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791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388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2986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583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180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6777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8"/>
            <a:ext cx="822672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3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buFont typeface="Times New Roman" charset="0"/>
              <a:buNone/>
              <a:tabLst>
                <a:tab pos="656514" algn="l"/>
                <a:tab pos="1313025" algn="l"/>
                <a:tab pos="1969541" algn="l"/>
              </a:tabLst>
              <a:defRPr sz="13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  <a:defRPr/>
            </a:pPr>
            <a:endParaRPr lang="en-US" b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sz="10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  <a:defRPr/>
            </a:pPr>
            <a:r>
              <a:rPr lang="en-US" b="0"/>
              <a:t>Software Engineering for Distributed Systems </a:t>
            </a:r>
            <a:endParaRPr lang="en-US" b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3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</a:pPr>
            <a:fld id="{3C32BDF2-5A9C-4013-A418-61C5A0C628A6}" type="slidenum">
              <a:rPr lang="en-US" b="0" smtClean="0"/>
              <a:pPr defTabSz="407442" eaLnBrk="1">
                <a:buClr>
                  <a:srgbClr val="000000"/>
                </a:buClr>
                <a:buSzPct val="100000"/>
              </a:pPr>
              <a:t>‹#›</a:t>
            </a:fld>
            <a:endParaRPr 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" y="1245734"/>
            <a:ext cx="6040800" cy="6048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27" tIns="41464" rIns="82927" bIns="41464" anchor="ctr"/>
          <a:lstStyle/>
          <a:p>
            <a:pPr defTabSz="407442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4" r:id="rId12"/>
  </p:sldLayoutIdLst>
  <p:hf hdr="0" dt="0"/>
  <p:txStyles>
    <p:titleStyle>
      <a:lvl1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2pPr>
      <a:lvl3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3pPr>
      <a:lvl4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4pPr>
      <a:lvl5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5pPr>
      <a:lvl6pPr marL="2280522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6pPr>
      <a:lvl7pPr marL="2695161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7pPr>
      <a:lvl8pPr marL="3109802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8pPr>
      <a:lvl9pPr marL="3524441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9pPr>
    </p:titleStyle>
    <p:bodyStyle>
      <a:lvl1pPr marL="310981" indent="-310981" algn="l" defTabSz="407442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790" indent="-259151" algn="l" defTabSz="407442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599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240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5880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522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161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09802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4441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1920" cy="69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8"/>
            <a:ext cx="804384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0" y="5682837"/>
            <a:ext cx="1306080" cy="8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811521" y="6009751"/>
            <a:ext cx="1732320" cy="63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407526"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de-AT" sz="3600" b="0">
                <a:latin typeface="Tahoma" charset="0"/>
              </a:rPr>
              <a:t>Tempus</a:t>
            </a:r>
          </a:p>
        </p:txBody>
      </p:sp>
    </p:spTree>
    <p:extLst>
      <p:ext uri="{BB962C8B-B14F-4D97-AF65-F5344CB8AC3E}">
        <p14:creationId xmlns:p14="http://schemas.microsoft.com/office/powerpoint/2010/main" val="32490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2pPr>
      <a:lvl3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3pPr>
      <a:lvl4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4pPr>
      <a:lvl5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5pPr>
      <a:lvl6pPr marL="2280994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6pPr>
      <a:lvl7pPr marL="2695720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7pPr>
      <a:lvl8pPr marL="3110446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8pPr>
      <a:lvl9pPr marL="3525172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9pPr>
    </p:titleStyle>
    <p:bodyStyle>
      <a:lvl1pPr marL="311045" indent="-311045" algn="l" defTabSz="407526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815" indent="-207363" algn="l" defTabSz="407526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541" indent="-207363" algn="l" defTabSz="407526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6268" indent="-207363" algn="l" defTabSz="407526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779912" y="188640"/>
            <a:ext cx="5102008" cy="2449698"/>
          </a:xfrm>
        </p:spPr>
        <p:txBody>
          <a:bodyPr anchor="b"/>
          <a:lstStyle/>
          <a:p>
            <a:pPr eaLnBrk="1">
              <a:tabLst>
                <a:tab pos="656378" algn="l"/>
                <a:tab pos="1312751" algn="l"/>
                <a:tab pos="1969133" algn="l"/>
                <a:tab pos="2625509" algn="l"/>
                <a:tab pos="3281886" algn="l"/>
                <a:tab pos="3938265" algn="l"/>
                <a:tab pos="4594642" algn="l"/>
              </a:tabLst>
              <a:defRPr/>
            </a:pPr>
            <a:r>
              <a:rPr lang="en-US" sz="3300" dirty="0"/>
              <a:t>Distributed Systems 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199682" y="3429001"/>
            <a:ext cx="6040800" cy="60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10" tIns="41455" rIns="82910" bIns="41455" anchor="ctr"/>
          <a:lstStyle/>
          <a:p>
            <a:pPr defTabSz="407357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n-US" b="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11560" y="4005064"/>
            <a:ext cx="822816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endParaRPr lang="en-CA" sz="2400" b="0" dirty="0">
              <a:latin typeface="+mj-lt"/>
            </a:endParaRPr>
          </a:p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r>
              <a:rPr lang="en-CA" sz="2400" b="0" dirty="0">
                <a:latin typeface="+mj-lt"/>
              </a:rPr>
              <a:t>Edited/Reviewed By: </a:t>
            </a:r>
            <a:r>
              <a:rPr lang="en-CA" sz="2400" dirty="0">
                <a:latin typeface="+mj-lt"/>
              </a:rPr>
              <a:t>Dr. Anas Youssef</a:t>
            </a:r>
          </a:p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r>
              <a:rPr lang="en-CA" sz="2400" b="0" dirty="0"/>
              <a:t>Email: anas.youssef@ci.menofia.edu.eg</a:t>
            </a:r>
            <a:endParaRPr lang="en-CA" sz="2400" b="0" dirty="0">
              <a:latin typeface="+mj-lt"/>
            </a:endParaRPr>
          </a:p>
          <a:p>
            <a:pPr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endParaRPr lang="en-US" sz="2700" b="0" dirty="0">
              <a:latin typeface="Tahoma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48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696200" cy="4648200"/>
          </a:xfrm>
        </p:spPr>
        <p:txBody>
          <a:bodyPr/>
          <a:lstStyle/>
          <a:p>
            <a:r>
              <a:rPr lang="en-US" altLang="en-US" sz="2800" dirty="0"/>
              <a:t>Multiprocessor/Multicomputer:</a:t>
            </a:r>
          </a:p>
          <a:p>
            <a:pPr lvl="1">
              <a:buFontTx/>
              <a:buNone/>
            </a:pPr>
            <a:r>
              <a:rPr lang="en-US" altLang="en-US" b="1" dirty="0"/>
              <a:t>	</a:t>
            </a:r>
            <a:r>
              <a:rPr lang="en-US" altLang="en-US" sz="2400" b="1" dirty="0"/>
              <a:t>Distributed computing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Concurrency: real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Job: execution of many remote procedures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Execution: cooperating many remote tasks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Communicate: via message passing or remote invocation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Clock: multiple </a:t>
            </a:r>
          </a:p>
          <a:p>
            <a:pPr marL="1586820" lvl="3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only partial order for events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8442325" y="57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6064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4000" dirty="0"/>
              <a:t>Challenges : </a:t>
            </a:r>
            <a:r>
              <a:rPr lang="en-US" altLang="en-US" sz="4000" dirty="0"/>
              <a:t>Concurrency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756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09669"/>
              </p:ext>
            </p:extLst>
          </p:nvPr>
        </p:nvGraphicFramePr>
        <p:xfrm>
          <a:off x="539552" y="1700808"/>
          <a:ext cx="8208912" cy="435152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43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Parallel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Distributed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013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Hardware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Identical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Regular interconnection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Different types of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Networks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Memory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Shared memory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Distributed memory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Control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Synchronized (global clock)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Synchronized execution of tasks (no global clock)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0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Main focus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Performance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Information/Resource</a:t>
                      </a:r>
                      <a:r>
                        <a:rPr lang="en-US" altLang="en-US" sz="1800" baseline="0" dirty="0"/>
                        <a:t> sharing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Reliability/Availability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Security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….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192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Task Homogeneity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Tasks perform similar functions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Heterogeneous, tasks perform different functions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76672"/>
            <a:ext cx="8151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j-lt"/>
              </a:rPr>
              <a:t>Parallel versus Distributed System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50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263" y="1412776"/>
            <a:ext cx="8568952" cy="4395192"/>
          </a:xfrm>
        </p:spPr>
        <p:txBody>
          <a:bodyPr/>
          <a:lstStyle/>
          <a:p>
            <a:pPr marL="362809" lvl="1" indent="0"/>
            <a:r>
              <a:rPr lang="en-US" sz="2400" dirty="0"/>
              <a:t>Distributed systems are developed to work on many different kinds of software and hardware.</a:t>
            </a:r>
            <a:endParaRPr lang="en-US" altLang="en-US" sz="2400" dirty="0"/>
          </a:p>
          <a:p>
            <a:pPr lvl="1"/>
            <a:r>
              <a:rPr lang="en-US" altLang="en-US" sz="2400" dirty="0"/>
              <a:t>Heterogeneity levels: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Network</a:t>
            </a:r>
            <a:r>
              <a:rPr lang="en-US" sz="2000" dirty="0"/>
              <a:t>: different kinds of software and hardware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Operating systems</a:t>
            </a:r>
            <a:r>
              <a:rPr lang="en-US" altLang="en-US" sz="2000" dirty="0"/>
              <a:t>: different APIs to Internet access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Programming languages</a:t>
            </a:r>
            <a:r>
              <a:rPr lang="en-US" sz="2000" dirty="0"/>
              <a:t>: different p</a:t>
            </a:r>
            <a:r>
              <a:rPr lang="en-US" altLang="en-US" sz="2000" dirty="0"/>
              <a:t>rogramming languages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: different representations of data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Hardware</a:t>
            </a:r>
            <a:r>
              <a:rPr lang="en-US" sz="2000" dirty="0"/>
              <a:t>: Different processors and memory capacity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Data structures</a:t>
            </a:r>
            <a:r>
              <a:rPr lang="en-US" altLang="en-US" sz="2000" dirty="0"/>
              <a:t>: implementations by different developers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85500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4000" dirty="0"/>
              <a:t>Challenges : </a:t>
            </a:r>
            <a:r>
              <a:rPr lang="en-US" altLang="en-US" sz="4000" dirty="0">
                <a:solidFill>
                  <a:srgbClr val="FF0000"/>
                </a:solidFill>
              </a:rPr>
              <a:t>Heterogeneity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12" y="1412776"/>
            <a:ext cx="8695468" cy="3976258"/>
          </a:xfrm>
        </p:spPr>
        <p:txBody>
          <a:bodyPr/>
          <a:lstStyle/>
          <a:p>
            <a:r>
              <a:rPr lang="en-US" altLang="en-US" sz="2400" b="1" dirty="0"/>
              <a:t>Heterogeneity (Solution)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Middleware layer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CA" sz="2400" dirty="0">
                <a:solidFill>
                  <a:schemeClr val="tx1"/>
                </a:solidFill>
              </a:rPr>
              <a:t>software layer that provides a programming abstraction as well as masking the heterogeneity of the underlying networks, hardware, operating systems and programming languages.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385500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4000" dirty="0"/>
              <a:t>Challenges : </a:t>
            </a:r>
            <a:r>
              <a:rPr lang="en-US" altLang="en-US" sz="4000" dirty="0">
                <a:solidFill>
                  <a:srgbClr val="FF0000"/>
                </a:solidFill>
              </a:rPr>
              <a:t>Heterogeneity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1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88304"/>
            <a:ext cx="8658768" cy="4200936"/>
          </a:xfrm>
        </p:spPr>
        <p:txBody>
          <a:bodyPr/>
          <a:lstStyle/>
          <a:p>
            <a:pPr lvl="1">
              <a:lnSpc>
                <a:spcPct val="70000"/>
              </a:lnSpc>
            </a:pPr>
            <a:r>
              <a:rPr lang="en-US" altLang="en-US" sz="2200" b="1" dirty="0"/>
              <a:t>Open system:</a:t>
            </a:r>
          </a:p>
          <a:p>
            <a:pPr marL="112034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</a:t>
            </a:r>
            <a:r>
              <a:rPr lang="en-US" sz="1800" dirty="0"/>
              <a:t>ables interacting with services from other open systems, independent of the underlying environment</a:t>
            </a:r>
          </a:p>
          <a:p>
            <a:pPr marL="112034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enables adding system </a:t>
            </a:r>
            <a:r>
              <a:rPr lang="en-US" altLang="en-US" sz="1800" dirty="0">
                <a:solidFill>
                  <a:schemeClr val="tx1"/>
                </a:solidFill>
              </a:rPr>
              <a:t>extensions </a:t>
            </a:r>
            <a:r>
              <a:rPr lang="en-US" altLang="en-US" sz="1800" dirty="0"/>
              <a:t>without disruption or duplication of existing services.</a:t>
            </a:r>
          </a:p>
          <a:p>
            <a:pPr lvl="1"/>
            <a:r>
              <a:rPr lang="en-US" altLang="en-US" sz="2000" b="1" dirty="0"/>
              <a:t>How?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Uniform communication mechanism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Standard published well-defined interfaces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Support portability of applications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Systems should easily interoperate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	</a:t>
            </a:r>
            <a:r>
              <a:rPr lang="en-US" altLang="en-US" sz="2000" b="1" dirty="0"/>
              <a:t>Result</a:t>
            </a:r>
          </a:p>
          <a:p>
            <a:pPr marL="1120348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open distributed systems</a:t>
            </a:r>
          </a:p>
          <a:p>
            <a:pPr marL="1120348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heterogeneous hardware possible</a:t>
            </a:r>
          </a:p>
          <a:p>
            <a:pPr marL="394730" indent="-342900">
              <a:lnSpc>
                <a:spcPct val="90000"/>
              </a:lnSpc>
              <a:buFontTx/>
              <a:buChar char="-"/>
            </a:pP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552469"/>
            <a:ext cx="8856984" cy="53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</a:pPr>
            <a:r>
              <a:rPr lang="en-US" sz="4000" dirty="0"/>
              <a:t>Challenges : </a:t>
            </a:r>
            <a:r>
              <a:rPr lang="en-US" altLang="en-US" sz="4000" dirty="0">
                <a:solidFill>
                  <a:srgbClr val="FF0000"/>
                </a:solidFill>
              </a:rPr>
              <a:t>Openness</a:t>
            </a:r>
          </a:p>
        </p:txBody>
      </p:sp>
    </p:spTree>
    <p:extLst>
      <p:ext uri="{BB962C8B-B14F-4D97-AF65-F5344CB8AC3E}">
        <p14:creationId xmlns:p14="http://schemas.microsoft.com/office/powerpoint/2010/main" val="214758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46" y="1412776"/>
            <a:ext cx="8680734" cy="44169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Attacks against 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Confidentiality/Privacy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FF0000"/>
                </a:solidFill>
              </a:rPr>
              <a:t>Authentication</a:t>
            </a:r>
            <a:r>
              <a:rPr lang="en-US" altLang="en-US" sz="2200" dirty="0"/>
              <a:t> of user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Protection against </a:t>
            </a:r>
            <a:r>
              <a:rPr lang="en-US" sz="2200" dirty="0">
                <a:solidFill>
                  <a:srgbClr val="FF0000"/>
                </a:solidFill>
              </a:rPr>
              <a:t>unauthorized</a:t>
            </a:r>
            <a:r>
              <a:rPr lang="en-US" sz="2200" dirty="0"/>
              <a:t> individuals</a:t>
            </a:r>
            <a:endParaRPr lang="en-US" altLang="en-US" sz="2200" dirty="0"/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Integrity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Protection against alteration or corruption</a:t>
            </a:r>
            <a:endParaRPr lang="en-US" altLang="en-US" sz="2200" dirty="0"/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Availability</a:t>
            </a:r>
            <a:r>
              <a:rPr lang="en-US" altLang="en-US" sz="2200" dirty="0"/>
              <a:t> : Protection of resources 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Accessing Data, Services, …</a:t>
            </a:r>
          </a:p>
          <a:p>
            <a:pPr lvl="1"/>
            <a:r>
              <a:rPr lang="en-US" altLang="en-US" sz="2200" b="1" dirty="0"/>
              <a:t>Denial of service: </a:t>
            </a:r>
            <a:r>
              <a:rPr lang="en-US" altLang="en-US" sz="2200" dirty="0"/>
              <a:t>blocking server by overwhelming it with </a:t>
            </a:r>
            <a:r>
              <a:rPr lang="en-US" sz="2200" dirty="0"/>
              <a:t>pointless</a:t>
            </a:r>
            <a:r>
              <a:rPr lang="en-US" altLang="en-US" sz="2200" dirty="0"/>
              <a:t> requests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FF0000"/>
                </a:solidFill>
              </a:rPr>
              <a:t>Mobile code </a:t>
            </a:r>
            <a:r>
              <a:rPr lang="en-US" altLang="en-US" sz="2200" dirty="0"/>
              <a:t>performing unauthorized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23945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Challenges: </a:t>
            </a:r>
            <a:r>
              <a:rPr lang="en-US" altLang="en-US" sz="4000" dirty="0">
                <a:solidFill>
                  <a:srgbClr val="FF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4758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79512" y="1412776"/>
            <a:ext cx="8640960" cy="40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0981" indent="-310981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1293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790" indent="-259151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1032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599" indent="-207320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771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1240" indent="-207320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522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880" indent="-207320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A system is scalable if it </a:t>
            </a:r>
            <a:r>
              <a:rPr lang="en-US" altLang="en-US" sz="2400" b="0" dirty="0"/>
              <a:t>allows </a:t>
            </a:r>
            <a:r>
              <a:rPr lang="en-US" sz="2400" b="0" dirty="0"/>
              <a:t>significantly</a:t>
            </a:r>
            <a:r>
              <a:rPr lang="en-US" altLang="en-US" sz="2400" b="0" dirty="0"/>
              <a:t> scaling up the </a:t>
            </a:r>
            <a:r>
              <a:rPr lang="en-US" sz="2400" b="0" dirty="0"/>
              <a:t>resources and the number of users </a:t>
            </a:r>
            <a:r>
              <a:rPr lang="en-US" altLang="en-US" sz="2400" b="0" dirty="0"/>
              <a:t>while keeping the same software </a:t>
            </a:r>
            <a:r>
              <a:rPr lang="en-US" sz="2400" b="0" dirty="0"/>
              <a:t>effective.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altLang="en-US" sz="2400" kern="0" dirty="0">
                <a:solidFill>
                  <a:schemeClr val="tx1"/>
                </a:solidFill>
              </a:rPr>
              <a:t>hallenges:</a:t>
            </a:r>
          </a:p>
          <a:p>
            <a:pPr marL="112034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Cost of physical resources</a:t>
            </a:r>
          </a:p>
          <a:p>
            <a:pPr marL="112034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Performance loss</a:t>
            </a:r>
          </a:p>
          <a:p>
            <a:pPr marL="112034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Performance bottlenecks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400" b="0" kern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7284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Challenges: </a:t>
            </a:r>
            <a:r>
              <a:rPr lang="en-US" altLang="en-US" sz="4000" dirty="0">
                <a:solidFill>
                  <a:srgbClr val="FF0000"/>
                </a:solidFill>
              </a:rPr>
              <a:t>Scalability</a:t>
            </a:r>
            <a:endParaRPr lang="en-US" sz="4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24389"/>
            <a:ext cx="8496944" cy="3976258"/>
          </a:xfrm>
        </p:spPr>
        <p:txBody>
          <a:bodyPr/>
          <a:lstStyle/>
          <a:p>
            <a:pPr marL="0" indent="0"/>
            <a:r>
              <a:rPr lang="en-US" sz="2800" dirty="0"/>
              <a:t>Incorrect results: </a:t>
            </a:r>
          </a:p>
          <a:p>
            <a:pPr marL="820009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Failure in hardware or software may produce incorrect results</a:t>
            </a:r>
            <a:r>
              <a:rPr lang="en-US" sz="2800" dirty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Partial </a:t>
            </a:r>
            <a:r>
              <a:rPr lang="en-US" altLang="en-US" sz="2800" dirty="0"/>
              <a:t>failures: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Processes, computers or networks may fail independently of the others</a:t>
            </a:r>
            <a:endParaRPr lang="en-US" altLang="en-US" sz="28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en-US" sz="2800" dirty="0"/>
              <a:t> </a:t>
            </a:r>
            <a:r>
              <a:rPr lang="en-US" sz="2800" dirty="0"/>
              <a:t>Therefore failures in distributed systems are particularly d</a:t>
            </a:r>
            <a:r>
              <a:rPr lang="en-US" altLang="en-US" sz="2800" dirty="0"/>
              <a:t>ifficult to handle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27284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Challenges : </a:t>
            </a:r>
            <a:r>
              <a:rPr lang="en-US" altLang="en-US" sz="4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 handling</a:t>
            </a:r>
            <a:endParaRPr lang="en-US" sz="40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Techniques used:</a:t>
            </a:r>
          </a:p>
          <a:p>
            <a:pPr marL="75753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Checksum: </a:t>
            </a:r>
            <a:r>
              <a:rPr lang="en-US" altLang="en-US" sz="2800" dirty="0"/>
              <a:t>detecting failures</a:t>
            </a:r>
          </a:p>
          <a:p>
            <a:pPr marL="75753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Message retransmission: </a:t>
            </a:r>
            <a:r>
              <a:rPr lang="en-US" altLang="en-US" sz="2800" dirty="0"/>
              <a:t>masking failures</a:t>
            </a:r>
          </a:p>
          <a:p>
            <a:pPr marL="75753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Redundancy: </a:t>
            </a:r>
            <a:r>
              <a:rPr lang="en-US" altLang="en-US" sz="2800" dirty="0"/>
              <a:t>replicating services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27284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Challenges : </a:t>
            </a:r>
            <a:r>
              <a:rPr lang="en-US" altLang="en-US" sz="4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 handling</a:t>
            </a:r>
            <a:endParaRPr lang="en-US" sz="40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5280"/>
            <a:ext cx="8226720" cy="114348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Challenges :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Transparency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6720" cy="3976258"/>
          </a:xfrm>
        </p:spPr>
        <p:txBody>
          <a:bodyPr/>
          <a:lstStyle/>
          <a:p>
            <a:pPr marL="0" indent="0" algn="just"/>
            <a:r>
              <a:rPr lang="en-US" altLang="en-US" sz="2400" dirty="0"/>
              <a:t>A system is </a:t>
            </a:r>
            <a:r>
              <a:rPr lang="en-US" altLang="en-US" sz="2400" dirty="0">
                <a:solidFill>
                  <a:srgbClr val="FF0000"/>
                </a:solidFill>
              </a:rPr>
              <a:t>transparent</a:t>
            </a:r>
            <a:r>
              <a:rPr lang="en-US" altLang="en-US" sz="2400" dirty="0"/>
              <a:t> for a feature if the feature is unobservable by the user</a:t>
            </a:r>
            <a:r>
              <a:rPr lang="en-US" sz="2400" dirty="0"/>
              <a:t>, so that the system is perceived as a whole rather than a collection of independent Components</a:t>
            </a:r>
          </a:p>
          <a:p>
            <a:r>
              <a:rPr lang="en-US" dirty="0"/>
              <a:t>Aim: </a:t>
            </a:r>
          </a:p>
          <a:p>
            <a:r>
              <a:rPr lang="en-US" dirty="0"/>
              <a:t>	</a:t>
            </a:r>
            <a:r>
              <a:rPr lang="en-US" sz="2400" dirty="0"/>
              <a:t>to make certain aspects of distribution invisible to the application programmer/user so that they see it as non distributed application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GB" sz="2400" b="1" dirty="0"/>
              <a:t>Characterization and Models of Distributed Systems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BF218-8429-4559-B043-4EC402C7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2"/>
            <a:ext cx="8048726" cy="443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0083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 8 forms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16824" cy="3396147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2 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Architectural Models</a:t>
            </a:r>
          </a:p>
          <a:p>
            <a:pPr eaLnBrk="1" fontAlgn="t" hangingPunct="1"/>
            <a:endParaRPr lang="en-US" sz="3600" dirty="0"/>
          </a:p>
          <a:p>
            <a:pPr eaLnBrk="1" fontAlgn="t" hangingPunct="1"/>
            <a:r>
              <a:rPr lang="en-US" sz="2400" dirty="0"/>
              <a:t>Material from:</a:t>
            </a:r>
          </a:p>
          <a:p>
            <a:pPr eaLnBrk="1" fontAlgn="t" hangingPunct="1"/>
            <a:r>
              <a:rPr lang="en-US" sz="1800" u="sng" dirty="0"/>
              <a:t>http://eb.njit.edu/~gblank/cis633/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84922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940-B879-4484-907B-A3F96A0767F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6720" cy="936104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208963" cy="4114800"/>
          </a:xfrm>
        </p:spPr>
        <p:txBody>
          <a:bodyPr/>
          <a:lstStyle/>
          <a:p>
            <a:pPr marL="0" indent="0"/>
            <a:r>
              <a:rPr lang="en-US" altLang="en-US" sz="2800" dirty="0"/>
              <a:t>Modeling is based on </a:t>
            </a:r>
            <a:r>
              <a:rPr lang="en-US" altLang="en-US" sz="2800" dirty="0">
                <a:solidFill>
                  <a:srgbClr val="FF0000"/>
                </a:solidFill>
              </a:rPr>
              <a:t>abstraction</a:t>
            </a:r>
            <a:r>
              <a:rPr lang="en-US" altLang="en-US" sz="2800" dirty="0"/>
              <a:t>. We ignore some parts and details of a system to concentrate on others.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21826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A691-E935-40EE-AABB-E18B65C6C6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720" cy="1143480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Questions for a model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26720" cy="26167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What are the main entities in a system?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How do those entities interact with each other?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What characteristics affect the individual and collective behavior of those entities?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20056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4E5C-4E7C-4BAE-BC31-A8798FAEAFC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Make explicit </a:t>
            </a:r>
            <a:r>
              <a:rPr lang="en-US" altLang="en-US" sz="2800" b="1" i="1" dirty="0">
                <a:latin typeface="+mj-lt"/>
              </a:rPr>
              <a:t>all</a:t>
            </a:r>
            <a:r>
              <a:rPr lang="en-US" altLang="en-US" sz="2800" dirty="0">
                <a:latin typeface="+mj-lt"/>
              </a:rPr>
              <a:t> of the </a:t>
            </a:r>
            <a:r>
              <a:rPr lang="en-US" altLang="en-US" sz="2800" b="1" i="1" dirty="0">
                <a:latin typeface="+mj-lt"/>
              </a:rPr>
              <a:t>relevant </a:t>
            </a:r>
            <a:r>
              <a:rPr lang="en-US" altLang="en-US" sz="2800" dirty="0">
                <a:latin typeface="+mj-lt"/>
              </a:rPr>
              <a:t>* assumptions about a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Make generalizations about what is possible or impossible to accomplish based on those assumptions.</a:t>
            </a:r>
          </a:p>
          <a:p>
            <a:pPr>
              <a:buFont typeface="Wingdings" pitchFamily="2" charset="2"/>
              <a:buNone/>
            </a:pPr>
            <a:r>
              <a:rPr lang="en-US" altLang="en-US" sz="2800" u="sng" dirty="0">
                <a:latin typeface="+mj-lt"/>
              </a:rPr>
              <a:t>Note that it is a real challenge to include everything that matters while excluding everything that does not matter!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55" y="332656"/>
            <a:ext cx="4913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/>
              <a:t>Purpose of a Model</a:t>
            </a:r>
            <a:endParaRPr lang="en-US" sz="4000" kern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26480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55EB-4CE1-4030-87A0-FD60747FF28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56" y="-27384"/>
            <a:ext cx="7772400" cy="1311275"/>
          </a:xfrm>
        </p:spPr>
        <p:txBody>
          <a:bodyPr/>
          <a:lstStyle/>
          <a:p>
            <a:r>
              <a:rPr lang="en-US" altLang="en-US" sz="3600" b="1" dirty="0">
                <a:latin typeface="Arial" pitchFamily="34" charset="0"/>
                <a:cs typeface="Arial" pitchFamily="34" charset="0"/>
              </a:rPr>
              <a:t>What is the Architecture Analogy?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7848600" cy="4200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Just as we need many views to construct a house, (site plan, floor plans, wiring and plumbing diagrams, etc.) software development benefits from a similar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Time tested designs, methods, and approaches improve quality and 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Architecture helps us understand the system, organize development, foster reuse, and evolve the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35795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1EC-528F-4131-AAAC-67FBC954088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280"/>
            <a:ext cx="8226720" cy="1143480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Architectural Modeling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Architecture details a system by the organization of its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components might be nodes on a network, layers of software, collections of services, or other ways of partitioning the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For example, one way of partitioning a system is to classify processes as client processes, server processes or peer processes.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568693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839F-14A9-4FBF-BAA2-749944D4DA9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12982"/>
            <a:ext cx="864096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 complex systems, it is necessary to organize the complexity by partitioning. 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Architectural models are ways to organize the parts and structure the relationships between them.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Two fundamental architectural models: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Client/Server model 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Peer-to-Peer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347" y="332656"/>
            <a:ext cx="5259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/>
              <a:t>Architectural Models</a:t>
            </a:r>
            <a:endParaRPr lang="en-US" sz="4000" kern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091448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0DF-D3E8-40C8-82A6-F904D9180818}" type="slidenum">
              <a:rPr lang="en-US" altLang="en-US">
                <a:solidFill>
                  <a:schemeClr val="tx1"/>
                </a:solidFill>
              </a:rPr>
              <a:pPr/>
              <a:t>28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client/server model is organized around clients that request services and servers that provide services.  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Services might include information (such as the current weather) or computational services (such as complex calculations).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There may be intermediate layers between the client and server that perform a portion of the task locating and providing services.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588" y="332656"/>
            <a:ext cx="6027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Client/Server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95066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0DF-D3E8-40C8-82A6-F904D9180818}" type="slidenum">
              <a:rPr lang="en-US" altLang="en-US">
                <a:solidFill>
                  <a:schemeClr val="tx1"/>
                </a:solidFill>
              </a:rPr>
              <a:pPr/>
              <a:t>29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588" y="332656"/>
            <a:ext cx="6027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Client/Server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2" y="1772816"/>
            <a:ext cx="817625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66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59" cy="47525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Define </a:t>
            </a:r>
            <a:r>
              <a:rPr lang="en-US" sz="2600" dirty="0">
                <a:solidFill>
                  <a:srgbClr val="FF0000"/>
                </a:solidFill>
              </a:rPr>
              <a:t>characterization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models</a:t>
            </a:r>
            <a:r>
              <a:rPr lang="en-US" sz="2600" dirty="0"/>
              <a:t> of distributed systems and discuss </a:t>
            </a:r>
            <a:r>
              <a:rPr lang="en-US" sz="2600" dirty="0">
                <a:solidFill>
                  <a:srgbClr val="FF0000"/>
                </a:solidFill>
              </a:rPr>
              <a:t>challenges</a:t>
            </a:r>
            <a:r>
              <a:rPr lang="en-US" sz="2600" dirty="0"/>
              <a:t> in designing distributed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Explain different </a:t>
            </a:r>
            <a:r>
              <a:rPr lang="en-US" sz="2600" dirty="0">
                <a:solidFill>
                  <a:srgbClr val="FF0000"/>
                </a:solidFill>
              </a:rPr>
              <a:t>architectural models </a:t>
            </a:r>
            <a:r>
              <a:rPr lang="en-US" sz="2600" dirty="0"/>
              <a:t>related to the architecture of the distributed system.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Explain </a:t>
            </a:r>
            <a:r>
              <a:rPr lang="en-US" sz="2600" dirty="0">
                <a:solidFill>
                  <a:srgbClr val="FF0000"/>
                </a:solidFill>
              </a:rPr>
              <a:t>fundamental models </a:t>
            </a:r>
            <a:r>
              <a:rPr lang="en-US" sz="2600" dirty="0"/>
              <a:t>related to interaction, failure and security concerns.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Explain </a:t>
            </a:r>
            <a:r>
              <a:rPr lang="en-US" sz="2600" dirty="0">
                <a:solidFill>
                  <a:srgbClr val="FF0000"/>
                </a:solidFill>
              </a:rPr>
              <a:t>design requirements </a:t>
            </a:r>
            <a:r>
              <a:rPr lang="en-US" sz="2600" dirty="0"/>
              <a:t>that reserve </a:t>
            </a:r>
            <a:r>
              <a:rPr lang="en-US" sz="2600" dirty="0">
                <a:solidFill>
                  <a:srgbClr val="FF0000"/>
                </a:solidFill>
              </a:rPr>
              <a:t>performance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quality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dependability</a:t>
            </a:r>
            <a:r>
              <a:rPr lang="en-US" sz="26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Discuss a </a:t>
            </a:r>
            <a:r>
              <a:rPr lang="en-US" sz="2600" dirty="0">
                <a:solidFill>
                  <a:srgbClr val="FF0000"/>
                </a:solidFill>
              </a:rPr>
              <a:t>client-server system </a:t>
            </a:r>
            <a:r>
              <a:rPr lang="en-US" sz="2600" dirty="0"/>
              <a:t>for banking system as an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415392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6EB0-D007-4076-9801-333486D5591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676456" cy="3976258"/>
          </a:xfrm>
        </p:spPr>
        <p:txBody>
          <a:bodyPr/>
          <a:lstStyle/>
          <a:p>
            <a:pPr marL="0" indent="0"/>
            <a:r>
              <a:rPr lang="en-US" altLang="en-US" sz="2800" dirty="0"/>
              <a:t>Performance, scalability and mobility of the client/server model can be improved by</a:t>
            </a:r>
          </a:p>
          <a:p>
            <a:pPr marL="1120348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Partitioning or replicating data on servers</a:t>
            </a:r>
          </a:p>
          <a:p>
            <a:pPr marL="1120348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Caching data at proxy servers or clients</a:t>
            </a:r>
          </a:p>
          <a:p>
            <a:pPr marL="1120348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Using mobile code and mobile agents (code &amp; data)</a:t>
            </a:r>
          </a:p>
          <a:p>
            <a:pPr marL="1534989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/>
              <a:t>mobile agents can install and maintain software on computers</a:t>
            </a:r>
          </a:p>
          <a:p>
            <a:pPr marL="1534989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/>
              <a:t>compare prices of products from vendors by visiting each vendor’s site and performing a series of database operations.</a:t>
            </a:r>
            <a:endParaRPr lang="en-US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2706" y="332656"/>
            <a:ext cx="471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62280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AE0-2A1C-44CD-9E3F-A9B4CBFFD75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83500" cy="762000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Multiple servers</a:t>
            </a:r>
            <a:r>
              <a:rPr lang="en-US" altLang="en-US" sz="2800" dirty="0"/>
              <a:t>: Services with large demands, such as search engines, may have many servers dedicated to a particular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Proxy servers and Caches</a:t>
            </a:r>
            <a:r>
              <a:rPr lang="en-US" altLang="en-US" sz="2800" dirty="0"/>
              <a:t>: Data likely to be needed again may be stored in memory or on local server for fast retrieval.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Mobile code</a:t>
            </a:r>
            <a:r>
              <a:rPr lang="en-US" altLang="en-US" sz="2800" dirty="0"/>
              <a:t>: Code may be retrieved from a server for execution on a client system. A common example of this is a </a:t>
            </a:r>
            <a:r>
              <a:rPr lang="en-US" altLang="en-US" sz="2800" dirty="0">
                <a:solidFill>
                  <a:srgbClr val="FF0000"/>
                </a:solidFill>
              </a:rPr>
              <a:t>Java Applet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572273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6EB0-D007-4076-9801-333486D5591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92706" y="332656"/>
            <a:ext cx="471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5" y="1340768"/>
            <a:ext cx="38766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844" y="3933056"/>
            <a:ext cx="5143156" cy="213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804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6EB0-D007-4076-9801-333486D5591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92706" y="332656"/>
            <a:ext cx="471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6768752" cy="392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804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80B8-A31C-4DFF-AE79-5C70F69C317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287" y="1412776"/>
            <a:ext cx="8226720" cy="3976258"/>
          </a:xfrm>
        </p:spPr>
        <p:txBody>
          <a:bodyPr/>
          <a:lstStyle/>
          <a:p>
            <a:pPr marL="0" indent="0"/>
            <a:r>
              <a:rPr lang="en-US" altLang="en-US" sz="2800" dirty="0"/>
              <a:t>In peer-to-peer models, each node of a distributed system is capable of requesting and providing services.  </a:t>
            </a:r>
          </a:p>
          <a:p>
            <a:pPr marL="1182818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Most of the services are available from several or even many nodes.</a:t>
            </a:r>
          </a:p>
          <a:p>
            <a:pPr marL="1182818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Nodes tend to come and go from the network frequently, but redundancy tends to keep most services available.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394" y="332656"/>
            <a:ext cx="591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Peer-to-Peer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26580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80B8-A31C-4DFF-AE79-5C70F69C317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86394" y="332656"/>
            <a:ext cx="591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Peer-to-Peer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4464496" cy="47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5802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1EC-528F-4131-AAAC-67FBC954088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6010" y="33265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altLang="en-US" b="1" kern="0" dirty="0">
                <a:latin typeface="Arial" pitchFamily="34" charset="0"/>
                <a:cs typeface="Arial" pitchFamily="34" charset="0"/>
              </a:rPr>
              <a:t>Architectural Views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3377" y="1628800"/>
            <a:ext cx="7234238" cy="4257761"/>
            <a:chOff x="609600" y="1248370"/>
            <a:chExt cx="7769225" cy="509524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962400" y="2086570"/>
              <a:ext cx="1600200" cy="2514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962400" y="292477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3962400" y="376297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67200" y="3077170"/>
              <a:ext cx="906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200"/>
                <a:t>Application</a:t>
              </a:r>
            </a:p>
            <a:p>
              <a:pPr algn="ctr"/>
              <a:r>
                <a:rPr lang="en-US" altLang="en-US" sz="1200"/>
                <a:t>Layer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254500" y="2391370"/>
              <a:ext cx="939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200"/>
                <a:t>Presentation</a:t>
              </a:r>
            </a:p>
            <a:p>
              <a:pPr algn="ctr"/>
              <a:r>
                <a:rPr lang="en-US" altLang="en-US" sz="1200"/>
                <a:t>Layer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262438" y="391537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200" dirty="0"/>
                <a:t>Information</a:t>
              </a:r>
            </a:p>
            <a:p>
              <a:pPr algn="ctr"/>
              <a:r>
                <a:rPr lang="en-US" altLang="en-US" sz="1200" dirty="0"/>
                <a:t>Layer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3886200" y="5210770"/>
              <a:ext cx="16764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391025" y="5401270"/>
              <a:ext cx="7461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Support</a:t>
              </a:r>
              <a:endParaRPr lang="en-US" alt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657600" y="1629370"/>
              <a:ext cx="2216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/>
                <a:t>Application Architecture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29000" y="5938472"/>
              <a:ext cx="2971799" cy="405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Operations Architecture</a:t>
              </a:r>
              <a:endParaRPr lang="en-US" altLang="en-US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4724400" y="460117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6400800" y="2162770"/>
              <a:ext cx="19780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/>
                <a:t>Business Architecture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553200" y="2618383"/>
              <a:ext cx="1755775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6553200" y="315337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553200" y="376297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6553200" y="437257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5562600" y="3762970"/>
              <a:ext cx="990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5562600" y="261997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7010400" y="2696170"/>
              <a:ext cx="819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Business</a:t>
              </a:r>
              <a:endParaRPr lang="en-US" alt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7010400" y="3915370"/>
              <a:ext cx="717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Service</a:t>
              </a:r>
              <a:endParaRPr lang="en-US" altLang="en-US"/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7010400" y="3305770"/>
              <a:ext cx="73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Product</a:t>
              </a:r>
              <a:endParaRPr lang="en-US" altLang="en-US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6996113" y="4448770"/>
              <a:ext cx="847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Resource</a:t>
              </a:r>
              <a:endParaRPr lang="en-US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V="1">
              <a:off x="5562600" y="4905970"/>
              <a:ext cx="1676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609600" y="1629370"/>
              <a:ext cx="21336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209800" y="269617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1905000" y="1934170"/>
              <a:ext cx="457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219200" y="216277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85800" y="178177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838200" y="261997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>
              <a:off x="914400" y="23151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914400" y="201037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V="1">
              <a:off x="1447800" y="201037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1447800" y="201037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2286000" y="223897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1143000" y="284857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719138" y="1248370"/>
              <a:ext cx="185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System Architecture</a:t>
              </a:r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2590800" y="208657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590800" y="2924770"/>
              <a:ext cx="13716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 flipH="1" flipV="1">
              <a:off x="1752600" y="3153370"/>
              <a:ext cx="22098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491802"/>
                </p:ext>
              </p:extLst>
            </p:nvPr>
          </p:nvGraphicFramePr>
          <p:xfrm>
            <a:off x="609600" y="3458170"/>
            <a:ext cx="1143000" cy="1131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3" name="Clip" r:id="rId3" imgW="1958645" imgH="1942186" progId="">
                    <p:embed/>
                  </p:oleObj>
                </mc:Choice>
                <mc:Fallback>
                  <p:oleObj name="Clip" r:id="rId3" imgW="1958645" imgH="1942186" progId="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3458170"/>
                          <a:ext cx="1143000" cy="1131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068361"/>
                </p:ext>
              </p:extLst>
            </p:nvPr>
          </p:nvGraphicFramePr>
          <p:xfrm>
            <a:off x="2057400" y="4448770"/>
            <a:ext cx="619125" cy="1241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4" name="Clip" r:id="rId5" imgW="620878" imgH="1242670" progId="">
                    <p:embed/>
                  </p:oleObj>
                </mc:Choice>
                <mc:Fallback>
                  <p:oleObj name="Clip" r:id="rId5" imgW="620878" imgH="1242670" progId="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4448770"/>
                          <a:ext cx="619125" cy="1241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776666"/>
                </p:ext>
              </p:extLst>
            </p:nvPr>
          </p:nvGraphicFramePr>
          <p:xfrm>
            <a:off x="609600" y="4753570"/>
            <a:ext cx="688975" cy="1360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65" name="Clip" r:id="rId7" imgW="689458" imgH="1361542" progId="">
                    <p:embed/>
                  </p:oleObj>
                </mc:Choice>
                <mc:Fallback>
                  <p:oleObj name="Clip" r:id="rId7" imgW="689458" imgH="1361542" progId="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4753570"/>
                          <a:ext cx="688975" cy="1360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1143000" y="521077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1447800" y="460117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1474788" y="5744170"/>
              <a:ext cx="19446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Physical Architecture</a:t>
              </a:r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 flipH="1" flipV="1">
              <a:off x="2438400" y="5363170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flipV="1">
              <a:off x="1143000" y="315337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090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9829-FA1E-4923-BAAA-9E02E38A67A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9168" y="-27384"/>
            <a:ext cx="764319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altLang="en-US" sz="3600" b="1" kern="0" dirty="0">
                <a:latin typeface="Arial" pitchFamily="34" charset="0"/>
                <a:cs typeface="Arial" pitchFamily="34" charset="0"/>
              </a:rPr>
              <a:t>Some Client/Server Architectural Patterns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9512" y="1628800"/>
            <a:ext cx="822344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Thin-Client model:  </a:t>
            </a:r>
            <a:r>
              <a:rPr lang="en-US" altLang="en-US" sz="2800" b="0" dirty="0">
                <a:latin typeface="+mj-lt"/>
              </a:rPr>
              <a:t>All application processing and data management by server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Thick-Client model : </a:t>
            </a:r>
            <a:r>
              <a:rPr lang="en-US" altLang="en-US" sz="2800" b="0" dirty="0">
                <a:latin typeface="+mj-lt"/>
              </a:rPr>
              <a:t>Server only responsible for data management. The client machine implements application logic and interactions with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Three-tier client-server: </a:t>
            </a:r>
            <a:r>
              <a:rPr lang="en-US" altLang="en-US" sz="2800" b="0" dirty="0">
                <a:latin typeface="+mj-lt"/>
              </a:rPr>
              <a:t>There is a layer between client and server that may provide data and/or application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126724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018" y="476672"/>
            <a:ext cx="675056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 Client? </a:t>
            </a:r>
            <a:r>
              <a:rPr lang="en-US" altLang="zh-CN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132856"/>
            <a:ext cx="8352928" cy="3093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601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Access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legacy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systems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601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System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management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administration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marL="799887" lvl="1" indent="-342900">
              <a:lnSpc>
                <a:spcPts val="2742"/>
              </a:lnSpc>
              <a:buFont typeface="Wingdings" panose="05000000000000000000" pitchFamily="2" charset="2"/>
              <a:buChar char="Ø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admin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perspective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system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maintenance,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security </a:t>
            </a:r>
          </a:p>
          <a:p>
            <a:pPr marL="799887" lvl="1" indent="-342900">
              <a:lnSpc>
                <a:spcPts val="2742"/>
              </a:lnSpc>
              <a:buFont typeface="Wingdings" panose="05000000000000000000" pitchFamily="2" charset="2"/>
              <a:buChar char="Ø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user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perspective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not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hassle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administrative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aspects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constant upgrades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</a:p>
          <a:p>
            <a:pPr marL="799887" lvl="1" indent="-342900">
              <a:lnSpc>
                <a:spcPts val="2742"/>
              </a:lnSpc>
              <a:buFont typeface="Wingdings" panose="05000000000000000000" pitchFamily="2" charset="2"/>
              <a:buChar char="Ø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security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marL="799887" lvl="1" indent="-342900">
              <a:lnSpc>
                <a:spcPts val="703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+mj-lt"/>
            </a:endParaRPr>
          </a:p>
          <a:p>
            <a:pPr marL="799887" lvl="1" indent="-342900">
              <a:lnSpc>
                <a:spcPts val="2601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Green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IT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(power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saving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--&gt;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cost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saving)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484784"/>
            <a:ext cx="8691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53976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018" y="476672"/>
            <a:ext cx="509947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Thick? </a:t>
            </a:r>
            <a:r>
              <a:rPr lang="en-US" altLang="zh-CN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492896"/>
            <a:ext cx="8352928" cy="3093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Heavy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processing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load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both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network (bottleneck)</a:t>
            </a: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7517" algn="l"/>
                <a:tab pos="8206091" algn="l"/>
              </a:tabLst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Less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client-perceived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performance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(in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highly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interactive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graphical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activities such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CAD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image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processing) </a:t>
            </a:r>
            <a:endParaRPr lang="en-US" altLang="zh-CN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7517" algn="l"/>
                <a:tab pos="820609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Need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always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connected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900426"/>
            <a:ext cx="93647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05892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 will have deeper understanding of the  Challenges in  distributed systems and the different models related to the architecture of the distributed system , fundamentals models and design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 will have deeper understanding of  how to design a distributed system that provides best performance , quality and security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08640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704" y="404664"/>
            <a:ext cx="535114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Thick? </a:t>
            </a:r>
            <a:r>
              <a:rPr lang="en-US" altLang="zh-CN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060848"/>
            <a:ext cx="8352928" cy="402930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742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Better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client-perceived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performance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(especially,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terms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image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&amp;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video processing)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(Partly)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available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oﬄine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Distributed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computing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(no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single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point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failures)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Devices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are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becoming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ever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faster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cheaper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	</a:t>
            </a:r>
          </a:p>
          <a:p>
            <a:pPr>
              <a:lnSpc>
                <a:spcPts val="2250"/>
              </a:lnSpc>
              <a:tabLst>
                <a:tab pos="0" algn="l"/>
                <a:tab pos="25400" algn="l"/>
              </a:tabLst>
            </a:pPr>
            <a:r>
              <a:rPr lang="en-US" altLang="zh-CN" sz="2400" b="0" dirty="0">
                <a:latin typeface="+mj-lt"/>
              </a:rPr>
              <a:t>		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what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is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point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oﬀ-loading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computation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		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when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client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is capable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performing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without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burdening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forcing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 user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		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deal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with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network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latencies?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396370"/>
            <a:ext cx="8691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3494921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704" y="476672"/>
            <a:ext cx="535114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Thick? </a:t>
            </a:r>
            <a:r>
              <a:rPr lang="en-US" altLang="zh-CN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492896"/>
            <a:ext cx="8352928" cy="263149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System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management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related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costs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751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Having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functionality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client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makes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client-side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software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more prone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errors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dependent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client’s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underlying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platform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900426"/>
            <a:ext cx="93647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244626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9829-FA1E-4923-BAAA-9E02E38A67A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720" cy="114348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Client/Server Configurations 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133600"/>
            <a:ext cx="8208963" cy="1981200"/>
          </a:xfrm>
          <a:noFill/>
          <a:ln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</a:pPr>
            <a:r>
              <a:rPr lang="en-US" altLang="en-US" sz="2800" dirty="0"/>
              <a:t>Client-Server configurations are generally categorized in two types:</a:t>
            </a:r>
          </a:p>
          <a:p>
            <a:pPr marL="757539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Two-tier Configurations</a:t>
            </a:r>
            <a:r>
              <a:rPr lang="en-US" altLang="en-US" sz="2400" dirty="0"/>
              <a:t>: consisting of a client and a server.</a:t>
            </a: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619672" y="4221088"/>
            <a:ext cx="5867400" cy="1341438"/>
            <a:chOff x="1104" y="2544"/>
            <a:chExt cx="3696" cy="845"/>
          </a:xfrm>
        </p:grpSpPr>
        <p:sp>
          <p:nvSpPr>
            <p:cNvPr id="96261" name="AutoShape 5"/>
            <p:cNvSpPr>
              <a:spLocks noChangeArrowheads="1"/>
            </p:cNvSpPr>
            <p:nvPr/>
          </p:nvSpPr>
          <p:spPr bwMode="auto">
            <a:xfrm>
              <a:off x="3648" y="2544"/>
              <a:ext cx="1152" cy="845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Server</a:t>
              </a:r>
            </a:p>
            <a:p>
              <a:pPr algn="ctr"/>
              <a:r>
                <a:rPr lang="en-US" altLang="en-US" dirty="0"/>
                <a:t>(e.g. Data)</a:t>
              </a:r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auto">
            <a:xfrm>
              <a:off x="1104" y="2592"/>
              <a:ext cx="1344" cy="795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Client</a:t>
              </a:r>
            </a:p>
            <a:p>
              <a:pPr algn="ctr"/>
              <a:r>
                <a:rPr lang="en-US" altLang="en-US" dirty="0"/>
                <a:t>(e.g. User</a:t>
              </a:r>
            </a:p>
            <a:p>
              <a:pPr algn="ctr"/>
              <a:r>
                <a:rPr lang="en-US" altLang="en-US" dirty="0"/>
                <a:t>Interface)</a:t>
              </a:r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2448" y="297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793164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95F8-1101-4F13-86AC-4EF681CBD8E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8640" y="404664"/>
            <a:ext cx="8226720" cy="864096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Client/Server Configurations II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8" y="1700808"/>
            <a:ext cx="8208963" cy="2057400"/>
          </a:xfrm>
          <a:noFill/>
          <a:ln/>
        </p:spPr>
        <p:txBody>
          <a:bodyPr lIns="92075" tIns="46038" rIns="92075" bIns="46038"/>
          <a:lstStyle/>
          <a:p>
            <a:pPr marL="757539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Three-tier Configurations</a:t>
            </a:r>
            <a:r>
              <a:rPr lang="en-US" altLang="en-US" sz="2800" dirty="0"/>
              <a:t>: includes another server that offloads certain functions from either the client and/or the server.  Since there can be many intermediate servers, this may also be called </a:t>
            </a:r>
            <a:r>
              <a:rPr lang="en-US" altLang="en-US" sz="2800" i="1" dirty="0">
                <a:solidFill>
                  <a:srgbClr val="FF0000"/>
                </a:solidFill>
              </a:rPr>
              <a:t>n-tier</a:t>
            </a:r>
            <a:r>
              <a:rPr lang="en-US" altLang="en-US" sz="2800" dirty="0"/>
              <a:t>.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685800" y="4221163"/>
            <a:ext cx="7696200" cy="1341437"/>
            <a:chOff x="432" y="2400"/>
            <a:chExt cx="4848" cy="845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2256" y="2462"/>
              <a:ext cx="124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  <a:p>
              <a:pPr algn="ctr"/>
              <a:r>
                <a:rPr lang="en-US" altLang="en-US"/>
                <a:t>for processing</a:t>
              </a:r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1680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utoShape 7"/>
            <p:cNvSpPr>
              <a:spLocks noChangeArrowheads="1"/>
            </p:cNvSpPr>
            <p:nvPr/>
          </p:nvSpPr>
          <p:spPr bwMode="auto">
            <a:xfrm>
              <a:off x="4128" y="2400"/>
              <a:ext cx="1152" cy="845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Server</a:t>
              </a:r>
            </a:p>
            <a:p>
              <a:pPr algn="ctr"/>
              <a:r>
                <a:rPr lang="en-US" altLang="en-US"/>
                <a:t>(e.g. Data)</a:t>
              </a:r>
            </a:p>
          </p:txBody>
        </p:sp>
        <p:sp>
          <p:nvSpPr>
            <p:cNvPr id="97288" name="AutoShape 8"/>
            <p:cNvSpPr>
              <a:spLocks noChangeArrowheads="1"/>
            </p:cNvSpPr>
            <p:nvPr/>
          </p:nvSpPr>
          <p:spPr bwMode="auto">
            <a:xfrm>
              <a:off x="432" y="2478"/>
              <a:ext cx="1248" cy="738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Client</a:t>
              </a:r>
            </a:p>
            <a:p>
              <a:pPr algn="ctr"/>
              <a:r>
                <a:rPr lang="en-US" altLang="en-US"/>
                <a:t>(e.g. User</a:t>
              </a:r>
            </a:p>
            <a:p>
              <a:pPr algn="ctr"/>
              <a:r>
                <a:rPr lang="en-US" altLang="en-US"/>
                <a:t>Interface)</a:t>
              </a: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>
              <a:off x="3504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43896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A428-5F3B-4801-BF2D-BE8813678E4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226720" cy="114348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Client/Server Configurations III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8208963" cy="4619600"/>
          </a:xfrm>
          <a:noFill/>
          <a:ln/>
        </p:spPr>
        <p:txBody>
          <a:bodyPr lIns="92075" tIns="46038" rIns="92075" bIns="46038"/>
          <a:lstStyle/>
          <a:p>
            <a:pPr marL="39473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N-Tier Configurations</a:t>
            </a:r>
            <a:r>
              <a:rPr lang="en-US" altLang="en-US" sz="2800" dirty="0"/>
              <a:t>: a type of three-tier set up that includes multiple intermediate servers. </a:t>
            </a:r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611560" y="2636912"/>
            <a:ext cx="7391400" cy="1905000"/>
            <a:chOff x="432" y="1824"/>
            <a:chExt cx="4656" cy="1200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2352" y="182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>
              <a:off x="1296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AutoShape 8"/>
            <p:cNvSpPr>
              <a:spLocks noChangeArrowheads="1"/>
            </p:cNvSpPr>
            <p:nvPr/>
          </p:nvSpPr>
          <p:spPr bwMode="auto">
            <a:xfrm>
              <a:off x="3936" y="1842"/>
              <a:ext cx="1152" cy="845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Server</a:t>
              </a:r>
            </a:p>
            <a:p>
              <a:pPr algn="ctr"/>
              <a:r>
                <a:rPr lang="en-US" altLang="en-US"/>
                <a:t>(e.g. Data)</a:t>
              </a:r>
            </a:p>
          </p:txBody>
        </p:sp>
        <p:sp>
          <p:nvSpPr>
            <p:cNvPr id="98313" name="AutoShape 9"/>
            <p:cNvSpPr>
              <a:spLocks noChangeArrowheads="1"/>
            </p:cNvSpPr>
            <p:nvPr/>
          </p:nvSpPr>
          <p:spPr bwMode="auto">
            <a:xfrm>
              <a:off x="432" y="1824"/>
              <a:ext cx="864" cy="510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Client</a:t>
              </a:r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3168" y="196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AutoShape 11"/>
            <p:cNvSpPr>
              <a:spLocks noChangeArrowheads="1"/>
            </p:cNvSpPr>
            <p:nvPr/>
          </p:nvSpPr>
          <p:spPr bwMode="auto">
            <a:xfrm>
              <a:off x="432" y="2496"/>
              <a:ext cx="864" cy="510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Client</a:t>
              </a: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352" y="2304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2352" y="2784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1728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1728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728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1296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728" y="196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 flipV="1">
              <a:off x="3168" y="2304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 flipV="1">
              <a:off x="3168" y="2400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4694019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Processing can occur on any intermediate node using a three-tier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755136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A428-5F3B-4801-BF2D-BE8813678E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107504" y="332656"/>
            <a:ext cx="8883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kern="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Typical Layers in a Distributed System</a:t>
            </a:r>
            <a:endParaRPr lang="en-US" sz="3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28800" y="22048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28800" y="31954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28800" y="41860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28800" y="51766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86000" y="2357264"/>
            <a:ext cx="28200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Applications and Services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48000" y="3347864"/>
            <a:ext cx="1391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Middleware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019400" y="4414664"/>
            <a:ext cx="20345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Operating System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09764" y="5329064"/>
            <a:ext cx="36744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+mj-lt"/>
              </a:rPr>
              <a:t>Computer and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335815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A428-5F3B-4801-BF2D-BE8813678E4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6556323" y="6006598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tabLst>
                <a:tab pos="656514" algn="l"/>
                <a:tab pos="1313025" algn="l"/>
                <a:tab pos="1969541" algn="l"/>
              </a:tabLst>
              <a:defRPr sz="1300" b="1" kern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52400" y="3645422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52400" y="3797822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Database Server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7000" y="3035822"/>
            <a:ext cx="2057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895600" y="3264422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Web Server(s)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1447800" y="41788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752600" y="417882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ODBC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581400" y="3950222"/>
            <a:ext cx="533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581400" y="3950222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ASP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CF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WS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819400" y="3188222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819400" y="318822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581400" y="3721622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/>
              <a:t>CGI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 flipH="1">
            <a:off x="6629400" y="4026422"/>
            <a:ext cx="76200" cy="213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6705600" y="3950222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638800" y="619281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5791200" y="5779022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Fire Wall </a:t>
            </a:r>
          </a:p>
          <a:p>
            <a:pPr>
              <a:spcBef>
                <a:spcPct val="50000"/>
              </a:spcBef>
            </a:pPr>
            <a:r>
              <a:rPr lang="en-US" altLang="en-US" sz="1200"/>
              <a:t>(security)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7010400" y="3950222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Internet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7162800" y="3645422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Intranet</a:t>
            </a:r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7543800" y="50170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7620000" y="50170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7924800" y="55504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8001000" y="55504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7086600" y="60076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7162800" y="60076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7162800" y="1816622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7239000" y="181662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315200" y="21976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7391400" y="21976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391400" y="26548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7467600" y="26548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4724400" y="2045222"/>
            <a:ext cx="2514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4724400" y="4712222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4724400" y="4407422"/>
            <a:ext cx="3200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724400" y="4178822"/>
            <a:ext cx="2819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4724400" y="2426222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 flipV="1">
            <a:off x="4724400" y="2883422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04800" y="5245622"/>
            <a:ext cx="3810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ODBC-Open Database Connectivity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CGI – Common Gateway Interface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             ASP –Active server pages (Microsoft)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             CF   - Cold Fusion (Allaire Corp.)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             Web Sphere – (IBM  Corp.)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5257800" y="4712222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HTTP</a:t>
            </a:r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5257800" y="2883422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HTTP</a:t>
            </a:r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8077200" y="602128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(browser)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8077200" y="2266182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(browser)</a:t>
            </a: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828800" y="153697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5410200" y="1536974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381000" y="1765574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Data management</a:t>
            </a: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2971800" y="1765574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Application processing</a:t>
            </a: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5791200" y="1613174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Presentation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3528" y="404664"/>
            <a:ext cx="6915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latin typeface="Arial" pitchFamily="34" charset="0"/>
                <a:cs typeface="Arial" pitchFamily="34" charset="0"/>
              </a:rPr>
              <a:t>Multi-tier client-server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Footer Placeholder 2"/>
          <p:cNvSpPr txBox="1">
            <a:spLocks/>
          </p:cNvSpPr>
          <p:nvPr/>
        </p:nvSpPr>
        <p:spPr bwMode="auto">
          <a:xfrm>
            <a:off x="3127680" y="6039390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2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1"/>
          <p:cNvSpPr txBox="1">
            <a:spLocks noGrp="1"/>
          </p:cNvSpPr>
          <p:nvPr>
            <p:ph type="title"/>
          </p:nvPr>
        </p:nvSpPr>
        <p:spPr>
          <a:xfrm>
            <a:off x="107504" y="512251"/>
            <a:ext cx="9089027" cy="46847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3445"/>
              </a:lnSpc>
            </a:pPr>
            <a:r>
              <a:rPr lang="en-US" altLang="zh-CN" sz="3200" dirty="0">
                <a:latin typeface="Arial" pitchFamily="34" charset="0"/>
                <a:cs typeface="Arial" pitchFamily="34" charset="0"/>
              </a:rPr>
              <a:t>Use Cases of Client–Server Architectural Patterns</a:t>
            </a:r>
          </a:p>
        </p:txBody>
      </p:sp>
      <p:sp>
        <p:nvSpPr>
          <p:cNvPr id="7" name="Freeform 3"/>
          <p:cNvSpPr/>
          <p:nvPr/>
        </p:nvSpPr>
        <p:spPr>
          <a:xfrm>
            <a:off x="406301" y="1417241"/>
            <a:ext cx="8340328" cy="1598414"/>
          </a:xfrm>
          <a:custGeom>
            <a:avLst/>
            <a:gdLst>
              <a:gd name="connsiteX0" fmla="*/ 0 w 11861800"/>
              <a:gd name="connsiteY0" fmla="*/ 0 h 2273300"/>
              <a:gd name="connsiteX1" fmla="*/ 11861800 w 11861800"/>
              <a:gd name="connsiteY1" fmla="*/ 0 h 2273300"/>
              <a:gd name="connsiteX2" fmla="*/ 11861800 w 11861800"/>
              <a:gd name="connsiteY2" fmla="*/ 2273300 h 2273300"/>
              <a:gd name="connsiteX3" fmla="*/ 0 w 11861800"/>
              <a:gd name="connsiteY3" fmla="*/ 2273300 h 2273300"/>
              <a:gd name="connsiteX4" fmla="*/ 0 w 11861800"/>
              <a:gd name="connsiteY4" fmla="*/ 0 h 227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61800" h="2273300">
                <a:moveTo>
                  <a:pt x="0" y="0"/>
                </a:moveTo>
                <a:lnTo>
                  <a:pt x="11861800" y="0"/>
                </a:lnTo>
                <a:lnTo>
                  <a:pt x="11861800" y="2273300"/>
                </a:lnTo>
                <a:lnTo>
                  <a:pt x="0" y="2273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9206" y="1412776"/>
            <a:ext cx="8349258" cy="1607344"/>
          </a:xfrm>
          <a:custGeom>
            <a:avLst/>
            <a:gdLst>
              <a:gd name="connsiteX0" fmla="*/ 6350 w 11874500"/>
              <a:gd name="connsiteY0" fmla="*/ 6350 h 2286000"/>
              <a:gd name="connsiteX1" fmla="*/ 11868150 w 11874500"/>
              <a:gd name="connsiteY1" fmla="*/ 6350 h 2286000"/>
              <a:gd name="connsiteX2" fmla="*/ 11868150 w 11874500"/>
              <a:gd name="connsiteY2" fmla="*/ 2279650 h 2286000"/>
              <a:gd name="connsiteX3" fmla="*/ 6350 w 11874500"/>
              <a:gd name="connsiteY3" fmla="*/ 2279650 h 2286000"/>
              <a:gd name="connsiteX4" fmla="*/ 6350 w 11874500"/>
              <a:gd name="connsiteY4" fmla="*/ 6350 h 228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0" h="2286000">
                <a:moveTo>
                  <a:pt x="6350" y="6350"/>
                </a:moveTo>
                <a:lnTo>
                  <a:pt x="11868150" y="6350"/>
                </a:lnTo>
                <a:lnTo>
                  <a:pt x="11868150" y="2279650"/>
                </a:lnTo>
                <a:lnTo>
                  <a:pt x="6350" y="22796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01836" y="3091558"/>
            <a:ext cx="8349258" cy="1884164"/>
          </a:xfrm>
          <a:custGeom>
            <a:avLst/>
            <a:gdLst>
              <a:gd name="connsiteX0" fmla="*/ 6350 w 11874500"/>
              <a:gd name="connsiteY0" fmla="*/ 6350 h 2679700"/>
              <a:gd name="connsiteX1" fmla="*/ 11868150 w 11874500"/>
              <a:gd name="connsiteY1" fmla="*/ 6350 h 2679700"/>
              <a:gd name="connsiteX2" fmla="*/ 11868150 w 11874500"/>
              <a:gd name="connsiteY2" fmla="*/ 2673350 h 2679700"/>
              <a:gd name="connsiteX3" fmla="*/ 6350 w 11874500"/>
              <a:gd name="connsiteY3" fmla="*/ 2673350 h 2679700"/>
              <a:gd name="connsiteX4" fmla="*/ 6350 w 11874500"/>
              <a:gd name="connsiteY4" fmla="*/ 6350 h 267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0" h="2679700">
                <a:moveTo>
                  <a:pt x="6350" y="6350"/>
                </a:moveTo>
                <a:lnTo>
                  <a:pt x="11868150" y="6350"/>
                </a:lnTo>
                <a:lnTo>
                  <a:pt x="11868150" y="2673350"/>
                </a:lnTo>
                <a:lnTo>
                  <a:pt x="6350" y="2673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9206" y="5091808"/>
            <a:ext cx="8349258" cy="1125141"/>
          </a:xfrm>
          <a:custGeom>
            <a:avLst/>
            <a:gdLst>
              <a:gd name="connsiteX0" fmla="*/ 6350 w 11874500"/>
              <a:gd name="connsiteY0" fmla="*/ 6350 h 1600200"/>
              <a:gd name="connsiteX1" fmla="*/ 11868150 w 11874500"/>
              <a:gd name="connsiteY1" fmla="*/ 6350 h 1600200"/>
              <a:gd name="connsiteX2" fmla="*/ 11868150 w 11874500"/>
              <a:gd name="connsiteY2" fmla="*/ 1593850 h 1600200"/>
              <a:gd name="connsiteX3" fmla="*/ 6350 w 11874500"/>
              <a:gd name="connsiteY3" fmla="*/ 1593850 h 1600200"/>
              <a:gd name="connsiteX4" fmla="*/ 6350 w 11874500"/>
              <a:gd name="connsiteY4" fmla="*/ 635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0" h="1600200">
                <a:moveTo>
                  <a:pt x="6350" y="6350"/>
                </a:moveTo>
                <a:lnTo>
                  <a:pt x="11868150" y="6350"/>
                </a:lnTo>
                <a:lnTo>
                  <a:pt x="11868150" y="1593850"/>
                </a:lnTo>
                <a:lnTo>
                  <a:pt x="6350" y="15938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437555" y="1466355"/>
            <a:ext cx="4170116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28"/>
              </a:lnSpc>
            </a:pP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Two-tier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client-server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thin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7555" y="1716386"/>
            <a:ext cx="7607339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Legacy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5078" y="1957487"/>
            <a:ext cx="5273880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impractical;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services. 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7555" y="2243237"/>
            <a:ext cx="7783926" cy="5454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Computationally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compilers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</a:p>
          <a:p>
            <a:pPr>
              <a:lnSpc>
                <a:spcPts val="218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Data-intensive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(browsing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querying)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25078" y="2752230"/>
            <a:ext cx="3313215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(example: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browsing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7555" y="3145136"/>
            <a:ext cx="4532395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28"/>
              </a:lnSpc>
            </a:pP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Two-tier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client-server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thick/fat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7555" y="3395167"/>
            <a:ext cx="7952049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oﬀ-the-shelf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25078" y="3636269"/>
            <a:ext cx="2455544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Excel)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37555" y="3913089"/>
            <a:ext cx="7646389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computationally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visualization)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25078" y="4154191"/>
            <a:ext cx="756104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37555" y="4431011"/>
            <a:ext cx="6033447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37554" y="4716761"/>
            <a:ext cx="7339125" cy="699309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cached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039"/>
              </a:lnSpc>
            </a:pP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Multi-tier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client-server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37555" y="5413276"/>
            <a:ext cx="5379165" cy="5454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Large-scale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hundreds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thousands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 </a:t>
            </a:r>
          </a:p>
          <a:p>
            <a:pPr>
              <a:lnSpc>
                <a:spcPts val="218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</a:p>
        </p:txBody>
      </p:sp>
    </p:spTree>
    <p:extLst>
      <p:ext uri="{BB962C8B-B14F-4D97-AF65-F5344CB8AC3E}">
        <p14:creationId xmlns:p14="http://schemas.microsoft.com/office/powerpoint/2010/main" val="3602865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844824"/>
            <a:ext cx="7787927" cy="3735762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3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Case Study: Client-Server System for Banking</a:t>
            </a:r>
          </a:p>
          <a:p>
            <a:pPr eaLnBrk="1" fontAlgn="t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147583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6" name="Freeform 3"/>
          <p:cNvSpPr/>
          <p:nvPr/>
        </p:nvSpPr>
        <p:spPr>
          <a:xfrm>
            <a:off x="857250" y="2213793"/>
            <a:ext cx="2160984" cy="428625"/>
          </a:xfrm>
          <a:custGeom>
            <a:avLst/>
            <a:gdLst>
              <a:gd name="connsiteX0" fmla="*/ 0 w 3073400"/>
              <a:gd name="connsiteY0" fmla="*/ 0 h 609600"/>
              <a:gd name="connsiteX1" fmla="*/ 3073400 w 3073400"/>
              <a:gd name="connsiteY1" fmla="*/ 0 h 609600"/>
              <a:gd name="connsiteX2" fmla="*/ 3073400 w 3073400"/>
              <a:gd name="connsiteY2" fmla="*/ 609600 h 609600"/>
              <a:gd name="connsiteX3" fmla="*/ 0 w 3073400"/>
              <a:gd name="connsiteY3" fmla="*/ 609600 h 609600"/>
              <a:gd name="connsiteX4" fmla="*/ 0 w 3073400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609600">
                <a:moveTo>
                  <a:pt x="0" y="0"/>
                </a:moveTo>
                <a:lnTo>
                  <a:pt x="3073400" y="0"/>
                </a:lnTo>
                <a:lnTo>
                  <a:pt x="3073400" y="609600"/>
                </a:lnTo>
                <a:lnTo>
                  <a:pt x="0" y="609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848320" y="2204864"/>
            <a:ext cx="2178844" cy="446484"/>
          </a:xfrm>
          <a:custGeom>
            <a:avLst/>
            <a:gdLst>
              <a:gd name="connsiteX0" fmla="*/ 12700 w 3098800"/>
              <a:gd name="connsiteY0" fmla="*/ 12700 h 635000"/>
              <a:gd name="connsiteX1" fmla="*/ 3086100 w 3098800"/>
              <a:gd name="connsiteY1" fmla="*/ 12700 h 635000"/>
              <a:gd name="connsiteX2" fmla="*/ 3086100 w 3098800"/>
              <a:gd name="connsiteY2" fmla="*/ 622300 h 635000"/>
              <a:gd name="connsiteX3" fmla="*/ 12700 w 3098800"/>
              <a:gd name="connsiteY3" fmla="*/ 622300 h 635000"/>
              <a:gd name="connsiteX4" fmla="*/ 12700 w 3098800"/>
              <a:gd name="connsiteY4" fmla="*/ 1270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635000">
                <a:moveTo>
                  <a:pt x="12700" y="12700"/>
                </a:moveTo>
                <a:lnTo>
                  <a:pt x="3086100" y="12700"/>
                </a:lnTo>
                <a:lnTo>
                  <a:pt x="3086100" y="622300"/>
                </a:lnTo>
                <a:lnTo>
                  <a:pt x="12700" y="6223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857250" y="3142481"/>
            <a:ext cx="2160984" cy="812602"/>
          </a:xfrm>
          <a:custGeom>
            <a:avLst/>
            <a:gdLst>
              <a:gd name="connsiteX0" fmla="*/ 0 w 3073400"/>
              <a:gd name="connsiteY0" fmla="*/ 0 h 1155700"/>
              <a:gd name="connsiteX1" fmla="*/ 3073400 w 3073400"/>
              <a:gd name="connsiteY1" fmla="*/ 0 h 1155700"/>
              <a:gd name="connsiteX2" fmla="*/ 3073400 w 3073400"/>
              <a:gd name="connsiteY2" fmla="*/ 1155700 h 1155700"/>
              <a:gd name="connsiteX3" fmla="*/ 0 w 3073400"/>
              <a:gd name="connsiteY3" fmla="*/ 1155700 h 1155700"/>
              <a:gd name="connsiteX4" fmla="*/ 0 w 3073400"/>
              <a:gd name="connsiteY4" fmla="*/ 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155700">
                <a:moveTo>
                  <a:pt x="0" y="0"/>
                </a:moveTo>
                <a:lnTo>
                  <a:pt x="3073400" y="0"/>
                </a:lnTo>
                <a:lnTo>
                  <a:pt x="3073400" y="1155700"/>
                </a:lnTo>
                <a:lnTo>
                  <a:pt x="0" y="115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848320" y="3133551"/>
            <a:ext cx="2178844" cy="830461"/>
          </a:xfrm>
          <a:custGeom>
            <a:avLst/>
            <a:gdLst>
              <a:gd name="connsiteX0" fmla="*/ 12700 w 3098800"/>
              <a:gd name="connsiteY0" fmla="*/ 12700 h 1181100"/>
              <a:gd name="connsiteX1" fmla="*/ 3086100 w 3098800"/>
              <a:gd name="connsiteY1" fmla="*/ 12700 h 1181100"/>
              <a:gd name="connsiteX2" fmla="*/ 3086100 w 3098800"/>
              <a:gd name="connsiteY2" fmla="*/ 1168400 h 1181100"/>
              <a:gd name="connsiteX3" fmla="*/ 12700 w 3098800"/>
              <a:gd name="connsiteY3" fmla="*/ 1168400 h 1181100"/>
              <a:gd name="connsiteX4" fmla="*/ 12700 w 3098800"/>
              <a:gd name="connsiteY4" fmla="*/ 12700 h 118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181100">
                <a:moveTo>
                  <a:pt x="12700" y="12700"/>
                </a:moveTo>
                <a:lnTo>
                  <a:pt x="3086100" y="12700"/>
                </a:lnTo>
                <a:lnTo>
                  <a:pt x="3086100" y="1168400"/>
                </a:lnTo>
                <a:lnTo>
                  <a:pt x="12700" y="1168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866180" y="4437285"/>
            <a:ext cx="2160984" cy="785813"/>
          </a:xfrm>
          <a:custGeom>
            <a:avLst/>
            <a:gdLst>
              <a:gd name="connsiteX0" fmla="*/ 0 w 3073400"/>
              <a:gd name="connsiteY0" fmla="*/ 0 h 1117600"/>
              <a:gd name="connsiteX1" fmla="*/ 3073400 w 3073400"/>
              <a:gd name="connsiteY1" fmla="*/ 0 h 1117600"/>
              <a:gd name="connsiteX2" fmla="*/ 3073400 w 3073400"/>
              <a:gd name="connsiteY2" fmla="*/ 1117600 h 1117600"/>
              <a:gd name="connsiteX3" fmla="*/ 0 w 3073400"/>
              <a:gd name="connsiteY3" fmla="*/ 1117600 h 1117600"/>
              <a:gd name="connsiteX4" fmla="*/ 0 w 3073400"/>
              <a:gd name="connsiteY4" fmla="*/ 0 h 111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117600">
                <a:moveTo>
                  <a:pt x="0" y="0"/>
                </a:moveTo>
                <a:lnTo>
                  <a:pt x="3073400" y="0"/>
                </a:lnTo>
                <a:lnTo>
                  <a:pt x="3073400" y="1117600"/>
                </a:lnTo>
                <a:lnTo>
                  <a:pt x="0" y="1117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857250" y="4428356"/>
            <a:ext cx="2178844" cy="803672"/>
          </a:xfrm>
          <a:custGeom>
            <a:avLst/>
            <a:gdLst>
              <a:gd name="connsiteX0" fmla="*/ 12700 w 3098800"/>
              <a:gd name="connsiteY0" fmla="*/ 12700 h 1143000"/>
              <a:gd name="connsiteX1" fmla="*/ 3086100 w 3098800"/>
              <a:gd name="connsiteY1" fmla="*/ 12700 h 1143000"/>
              <a:gd name="connsiteX2" fmla="*/ 3086100 w 3098800"/>
              <a:gd name="connsiteY2" fmla="*/ 1130300 h 1143000"/>
              <a:gd name="connsiteX3" fmla="*/ 12700 w 3098800"/>
              <a:gd name="connsiteY3" fmla="*/ 1130300 h 1143000"/>
              <a:gd name="connsiteX4" fmla="*/ 12700 w 3098800"/>
              <a:gd name="connsiteY4" fmla="*/ 127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143000">
                <a:moveTo>
                  <a:pt x="12700" y="12700"/>
                </a:moveTo>
                <a:lnTo>
                  <a:pt x="3086100" y="12700"/>
                </a:lnTo>
                <a:lnTo>
                  <a:pt x="3086100" y="1130300"/>
                </a:lnTo>
                <a:lnTo>
                  <a:pt x="12700" y="11303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1917468" y="2765176"/>
            <a:ext cx="37256" cy="260523"/>
          </a:xfrm>
          <a:custGeom>
            <a:avLst/>
            <a:gdLst>
              <a:gd name="connsiteX0" fmla="*/ 25400 w 52986"/>
              <a:gd name="connsiteY0" fmla="*/ 345122 h 370521"/>
              <a:gd name="connsiteX1" fmla="*/ 25573 w 52986"/>
              <a:gd name="connsiteY1" fmla="*/ 319722 h 370521"/>
              <a:gd name="connsiteX2" fmla="*/ 27412 w 52986"/>
              <a:gd name="connsiteY2" fmla="*/ 50799 h 370521"/>
              <a:gd name="connsiteX3" fmla="*/ 27586 w 52986"/>
              <a:gd name="connsiteY3" fmla="*/ 25400 h 3705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2986" h="370521">
                <a:moveTo>
                  <a:pt x="25400" y="345122"/>
                </a:moveTo>
                <a:lnTo>
                  <a:pt x="25573" y="319722"/>
                </a:lnTo>
                <a:lnTo>
                  <a:pt x="27412" y="50799"/>
                </a:lnTo>
                <a:lnTo>
                  <a:pt x="27586" y="25400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1861736" y="2650879"/>
            <a:ext cx="150015" cy="150528"/>
          </a:xfrm>
          <a:custGeom>
            <a:avLst/>
            <a:gdLst>
              <a:gd name="connsiteX0" fmla="*/ 213355 w 213355"/>
              <a:gd name="connsiteY0" fmla="*/ 214084 h 214084"/>
              <a:gd name="connsiteX1" fmla="*/ 108136 w 213355"/>
              <a:gd name="connsiteY1" fmla="*/ 0 h 214084"/>
              <a:gd name="connsiteX2" fmla="*/ 0 w 213355"/>
              <a:gd name="connsiteY2" fmla="*/ 212625 h 214084"/>
              <a:gd name="connsiteX3" fmla="*/ 213355 w 213355"/>
              <a:gd name="connsiteY3" fmla="*/ 214084 h 214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5" h="214084">
                <a:moveTo>
                  <a:pt x="213355" y="214084"/>
                </a:moveTo>
                <a:lnTo>
                  <a:pt x="108136" y="0"/>
                </a:lnTo>
                <a:lnTo>
                  <a:pt x="0" y="212625"/>
                </a:lnTo>
                <a:lnTo>
                  <a:pt x="213355" y="2140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1860443" y="2989469"/>
            <a:ext cx="150015" cy="150527"/>
          </a:xfrm>
          <a:custGeom>
            <a:avLst/>
            <a:gdLst>
              <a:gd name="connsiteX0" fmla="*/ 0 w 213355"/>
              <a:gd name="connsiteY0" fmla="*/ 0 h 214083"/>
              <a:gd name="connsiteX1" fmla="*/ 105218 w 213355"/>
              <a:gd name="connsiteY1" fmla="*/ 214083 h 214083"/>
              <a:gd name="connsiteX2" fmla="*/ 213354 w 213355"/>
              <a:gd name="connsiteY2" fmla="*/ 1459 h 214083"/>
              <a:gd name="connsiteX3" fmla="*/ 0 w 213355"/>
              <a:gd name="connsiteY3" fmla="*/ 0 h 214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5" h="214083">
                <a:moveTo>
                  <a:pt x="0" y="0"/>
                </a:moveTo>
                <a:lnTo>
                  <a:pt x="105218" y="214083"/>
                </a:lnTo>
                <a:lnTo>
                  <a:pt x="213354" y="145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1911035" y="4068285"/>
            <a:ext cx="37633" cy="261086"/>
          </a:xfrm>
          <a:custGeom>
            <a:avLst/>
            <a:gdLst>
              <a:gd name="connsiteX0" fmla="*/ 28123 w 53523"/>
              <a:gd name="connsiteY0" fmla="*/ 345923 h 371323"/>
              <a:gd name="connsiteX1" fmla="*/ 27907 w 53523"/>
              <a:gd name="connsiteY1" fmla="*/ 320523 h 371323"/>
              <a:gd name="connsiteX2" fmla="*/ 25615 w 53523"/>
              <a:gd name="connsiteY2" fmla="*/ 50798 h 371323"/>
              <a:gd name="connsiteX3" fmla="*/ 25400 w 53523"/>
              <a:gd name="connsiteY3" fmla="*/ 25400 h 371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3523" h="371323">
                <a:moveTo>
                  <a:pt x="28123" y="345923"/>
                </a:moveTo>
                <a:lnTo>
                  <a:pt x="27907" y="320523"/>
                </a:lnTo>
                <a:lnTo>
                  <a:pt x="25615" y="50798"/>
                </a:lnTo>
                <a:lnTo>
                  <a:pt x="25400" y="25400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1854039" y="3953989"/>
            <a:ext cx="150013" cy="150651"/>
          </a:xfrm>
          <a:custGeom>
            <a:avLst/>
            <a:gdLst>
              <a:gd name="connsiteX0" fmla="*/ 213352 w 213352"/>
              <a:gd name="connsiteY0" fmla="*/ 212445 h 214259"/>
              <a:gd name="connsiteX1" fmla="*/ 104862 w 213352"/>
              <a:gd name="connsiteY1" fmla="*/ 0 h 214259"/>
              <a:gd name="connsiteX2" fmla="*/ 0 w 213352"/>
              <a:gd name="connsiteY2" fmla="*/ 214259 h 214259"/>
              <a:gd name="connsiteX3" fmla="*/ 213352 w 213352"/>
              <a:gd name="connsiteY3" fmla="*/ 212445 h 21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2" h="214259">
                <a:moveTo>
                  <a:pt x="213352" y="212445"/>
                </a:moveTo>
                <a:lnTo>
                  <a:pt x="104862" y="0"/>
                </a:lnTo>
                <a:lnTo>
                  <a:pt x="0" y="214259"/>
                </a:lnTo>
                <a:lnTo>
                  <a:pt x="213352" y="212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1855651" y="4293016"/>
            <a:ext cx="150013" cy="150651"/>
          </a:xfrm>
          <a:custGeom>
            <a:avLst/>
            <a:gdLst>
              <a:gd name="connsiteX0" fmla="*/ 0 w 213352"/>
              <a:gd name="connsiteY0" fmla="*/ 1813 h 214259"/>
              <a:gd name="connsiteX1" fmla="*/ 108488 w 213352"/>
              <a:gd name="connsiteY1" fmla="*/ 214259 h 214259"/>
              <a:gd name="connsiteX2" fmla="*/ 213352 w 213352"/>
              <a:gd name="connsiteY2" fmla="*/ 0 h 214259"/>
              <a:gd name="connsiteX3" fmla="*/ 0 w 213352"/>
              <a:gd name="connsiteY3" fmla="*/ 1813 h 21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2" h="214259">
                <a:moveTo>
                  <a:pt x="0" y="1813"/>
                </a:moveTo>
                <a:lnTo>
                  <a:pt x="108488" y="214259"/>
                </a:lnTo>
                <a:lnTo>
                  <a:pt x="213352" y="0"/>
                </a:lnTo>
                <a:lnTo>
                  <a:pt x="0" y="181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1"/>
          <p:cNvSpPr txBox="1"/>
          <p:nvPr/>
        </p:nvSpPr>
        <p:spPr>
          <a:xfrm>
            <a:off x="1085081" y="2356668"/>
            <a:ext cx="1481175" cy="28409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601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601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Application</a:t>
            </a:r>
          </a:p>
          <a:p>
            <a:pPr>
              <a:lnSpc>
                <a:spcPts val="2601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		processing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023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dirty="0"/>
              <a:t>				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Data</a:t>
            </a:r>
          </a:p>
          <a:p>
            <a:pPr>
              <a:lnSpc>
                <a:spcPts val="2672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management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3205758" y="2348880"/>
            <a:ext cx="5752441" cy="2840921"/>
          </a:xfrm>
          <a:prstGeom prst="rect">
            <a:avLst/>
          </a:prstGeom>
          <a:noFill/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concerned with user interface</a:t>
            </a: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812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concerned with the detailed application-speciﬁc</a:t>
            </a:r>
          </a:p>
          <a:p>
            <a:pPr>
              <a:lnSpc>
                <a:spcPts val="2250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processing associated with the application</a:t>
            </a: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109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concerned   with   the   persistent   storage   of   the application (typically a DBMS)</a:t>
            </a:r>
          </a:p>
        </p:txBody>
      </p:sp>
      <p:sp>
        <p:nvSpPr>
          <p:cNvPr id="70" name="TextBox 1"/>
          <p:cNvSpPr txBox="1"/>
          <p:nvPr/>
        </p:nvSpPr>
        <p:spPr>
          <a:xfrm>
            <a:off x="437555" y="5705301"/>
            <a:ext cx="651947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Output: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client-server implementation of the application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3528" y="294193"/>
            <a:ext cx="8741752" cy="1622639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703"/>
              </a:lnSpc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Problem: Design of a Client-Server System</a:t>
            </a:r>
          </a:p>
          <a:p>
            <a:pPr>
              <a:lnSpc>
                <a:spcPts val="3937"/>
              </a:lnSpc>
              <a:tabLst>
                <a:tab pos="151799" algn="l"/>
              </a:tabLst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ts val="2531"/>
              </a:lnSpc>
              <a:tabLst>
                <a:tab pos="151799" algn="l"/>
              </a:tabLst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•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Input: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an informal description of an application (e.g., banking application)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6789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List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</a:pPr>
            <a:r>
              <a:rPr lang="en-US" sz="2400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62167"/>
              </p:ext>
            </p:extLst>
          </p:nvPr>
        </p:nvGraphicFramePr>
        <p:xfrm>
          <a:off x="681216" y="1700808"/>
          <a:ext cx="7707208" cy="442315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38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Topic #</a:t>
                      </a:r>
                      <a:endParaRPr lang="en-US" sz="3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Topic</a:t>
                      </a:r>
                      <a:endParaRPr lang="en-US" sz="3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Challenges in Distributed Systems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Architectural Models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3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Case Study: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Client-Server System for Banking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Topic 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Fundamental Models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5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Requirements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432615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74" y="3085108"/>
            <a:ext cx="1839516" cy="2732484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0846" y="2852936"/>
            <a:ext cx="1259086" cy="125908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667" y="4513858"/>
            <a:ext cx="1044773" cy="1526977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3067471" y="3915569"/>
            <a:ext cx="4151778" cy="118662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953"/>
              </a:lnSpc>
              <a:tabLst>
                <a:tab pos="419680" algn="l"/>
                <a:tab pos="946513" algn="l"/>
              </a:tabLst>
            </a:pPr>
            <a:r>
              <a:rPr lang="en-US" altLang="zh-CN" dirty="0">
                <a:latin typeface="+mj-lt"/>
              </a:rPr>
              <a:t>		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how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map</a:t>
            </a:r>
          </a:p>
          <a:p>
            <a:pPr>
              <a:lnSpc>
                <a:spcPts val="3023"/>
              </a:lnSpc>
              <a:tabLst>
                <a:tab pos="419680" algn="l"/>
                <a:tab pos="946513" algn="l"/>
              </a:tabLst>
            </a:pPr>
            <a:r>
              <a:rPr lang="en-US" altLang="zh-CN" dirty="0">
                <a:latin typeface="+mj-lt"/>
              </a:rPr>
              <a:t>	</a:t>
            </a:r>
            <a:r>
              <a:rPr lang="en-US" altLang="zh-CN" sz="2500" i="1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application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layers</a:t>
            </a:r>
          </a:p>
          <a:p>
            <a:pPr>
              <a:lnSpc>
                <a:spcPts val="2953"/>
              </a:lnSpc>
              <a:tabLst>
                <a:tab pos="419680" algn="l"/>
                <a:tab pos="946513" algn="l"/>
              </a:tabLst>
            </a:pP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into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2-tier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architecture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555" y="1228313"/>
            <a:ext cx="8157682" cy="134051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531"/>
              </a:lnSpc>
              <a:tabLst>
                <a:tab pos="15179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Application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organized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set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clients </a:t>
            </a: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2812"/>
              </a:lnSpc>
              <a:tabLst>
                <a:tab pos="15179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Two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kinds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machines: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machines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machines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290" y="287523"/>
            <a:ext cx="8778448" cy="55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Solution 1: Two-Tier 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5675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6482953" y="1421705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474023" y="1412776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23430" y="1466353"/>
            <a:ext cx="2160984" cy="526852"/>
          </a:xfrm>
          <a:custGeom>
            <a:avLst/>
            <a:gdLst>
              <a:gd name="connsiteX0" fmla="*/ 0 w 3073400"/>
              <a:gd name="connsiteY0" fmla="*/ 0 h 749300"/>
              <a:gd name="connsiteX1" fmla="*/ 3073400 w 3073400"/>
              <a:gd name="connsiteY1" fmla="*/ 0 h 749300"/>
              <a:gd name="connsiteX2" fmla="*/ 3073400 w 3073400"/>
              <a:gd name="connsiteY2" fmla="*/ 749300 h 749300"/>
              <a:gd name="connsiteX3" fmla="*/ 0 w 3073400"/>
              <a:gd name="connsiteY3" fmla="*/ 749300 h 749300"/>
              <a:gd name="connsiteX4" fmla="*/ 0 w 3073400"/>
              <a:gd name="connsiteY4" fmla="*/ 0 h 74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749300">
                <a:moveTo>
                  <a:pt x="0" y="0"/>
                </a:moveTo>
                <a:lnTo>
                  <a:pt x="3073400" y="0"/>
                </a:lnTo>
                <a:lnTo>
                  <a:pt x="3073400" y="749300"/>
                </a:lnTo>
                <a:lnTo>
                  <a:pt x="0" y="74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14500" y="1457424"/>
            <a:ext cx="2178844" cy="544711"/>
          </a:xfrm>
          <a:custGeom>
            <a:avLst/>
            <a:gdLst>
              <a:gd name="connsiteX0" fmla="*/ 12700 w 3098800"/>
              <a:gd name="connsiteY0" fmla="*/ 12700 h 774700"/>
              <a:gd name="connsiteX1" fmla="*/ 3086100 w 3098800"/>
              <a:gd name="connsiteY1" fmla="*/ 12700 h 774700"/>
              <a:gd name="connsiteX2" fmla="*/ 3086100 w 3098800"/>
              <a:gd name="connsiteY2" fmla="*/ 762000 h 774700"/>
              <a:gd name="connsiteX3" fmla="*/ 12700 w 3098800"/>
              <a:gd name="connsiteY3" fmla="*/ 762000 h 774700"/>
              <a:gd name="connsiteX4" fmla="*/ 12700 w 3098800"/>
              <a:gd name="connsiteY4" fmla="*/ 1270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774700">
                <a:moveTo>
                  <a:pt x="12700" y="12700"/>
                </a:moveTo>
                <a:lnTo>
                  <a:pt x="3086100" y="12700"/>
                </a:lnTo>
                <a:lnTo>
                  <a:pt x="3086100" y="762000"/>
                </a:lnTo>
                <a:lnTo>
                  <a:pt x="12700" y="762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482953" y="2439690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474023" y="2430760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869631" y="2457608"/>
            <a:ext cx="1934324" cy="53199"/>
          </a:xfrm>
          <a:custGeom>
            <a:avLst/>
            <a:gdLst>
              <a:gd name="connsiteX0" fmla="*/ 31750 w 2751039"/>
              <a:gd name="connsiteY0" fmla="*/ 43911 h 75661"/>
              <a:gd name="connsiteX1" fmla="*/ 63499 w 2751039"/>
              <a:gd name="connsiteY1" fmla="*/ 43767 h 75661"/>
              <a:gd name="connsiteX2" fmla="*/ 2687539 w 2751039"/>
              <a:gd name="connsiteY2" fmla="*/ 31894 h 75661"/>
              <a:gd name="connsiteX3" fmla="*/ 2719289 w 2751039"/>
              <a:gd name="connsiteY3" fmla="*/ 31750 h 75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51039" h="75661">
                <a:moveTo>
                  <a:pt x="31750" y="43911"/>
                </a:moveTo>
                <a:lnTo>
                  <a:pt x="63499" y="43767"/>
                </a:lnTo>
                <a:lnTo>
                  <a:pt x="2687539" y="31894"/>
                </a:lnTo>
                <a:lnTo>
                  <a:pt x="271928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58894" y="2388952"/>
            <a:ext cx="182576" cy="182164"/>
          </a:xfrm>
          <a:custGeom>
            <a:avLst/>
            <a:gdLst>
              <a:gd name="connsiteX0" fmla="*/ 1172 w 259663"/>
              <a:gd name="connsiteY0" fmla="*/ 259077 h 259077"/>
              <a:gd name="connsiteX1" fmla="*/ 259663 w 259663"/>
              <a:gd name="connsiteY1" fmla="*/ 128366 h 259077"/>
              <a:gd name="connsiteX2" fmla="*/ 0 w 259663"/>
              <a:gd name="connsiteY2" fmla="*/ 0 h 259077"/>
              <a:gd name="connsiteX3" fmla="*/ 1172 w 259663"/>
              <a:gd name="connsiteY3" fmla="*/ 259077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3" h="259077">
                <a:moveTo>
                  <a:pt x="1172" y="259077"/>
                </a:moveTo>
                <a:lnTo>
                  <a:pt x="259663" y="128366"/>
                </a:lnTo>
                <a:lnTo>
                  <a:pt x="0" y="0"/>
                </a:lnTo>
                <a:lnTo>
                  <a:pt x="1172" y="25907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32115" y="2397300"/>
            <a:ext cx="182576" cy="182164"/>
          </a:xfrm>
          <a:custGeom>
            <a:avLst/>
            <a:gdLst>
              <a:gd name="connsiteX0" fmla="*/ 258490 w 259664"/>
              <a:gd name="connsiteY0" fmla="*/ 0 h 259077"/>
              <a:gd name="connsiteX1" fmla="*/ 0 w 259664"/>
              <a:gd name="connsiteY1" fmla="*/ 130711 h 259077"/>
              <a:gd name="connsiteX2" fmla="*/ 259663 w 259664"/>
              <a:gd name="connsiteY2" fmla="*/ 259077 h 259077"/>
              <a:gd name="connsiteX3" fmla="*/ 258490 w 259664"/>
              <a:gd name="connsiteY3" fmla="*/ 0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4" h="259077">
                <a:moveTo>
                  <a:pt x="258490" y="0"/>
                </a:moveTo>
                <a:lnTo>
                  <a:pt x="0" y="130711"/>
                </a:lnTo>
                <a:lnTo>
                  <a:pt x="259663" y="259077"/>
                </a:lnTo>
                <a:lnTo>
                  <a:pt x="25849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35781" y="1868190"/>
            <a:ext cx="1009055" cy="991195"/>
          </a:xfrm>
          <a:custGeom>
            <a:avLst/>
            <a:gdLst>
              <a:gd name="connsiteX0" fmla="*/ 0 w 1435100"/>
              <a:gd name="connsiteY0" fmla="*/ 0 h 1409700"/>
              <a:gd name="connsiteX1" fmla="*/ 1435100 w 1435100"/>
              <a:gd name="connsiteY1" fmla="*/ 0 h 1409700"/>
              <a:gd name="connsiteX2" fmla="*/ 1435100 w 1435100"/>
              <a:gd name="connsiteY2" fmla="*/ 1409700 h 1409700"/>
              <a:gd name="connsiteX3" fmla="*/ 0 w 1435100"/>
              <a:gd name="connsiteY3" fmla="*/ 1409700 h 1409700"/>
              <a:gd name="connsiteX4" fmla="*/ 0 w 1435100"/>
              <a:gd name="connsiteY4" fmla="*/ 0 h 140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5100" h="1409700">
                <a:moveTo>
                  <a:pt x="0" y="0"/>
                </a:moveTo>
                <a:lnTo>
                  <a:pt x="1435100" y="0"/>
                </a:lnTo>
                <a:lnTo>
                  <a:pt x="1435100" y="1409700"/>
                </a:lnTo>
                <a:lnTo>
                  <a:pt x="0" y="1409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41289" y="5082877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32359" y="5073948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41289" y="3770213"/>
            <a:ext cx="2160984" cy="526852"/>
          </a:xfrm>
          <a:custGeom>
            <a:avLst/>
            <a:gdLst>
              <a:gd name="connsiteX0" fmla="*/ 0 w 3073400"/>
              <a:gd name="connsiteY0" fmla="*/ 0 h 749300"/>
              <a:gd name="connsiteX1" fmla="*/ 3073400 w 3073400"/>
              <a:gd name="connsiteY1" fmla="*/ 0 h 749300"/>
              <a:gd name="connsiteX2" fmla="*/ 3073400 w 3073400"/>
              <a:gd name="connsiteY2" fmla="*/ 749300 h 749300"/>
              <a:gd name="connsiteX3" fmla="*/ 0 w 3073400"/>
              <a:gd name="connsiteY3" fmla="*/ 749300 h 749300"/>
              <a:gd name="connsiteX4" fmla="*/ 0 w 3073400"/>
              <a:gd name="connsiteY4" fmla="*/ 0 h 74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749300">
                <a:moveTo>
                  <a:pt x="0" y="0"/>
                </a:moveTo>
                <a:lnTo>
                  <a:pt x="3073400" y="0"/>
                </a:lnTo>
                <a:lnTo>
                  <a:pt x="3073400" y="749300"/>
                </a:lnTo>
                <a:lnTo>
                  <a:pt x="0" y="74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32359" y="3761283"/>
            <a:ext cx="2178844" cy="544711"/>
          </a:xfrm>
          <a:custGeom>
            <a:avLst/>
            <a:gdLst>
              <a:gd name="connsiteX0" fmla="*/ 12700 w 3098800"/>
              <a:gd name="connsiteY0" fmla="*/ 12700 h 774700"/>
              <a:gd name="connsiteX1" fmla="*/ 3086100 w 3098800"/>
              <a:gd name="connsiteY1" fmla="*/ 12700 h 774700"/>
              <a:gd name="connsiteX2" fmla="*/ 3086100 w 3098800"/>
              <a:gd name="connsiteY2" fmla="*/ 762000 h 774700"/>
              <a:gd name="connsiteX3" fmla="*/ 12700 w 3098800"/>
              <a:gd name="connsiteY3" fmla="*/ 762000 h 774700"/>
              <a:gd name="connsiteX4" fmla="*/ 12700 w 3098800"/>
              <a:gd name="connsiteY4" fmla="*/ 1270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774700">
                <a:moveTo>
                  <a:pt x="12700" y="12700"/>
                </a:moveTo>
                <a:lnTo>
                  <a:pt x="3086100" y="12700"/>
                </a:lnTo>
                <a:lnTo>
                  <a:pt x="3086100" y="762000"/>
                </a:lnTo>
                <a:lnTo>
                  <a:pt x="12700" y="762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491883" y="3725565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482953" y="3716635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887984" y="4758994"/>
            <a:ext cx="1934325" cy="53199"/>
          </a:xfrm>
          <a:custGeom>
            <a:avLst/>
            <a:gdLst>
              <a:gd name="connsiteX0" fmla="*/ 31750 w 2751040"/>
              <a:gd name="connsiteY0" fmla="*/ 43911 h 75661"/>
              <a:gd name="connsiteX1" fmla="*/ 63499 w 2751040"/>
              <a:gd name="connsiteY1" fmla="*/ 43767 h 75661"/>
              <a:gd name="connsiteX2" fmla="*/ 2687540 w 2751040"/>
              <a:gd name="connsiteY2" fmla="*/ 31894 h 75661"/>
              <a:gd name="connsiteX3" fmla="*/ 2719289 w 2751040"/>
              <a:gd name="connsiteY3" fmla="*/ 31750 h 75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51040" h="75661">
                <a:moveTo>
                  <a:pt x="31750" y="43911"/>
                </a:moveTo>
                <a:lnTo>
                  <a:pt x="63499" y="43767"/>
                </a:lnTo>
                <a:lnTo>
                  <a:pt x="2687540" y="31894"/>
                </a:lnTo>
                <a:lnTo>
                  <a:pt x="271928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777248" y="4690337"/>
            <a:ext cx="182576" cy="182164"/>
          </a:xfrm>
          <a:custGeom>
            <a:avLst/>
            <a:gdLst>
              <a:gd name="connsiteX0" fmla="*/ 1172 w 259663"/>
              <a:gd name="connsiteY0" fmla="*/ 259077 h 259077"/>
              <a:gd name="connsiteX1" fmla="*/ 259662 w 259663"/>
              <a:gd name="connsiteY1" fmla="*/ 128366 h 259077"/>
              <a:gd name="connsiteX2" fmla="*/ 0 w 259663"/>
              <a:gd name="connsiteY2" fmla="*/ 0 h 259077"/>
              <a:gd name="connsiteX3" fmla="*/ 1172 w 259663"/>
              <a:gd name="connsiteY3" fmla="*/ 259077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3" h="259077">
                <a:moveTo>
                  <a:pt x="1172" y="259077"/>
                </a:moveTo>
                <a:lnTo>
                  <a:pt x="259662" y="128366"/>
                </a:lnTo>
                <a:lnTo>
                  <a:pt x="0" y="0"/>
                </a:lnTo>
                <a:lnTo>
                  <a:pt x="1172" y="25907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750469" y="4698686"/>
            <a:ext cx="182575" cy="182164"/>
          </a:xfrm>
          <a:custGeom>
            <a:avLst/>
            <a:gdLst>
              <a:gd name="connsiteX0" fmla="*/ 258490 w 259662"/>
              <a:gd name="connsiteY0" fmla="*/ 0 h 259077"/>
              <a:gd name="connsiteX1" fmla="*/ 0 w 259662"/>
              <a:gd name="connsiteY1" fmla="*/ 130710 h 259077"/>
              <a:gd name="connsiteX2" fmla="*/ 259662 w 259662"/>
              <a:gd name="connsiteY2" fmla="*/ 259077 h 259077"/>
              <a:gd name="connsiteX3" fmla="*/ 258490 w 259662"/>
              <a:gd name="connsiteY3" fmla="*/ 0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2" h="259077">
                <a:moveTo>
                  <a:pt x="258490" y="0"/>
                </a:moveTo>
                <a:lnTo>
                  <a:pt x="0" y="130710"/>
                </a:lnTo>
                <a:lnTo>
                  <a:pt x="259662" y="259077"/>
                </a:lnTo>
                <a:lnTo>
                  <a:pt x="25849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17922" y="4172049"/>
            <a:ext cx="1169789" cy="991195"/>
          </a:xfrm>
          <a:custGeom>
            <a:avLst/>
            <a:gdLst>
              <a:gd name="connsiteX0" fmla="*/ 0 w 1663700"/>
              <a:gd name="connsiteY0" fmla="*/ 0 h 1409700"/>
              <a:gd name="connsiteX1" fmla="*/ 1663700 w 1663700"/>
              <a:gd name="connsiteY1" fmla="*/ 0 h 1409700"/>
              <a:gd name="connsiteX2" fmla="*/ 1663700 w 1663700"/>
              <a:gd name="connsiteY2" fmla="*/ 1409700 h 1409700"/>
              <a:gd name="connsiteX3" fmla="*/ 0 w 1663700"/>
              <a:gd name="connsiteY3" fmla="*/ 1409700 h 1409700"/>
              <a:gd name="connsiteX4" fmla="*/ 0 w 1663700"/>
              <a:gd name="connsiteY4" fmla="*/ 0 h 140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63700" h="1409700">
                <a:moveTo>
                  <a:pt x="0" y="0"/>
                </a:moveTo>
                <a:lnTo>
                  <a:pt x="1663700" y="0"/>
                </a:lnTo>
                <a:lnTo>
                  <a:pt x="1663700" y="1409700"/>
                </a:lnTo>
                <a:lnTo>
                  <a:pt x="0" y="1409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133" y="1823541"/>
            <a:ext cx="1098352" cy="1080492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73" y="4127401"/>
            <a:ext cx="1259086" cy="1080492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1352" y="1743174"/>
            <a:ext cx="1259086" cy="1259086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9211" y="4047033"/>
            <a:ext cx="1268016" cy="1259086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3258" y="1600299"/>
            <a:ext cx="1044773" cy="1526977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1117" y="3904158"/>
            <a:ext cx="1044773" cy="1526977"/>
          </a:xfrm>
          <a:prstGeom prst="rect">
            <a:avLst/>
          </a:prstGeom>
          <a:noFill/>
        </p:spPr>
      </p:pic>
      <p:sp>
        <p:nvSpPr>
          <p:cNvPr id="32" name="TextBox 1"/>
          <p:cNvSpPr txBox="1"/>
          <p:nvPr/>
        </p:nvSpPr>
        <p:spPr>
          <a:xfrm>
            <a:off x="1937742" y="1516881"/>
            <a:ext cx="1500732" cy="443110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953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3305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latin typeface="+mj-lt"/>
              </a:rPr>
              <a:t>	</a:t>
            </a: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3164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latin typeface="+mj-lt"/>
              </a:rPr>
              <a:t>		</a:t>
            </a: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Application</a:t>
            </a:r>
          </a:p>
          <a:p>
            <a:pPr>
              <a:lnSpc>
                <a:spcPts val="3094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latin typeface="+mj-lt"/>
              </a:rPr>
              <a:t>			</a:t>
            </a: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processing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6643687" y="1469404"/>
            <a:ext cx="1697581" cy="308457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953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Application</a:t>
            </a:r>
          </a:p>
          <a:p>
            <a:pPr>
              <a:lnSpc>
                <a:spcPts val="3023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processing</a:t>
            </a: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3445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	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Data</a:t>
            </a:r>
          </a:p>
          <a:p>
            <a:pPr>
              <a:lnSpc>
                <a:spcPts val="3023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management</a:t>
            </a: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3445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		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Data</a:t>
            </a:r>
          </a:p>
          <a:p>
            <a:pPr>
              <a:lnSpc>
                <a:spcPts val="3094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management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62570" y="2019994"/>
            <a:ext cx="917239" cy="325129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3445"/>
              </a:lnSpc>
              <a:tabLst>
                <a:tab pos="17859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Thin</a:t>
            </a:r>
          </a:p>
          <a:p>
            <a:pPr>
              <a:lnSpc>
                <a:spcPts val="3586"/>
              </a:lnSpc>
              <a:tabLst>
                <a:tab pos="17859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4008"/>
              </a:lnSpc>
              <a:tabLst>
                <a:tab pos="17859" algn="l"/>
              </a:tabLst>
            </a:pP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Thick</a:t>
            </a:r>
          </a:p>
          <a:p>
            <a:pPr>
              <a:lnSpc>
                <a:spcPts val="3586"/>
              </a:lnSpc>
              <a:tabLst>
                <a:tab pos="17859" algn="l"/>
              </a:tabLst>
            </a:pP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</a:t>
            </a:r>
          </a:p>
        </p:txBody>
      </p:sp>
      <p:sp>
        <p:nvSpPr>
          <p:cNvPr id="36" name="Slide Number Placeholder 40"/>
          <p:cNvSpPr>
            <a:spLocks noGrp="1"/>
          </p:cNvSpPr>
          <p:nvPr>
            <p:ph type="sldNum" idx="12"/>
          </p:nvPr>
        </p:nvSpPr>
        <p:spPr>
          <a:xfrm>
            <a:off x="6556323" y="6247376"/>
            <a:ext cx="2128320" cy="470930"/>
          </a:xfrm>
        </p:spPr>
        <p:txBody>
          <a:bodyPr/>
          <a:lstStyle/>
          <a:p>
            <a:fld id="{0E9AB685-426D-4A4B-937B-15AB1A9B80C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3935" y="476672"/>
            <a:ext cx="5647700" cy="551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3200" dirty="0">
                <a:latin typeface="+mj-lt"/>
                <a:cs typeface="Times New Roman" pitchFamily="18" charset="0"/>
              </a:rPr>
              <a:t>Thin VS Thick Client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59843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556323" y="6296380"/>
            <a:ext cx="2128320" cy="372980"/>
          </a:xfrm>
        </p:spPr>
        <p:txBody>
          <a:bodyPr/>
          <a:lstStyle/>
          <a:p>
            <a:fld id="{9209E653-5F71-42D0-A15C-24EE50CB6FA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reeform 3"/>
          <p:cNvSpPr/>
          <p:nvPr/>
        </p:nvSpPr>
        <p:spPr>
          <a:xfrm>
            <a:off x="4289266" y="2724198"/>
            <a:ext cx="1374396" cy="779732"/>
          </a:xfrm>
          <a:custGeom>
            <a:avLst/>
            <a:gdLst>
              <a:gd name="connsiteX0" fmla="*/ 31750 w 1954696"/>
              <a:gd name="connsiteY0" fmla="*/ 31750 h 1108952"/>
              <a:gd name="connsiteX1" fmla="*/ 59537 w 1954696"/>
              <a:gd name="connsiteY1" fmla="*/ 47109 h 1108952"/>
              <a:gd name="connsiteX2" fmla="*/ 1895101 w 1954696"/>
              <a:gd name="connsiteY2" fmla="*/ 1061806 h 1108952"/>
              <a:gd name="connsiteX3" fmla="*/ 1922946 w 1954696"/>
              <a:gd name="connsiteY3" fmla="*/ 1077202 h 110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954696" h="1108952">
                <a:moveTo>
                  <a:pt x="31750" y="31750"/>
                </a:moveTo>
                <a:lnTo>
                  <a:pt x="59537" y="47109"/>
                </a:lnTo>
                <a:lnTo>
                  <a:pt x="1895101" y="1061806"/>
                </a:lnTo>
                <a:lnTo>
                  <a:pt x="1922946" y="107720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77736" y="3391093"/>
            <a:ext cx="203494" cy="167842"/>
          </a:xfrm>
          <a:custGeom>
            <a:avLst/>
            <a:gdLst>
              <a:gd name="connsiteX0" fmla="*/ 0 w 289414"/>
              <a:gd name="connsiteY0" fmla="*/ 226743 h 238709"/>
              <a:gd name="connsiteX1" fmla="*/ 289413 w 289414"/>
              <a:gd name="connsiteY1" fmla="*/ 238709 h 238709"/>
              <a:gd name="connsiteX2" fmla="*/ 125338 w 289414"/>
              <a:gd name="connsiteY2" fmla="*/ 0 h 238709"/>
              <a:gd name="connsiteX3" fmla="*/ 0 w 289414"/>
              <a:gd name="connsiteY3" fmla="*/ 226743 h 238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414" h="238709">
                <a:moveTo>
                  <a:pt x="0" y="226743"/>
                </a:moveTo>
                <a:lnTo>
                  <a:pt x="289413" y="238709"/>
                </a:lnTo>
                <a:lnTo>
                  <a:pt x="125338" y="0"/>
                </a:lnTo>
                <a:lnTo>
                  <a:pt x="0" y="2267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71700" y="2669194"/>
            <a:ext cx="203493" cy="167843"/>
          </a:xfrm>
          <a:custGeom>
            <a:avLst/>
            <a:gdLst>
              <a:gd name="connsiteX0" fmla="*/ 289412 w 289412"/>
              <a:gd name="connsiteY0" fmla="*/ 11967 h 238710"/>
              <a:gd name="connsiteX1" fmla="*/ 0 w 289412"/>
              <a:gd name="connsiteY1" fmla="*/ 0 h 238710"/>
              <a:gd name="connsiteX2" fmla="*/ 164075 w 289412"/>
              <a:gd name="connsiteY2" fmla="*/ 238710 h 238710"/>
              <a:gd name="connsiteX3" fmla="*/ 289412 w 289412"/>
              <a:gd name="connsiteY3" fmla="*/ 11967 h 238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412" h="238710">
                <a:moveTo>
                  <a:pt x="289412" y="11967"/>
                </a:moveTo>
                <a:lnTo>
                  <a:pt x="0" y="0"/>
                </a:lnTo>
                <a:lnTo>
                  <a:pt x="164075" y="238710"/>
                </a:lnTo>
                <a:lnTo>
                  <a:pt x="289412" y="119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11870" y="3038800"/>
            <a:ext cx="3500438" cy="607219"/>
          </a:xfrm>
          <a:custGeom>
            <a:avLst/>
            <a:gdLst>
              <a:gd name="connsiteX0" fmla="*/ 31750 w 4978400"/>
              <a:gd name="connsiteY0" fmla="*/ 31750 h 863600"/>
              <a:gd name="connsiteX1" fmla="*/ 57329 w 4978400"/>
              <a:gd name="connsiteY1" fmla="*/ 44450 h 863600"/>
              <a:gd name="connsiteX2" fmla="*/ 4920201 w 4978400"/>
              <a:gd name="connsiteY2" fmla="*/ 831850 h 863600"/>
              <a:gd name="connsiteX3" fmla="*/ 4946650 w 4978400"/>
              <a:gd name="connsiteY3" fmla="*/ 83185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978400" h="863600">
                <a:moveTo>
                  <a:pt x="31750" y="31750"/>
                </a:moveTo>
                <a:lnTo>
                  <a:pt x="57329" y="44450"/>
                </a:lnTo>
                <a:lnTo>
                  <a:pt x="4920201" y="831850"/>
                </a:lnTo>
                <a:lnTo>
                  <a:pt x="4946650" y="8318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553435" y="3530219"/>
            <a:ext cx="194349" cy="179839"/>
          </a:xfrm>
          <a:custGeom>
            <a:avLst/>
            <a:gdLst>
              <a:gd name="connsiteX0" fmla="*/ 0 w 276407"/>
              <a:gd name="connsiteY0" fmla="*/ 255771 h 255771"/>
              <a:gd name="connsiteX1" fmla="*/ 276407 w 276407"/>
              <a:gd name="connsiteY1" fmla="*/ 169157 h 255771"/>
              <a:gd name="connsiteX2" fmla="*/ 41272 w 276407"/>
              <a:gd name="connsiteY2" fmla="*/ 0 h 255771"/>
              <a:gd name="connsiteX3" fmla="*/ 0 w 276407"/>
              <a:gd name="connsiteY3" fmla="*/ 255771 h 255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6407" h="255771">
                <a:moveTo>
                  <a:pt x="0" y="255771"/>
                </a:moveTo>
                <a:lnTo>
                  <a:pt x="276407" y="169157"/>
                </a:lnTo>
                <a:lnTo>
                  <a:pt x="41272" y="0"/>
                </a:lnTo>
                <a:lnTo>
                  <a:pt x="0" y="25577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976395" y="2974761"/>
            <a:ext cx="194349" cy="179839"/>
          </a:xfrm>
          <a:custGeom>
            <a:avLst/>
            <a:gdLst>
              <a:gd name="connsiteX0" fmla="*/ 276407 w 276407"/>
              <a:gd name="connsiteY0" fmla="*/ 0 h 255771"/>
              <a:gd name="connsiteX1" fmla="*/ 0 w 276407"/>
              <a:gd name="connsiteY1" fmla="*/ 86614 h 255771"/>
              <a:gd name="connsiteX2" fmla="*/ 235135 w 276407"/>
              <a:gd name="connsiteY2" fmla="*/ 255771 h 255771"/>
              <a:gd name="connsiteX3" fmla="*/ 276407 w 276407"/>
              <a:gd name="connsiteY3" fmla="*/ 0 h 255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6407" h="255771">
                <a:moveTo>
                  <a:pt x="276407" y="0"/>
                </a:moveTo>
                <a:lnTo>
                  <a:pt x="0" y="86614"/>
                </a:lnTo>
                <a:lnTo>
                  <a:pt x="235135" y="255771"/>
                </a:lnTo>
                <a:lnTo>
                  <a:pt x="27640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442270" y="3762105"/>
            <a:ext cx="3196827" cy="1053703"/>
          </a:xfrm>
          <a:custGeom>
            <a:avLst/>
            <a:gdLst>
              <a:gd name="connsiteX0" fmla="*/ 31750 w 4546599"/>
              <a:gd name="connsiteY0" fmla="*/ 1466850 h 1498600"/>
              <a:gd name="connsiteX1" fmla="*/ 61975 w 4546599"/>
              <a:gd name="connsiteY1" fmla="*/ 1454150 h 1498600"/>
              <a:gd name="connsiteX2" fmla="*/ 4487572 w 4546599"/>
              <a:gd name="connsiteY2" fmla="*/ 44450 h 1498600"/>
              <a:gd name="connsiteX3" fmla="*/ 4514849 w 4546599"/>
              <a:gd name="connsiteY3" fmla="*/ 31750 h 149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46599" h="1498600">
                <a:moveTo>
                  <a:pt x="31750" y="1466850"/>
                </a:moveTo>
                <a:lnTo>
                  <a:pt x="61975" y="1454150"/>
                </a:lnTo>
                <a:lnTo>
                  <a:pt x="4487572" y="44450"/>
                </a:lnTo>
                <a:lnTo>
                  <a:pt x="451484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67902" y="3704392"/>
            <a:ext cx="201200" cy="173602"/>
          </a:xfrm>
          <a:custGeom>
            <a:avLst/>
            <a:gdLst>
              <a:gd name="connsiteX0" fmla="*/ 78495 w 286151"/>
              <a:gd name="connsiteY0" fmla="*/ 246901 h 246901"/>
              <a:gd name="connsiteX1" fmla="*/ 286151 w 286151"/>
              <a:gd name="connsiteY1" fmla="*/ 44955 h 246901"/>
              <a:gd name="connsiteX2" fmla="*/ 0 w 286151"/>
              <a:gd name="connsiteY2" fmla="*/ 0 h 246901"/>
              <a:gd name="connsiteX3" fmla="*/ 78495 w 286151"/>
              <a:gd name="connsiteY3" fmla="*/ 246901 h 24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151" h="246901">
                <a:moveTo>
                  <a:pt x="78495" y="246901"/>
                </a:moveTo>
                <a:lnTo>
                  <a:pt x="286151" y="44955"/>
                </a:lnTo>
                <a:lnTo>
                  <a:pt x="0" y="0"/>
                </a:lnTo>
                <a:lnTo>
                  <a:pt x="78495" y="2469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312265" y="4699919"/>
            <a:ext cx="201200" cy="173602"/>
          </a:xfrm>
          <a:custGeom>
            <a:avLst/>
            <a:gdLst>
              <a:gd name="connsiteX0" fmla="*/ 207655 w 286151"/>
              <a:gd name="connsiteY0" fmla="*/ 0 h 246901"/>
              <a:gd name="connsiteX1" fmla="*/ 0 w 286151"/>
              <a:gd name="connsiteY1" fmla="*/ 201946 h 246901"/>
              <a:gd name="connsiteX2" fmla="*/ 286151 w 286151"/>
              <a:gd name="connsiteY2" fmla="*/ 246901 h 246901"/>
              <a:gd name="connsiteX3" fmla="*/ 207655 w 286151"/>
              <a:gd name="connsiteY3" fmla="*/ 0 h 24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151" h="246901">
                <a:moveTo>
                  <a:pt x="207655" y="0"/>
                </a:moveTo>
                <a:lnTo>
                  <a:pt x="0" y="201946"/>
                </a:lnTo>
                <a:lnTo>
                  <a:pt x="286151" y="246901"/>
                </a:lnTo>
                <a:lnTo>
                  <a:pt x="20765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053166" y="3917896"/>
            <a:ext cx="676356" cy="781641"/>
          </a:xfrm>
          <a:custGeom>
            <a:avLst/>
            <a:gdLst>
              <a:gd name="connsiteX0" fmla="*/ 31750 w 961929"/>
              <a:gd name="connsiteY0" fmla="*/ 1079917 h 1111667"/>
              <a:gd name="connsiteX1" fmla="*/ 52412 w 961929"/>
              <a:gd name="connsiteY1" fmla="*/ 1055810 h 1111667"/>
              <a:gd name="connsiteX2" fmla="*/ 909508 w 961929"/>
              <a:gd name="connsiteY2" fmla="*/ 55865 h 1111667"/>
              <a:gd name="connsiteX3" fmla="*/ 930179 w 961929"/>
              <a:gd name="connsiteY3" fmla="*/ 31750 h 1111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61929" h="1111667">
                <a:moveTo>
                  <a:pt x="31750" y="1079917"/>
                </a:moveTo>
                <a:lnTo>
                  <a:pt x="52412" y="1055810"/>
                </a:lnTo>
                <a:lnTo>
                  <a:pt x="909508" y="55865"/>
                </a:lnTo>
                <a:lnTo>
                  <a:pt x="93017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623515" y="3818860"/>
            <a:ext cx="187706" cy="197586"/>
          </a:xfrm>
          <a:custGeom>
            <a:avLst/>
            <a:gdLst>
              <a:gd name="connsiteX0" fmla="*/ 196707 w 266960"/>
              <a:gd name="connsiteY0" fmla="*/ 281011 h 281011"/>
              <a:gd name="connsiteX1" fmla="*/ 266960 w 266960"/>
              <a:gd name="connsiteY1" fmla="*/ 0 h 281011"/>
              <a:gd name="connsiteX2" fmla="*/ 0 w 266960"/>
              <a:gd name="connsiteY2" fmla="*/ 112405 h 281011"/>
              <a:gd name="connsiteX3" fmla="*/ 196707 w 266960"/>
              <a:gd name="connsiteY3" fmla="*/ 281011 h 281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66960" h="281011">
                <a:moveTo>
                  <a:pt x="196707" y="281011"/>
                </a:moveTo>
                <a:lnTo>
                  <a:pt x="266960" y="0"/>
                </a:lnTo>
                <a:lnTo>
                  <a:pt x="0" y="112405"/>
                </a:lnTo>
                <a:lnTo>
                  <a:pt x="196707" y="2810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971467" y="4600987"/>
            <a:ext cx="187707" cy="197587"/>
          </a:xfrm>
          <a:custGeom>
            <a:avLst/>
            <a:gdLst>
              <a:gd name="connsiteX0" fmla="*/ 70253 w 266961"/>
              <a:gd name="connsiteY0" fmla="*/ 0 h 281013"/>
              <a:gd name="connsiteX1" fmla="*/ 0 w 266961"/>
              <a:gd name="connsiteY1" fmla="*/ 281013 h 281013"/>
              <a:gd name="connsiteX2" fmla="*/ 266960 w 266961"/>
              <a:gd name="connsiteY2" fmla="*/ 168607 h 281013"/>
              <a:gd name="connsiteX3" fmla="*/ 70253 w 266961"/>
              <a:gd name="connsiteY3" fmla="*/ 0 h 281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66961" h="281013">
                <a:moveTo>
                  <a:pt x="70253" y="0"/>
                </a:moveTo>
                <a:lnTo>
                  <a:pt x="0" y="281013"/>
                </a:lnTo>
                <a:lnTo>
                  <a:pt x="266960" y="168607"/>
                </a:lnTo>
                <a:lnTo>
                  <a:pt x="7025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205633" y="1529683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196703" y="1520754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205633" y="1904730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196703" y="1895801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250781" y="2529809"/>
            <a:ext cx="1946672" cy="419695"/>
          </a:xfrm>
          <a:custGeom>
            <a:avLst/>
            <a:gdLst>
              <a:gd name="connsiteX0" fmla="*/ 0 w 2768600"/>
              <a:gd name="connsiteY0" fmla="*/ 0 h 596900"/>
              <a:gd name="connsiteX1" fmla="*/ 2768600 w 2768600"/>
              <a:gd name="connsiteY1" fmla="*/ 0 h 596900"/>
              <a:gd name="connsiteX2" fmla="*/ 2768600 w 2768600"/>
              <a:gd name="connsiteY2" fmla="*/ 596900 h 596900"/>
              <a:gd name="connsiteX3" fmla="*/ 0 w 2768600"/>
              <a:gd name="connsiteY3" fmla="*/ 596900 h 596900"/>
              <a:gd name="connsiteX4" fmla="*/ 0 w 2768600"/>
              <a:gd name="connsiteY4" fmla="*/ 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600" h="596900">
                <a:moveTo>
                  <a:pt x="0" y="0"/>
                </a:moveTo>
                <a:lnTo>
                  <a:pt x="2768600" y="0"/>
                </a:lnTo>
                <a:lnTo>
                  <a:pt x="2768600" y="596900"/>
                </a:lnTo>
                <a:lnTo>
                  <a:pt x="0" y="596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241852" y="2520879"/>
            <a:ext cx="1964531" cy="437555"/>
          </a:xfrm>
          <a:custGeom>
            <a:avLst/>
            <a:gdLst>
              <a:gd name="connsiteX0" fmla="*/ 12700 w 2794000"/>
              <a:gd name="connsiteY0" fmla="*/ 12700 h 622300"/>
              <a:gd name="connsiteX1" fmla="*/ 2781300 w 2794000"/>
              <a:gd name="connsiteY1" fmla="*/ 12700 h 622300"/>
              <a:gd name="connsiteX2" fmla="*/ 2781300 w 2794000"/>
              <a:gd name="connsiteY2" fmla="*/ 609600 h 622300"/>
              <a:gd name="connsiteX3" fmla="*/ 12700 w 2794000"/>
              <a:gd name="connsiteY3" fmla="*/ 609600 h 622300"/>
              <a:gd name="connsiteX4" fmla="*/ 12700 w 2794000"/>
              <a:gd name="connsiteY4" fmla="*/ 1270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0" h="622300">
                <a:moveTo>
                  <a:pt x="12700" y="12700"/>
                </a:moveTo>
                <a:lnTo>
                  <a:pt x="2781300" y="12700"/>
                </a:lnTo>
                <a:lnTo>
                  <a:pt x="2781300" y="609600"/>
                </a:lnTo>
                <a:lnTo>
                  <a:pt x="12700" y="6096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17922" y="3029871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08992" y="3020941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17922" y="3404918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08992" y="3395988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34008" y="4967613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25078" y="4958684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4008" y="5342660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25078" y="5333730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786312" y="4985472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777383" y="4976543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786312" y="5360519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777383" y="5351590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922590"/>
            <a:ext cx="1446609" cy="1446609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8719" y="4235379"/>
            <a:ext cx="1446609" cy="1446609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75" y="1440387"/>
            <a:ext cx="1446609" cy="1446609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2977" y="4592566"/>
            <a:ext cx="1446609" cy="1446609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4297" y="2583386"/>
            <a:ext cx="2839641" cy="2098477"/>
          </a:xfrm>
          <a:prstGeom prst="rect">
            <a:avLst/>
          </a:prstGeom>
          <a:noFill/>
        </p:spPr>
      </p:pic>
      <p:sp>
        <p:nvSpPr>
          <p:cNvPr id="40" name="TextBox 1"/>
          <p:cNvSpPr txBox="1"/>
          <p:nvPr/>
        </p:nvSpPr>
        <p:spPr>
          <a:xfrm>
            <a:off x="7545586" y="3431707"/>
            <a:ext cx="823944" cy="59671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62506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>
              <a:lnSpc>
                <a:spcPts val="2531"/>
              </a:lnSpc>
              <a:tabLst>
                <a:tab pos="62506" algn="l"/>
              </a:tabLst>
            </a:pP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330648" y="1592191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393156" y="1976168"/>
            <a:ext cx="1091646" cy="5454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75735" y="2145832"/>
            <a:ext cx="2547877" cy="776253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491115" algn="l"/>
              </a:tabLst>
            </a:pP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250"/>
              </a:lnSpc>
              <a:tabLst>
                <a:tab pos="491115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42937" y="3190605"/>
            <a:ext cx="1286827" cy="2853745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180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531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180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911328" y="3717457"/>
            <a:ext cx="2148217" cy="2315136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Transaction </a:t>
            </a:r>
          </a:p>
          <a:p>
            <a:pPr>
              <a:lnSpc>
                <a:spcPts val="2039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039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180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143375" y="1681488"/>
            <a:ext cx="111780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1268" y="476672"/>
            <a:ext cx="8446543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2800" dirty="0">
                <a:latin typeface="+mj-lt"/>
                <a:cs typeface="Times New Roman" pitchFamily="18" charset="0"/>
              </a:rPr>
              <a:t>Example of Thick Client: ATM Banking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3081589" y="6368388"/>
            <a:ext cx="2897280" cy="372980"/>
          </a:xfrm>
        </p:spPr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488210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87" y="1433711"/>
            <a:ext cx="7643813" cy="4875609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804248" y="6440396"/>
            <a:ext cx="2128320" cy="372980"/>
          </a:xfrm>
        </p:spPr>
        <p:txBody>
          <a:bodyPr/>
          <a:lstStyle/>
          <a:p>
            <a:fld id="{9209E653-5F71-42D0-A15C-24EE50CB6FA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reeform 3"/>
          <p:cNvSpPr/>
          <p:nvPr/>
        </p:nvSpPr>
        <p:spPr>
          <a:xfrm>
            <a:off x="429045" y="3817938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0115" y="3809008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02943" y="5255617"/>
            <a:ext cx="1946672" cy="634008"/>
          </a:xfrm>
          <a:custGeom>
            <a:avLst/>
            <a:gdLst>
              <a:gd name="connsiteX0" fmla="*/ 0 w 2768600"/>
              <a:gd name="connsiteY0" fmla="*/ 0 h 901700"/>
              <a:gd name="connsiteX1" fmla="*/ 2768600 w 2768600"/>
              <a:gd name="connsiteY1" fmla="*/ 0 h 901700"/>
              <a:gd name="connsiteX2" fmla="*/ 2768600 w 2768600"/>
              <a:gd name="connsiteY2" fmla="*/ 901700 h 901700"/>
              <a:gd name="connsiteX3" fmla="*/ 0 w 2768600"/>
              <a:gd name="connsiteY3" fmla="*/ 901700 h 901700"/>
              <a:gd name="connsiteX4" fmla="*/ 0 w 2768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600" h="901700">
                <a:moveTo>
                  <a:pt x="0" y="0"/>
                </a:moveTo>
                <a:lnTo>
                  <a:pt x="2768600" y="0"/>
                </a:lnTo>
                <a:lnTo>
                  <a:pt x="2768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894014" y="5246688"/>
            <a:ext cx="1964531" cy="651867"/>
          </a:xfrm>
          <a:custGeom>
            <a:avLst/>
            <a:gdLst>
              <a:gd name="connsiteX0" fmla="*/ 12700 w 2794000"/>
              <a:gd name="connsiteY0" fmla="*/ 12700 h 927100"/>
              <a:gd name="connsiteX1" fmla="*/ 2781300 w 2794000"/>
              <a:gd name="connsiteY1" fmla="*/ 12700 h 927100"/>
              <a:gd name="connsiteX2" fmla="*/ 2781300 w 2794000"/>
              <a:gd name="connsiteY2" fmla="*/ 914400 h 927100"/>
              <a:gd name="connsiteX3" fmla="*/ 12700 w 2794000"/>
              <a:gd name="connsiteY3" fmla="*/ 914400 h 927100"/>
              <a:gd name="connsiteX4" fmla="*/ 12700 w 2794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0" h="927100">
                <a:moveTo>
                  <a:pt x="12700" y="12700"/>
                </a:moveTo>
                <a:lnTo>
                  <a:pt x="2781300" y="12700"/>
                </a:lnTo>
                <a:lnTo>
                  <a:pt x="2781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02943" y="4835922"/>
            <a:ext cx="1946672" cy="419695"/>
          </a:xfrm>
          <a:custGeom>
            <a:avLst/>
            <a:gdLst>
              <a:gd name="connsiteX0" fmla="*/ 0 w 2768600"/>
              <a:gd name="connsiteY0" fmla="*/ 0 h 596900"/>
              <a:gd name="connsiteX1" fmla="*/ 2768600 w 2768600"/>
              <a:gd name="connsiteY1" fmla="*/ 0 h 596900"/>
              <a:gd name="connsiteX2" fmla="*/ 2768600 w 2768600"/>
              <a:gd name="connsiteY2" fmla="*/ 596900 h 596900"/>
              <a:gd name="connsiteX3" fmla="*/ 0 w 2768600"/>
              <a:gd name="connsiteY3" fmla="*/ 596900 h 596900"/>
              <a:gd name="connsiteX4" fmla="*/ 0 w 2768600"/>
              <a:gd name="connsiteY4" fmla="*/ 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600" h="596900">
                <a:moveTo>
                  <a:pt x="0" y="0"/>
                </a:moveTo>
                <a:lnTo>
                  <a:pt x="2768600" y="0"/>
                </a:lnTo>
                <a:lnTo>
                  <a:pt x="2768600" y="596900"/>
                </a:lnTo>
                <a:lnTo>
                  <a:pt x="0" y="596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94014" y="4826992"/>
            <a:ext cx="1964531" cy="437555"/>
          </a:xfrm>
          <a:custGeom>
            <a:avLst/>
            <a:gdLst>
              <a:gd name="connsiteX0" fmla="*/ 12700 w 2794000"/>
              <a:gd name="connsiteY0" fmla="*/ 12700 h 622300"/>
              <a:gd name="connsiteX1" fmla="*/ 2781300 w 2794000"/>
              <a:gd name="connsiteY1" fmla="*/ 12700 h 622300"/>
              <a:gd name="connsiteX2" fmla="*/ 2781300 w 2794000"/>
              <a:gd name="connsiteY2" fmla="*/ 609600 h 622300"/>
              <a:gd name="connsiteX3" fmla="*/ 12700 w 2794000"/>
              <a:gd name="connsiteY3" fmla="*/ 609600 h 622300"/>
              <a:gd name="connsiteX4" fmla="*/ 12700 w 2794000"/>
              <a:gd name="connsiteY4" fmla="*/ 1270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0" h="622300">
                <a:moveTo>
                  <a:pt x="12700" y="12700"/>
                </a:moveTo>
                <a:lnTo>
                  <a:pt x="2781300" y="12700"/>
                </a:lnTo>
                <a:lnTo>
                  <a:pt x="2781300" y="609600"/>
                </a:lnTo>
                <a:lnTo>
                  <a:pt x="12700" y="6096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237836" y="2940143"/>
            <a:ext cx="2071789" cy="944629"/>
          </a:xfrm>
          <a:custGeom>
            <a:avLst/>
            <a:gdLst>
              <a:gd name="connsiteX0" fmla="*/ 31750 w 2946545"/>
              <a:gd name="connsiteY0" fmla="*/ 31750 h 1343473"/>
              <a:gd name="connsiteX1" fmla="*/ 60768 w 2946545"/>
              <a:gd name="connsiteY1" fmla="*/ 44633 h 1343473"/>
              <a:gd name="connsiteX2" fmla="*/ 2885712 w 2946545"/>
              <a:gd name="connsiteY2" fmla="*/ 1298811 h 1343473"/>
              <a:gd name="connsiteX3" fmla="*/ 2914796 w 2946545"/>
              <a:gd name="connsiteY3" fmla="*/ 1311723 h 1343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46545" h="1343473">
                <a:moveTo>
                  <a:pt x="31750" y="31750"/>
                </a:moveTo>
                <a:lnTo>
                  <a:pt x="60768" y="44633"/>
                </a:lnTo>
                <a:lnTo>
                  <a:pt x="2885712" y="1298811"/>
                </a:lnTo>
                <a:lnTo>
                  <a:pt x="2914796" y="1311723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229938" y="3770142"/>
            <a:ext cx="203454" cy="166494"/>
          </a:xfrm>
          <a:custGeom>
            <a:avLst/>
            <a:gdLst>
              <a:gd name="connsiteX0" fmla="*/ 0 w 289357"/>
              <a:gd name="connsiteY0" fmla="*/ 236791 h 236791"/>
              <a:gd name="connsiteX1" fmla="*/ 289356 w 289357"/>
              <a:gd name="connsiteY1" fmla="*/ 223523 h 236791"/>
              <a:gd name="connsiteX2" fmla="*/ 105128 w 289357"/>
              <a:gd name="connsiteY2" fmla="*/ 0 h 236791"/>
              <a:gd name="connsiteX3" fmla="*/ 0 w 289357"/>
              <a:gd name="connsiteY3" fmla="*/ 236791 h 236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357" h="236791">
                <a:moveTo>
                  <a:pt x="0" y="236791"/>
                </a:moveTo>
                <a:lnTo>
                  <a:pt x="289356" y="223523"/>
                </a:lnTo>
                <a:lnTo>
                  <a:pt x="105128" y="0"/>
                </a:lnTo>
                <a:lnTo>
                  <a:pt x="0" y="23679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14070" y="2888278"/>
            <a:ext cx="203453" cy="166494"/>
          </a:xfrm>
          <a:custGeom>
            <a:avLst/>
            <a:gdLst>
              <a:gd name="connsiteX0" fmla="*/ 289355 w 289355"/>
              <a:gd name="connsiteY0" fmla="*/ 0 h 236792"/>
              <a:gd name="connsiteX1" fmla="*/ 0 w 289355"/>
              <a:gd name="connsiteY1" fmla="*/ 13268 h 236792"/>
              <a:gd name="connsiteX2" fmla="*/ 184227 w 289355"/>
              <a:gd name="connsiteY2" fmla="*/ 236792 h 236792"/>
              <a:gd name="connsiteX3" fmla="*/ 289355 w 289355"/>
              <a:gd name="connsiteY3" fmla="*/ 0 h 236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355" h="236792">
                <a:moveTo>
                  <a:pt x="289355" y="0"/>
                </a:moveTo>
                <a:lnTo>
                  <a:pt x="0" y="13268"/>
                </a:lnTo>
                <a:lnTo>
                  <a:pt x="184227" y="236792"/>
                </a:lnTo>
                <a:lnTo>
                  <a:pt x="28935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37850" y="2560724"/>
            <a:ext cx="571266" cy="1193612"/>
          </a:xfrm>
          <a:custGeom>
            <a:avLst/>
            <a:gdLst>
              <a:gd name="connsiteX0" fmla="*/ 31750 w 812467"/>
              <a:gd name="connsiteY0" fmla="*/ 31750 h 1697582"/>
              <a:gd name="connsiteX1" fmla="*/ 44977 w 812467"/>
              <a:gd name="connsiteY1" fmla="*/ 60613 h 1697582"/>
              <a:gd name="connsiteX2" fmla="*/ 767453 w 812467"/>
              <a:gd name="connsiteY2" fmla="*/ 1636908 h 1697582"/>
              <a:gd name="connsiteX3" fmla="*/ 780718 w 812467"/>
              <a:gd name="connsiteY3" fmla="*/ 1665832 h 1697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12467" h="1697582">
                <a:moveTo>
                  <a:pt x="31750" y="31750"/>
                </a:moveTo>
                <a:lnTo>
                  <a:pt x="44977" y="60613"/>
                </a:lnTo>
                <a:lnTo>
                  <a:pt x="767453" y="1636908"/>
                </a:lnTo>
                <a:lnTo>
                  <a:pt x="780718" y="166583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294690" y="3673771"/>
            <a:ext cx="165601" cy="203549"/>
          </a:xfrm>
          <a:custGeom>
            <a:avLst/>
            <a:gdLst>
              <a:gd name="connsiteX0" fmla="*/ 0 w 235522"/>
              <a:gd name="connsiteY0" fmla="*/ 107939 h 289492"/>
              <a:gd name="connsiteX1" fmla="*/ 225701 w 235522"/>
              <a:gd name="connsiteY1" fmla="*/ 289492 h 289492"/>
              <a:gd name="connsiteX2" fmla="*/ 235522 w 235522"/>
              <a:gd name="connsiteY2" fmla="*/ 0 h 289492"/>
              <a:gd name="connsiteX3" fmla="*/ 0 w 235522"/>
              <a:gd name="connsiteY3" fmla="*/ 107939 h 289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35522" h="289492">
                <a:moveTo>
                  <a:pt x="0" y="107939"/>
                </a:moveTo>
                <a:lnTo>
                  <a:pt x="225701" y="289492"/>
                </a:lnTo>
                <a:lnTo>
                  <a:pt x="235522" y="0"/>
                </a:lnTo>
                <a:lnTo>
                  <a:pt x="0" y="1079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86674" y="2437741"/>
            <a:ext cx="165601" cy="203550"/>
          </a:xfrm>
          <a:custGeom>
            <a:avLst/>
            <a:gdLst>
              <a:gd name="connsiteX0" fmla="*/ 235522 w 235522"/>
              <a:gd name="connsiteY0" fmla="*/ 181552 h 289493"/>
              <a:gd name="connsiteX1" fmla="*/ 9820 w 235522"/>
              <a:gd name="connsiteY1" fmla="*/ 0 h 289493"/>
              <a:gd name="connsiteX2" fmla="*/ 0 w 235522"/>
              <a:gd name="connsiteY2" fmla="*/ 289493 h 289493"/>
              <a:gd name="connsiteX3" fmla="*/ 235522 w 235522"/>
              <a:gd name="connsiteY3" fmla="*/ 181552 h 2894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35522" h="289493">
                <a:moveTo>
                  <a:pt x="235522" y="181552"/>
                </a:moveTo>
                <a:lnTo>
                  <a:pt x="9820" y="0"/>
                </a:lnTo>
                <a:lnTo>
                  <a:pt x="0" y="289493"/>
                </a:lnTo>
                <a:lnTo>
                  <a:pt x="235522" y="18155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049908" y="4023320"/>
            <a:ext cx="2250281" cy="294680"/>
          </a:xfrm>
          <a:custGeom>
            <a:avLst/>
            <a:gdLst>
              <a:gd name="connsiteX0" fmla="*/ 31750 w 3200399"/>
              <a:gd name="connsiteY0" fmla="*/ 387349 h 419100"/>
              <a:gd name="connsiteX1" fmla="*/ 64271 w 3200399"/>
              <a:gd name="connsiteY1" fmla="*/ 387349 h 419100"/>
              <a:gd name="connsiteX2" fmla="*/ 3132453 w 3200399"/>
              <a:gd name="connsiteY2" fmla="*/ 31750 h 419100"/>
              <a:gd name="connsiteX3" fmla="*/ 3168649 w 3200399"/>
              <a:gd name="connsiteY3" fmla="*/ 31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200399" h="419100">
                <a:moveTo>
                  <a:pt x="31750" y="387349"/>
                </a:moveTo>
                <a:lnTo>
                  <a:pt x="64271" y="387349"/>
                </a:lnTo>
                <a:lnTo>
                  <a:pt x="3132453" y="31750"/>
                </a:lnTo>
                <a:lnTo>
                  <a:pt x="316864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45274" y="3957711"/>
            <a:ext cx="191384" cy="180970"/>
          </a:xfrm>
          <a:custGeom>
            <a:avLst/>
            <a:gdLst>
              <a:gd name="connsiteX0" fmla="*/ 29617 w 272191"/>
              <a:gd name="connsiteY0" fmla="*/ 257380 h 257380"/>
              <a:gd name="connsiteX1" fmla="*/ 272191 w 272191"/>
              <a:gd name="connsiteY1" fmla="*/ 99072 h 257380"/>
              <a:gd name="connsiteX2" fmla="*/ 0 w 272191"/>
              <a:gd name="connsiteY2" fmla="*/ 0 h 257380"/>
              <a:gd name="connsiteX3" fmla="*/ 29617 w 272191"/>
              <a:gd name="connsiteY3" fmla="*/ 257380 h 257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2191" h="257380">
                <a:moveTo>
                  <a:pt x="29617" y="257380"/>
                </a:moveTo>
                <a:lnTo>
                  <a:pt x="272191" y="99072"/>
                </a:lnTo>
                <a:lnTo>
                  <a:pt x="0" y="0"/>
                </a:lnTo>
                <a:lnTo>
                  <a:pt x="29617" y="2573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913438" y="4202638"/>
            <a:ext cx="191384" cy="180970"/>
          </a:xfrm>
          <a:custGeom>
            <a:avLst/>
            <a:gdLst>
              <a:gd name="connsiteX0" fmla="*/ 242573 w 272191"/>
              <a:gd name="connsiteY0" fmla="*/ 0 h 257380"/>
              <a:gd name="connsiteX1" fmla="*/ 0 w 272191"/>
              <a:gd name="connsiteY1" fmla="*/ 158308 h 257380"/>
              <a:gd name="connsiteX2" fmla="*/ 272191 w 272191"/>
              <a:gd name="connsiteY2" fmla="*/ 257380 h 257380"/>
              <a:gd name="connsiteX3" fmla="*/ 242573 w 272191"/>
              <a:gd name="connsiteY3" fmla="*/ 0 h 257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2191" h="257380">
                <a:moveTo>
                  <a:pt x="242573" y="0"/>
                </a:moveTo>
                <a:lnTo>
                  <a:pt x="0" y="158308"/>
                </a:lnTo>
                <a:lnTo>
                  <a:pt x="272191" y="257380"/>
                </a:lnTo>
                <a:lnTo>
                  <a:pt x="2425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072651" y="4196701"/>
            <a:ext cx="1282189" cy="912533"/>
          </a:xfrm>
          <a:custGeom>
            <a:avLst/>
            <a:gdLst>
              <a:gd name="connsiteX0" fmla="*/ 31750 w 1823558"/>
              <a:gd name="connsiteY0" fmla="*/ 1266075 h 1297825"/>
              <a:gd name="connsiteX1" fmla="*/ 57744 w 1823558"/>
              <a:gd name="connsiteY1" fmla="*/ 1247845 h 1297825"/>
              <a:gd name="connsiteX2" fmla="*/ 1765778 w 1823558"/>
              <a:gd name="connsiteY2" fmla="*/ 50005 h 1297825"/>
              <a:gd name="connsiteX3" fmla="*/ 1791807 w 1823558"/>
              <a:gd name="connsiteY3" fmla="*/ 31750 h 1297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23558" h="1297825">
                <a:moveTo>
                  <a:pt x="31750" y="1266075"/>
                </a:moveTo>
                <a:lnTo>
                  <a:pt x="57744" y="1247845"/>
                </a:lnTo>
                <a:lnTo>
                  <a:pt x="1765778" y="50005"/>
                </a:lnTo>
                <a:lnTo>
                  <a:pt x="1791807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61942" y="4127248"/>
            <a:ext cx="201442" cy="179167"/>
          </a:xfrm>
          <a:custGeom>
            <a:avLst/>
            <a:gdLst>
              <a:gd name="connsiteX0" fmla="*/ 148756 w 286495"/>
              <a:gd name="connsiteY0" fmla="*/ 254815 h 254815"/>
              <a:gd name="connsiteX1" fmla="*/ 286495 w 286495"/>
              <a:gd name="connsiteY1" fmla="*/ 0 h 254815"/>
              <a:gd name="connsiteX2" fmla="*/ 0 w 286495"/>
              <a:gd name="connsiteY2" fmla="*/ 42697 h 254815"/>
              <a:gd name="connsiteX3" fmla="*/ 148756 w 286495"/>
              <a:gd name="connsiteY3" fmla="*/ 254815 h 254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495" h="254815">
                <a:moveTo>
                  <a:pt x="148756" y="254815"/>
                </a:moveTo>
                <a:lnTo>
                  <a:pt x="286495" y="0"/>
                </a:lnTo>
                <a:lnTo>
                  <a:pt x="0" y="42697"/>
                </a:lnTo>
                <a:lnTo>
                  <a:pt x="148756" y="2548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64108" y="4999519"/>
            <a:ext cx="201442" cy="179167"/>
          </a:xfrm>
          <a:custGeom>
            <a:avLst/>
            <a:gdLst>
              <a:gd name="connsiteX0" fmla="*/ 137739 w 286495"/>
              <a:gd name="connsiteY0" fmla="*/ 0 h 254815"/>
              <a:gd name="connsiteX1" fmla="*/ 0 w 286495"/>
              <a:gd name="connsiteY1" fmla="*/ 254815 h 254815"/>
              <a:gd name="connsiteX2" fmla="*/ 286495 w 286495"/>
              <a:gd name="connsiteY2" fmla="*/ 212118 h 254815"/>
              <a:gd name="connsiteX3" fmla="*/ 137739 w 286495"/>
              <a:gd name="connsiteY3" fmla="*/ 0 h 254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495" h="254815">
                <a:moveTo>
                  <a:pt x="137739" y="0"/>
                </a:moveTo>
                <a:lnTo>
                  <a:pt x="0" y="254815"/>
                </a:lnTo>
                <a:lnTo>
                  <a:pt x="286495" y="212118"/>
                </a:lnTo>
                <a:lnTo>
                  <a:pt x="13773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81099" y="5862836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72170" y="5853907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38037" y="2442766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29107" y="2433836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304404" y="1442641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295475" y="1433711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"/>
          <p:cNvSpPr txBox="1"/>
          <p:nvPr/>
        </p:nvSpPr>
        <p:spPr>
          <a:xfrm>
            <a:off x="5527897" y="2496344"/>
            <a:ext cx="254787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572545" y="3666133"/>
            <a:ext cx="924227" cy="78907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039"/>
              </a:lnSpc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 </a:t>
            </a:r>
          </a:p>
          <a:p>
            <a:pPr>
              <a:lnSpc>
                <a:spcPts val="2039"/>
              </a:lnSpc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provision 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197748" y="3800078"/>
            <a:ext cx="823944" cy="59671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62506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>
              <a:lnSpc>
                <a:spcPts val="2531"/>
              </a:lnSpc>
              <a:tabLst>
                <a:tab pos="62506" algn="l"/>
              </a:tabLst>
            </a:pP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554060" y="3880446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572545" y="4460875"/>
            <a:ext cx="2149948" cy="143027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(Web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server)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531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391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dirty="0"/>
              <a:t>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2706115" y="5925344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063053" y="2505274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206303" y="3746500"/>
            <a:ext cx="62837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47678" y="1488063"/>
            <a:ext cx="12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9045" y="1662399"/>
            <a:ext cx="2019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91"/>
              </a:lnSpc>
              <a:tabLst>
                <a:tab pos="151799" algn="l"/>
                <a:tab pos="187517" algn="l"/>
                <a:tab pos="3196714" algn="l"/>
              </a:tabLst>
            </a:pPr>
            <a:r>
              <a:rPr lang="en-US" altLang="zh-CN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(Web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browser)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9044" y="157044"/>
            <a:ext cx="7592647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  <a:tab pos="187517" algn="l"/>
                <a:tab pos="3196714" algn="l"/>
              </a:tabLst>
            </a:pPr>
            <a:r>
              <a:rPr lang="en-US" altLang="zh-CN" sz="2400" dirty="0">
                <a:latin typeface="+mj-lt"/>
                <a:cs typeface="Times New Roman" pitchFamily="18" charset="0"/>
              </a:rPr>
              <a:t>Examples of Thin Client: Internet Banking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4062508" y="6458372"/>
            <a:ext cx="2897280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814635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" y="1556792"/>
            <a:ext cx="8358188" cy="371475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5494785"/>
            <a:ext cx="1875234" cy="625078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1140" y="5494785"/>
            <a:ext cx="2268141" cy="625078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62" y="5494785"/>
            <a:ext cx="2062758" cy="625078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17922" y="4557167"/>
            <a:ext cx="2881302" cy="1558519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535762" algn="l"/>
                <a:tab pos="571480" algn="l"/>
              </a:tabLst>
            </a:pP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terminals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apps</a:t>
            </a:r>
          </a:p>
          <a:p>
            <a:pPr>
              <a:lnSpc>
                <a:spcPts val="2039"/>
              </a:lnSpc>
              <a:tabLst>
                <a:tab pos="535762" algn="l"/>
                <a:tab pos="57148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586"/>
              </a:lnSpc>
              <a:tabLst>
                <a:tab pos="535762" algn="l"/>
                <a:tab pos="571480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Thin Client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86500" y="4807199"/>
            <a:ext cx="2081019" cy="130203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17859" algn="l"/>
              </a:tabLst>
            </a:pP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586"/>
              </a:lnSpc>
              <a:tabLst>
                <a:tab pos="17859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Thick Client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00437" y="4807199"/>
            <a:ext cx="2298706" cy="130203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250022" algn="l"/>
                <a:tab pos="339316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461"/>
              </a:lnSpc>
              <a:tabLst>
                <a:tab pos="250022" algn="l"/>
                <a:tab pos="339316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937"/>
              </a:lnSpc>
              <a:tabLst>
                <a:tab pos="250022" algn="l"/>
                <a:tab pos="339316" algn="l"/>
              </a:tabLst>
            </a:pPr>
            <a:r>
              <a:rPr lang="en-US" altLang="zh-CN" sz="30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Hybrid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332656"/>
            <a:ext cx="8946680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2800" dirty="0">
                <a:latin typeface="+mj-lt"/>
                <a:cs typeface="Times New Roman" pitchFamily="18" charset="0"/>
              </a:rPr>
              <a:t>Alternative Two-Tier Client Server Organizations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42336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416824" cy="3735762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4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Fundamental Models</a:t>
            </a:r>
          </a:p>
          <a:p>
            <a:pPr eaLnBrk="1" fontAlgn="t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745382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6360-96E3-4BAE-A8D4-FE6908DDD04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sz="2800" dirty="0"/>
              <a:t>Fundamental models describe properties common to all architectural models often focusing on communications between nodes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interaction model</a:t>
            </a:r>
            <a:r>
              <a:rPr lang="en-US" altLang="en-US" sz="2800" dirty="0"/>
              <a:t> manages performance and time limits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failure model</a:t>
            </a:r>
            <a:r>
              <a:rPr lang="en-US" altLang="en-US" sz="2800" dirty="0"/>
              <a:t> specifies faults and defines reliable communication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security model</a:t>
            </a:r>
            <a:r>
              <a:rPr lang="en-US" altLang="en-US" sz="2800" dirty="0"/>
              <a:t> describes threats to processes and communication channels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47" y="332656"/>
            <a:ext cx="5921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kern="0" dirty="0">
                <a:latin typeface="+mj-lt"/>
              </a:rPr>
              <a:t>	Fundamental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203855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2286-87C5-4505-9FA1-212AF0F13D4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720" cy="1143480"/>
          </a:xfrm>
        </p:spPr>
        <p:txBody>
          <a:bodyPr/>
          <a:lstStyle/>
          <a:p>
            <a:r>
              <a:rPr lang="en-US" altLang="en-US" sz="3600" b="1" dirty="0"/>
              <a:t>Interaction Model Concerns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Performance of communication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Computer clocks and timing events</a:t>
            </a:r>
          </a:p>
          <a:p>
            <a:pPr marL="820009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Synchronous distributed systems</a:t>
            </a:r>
          </a:p>
          <a:p>
            <a:pPr marL="820009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Asynchronous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Event ordering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094011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79" y="1412776"/>
            <a:ext cx="8640959" cy="4608512"/>
          </a:xfrm>
        </p:spPr>
        <p:txBody>
          <a:bodyPr/>
          <a:lstStyle/>
          <a:p>
            <a:r>
              <a:rPr lang="en-US" sz="2800" b="1" dirty="0"/>
              <a:t>Failure model:</a:t>
            </a:r>
          </a:p>
          <a:p>
            <a:pPr marL="705709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Defines the ways in which failures may occur</a:t>
            </a:r>
          </a:p>
          <a:p>
            <a:pPr marL="705709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an understanding of the effects of failures</a:t>
            </a:r>
            <a:endParaRPr lang="en-US" sz="2800" dirty="0"/>
          </a:p>
          <a:p>
            <a:r>
              <a:rPr lang="en-US" sz="2000" b="1" dirty="0"/>
              <a:t>Example of taxonomy of failures [</a:t>
            </a:r>
            <a:r>
              <a:rPr lang="en-US" sz="2000" b="1" dirty="0" err="1"/>
              <a:t>Hadzilacos</a:t>
            </a:r>
            <a:r>
              <a:rPr lang="en-US" sz="2000" b="1" dirty="0"/>
              <a:t> and </a:t>
            </a:r>
            <a:r>
              <a:rPr lang="en-US" sz="2000" b="1" dirty="0" err="1"/>
              <a:t>Toueg</a:t>
            </a:r>
            <a:r>
              <a:rPr lang="en-US" sz="2000" b="1" dirty="0"/>
              <a:t>, 1994]: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Omission failures: </a:t>
            </a:r>
            <a:r>
              <a:rPr lang="en-US" sz="2400" dirty="0"/>
              <a:t>a process or communication channel fails to perform actions that it is supposed to do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Arbitrary failures: </a:t>
            </a:r>
            <a:r>
              <a:rPr lang="en-US" sz="2400" dirty="0"/>
              <a:t>any type of error may occur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Timing failures: </a:t>
            </a:r>
            <a:r>
              <a:rPr lang="en-US" sz="2400" dirty="0"/>
              <a:t>applicable in synchronous distributed systems.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j-lt"/>
              </a:rPr>
              <a:t>Failure Model Concerns</a:t>
            </a:r>
            <a:endParaRPr lang="en-US" sz="36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899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604328"/>
            <a:ext cx="8226720" cy="397625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0896"/>
            <a:ext cx="9174778" cy="24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Processes and channels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8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2132856"/>
            <a:ext cx="7355879" cy="3447730"/>
          </a:xfrm>
        </p:spPr>
        <p:txBody>
          <a:bodyPr/>
          <a:lstStyle/>
          <a:p>
            <a:pPr algn="ctr"/>
            <a:r>
              <a:rPr lang="en-GB" sz="4400" b="1" dirty="0"/>
              <a:t>Topic 1</a:t>
            </a:r>
          </a:p>
          <a:p>
            <a:pPr algn="ctr"/>
            <a:r>
              <a:rPr lang="en-US" sz="4400" dirty="0"/>
              <a:t>Challenges in Distributed Systems</a:t>
            </a:r>
          </a:p>
          <a:p>
            <a:r>
              <a:rPr lang="en-US" sz="2800" dirty="0"/>
              <a:t>Material from: </a:t>
            </a:r>
          </a:p>
          <a:p>
            <a:pPr marL="36000" indent="-360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sz="1600" dirty="0"/>
              <a:t>Distributed Systems: Concepts and Design, 5th edition. </a:t>
            </a:r>
            <a:r>
              <a:rPr lang="en-US" sz="1600" dirty="0" err="1"/>
              <a:t>Coulouris</a:t>
            </a:r>
            <a:r>
              <a:rPr lang="en-US" sz="1600" dirty="0"/>
              <a:t>, et. Al</a:t>
            </a:r>
          </a:p>
          <a:p>
            <a:pPr marL="36000" indent="-360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sz="1600" dirty="0"/>
              <a:t>Prof. Bill </a:t>
            </a:r>
            <a:r>
              <a:rPr lang="en-US" sz="1600" dirty="0" err="1"/>
              <a:t>Nace</a:t>
            </a:r>
            <a:r>
              <a:rPr lang="en-US" sz="1600" dirty="0"/>
              <a:t>’ http://ece842.com/S13/ </a:t>
            </a:r>
          </a:p>
          <a:p>
            <a:pPr marL="36000" indent="-360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altLang="zh-CN" sz="1600" dirty="0"/>
              <a:t>Dr. </a:t>
            </a:r>
            <a:r>
              <a:rPr lang="en-US" altLang="zh-CN" sz="1600" dirty="0" err="1"/>
              <a:t>Rajkumar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Buyya</a:t>
            </a:r>
            <a:r>
              <a:rPr lang="en-US" altLang="zh-CN" sz="1600" dirty="0"/>
              <a:t>, http://www.cloudbus.org/652</a:t>
            </a:r>
            <a:endParaRPr lang="en-US" sz="1600" dirty="0"/>
          </a:p>
          <a:p>
            <a:endParaRPr lang="en-US" sz="4000" dirty="0">
              <a:latin typeface="Calibri"/>
              <a:ea typeface="Times New Roman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525303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340299" y="6345326"/>
            <a:ext cx="2128320" cy="372980"/>
          </a:xfrm>
        </p:spPr>
        <p:txBody>
          <a:bodyPr/>
          <a:lstStyle/>
          <a:p>
            <a:fld id="{9209E653-5F71-42D0-A15C-24EE50CB6F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767" y="1268760"/>
            <a:ext cx="8431681" cy="4167810"/>
          </a:xfrm>
        </p:spPr>
        <p:txBody>
          <a:bodyPr/>
          <a:lstStyle/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Omission and Arbitrary Failures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20949"/>
              </p:ext>
            </p:extLst>
          </p:nvPr>
        </p:nvGraphicFramePr>
        <p:xfrm>
          <a:off x="184777" y="1340768"/>
          <a:ext cx="8635694" cy="5029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2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99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Class of failure</a:t>
                      </a:r>
                      <a:endParaRPr lang="en-US" altLang="en-US" sz="1600" i="1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Affects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Fail-stop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Process halts and remains halted. Other processes may detect this state.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Process halts and remains halted. Other processes may not be able to detect this state.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Omission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 message inserted in an outgoing message buffer never arrives at the other end’s incoming message buffer.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Send-omission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 process completes a send  but the message is not put in its outgoing message buffer.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Receive-omission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 message is put in a process’s incoming message buffer, but that process does not receive it.</a:t>
                      </a:r>
                    </a:p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Arbitrary (Byzantine)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 or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Process/channel exhibits arbitrary behavior: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process </a:t>
                      </a:r>
                      <a:r>
                        <a:rPr lang="en-CA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set wrong values in its data items, or it may return a wrong value in response to an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invocation, message </a:t>
                      </a:r>
                      <a:r>
                        <a:rPr lang="en-CA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may be corrupted, nonexistent messages may be delivered or real messages may be delivered more than once.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48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6921" y="1347616"/>
            <a:ext cx="8226720" cy="1073272"/>
          </a:xfrm>
        </p:spPr>
        <p:txBody>
          <a:bodyPr/>
          <a:lstStyle/>
          <a:p>
            <a:pPr marL="0" indent="0"/>
            <a:r>
              <a:rPr lang="en-US" sz="2800" b="1" dirty="0"/>
              <a:t>Applicable in synchronous distributed systems</a:t>
            </a:r>
            <a:endParaRPr lang="en-US" alt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Timing Failures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1395"/>
              </p:ext>
            </p:extLst>
          </p:nvPr>
        </p:nvGraphicFramePr>
        <p:xfrm>
          <a:off x="503548" y="2564904"/>
          <a:ext cx="8208912" cy="2804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Class of Failure</a:t>
                      </a:r>
                      <a:endParaRPr lang="en-US" altLang="en-US" sz="2000" i="1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Affects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Description</a:t>
                      </a:r>
                      <a:endParaRPr lang="en-US" altLang="en-US" sz="2000" i="1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Process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Process’s local clock exceeds the bounds on its rate of drift from real time.</a:t>
                      </a:r>
                      <a:endParaRPr lang="en-US" altLang="en-US" sz="20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Process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Process exceeds the bounds on the interval</a:t>
                      </a:r>
                      <a:r>
                        <a:rPr lang="en-US" altLang="en-US" sz="2000" baseline="0" dirty="0"/>
                        <a:t> </a:t>
                      </a:r>
                      <a:r>
                        <a:rPr lang="en-US" altLang="en-US" sz="2000" dirty="0"/>
                        <a:t>between two steps.</a:t>
                      </a:r>
                      <a:endParaRPr lang="en-US" altLang="en-US" sz="20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Channel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A message’s transmission takes longer than the</a:t>
                      </a:r>
                      <a:r>
                        <a:rPr lang="en-US" altLang="en-US" sz="2000" baseline="0" dirty="0"/>
                        <a:t> </a:t>
                      </a:r>
                      <a:r>
                        <a:rPr lang="en-US" altLang="en-US" sz="2000" dirty="0"/>
                        <a:t>stated bound.</a:t>
                      </a:r>
                      <a:endParaRPr lang="en-US" altLang="en-US" sz="20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67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8B1-B10C-4F2B-BEEF-98EDB16CD21B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370736" cy="1143480"/>
          </a:xfrm>
        </p:spPr>
        <p:txBody>
          <a:bodyPr/>
          <a:lstStyle/>
          <a:p>
            <a:r>
              <a:rPr lang="en-US" altLang="en-US" sz="3600" b="1" dirty="0"/>
              <a:t>Security Model Concerns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6792"/>
            <a:ext cx="8458200" cy="41148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Protecting objects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Securing processes and their communications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Defeating security threats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Cryptography and shared secrets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Authentication and Authorization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Secure channels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Denial of service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Mobile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152140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8B1-B10C-4F2B-BEEF-98EDB16CD21B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370736" cy="1143480"/>
          </a:xfrm>
        </p:spPr>
        <p:txBody>
          <a:bodyPr/>
          <a:lstStyle/>
          <a:p>
            <a:r>
              <a:rPr lang="en-US" altLang="en-US" sz="2800" b="1" dirty="0"/>
              <a:t>Security Model Concerns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096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21088"/>
            <a:ext cx="5619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140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416824" cy="3735762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5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Design </a:t>
            </a:r>
            <a:r>
              <a:rPr lang="en-US" altLang="en-US" sz="3600" b="1" dirty="0"/>
              <a:t>Requirements</a:t>
            </a:r>
            <a:endParaRPr lang="en-US" sz="3600" b="1" dirty="0"/>
          </a:p>
          <a:p>
            <a:pPr eaLnBrk="1" fontAlgn="t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334561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6A0-60E9-4576-9FF1-AA04EEFD660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sz="2800" dirty="0"/>
              <a:t>There are many challenges in designing computer systems. Some of those challenges include:</a:t>
            </a:r>
          </a:p>
          <a:p>
            <a:pPr marL="1234648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Performance</a:t>
            </a:r>
          </a:p>
          <a:p>
            <a:pPr marL="1234648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Quality of service</a:t>
            </a:r>
          </a:p>
          <a:p>
            <a:pPr marL="1234648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Caching and Replication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332656"/>
            <a:ext cx="515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Design </a:t>
            </a:r>
            <a:r>
              <a:rPr lang="en-US" altLang="en-US" sz="3600" dirty="0">
                <a:latin typeface="+mj-lt"/>
              </a:rPr>
              <a:t>Requirements</a:t>
            </a:r>
            <a:endParaRPr lang="en-US" sz="36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16987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B29-4F7E-48B1-B79B-1A73F882B28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280"/>
            <a:ext cx="8226720" cy="1143480"/>
          </a:xfrm>
        </p:spPr>
        <p:txBody>
          <a:bodyPr/>
          <a:lstStyle/>
          <a:p>
            <a:r>
              <a:rPr lang="en-US" altLang="en-US" sz="3600" b="1" dirty="0"/>
              <a:t>Performance issues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303840" cy="48440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Responsiveness</a:t>
            </a:r>
            <a:r>
              <a:rPr lang="en-US" altLang="en-US" sz="2800" dirty="0"/>
              <a:t>: Users want both speed and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Throughput</a:t>
            </a:r>
            <a:r>
              <a:rPr lang="en-US" altLang="en-US" sz="2800" dirty="0"/>
              <a:t>: IT systems are expensive, and are often sold on the basis of their ability to perform the most work for the least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Load balancing</a:t>
            </a:r>
            <a:r>
              <a:rPr lang="en-US" altLang="en-US" sz="2800" dirty="0"/>
              <a:t>: High potential throughput can be defeated if the work is not distributed to make maximum use of potential because some of the system is idle.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588369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9F2-3331-446E-B59D-74465ADEEBA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15169"/>
            <a:ext cx="8226720" cy="114348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Quality of Service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198619" cy="41044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Performance</a:t>
            </a:r>
            <a:r>
              <a:rPr lang="en-US" altLang="en-US" sz="2400" dirty="0"/>
              <a:t> is one aspect of quality of service. Others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Reliability</a:t>
            </a:r>
            <a:r>
              <a:rPr lang="en-US" altLang="en-US" sz="2400" dirty="0"/>
              <a:t>: this includes availability (“uptime”) and freedom from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Security</a:t>
            </a:r>
            <a:r>
              <a:rPr lang="en-US" altLang="en-US" sz="2400" dirty="0"/>
              <a:t>: this is protection from compromise or loss of information or investment.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Time Criticality</a:t>
            </a:r>
            <a:r>
              <a:rPr lang="en-US" altLang="en-US" sz="2400" dirty="0"/>
              <a:t>: some information must be available in the right place at the right time. This is a major concern in designing networks.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96" y="332656"/>
            <a:ext cx="515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Design </a:t>
            </a:r>
            <a:r>
              <a:rPr lang="en-US" altLang="en-US" sz="3600" dirty="0">
                <a:latin typeface="+mj-lt"/>
              </a:rPr>
              <a:t>Requirements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235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7AEC-1E96-41A2-9735-56714123A424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268760"/>
            <a:ext cx="8226720" cy="114348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Caching and Replication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20888"/>
            <a:ext cx="8305800" cy="3096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One tool for increasing throughput, availability and time critical sensitivity is storing extra copies of data in </a:t>
            </a:r>
            <a:r>
              <a:rPr lang="en-US" altLang="en-US" sz="2400" dirty="0">
                <a:solidFill>
                  <a:srgbClr val="FF0000"/>
                </a:solidFill>
              </a:rPr>
              <a:t>memory (caching) </a:t>
            </a:r>
            <a:r>
              <a:rPr lang="en-US" altLang="en-US" sz="2400" dirty="0"/>
              <a:t>or on a </a:t>
            </a:r>
            <a:r>
              <a:rPr lang="en-US" altLang="en-US" sz="2400" dirty="0">
                <a:solidFill>
                  <a:srgbClr val="FF0000"/>
                </a:solidFill>
              </a:rPr>
              <a:t>local disk (replication).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Data stored can be small (translated web addresses) or large (multiple copies of corporate databases).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There are many challenges in managing data that can be changed in one place while having copies in other places.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96" y="332656"/>
            <a:ext cx="515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Design </a:t>
            </a:r>
            <a:r>
              <a:rPr lang="en-US" altLang="en-US" sz="3600" dirty="0">
                <a:latin typeface="+mj-lt"/>
              </a:rPr>
              <a:t>Requirements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423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9214"/>
              </p:ext>
            </p:extLst>
          </p:nvPr>
        </p:nvGraphicFramePr>
        <p:xfrm>
          <a:off x="395537" y="1412776"/>
          <a:ext cx="8424936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528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ahoma"/>
                        <a:buChar char="-"/>
                      </a:pPr>
                      <a:r>
                        <a:rPr lang="en-US" sz="2400" dirty="0">
                          <a:effectLst/>
                        </a:rPr>
                        <a:t>George </a:t>
                      </a:r>
                      <a:r>
                        <a:rPr lang="en-US" sz="2400" dirty="0" err="1">
                          <a:effectLst/>
                        </a:rPr>
                        <a:t>Coularis</a:t>
                      </a:r>
                      <a:r>
                        <a:rPr lang="en-US" sz="2400" dirty="0">
                          <a:effectLst/>
                        </a:rPr>
                        <a:t>, Jean </a:t>
                      </a:r>
                      <a:r>
                        <a:rPr lang="en-US" sz="2400" dirty="0" err="1">
                          <a:effectLst/>
                        </a:rPr>
                        <a:t>Dollimore</a:t>
                      </a:r>
                      <a:r>
                        <a:rPr lang="en-US" sz="2400" dirty="0">
                          <a:effectLst/>
                        </a:rPr>
                        <a:t> and Tim </a:t>
                      </a:r>
                      <a:r>
                        <a:rPr lang="en-US" sz="2400" dirty="0" err="1">
                          <a:effectLst/>
                        </a:rPr>
                        <a:t>Kindberg</a:t>
                      </a:r>
                      <a:r>
                        <a:rPr lang="en-US" sz="2400" dirty="0">
                          <a:effectLst/>
                        </a:rPr>
                        <a:t>, Distributed Systems, Concepts and Design, Addison Wesley, Fifth Edition, 2011. Chapter 2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ahoma"/>
                        <a:buChar char="-"/>
                      </a:pPr>
                      <a:r>
                        <a:rPr lang="en-US" sz="2400" dirty="0">
                          <a:effectLst/>
                        </a:rPr>
                        <a:t>Andrew </a:t>
                      </a:r>
                      <a:r>
                        <a:rPr lang="en-US" sz="2400" dirty="0" err="1">
                          <a:effectLst/>
                        </a:rPr>
                        <a:t>Tannenbaum</a:t>
                      </a:r>
                      <a:r>
                        <a:rPr lang="en-US" sz="2400" dirty="0">
                          <a:effectLst/>
                        </a:rPr>
                        <a:t> and Maarten Steen, Distributed Systems, Principles and Paradigms, Prentice Hall, 2007. Chapter 2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Concurrency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Heterogeneity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Openness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Failure handling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Transparency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25910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latin typeface="+mj-lt"/>
              </a:rPr>
              <a:t>Topic 1: </a:t>
            </a:r>
            <a:r>
              <a:rPr lang="en-US" sz="4000" dirty="0">
                <a:latin typeface="+mj-lt"/>
              </a:rPr>
              <a:t>Challenges in Distributed Systems</a:t>
            </a:r>
            <a:endParaRPr lang="en-US" sz="4000" kern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833721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6482" y="273630"/>
            <a:ext cx="8228160" cy="530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19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 defTabSz="407484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4000" b="0">
                <a:cs typeface="Microsoft YaHei" charset="0"/>
              </a:rPr>
              <a:t>Thank you for </a:t>
            </a:r>
          </a:p>
          <a:p>
            <a:pPr algn="ctr" defTabSz="407484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4000" b="0">
                <a:cs typeface="Microsoft YaHei" charset="0"/>
              </a:rPr>
              <a:t>your</a:t>
            </a:r>
            <a:r>
              <a:rPr lang="de-AT" sz="4000" b="0">
                <a:cs typeface="Microsoft YaHei" charset="0"/>
              </a:rPr>
              <a:t> </a:t>
            </a:r>
            <a:r>
              <a:rPr lang="en-US" sz="4000" b="0">
                <a:cs typeface="Microsoft YaHei" charset="0"/>
              </a:rPr>
              <a:t>attention.</a:t>
            </a:r>
          </a:p>
        </p:txBody>
      </p:sp>
    </p:spTree>
    <p:extLst>
      <p:ext uri="{BB962C8B-B14F-4D97-AF65-F5344CB8AC3E}">
        <p14:creationId xmlns:p14="http://schemas.microsoft.com/office/powerpoint/2010/main" val="2327794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5718E30-C631-4D04-ABB1-B8466480F660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265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0656" cy="475252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processor: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 threaded programming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Concurrency: non real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Jobs : Parallel cooperating threads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Execution: interleaved 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Communicate: via shared memory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Clock: single</a:t>
            </a:r>
          </a:p>
          <a:p>
            <a:pPr marL="1529670" lvl="3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events can be ordered</a:t>
            </a:r>
          </a:p>
        </p:txBody>
      </p:sp>
      <p:sp>
        <p:nvSpPr>
          <p:cNvPr id="265220" name="Rectangle 1028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179512" y="26064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4000" dirty="0"/>
              <a:t>Challenges : </a:t>
            </a:r>
            <a:r>
              <a:rPr lang="en-US" altLang="en-US" sz="4000" dirty="0"/>
              <a:t>Concurrency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8213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084F000-C83A-4A82-995C-911C5A060F0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846640" cy="4242792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800" dirty="0"/>
              <a:t>Multiprocessor: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 computing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Concurrency: real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Job: execution of one  program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: cooperating threads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Communicate: via shared memory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Clock: single</a:t>
            </a:r>
          </a:p>
          <a:p>
            <a:pPr lvl="3">
              <a:buFont typeface="Symbol" pitchFamily="18" charset="2"/>
              <a:buChar char="Þ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events can be ordered</a:t>
            </a:r>
          </a:p>
        </p:txBody>
      </p:sp>
      <p:sp>
        <p:nvSpPr>
          <p:cNvPr id="266243" name="Rectangle 1027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45" name="Text Box 1029"/>
          <p:cNvSpPr txBox="1">
            <a:spLocks noChangeArrowheads="1"/>
          </p:cNvSpPr>
          <p:nvPr/>
        </p:nvSpPr>
        <p:spPr bwMode="auto">
          <a:xfrm>
            <a:off x="8518525" y="57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26064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4000" dirty="0"/>
              <a:t>Challenges : </a:t>
            </a:r>
            <a:r>
              <a:rPr lang="en-US" altLang="en-US" sz="4000" dirty="0"/>
              <a:t>Concurrency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6340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Microsoft YaHei"/>
      </a:majorFont>
      <a:minorFont>
        <a:latin typeface="Tahoma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Arial Unicode MS"/>
      </a:majorFont>
      <a:minorFont>
        <a:latin typeface="Tahoma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Microsoft YaHei"/>
      </a:majorFont>
      <a:minorFont>
        <a:latin typeface="Tahoma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102483</TotalTime>
  <Words>3052</Words>
  <Application>Microsoft Office PowerPoint</Application>
  <PresentationFormat>On-screen Show (4:3)</PresentationFormat>
  <Paragraphs>801</Paragraphs>
  <Slides>70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Gill Sans</vt:lpstr>
      <vt:lpstr>Symbol</vt:lpstr>
      <vt:lpstr>Tahoma</vt:lpstr>
      <vt:lpstr>Times</vt:lpstr>
      <vt:lpstr>Times New Roman</vt:lpstr>
      <vt:lpstr>Wingdings</vt:lpstr>
      <vt:lpstr>1_Office Theme</vt:lpstr>
      <vt:lpstr>Office Theme</vt:lpstr>
      <vt:lpstr>2_Office Theme</vt:lpstr>
      <vt:lpstr>Clip</vt:lpstr>
      <vt:lpstr>Distributed Systems    </vt:lpstr>
      <vt:lpstr>PowerPoint Presentation</vt:lpstr>
      <vt:lpstr>Introduction</vt:lpstr>
      <vt:lpstr>Objectives</vt:lpstr>
      <vt:lpstr> List of topics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: Transparency</vt:lpstr>
      <vt:lpstr>PowerPoint Presentation</vt:lpstr>
      <vt:lpstr> </vt:lpstr>
      <vt:lpstr>Modeling</vt:lpstr>
      <vt:lpstr>Questions for a model</vt:lpstr>
      <vt:lpstr>PowerPoint Presentation</vt:lpstr>
      <vt:lpstr>What is the Architecture Analogy?</vt:lpstr>
      <vt:lpstr>Architectural Modeling</vt:lpstr>
      <vt:lpstr>PowerPoint Presentation</vt:lpstr>
      <vt:lpstr>PowerPoint Presentation</vt:lpstr>
      <vt:lpstr>PowerPoint Presentation</vt:lpstr>
      <vt:lpstr>PowerPoint Presentation</vt:lpstr>
      <vt:lpstr>Service 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Client/Server Configurations I</vt:lpstr>
      <vt:lpstr>Client/Server Configurations II</vt:lpstr>
      <vt:lpstr>Client/Server Configurations III</vt:lpstr>
      <vt:lpstr>PowerPoint Presentation</vt:lpstr>
      <vt:lpstr>PowerPoint Presentation</vt:lpstr>
      <vt:lpstr>Use Cases of Client–Server Architectural Patterns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Interaction Model Concerns</vt:lpstr>
      <vt:lpstr>PowerPoint Presentation</vt:lpstr>
      <vt:lpstr>PowerPoint Presentation</vt:lpstr>
      <vt:lpstr>PowerPoint Presentation</vt:lpstr>
      <vt:lpstr>PowerPoint Presentation</vt:lpstr>
      <vt:lpstr>Security Model Concerns</vt:lpstr>
      <vt:lpstr>Security Model Concerns</vt:lpstr>
      <vt:lpstr> </vt:lpstr>
      <vt:lpstr>PowerPoint Presentation</vt:lpstr>
      <vt:lpstr>Performance issues</vt:lpstr>
      <vt:lpstr>Quality of Service</vt:lpstr>
      <vt:lpstr>Caching and Replication</vt:lpstr>
      <vt:lpstr>References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 Hamad</dc:creator>
  <cp:lastModifiedBy>anas60Staff</cp:lastModifiedBy>
  <cp:revision>366</cp:revision>
  <dcterms:created xsi:type="dcterms:W3CDTF">2014-03-12T18:39:25Z</dcterms:created>
  <dcterms:modified xsi:type="dcterms:W3CDTF">2020-04-04T18:35:29Z</dcterms:modified>
</cp:coreProperties>
</file>