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1BDE-8F2B-43ED-8B63-83BE1E636BC6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E5561-3C5D-4D46-87D9-0D05B292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Why not the reverse?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E3CAA-6714-4577-9F4E-08251811345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E63DD-5A74-4F55-BAD2-61DD24145A5E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43E08827-6978-46B6-91CA-BB76CF276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43E08827-6978-46B6-91CA-BB76CF276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1F3A-A20E-418E-8A4C-E0E7C582BE0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8308-9398-478D-8A4F-5D17EFF9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html/htmledition/footnode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9788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Normalization to terms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F91271-8DB0-42AE-A3BD-CF7566226094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7988" y="1828800"/>
            <a:ext cx="8678862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altLang="en-US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normalization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canonicalizing tokens so that matches occur despite superficial differences in the character sequences of the tokens.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US" alt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endParaRPr lang="en-US" altLang="en-US" sz="9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endParaRPr lang="en-US" altLang="en-US" sz="900" baseline="30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standard way to normalize is to create </a:t>
            </a:r>
            <a:r>
              <a:rPr lang="en-US" alt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classes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, which are normally named after one member of the set. 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endParaRPr lang="en-US" altLang="en-US" sz="2800" baseline="30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 anti- discriminatory and antidiscriminatory are both mapped onto the term antidiscriminatory, in both the document text and queries, then searches for one term will retrieve documents that contain either.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Porter’s algorithm</a:t>
            </a: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2.2.4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100013" y="3810000"/>
            <a:ext cx="8943975" cy="25860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b="1" u="sng" spc="10" dirty="0">
                <a:latin typeface="Arial"/>
                <a:cs typeface="Arial"/>
              </a:rPr>
              <a:t>measure of a word</a:t>
            </a:r>
            <a:r>
              <a:rPr lang="en-US" spc="10" dirty="0">
                <a:latin typeface="Arial"/>
                <a:cs typeface="Arial"/>
              </a:rPr>
              <a:t>:</a:t>
            </a:r>
          </a:p>
          <a:p>
            <a:pPr>
              <a:defRPr/>
            </a:pPr>
            <a:r>
              <a:rPr lang="en-US" spc="10" dirty="0">
                <a:latin typeface="Arial"/>
                <a:cs typeface="Arial"/>
              </a:rPr>
              <a:t>which check the number of </a:t>
            </a:r>
            <a:r>
              <a:rPr lang="en-US" u="sng" spc="10" dirty="0">
                <a:latin typeface="Arial"/>
                <a:cs typeface="Arial"/>
              </a:rPr>
              <a:t>syllables</a:t>
            </a:r>
            <a:r>
              <a:rPr lang="en-US" spc="10" dirty="0">
                <a:latin typeface="Arial"/>
                <a:cs typeface="Arial"/>
              </a:rPr>
              <a:t> to see if the word is long </a:t>
            </a:r>
          </a:p>
          <a:p>
            <a:pPr>
              <a:defRPr/>
            </a:pPr>
            <a:r>
              <a:rPr lang="en-US" spc="10" dirty="0">
                <a:latin typeface="Arial"/>
                <a:cs typeface="Arial"/>
              </a:rPr>
              <a:t>enough to regard the matching portion of a rule as a suffix rather </a:t>
            </a:r>
          </a:p>
          <a:p>
            <a:pPr>
              <a:defRPr/>
            </a:pPr>
            <a:r>
              <a:rPr lang="en-US" spc="10" dirty="0">
                <a:latin typeface="Arial"/>
                <a:cs typeface="Arial"/>
              </a:rPr>
              <a:t>than as part of the stem of word</a:t>
            </a:r>
            <a:r>
              <a:rPr spc="10" dirty="0">
                <a:latin typeface="Arial"/>
                <a:cs typeface="Arial"/>
              </a:rPr>
              <a:t> </a:t>
            </a:r>
            <a:endParaRPr lang="en-US" spc="10" dirty="0">
              <a:latin typeface="Arial"/>
              <a:cs typeface="Arial"/>
            </a:endParaRPr>
          </a:p>
          <a:p>
            <a:pPr>
              <a:defRPr/>
            </a:pPr>
            <a:endParaRPr lang="en-US" spc="10" dirty="0">
              <a:latin typeface="Arial"/>
              <a:cs typeface="Arial"/>
            </a:endParaRPr>
          </a:p>
          <a:p>
            <a:pPr>
              <a:defRPr/>
            </a:pP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pc="10" dirty="0">
                <a:solidFill>
                  <a:srgbClr val="FF0000"/>
                </a:solidFill>
                <a:latin typeface="MS PGothic"/>
                <a:cs typeface="MS PGothic"/>
              </a:rPr>
              <a:t>“</a:t>
            </a: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(m&gt;1) EMENT </a:t>
            </a:r>
            <a:r>
              <a:rPr spc="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FF0000"/>
                </a:solidFill>
                <a:latin typeface="MS PGothic"/>
                <a:cs typeface="MS PGothic"/>
              </a:rPr>
              <a:t>”</a:t>
            </a: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 to map </a:t>
            </a:r>
            <a:r>
              <a:rPr u="sng" spc="10" dirty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 to </a:t>
            </a:r>
            <a:r>
              <a:rPr u="sng" spc="10" dirty="0" err="1">
                <a:solidFill>
                  <a:srgbClr val="FF0000"/>
                </a:solidFill>
                <a:latin typeface="Arial"/>
                <a:cs typeface="Arial"/>
              </a:rPr>
              <a:t>replac</a:t>
            </a:r>
            <a:endParaRPr lang="en-US" u="sng" spc="1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u="sng" spc="10" dirty="0">
                <a:solidFill>
                  <a:srgbClr val="FF0000"/>
                </a:solidFill>
                <a:latin typeface="Arial"/>
                <a:cs typeface="Arial"/>
              </a:rPr>
              <a:t>Cement</a:t>
            </a:r>
            <a:r>
              <a:rPr lang="en-US" spc="10" dirty="0">
                <a:solidFill>
                  <a:srgbClr val="FF0000"/>
                </a:solidFill>
                <a:latin typeface="Arial"/>
                <a:cs typeface="Arial"/>
              </a:rPr>
              <a:t> isn’t mapped</a:t>
            </a:r>
            <a:endParaRPr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34821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604837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391400" y="1676400"/>
            <a:ext cx="1524000" cy="1935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u="sng" dirty="0">
                <a:solidFill>
                  <a:srgbClr val="002060"/>
                </a:solidFill>
              </a:rPr>
              <a:t>Question:</a:t>
            </a:r>
          </a:p>
          <a:p>
            <a:pPr algn="ctr">
              <a:defRPr/>
            </a:pPr>
            <a:r>
              <a:rPr lang="en-US" b="1" dirty="0"/>
              <a:t>circus        canaries         boss      ponies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Imag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Imag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441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1"/>
          <p:cNvSpPr txBox="1"/>
          <p:nvPr/>
        </p:nvSpPr>
        <p:spPr>
          <a:xfrm>
            <a:off x="549275" y="6538913"/>
            <a:ext cx="4805363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370" spc="10" dirty="0">
                <a:solidFill>
                  <a:srgbClr val="FFFFFF"/>
                </a:solidFill>
                <a:latin typeface="Arial"/>
                <a:cs typeface="Arial"/>
              </a:rPr>
              <a:t>J. Pei: Information Retrieval and Web Search -- Tokenization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55038" y="6538913"/>
            <a:ext cx="247650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875" y="533400"/>
            <a:ext cx="3789363" cy="62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4400" spc="10" dirty="0">
                <a:latin typeface="Arial"/>
                <a:cs typeface="Arial"/>
              </a:rPr>
              <a:t>Lemmatization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875" y="1679575"/>
            <a:ext cx="4749800" cy="3968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•   Dictionary-based stemming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6875" y="2184400"/>
            <a:ext cx="7977188" cy="1700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650" spc="10" dirty="0">
                <a:latin typeface="Arial"/>
                <a:cs typeface="Arial"/>
              </a:rPr>
              <a:t>•   Use a vocabulary and </a:t>
            </a:r>
            <a:r>
              <a:rPr sz="2650" b="1" spc="10" dirty="0">
                <a:solidFill>
                  <a:srgbClr val="FF0000"/>
                </a:solidFill>
                <a:latin typeface="Arial"/>
                <a:cs typeface="Arial"/>
              </a:rPr>
              <a:t>morphological analysis </a:t>
            </a:r>
            <a:r>
              <a:rPr sz="2650" spc="10" dirty="0">
                <a:latin typeface="Arial"/>
                <a:cs typeface="Arial"/>
              </a:rPr>
              <a:t>of</a:t>
            </a:r>
            <a:endParaRPr sz="2600" dirty="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words to remove inflectional endings only and</a:t>
            </a:r>
            <a:endParaRPr sz="2800" dirty="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return the base or dictionary form of a word</a:t>
            </a:r>
            <a:endParaRPr sz="2800" dirty="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(lemma)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6875" y="3975100"/>
            <a:ext cx="8034338" cy="8318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740" spc="10" dirty="0">
                <a:latin typeface="Arial"/>
                <a:cs typeface="Arial"/>
              </a:rPr>
              <a:t>•   </a:t>
            </a:r>
            <a:r>
              <a:rPr sz="2740" spc="10" dirty="0">
                <a:latin typeface="MS PGothic"/>
                <a:cs typeface="MS PGothic"/>
              </a:rPr>
              <a:t>“</a:t>
            </a:r>
            <a:r>
              <a:rPr sz="2740" spc="10" dirty="0">
                <a:latin typeface="Arial"/>
                <a:cs typeface="Arial"/>
              </a:rPr>
              <a:t>saw</a:t>
            </a:r>
            <a:r>
              <a:rPr sz="2740" spc="10" dirty="0">
                <a:latin typeface="MS PGothic"/>
                <a:cs typeface="MS PGothic"/>
              </a:rPr>
              <a:t>” </a:t>
            </a:r>
            <a:r>
              <a:rPr sz="2740" spc="10" dirty="0">
                <a:latin typeface="Wingdings"/>
                <a:cs typeface="Wingdings"/>
              </a:rPr>
              <a:t></a:t>
            </a:r>
            <a:r>
              <a:rPr sz="2740" spc="10" dirty="0">
                <a:latin typeface="Arial"/>
                <a:cs typeface="Arial"/>
              </a:rPr>
              <a:t> </a:t>
            </a:r>
            <a:r>
              <a:rPr sz="2740" spc="10" dirty="0">
                <a:latin typeface="MS PGothic"/>
                <a:cs typeface="MS PGothic"/>
              </a:rPr>
              <a:t>“</a:t>
            </a:r>
            <a:r>
              <a:rPr sz="2740" spc="10" dirty="0">
                <a:latin typeface="Arial"/>
                <a:cs typeface="Arial"/>
              </a:rPr>
              <a:t>see</a:t>
            </a:r>
            <a:r>
              <a:rPr sz="2740" spc="10" dirty="0">
                <a:latin typeface="MS PGothic"/>
                <a:cs typeface="MS PGothic"/>
              </a:rPr>
              <a:t>”</a:t>
            </a:r>
            <a:r>
              <a:rPr sz="2740" spc="10" dirty="0">
                <a:latin typeface="Arial"/>
                <a:cs typeface="Arial"/>
              </a:rPr>
              <a:t> or </a:t>
            </a:r>
            <a:r>
              <a:rPr sz="2740" spc="10" dirty="0">
                <a:latin typeface="MS PGothic"/>
                <a:cs typeface="MS PGothic"/>
              </a:rPr>
              <a:t>“</a:t>
            </a:r>
            <a:r>
              <a:rPr sz="2740" spc="10" dirty="0">
                <a:latin typeface="Arial"/>
                <a:cs typeface="Arial"/>
              </a:rPr>
              <a:t>saw</a:t>
            </a:r>
            <a:r>
              <a:rPr sz="2740" spc="10" dirty="0">
                <a:latin typeface="MS PGothic"/>
                <a:cs typeface="MS PGothic"/>
              </a:rPr>
              <a:t>”</a:t>
            </a:r>
            <a:r>
              <a:rPr sz="2740" spc="10" dirty="0">
                <a:latin typeface="Arial"/>
                <a:cs typeface="Arial"/>
              </a:rPr>
              <a:t> depending on whether</a:t>
            </a:r>
            <a:endParaRPr sz="2700" dirty="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the token is used as a verb or a noun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96875" y="4914900"/>
            <a:ext cx="8442325" cy="141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•   </a:t>
            </a:r>
            <a:r>
              <a:rPr spc="10" dirty="0">
                <a:latin typeface="Arial"/>
                <a:cs typeface="Arial"/>
              </a:rPr>
              <a:t>Can bring very modest benefit for retrieval in</a:t>
            </a:r>
            <a:endParaRPr dirty="0">
              <a:latin typeface="Arial"/>
              <a:cs typeface="Arial"/>
            </a:endParaRPr>
          </a:p>
          <a:p>
            <a:pPr marL="342899">
              <a:defRPr/>
            </a:pPr>
            <a:r>
              <a:rPr spc="10" dirty="0">
                <a:latin typeface="Arial"/>
                <a:cs typeface="Arial"/>
              </a:rPr>
              <a:t>English – </a:t>
            </a: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improving recall </a:t>
            </a:r>
            <a:r>
              <a:rPr spc="10" dirty="0">
                <a:latin typeface="Arial"/>
                <a:cs typeface="Arial"/>
              </a:rPr>
              <a:t>but may </a:t>
            </a:r>
            <a:r>
              <a:rPr spc="10" dirty="0">
                <a:solidFill>
                  <a:srgbClr val="FF0000"/>
                </a:solidFill>
                <a:latin typeface="Arial"/>
                <a:cs typeface="Arial"/>
              </a:rPr>
              <a:t>hurt accuracy</a:t>
            </a:r>
            <a:endParaRPr lang="en-US" spc="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42899">
              <a:defRPr/>
            </a:pPr>
            <a:r>
              <a:rPr lang="en-US" sz="2000" spc="10" dirty="0" err="1">
                <a:latin typeface="Arial"/>
                <a:cs typeface="Arial"/>
              </a:rPr>
              <a:t>e.g</a:t>
            </a:r>
            <a:r>
              <a:rPr lang="en-US" sz="2000" spc="10" dirty="0">
                <a:latin typeface="Arial"/>
                <a:cs typeface="Arial"/>
              </a:rPr>
              <a:t>: query entered “ </a:t>
            </a:r>
            <a:r>
              <a:rPr lang="en-US" sz="2000" b="1" i="1" spc="10" dirty="0">
                <a:latin typeface="Arial"/>
                <a:cs typeface="Arial"/>
              </a:rPr>
              <a:t>operating and system</a:t>
            </a:r>
            <a:r>
              <a:rPr lang="en-US" sz="2000" spc="10" dirty="0">
                <a:latin typeface="Arial"/>
                <a:cs typeface="Arial"/>
              </a:rPr>
              <a:t>” not good matching</a:t>
            </a:r>
          </a:p>
          <a:p>
            <a:pPr marL="342899">
              <a:defRPr/>
            </a:pPr>
            <a:r>
              <a:rPr lang="en-US" sz="2000" b="1" u="sng" spc="10" dirty="0">
                <a:latin typeface="Arial"/>
                <a:cs typeface="Arial"/>
              </a:rPr>
              <a:t>operate and system</a:t>
            </a:r>
            <a:endParaRPr sz="2000" b="1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E488FB-03E3-4A09-837F-E68E9AF2637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3152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Faster postings merges: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Skip pointers/Skip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Recall basic merge</a:t>
            </a:r>
          </a:p>
        </p:txBody>
      </p:sp>
      <p:sp>
        <p:nvSpPr>
          <p:cNvPr id="38915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38916" name="Text Box 46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128</a:t>
            </a:r>
          </a:p>
        </p:txBody>
      </p:sp>
      <p:sp>
        <p:nvSpPr>
          <p:cNvPr id="38917" name="Text Box 47"/>
          <p:cNvSpPr txBox="1">
            <a:spLocks noChangeArrowheads="1"/>
          </p:cNvSpPr>
          <p:nvPr/>
        </p:nvSpPr>
        <p:spPr bwMode="auto">
          <a:xfrm>
            <a:off x="7351713" y="39624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38918" name="Text Box 49"/>
          <p:cNvSpPr txBox="1">
            <a:spLocks noChangeArrowheads="1"/>
          </p:cNvSpPr>
          <p:nvPr/>
        </p:nvSpPr>
        <p:spPr bwMode="auto">
          <a:xfrm>
            <a:off x="2514600" y="34290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</a:t>
            </a:r>
          </a:p>
        </p:txBody>
      </p:sp>
      <p:cxnSp>
        <p:nvCxnSpPr>
          <p:cNvPr id="38919" name="AutoShape 50"/>
          <p:cNvCxnSpPr>
            <a:cxnSpLocks noChangeShapeType="1"/>
            <a:stCxn id="38918" idx="3"/>
            <a:endCxn id="38920" idx="1"/>
          </p:cNvCxnSpPr>
          <p:nvPr/>
        </p:nvCxnSpPr>
        <p:spPr bwMode="auto">
          <a:xfrm>
            <a:off x="2878138" y="36623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20" name="Text Box 52"/>
          <p:cNvSpPr txBox="1">
            <a:spLocks noChangeArrowheads="1"/>
          </p:cNvSpPr>
          <p:nvPr/>
        </p:nvSpPr>
        <p:spPr bwMode="auto">
          <a:xfrm>
            <a:off x="3162300" y="34290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4</a:t>
            </a:r>
          </a:p>
        </p:txBody>
      </p:sp>
      <p:cxnSp>
        <p:nvCxnSpPr>
          <p:cNvPr id="38921" name="AutoShape 53"/>
          <p:cNvCxnSpPr>
            <a:cxnSpLocks noChangeShapeType="1"/>
            <a:stCxn id="38920" idx="3"/>
            <a:endCxn id="38922" idx="1"/>
          </p:cNvCxnSpPr>
          <p:nvPr/>
        </p:nvCxnSpPr>
        <p:spPr bwMode="auto">
          <a:xfrm>
            <a:off x="3525838" y="3662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22" name="Text Box 55"/>
          <p:cNvSpPr txBox="1">
            <a:spLocks noChangeArrowheads="1"/>
          </p:cNvSpPr>
          <p:nvPr/>
        </p:nvSpPr>
        <p:spPr bwMode="auto">
          <a:xfrm>
            <a:off x="3830638" y="34290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8</a:t>
            </a:r>
          </a:p>
        </p:txBody>
      </p:sp>
      <p:cxnSp>
        <p:nvCxnSpPr>
          <p:cNvPr id="38923" name="AutoShape 56"/>
          <p:cNvCxnSpPr>
            <a:cxnSpLocks noChangeShapeType="1"/>
            <a:stCxn id="38922" idx="3"/>
            <a:endCxn id="38924" idx="1"/>
          </p:cNvCxnSpPr>
          <p:nvPr/>
        </p:nvCxnSpPr>
        <p:spPr bwMode="auto">
          <a:xfrm flipV="1">
            <a:off x="4194175" y="3659188"/>
            <a:ext cx="2460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24" name="Text Box 58"/>
          <p:cNvSpPr txBox="1">
            <a:spLocks noChangeArrowheads="1"/>
          </p:cNvSpPr>
          <p:nvPr/>
        </p:nvSpPr>
        <p:spPr bwMode="auto">
          <a:xfrm>
            <a:off x="4440238" y="34290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41</a:t>
            </a:r>
          </a:p>
        </p:txBody>
      </p:sp>
      <p:cxnSp>
        <p:nvCxnSpPr>
          <p:cNvPr id="38925" name="AutoShape 59"/>
          <p:cNvCxnSpPr>
            <a:cxnSpLocks noChangeShapeType="1"/>
            <a:stCxn id="38924" idx="3"/>
            <a:endCxn id="38926" idx="1"/>
          </p:cNvCxnSpPr>
          <p:nvPr/>
        </p:nvCxnSpPr>
        <p:spPr bwMode="auto">
          <a:xfrm>
            <a:off x="5014913" y="3659188"/>
            <a:ext cx="187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26" name="Text Box 61"/>
          <p:cNvSpPr txBox="1">
            <a:spLocks noChangeArrowheads="1"/>
          </p:cNvSpPr>
          <p:nvPr/>
        </p:nvSpPr>
        <p:spPr bwMode="auto">
          <a:xfrm>
            <a:off x="5202238" y="34290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48</a:t>
            </a:r>
          </a:p>
        </p:txBody>
      </p:sp>
      <p:cxnSp>
        <p:nvCxnSpPr>
          <p:cNvPr id="38927" name="AutoShape 62"/>
          <p:cNvCxnSpPr>
            <a:cxnSpLocks noChangeShapeType="1"/>
            <a:stCxn id="38926" idx="3"/>
            <a:endCxn id="38928" idx="1"/>
          </p:cNvCxnSpPr>
          <p:nvPr/>
        </p:nvCxnSpPr>
        <p:spPr bwMode="auto">
          <a:xfrm>
            <a:off x="5776913" y="3659188"/>
            <a:ext cx="2635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28" name="Text Box 64"/>
          <p:cNvSpPr txBox="1">
            <a:spLocks noChangeArrowheads="1"/>
          </p:cNvSpPr>
          <p:nvPr/>
        </p:nvSpPr>
        <p:spPr bwMode="auto">
          <a:xfrm>
            <a:off x="6040438" y="3429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64</a:t>
            </a:r>
          </a:p>
        </p:txBody>
      </p:sp>
      <p:cxnSp>
        <p:nvCxnSpPr>
          <p:cNvPr id="38929" name="AutoShape 65"/>
          <p:cNvCxnSpPr>
            <a:cxnSpLocks noChangeShapeType="1"/>
            <a:stCxn id="38928" idx="3"/>
            <a:endCxn id="38916" idx="1"/>
          </p:cNvCxnSpPr>
          <p:nvPr/>
        </p:nvCxnSpPr>
        <p:spPr bwMode="auto">
          <a:xfrm>
            <a:off x="6573838" y="3662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30" name="Text Box 67"/>
          <p:cNvSpPr txBox="1">
            <a:spLocks noChangeArrowheads="1"/>
          </p:cNvSpPr>
          <p:nvPr/>
        </p:nvSpPr>
        <p:spPr bwMode="auto">
          <a:xfrm>
            <a:off x="25352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</a:t>
            </a:r>
          </a:p>
        </p:txBody>
      </p:sp>
      <p:cxnSp>
        <p:nvCxnSpPr>
          <p:cNvPr id="38931" name="AutoShape 68"/>
          <p:cNvCxnSpPr>
            <a:cxnSpLocks noChangeShapeType="1"/>
            <a:stCxn id="38930" idx="3"/>
            <a:endCxn id="38932" idx="1"/>
          </p:cNvCxnSpPr>
          <p:nvPr/>
        </p:nvCxnSpPr>
        <p:spPr bwMode="auto">
          <a:xfrm>
            <a:off x="2898775" y="41957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32" name="Text Box 70"/>
          <p:cNvSpPr txBox="1">
            <a:spLocks noChangeArrowheads="1"/>
          </p:cNvSpPr>
          <p:nvPr/>
        </p:nvSpPr>
        <p:spPr bwMode="auto">
          <a:xfrm>
            <a:off x="31829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</a:t>
            </a:r>
          </a:p>
        </p:txBody>
      </p:sp>
      <p:cxnSp>
        <p:nvCxnSpPr>
          <p:cNvPr id="38933" name="AutoShape 71"/>
          <p:cNvCxnSpPr>
            <a:cxnSpLocks noChangeShapeType="1"/>
            <a:stCxn id="38932" idx="3"/>
            <a:endCxn id="38934" idx="1"/>
          </p:cNvCxnSpPr>
          <p:nvPr/>
        </p:nvCxnSpPr>
        <p:spPr bwMode="auto">
          <a:xfrm>
            <a:off x="3546475" y="41957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34" name="Text Box 73"/>
          <p:cNvSpPr txBox="1">
            <a:spLocks noChangeArrowheads="1"/>
          </p:cNvSpPr>
          <p:nvPr/>
        </p:nvSpPr>
        <p:spPr bwMode="auto">
          <a:xfrm>
            <a:off x="38306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</a:t>
            </a:r>
          </a:p>
        </p:txBody>
      </p:sp>
      <p:cxnSp>
        <p:nvCxnSpPr>
          <p:cNvPr id="38935" name="AutoShape 74"/>
          <p:cNvCxnSpPr>
            <a:cxnSpLocks noChangeShapeType="1"/>
            <a:stCxn id="38934" idx="3"/>
            <a:endCxn id="38936" idx="1"/>
          </p:cNvCxnSpPr>
          <p:nvPr/>
        </p:nvCxnSpPr>
        <p:spPr bwMode="auto">
          <a:xfrm flipV="1">
            <a:off x="4194175" y="4192588"/>
            <a:ext cx="2667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36" name="Text Box 76"/>
          <p:cNvSpPr txBox="1">
            <a:spLocks noChangeArrowheads="1"/>
          </p:cNvSpPr>
          <p:nvPr/>
        </p:nvSpPr>
        <p:spPr bwMode="auto">
          <a:xfrm>
            <a:off x="4460875" y="3962400"/>
            <a:ext cx="37941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8</a:t>
            </a:r>
          </a:p>
        </p:txBody>
      </p:sp>
      <p:cxnSp>
        <p:nvCxnSpPr>
          <p:cNvPr id="38937" name="AutoShape 77"/>
          <p:cNvCxnSpPr>
            <a:cxnSpLocks noChangeShapeType="1"/>
            <a:stCxn id="38936" idx="3"/>
            <a:endCxn id="38938" idx="1"/>
          </p:cNvCxnSpPr>
          <p:nvPr/>
        </p:nvCxnSpPr>
        <p:spPr bwMode="auto">
          <a:xfrm>
            <a:off x="4840288" y="4192588"/>
            <a:ext cx="227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38" name="Text Box 79"/>
          <p:cNvSpPr txBox="1">
            <a:spLocks noChangeArrowheads="1"/>
          </p:cNvSpPr>
          <p:nvPr/>
        </p:nvSpPr>
        <p:spPr bwMode="auto">
          <a:xfrm>
            <a:off x="5067300" y="39624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11</a:t>
            </a:r>
          </a:p>
        </p:txBody>
      </p:sp>
      <p:cxnSp>
        <p:nvCxnSpPr>
          <p:cNvPr id="38939" name="AutoShape 80"/>
          <p:cNvCxnSpPr>
            <a:cxnSpLocks noChangeShapeType="1"/>
            <a:stCxn id="38938" idx="3"/>
            <a:endCxn id="38940" idx="1"/>
          </p:cNvCxnSpPr>
          <p:nvPr/>
        </p:nvCxnSpPr>
        <p:spPr bwMode="auto">
          <a:xfrm>
            <a:off x="5641975" y="4192588"/>
            <a:ext cx="1857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40" name="Text Box 82"/>
          <p:cNvSpPr txBox="1">
            <a:spLocks noChangeArrowheads="1"/>
          </p:cNvSpPr>
          <p:nvPr/>
        </p:nvSpPr>
        <p:spPr bwMode="auto">
          <a:xfrm>
            <a:off x="5827713" y="3962400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17</a:t>
            </a:r>
          </a:p>
        </p:txBody>
      </p:sp>
      <p:cxnSp>
        <p:nvCxnSpPr>
          <p:cNvPr id="38941" name="AutoShape 83"/>
          <p:cNvCxnSpPr>
            <a:cxnSpLocks noChangeShapeType="1"/>
            <a:stCxn id="38940" idx="3"/>
            <a:endCxn id="38942" idx="1"/>
          </p:cNvCxnSpPr>
          <p:nvPr/>
        </p:nvCxnSpPr>
        <p:spPr bwMode="auto">
          <a:xfrm>
            <a:off x="6416675" y="4195763"/>
            <a:ext cx="173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42" name="Text Box 85"/>
          <p:cNvSpPr txBox="1">
            <a:spLocks noChangeArrowheads="1"/>
          </p:cNvSpPr>
          <p:nvPr/>
        </p:nvSpPr>
        <p:spPr bwMode="auto">
          <a:xfrm>
            <a:off x="6589713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21</a:t>
            </a:r>
          </a:p>
        </p:txBody>
      </p:sp>
      <p:cxnSp>
        <p:nvCxnSpPr>
          <p:cNvPr id="38943" name="AutoShape 86"/>
          <p:cNvCxnSpPr>
            <a:cxnSpLocks noChangeShapeType="1"/>
            <a:stCxn id="38942" idx="3"/>
            <a:endCxn id="38917" idx="1"/>
          </p:cNvCxnSpPr>
          <p:nvPr/>
        </p:nvCxnSpPr>
        <p:spPr bwMode="auto">
          <a:xfrm>
            <a:off x="7123113" y="41957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44" name="Text Box 88"/>
          <p:cNvSpPr txBox="1">
            <a:spLocks noChangeArrowheads="1"/>
          </p:cNvSpPr>
          <p:nvPr/>
        </p:nvSpPr>
        <p:spPr bwMode="auto">
          <a:xfrm>
            <a:off x="7772400" y="34290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i="1"/>
              <a:t>Brutus</a:t>
            </a:r>
          </a:p>
        </p:txBody>
      </p:sp>
      <p:sp>
        <p:nvSpPr>
          <p:cNvPr id="38945" name="Text Box 89"/>
          <p:cNvSpPr txBox="1">
            <a:spLocks noChangeArrowheads="1"/>
          </p:cNvSpPr>
          <p:nvPr/>
        </p:nvSpPr>
        <p:spPr bwMode="auto">
          <a:xfrm>
            <a:off x="7848600" y="3962400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i="1"/>
              <a:t>Caesar</a:t>
            </a:r>
          </a:p>
        </p:txBody>
      </p:sp>
      <p:sp>
        <p:nvSpPr>
          <p:cNvPr id="38946" name="AutoShape 90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47" name="Text Box 91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2</a:t>
            </a:r>
          </a:p>
        </p:txBody>
      </p:sp>
      <p:cxnSp>
        <p:nvCxnSpPr>
          <p:cNvPr id="38948" name="AutoShape 93"/>
          <p:cNvCxnSpPr>
            <a:cxnSpLocks noChangeShapeType="1"/>
            <a:stCxn id="38947" idx="3"/>
          </p:cNvCxnSpPr>
          <p:nvPr/>
        </p:nvCxnSpPr>
        <p:spPr bwMode="auto">
          <a:xfrm>
            <a:off x="592138" y="39671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949" name="Text Box 94"/>
          <p:cNvSpPr txBox="1">
            <a:spLocks noChangeArrowheads="1"/>
          </p:cNvSpPr>
          <p:nvPr/>
        </p:nvSpPr>
        <p:spPr bwMode="auto">
          <a:xfrm>
            <a:off x="855663" y="3743325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0214" name="Text Box 95"/>
          <p:cNvSpPr txBox="1">
            <a:spLocks noChangeArrowheads="1"/>
          </p:cNvSpPr>
          <p:nvPr/>
        </p:nvSpPr>
        <p:spPr bwMode="auto">
          <a:xfrm>
            <a:off x="381000" y="4800600"/>
            <a:ext cx="6975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A50021"/>
                </a:solidFill>
                <a:latin typeface="+mn-lt"/>
              </a:rPr>
              <a:t>If the list lengths are </a:t>
            </a:r>
            <a:r>
              <a:rPr lang="en-US" i="1" dirty="0">
                <a:solidFill>
                  <a:srgbClr val="A50021"/>
                </a:solidFill>
                <a:latin typeface="+mn-lt"/>
              </a:rPr>
              <a:t>m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 and </a:t>
            </a:r>
            <a:r>
              <a:rPr lang="en-US" i="1" dirty="0">
                <a:solidFill>
                  <a:srgbClr val="A50021"/>
                </a:solidFill>
                <a:latin typeface="+mn-lt"/>
              </a:rPr>
              <a:t>n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, the merge takes O(</a:t>
            </a:r>
            <a:r>
              <a:rPr lang="en-US" i="1" dirty="0" err="1">
                <a:solidFill>
                  <a:srgbClr val="A50021"/>
                </a:solidFill>
                <a:latin typeface="+mn-lt"/>
              </a:rPr>
              <a:t>m+n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A50021"/>
                </a:solidFill>
                <a:latin typeface="+mn-lt"/>
              </a:rPr>
              <a:t>operations.</a:t>
            </a:r>
          </a:p>
        </p:txBody>
      </p:sp>
      <p:sp>
        <p:nvSpPr>
          <p:cNvPr id="1264736" name="Text Box 96"/>
          <p:cNvSpPr txBox="1">
            <a:spLocks noChangeArrowheads="1"/>
          </p:cNvSpPr>
          <p:nvPr/>
        </p:nvSpPr>
        <p:spPr bwMode="auto">
          <a:xfrm>
            <a:off x="2286000" y="5791200"/>
            <a:ext cx="513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n-lt"/>
              </a:rPr>
              <a:t>Can we do better?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Yes (if </a:t>
            </a:r>
            <a:r>
              <a:rPr lang="en-US" dirty="0" smtClean="0">
                <a:latin typeface="+mn-lt"/>
              </a:rPr>
              <a:t>the index isn’t </a:t>
            </a:r>
            <a:r>
              <a:rPr lang="en-US" dirty="0">
                <a:latin typeface="+mn-lt"/>
              </a:rPr>
              <a:t>changing too fast).</a:t>
            </a:r>
          </a:p>
        </p:txBody>
      </p:sp>
      <p:sp>
        <p:nvSpPr>
          <p:cNvPr id="389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73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Augment postings with </a:t>
            </a:r>
            <a:r>
              <a:rPr lang="en-US" altLang="en-US" smtClean="0">
                <a:solidFill>
                  <a:schemeClr val="folHlink"/>
                </a:solidFill>
                <a:ea typeface="ＭＳ Ｐゴシック" pitchFamily="34" charset="-128"/>
              </a:rPr>
              <a:t>skip pointers</a:t>
            </a:r>
            <a:r>
              <a:rPr lang="en-US" altLang="en-US" smtClean="0">
                <a:ea typeface="ＭＳ Ｐゴシック" pitchFamily="34" charset="-128"/>
              </a:rPr>
              <a:t> (at indexing time)</a:t>
            </a:r>
          </a:p>
        </p:txBody>
      </p:sp>
      <p:sp>
        <p:nvSpPr>
          <p:cNvPr id="39939" name="Rectangle 75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229600" cy="2514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Why?</a:t>
            </a:r>
          </a:p>
          <a:p>
            <a:pPr eaLnBrk="1" hangingPunct="1"/>
            <a:r>
              <a:rPr lang="en-US" altLang="en-US" u="sng" smtClean="0">
                <a:ea typeface="ＭＳ Ｐゴシック" pitchFamily="34" charset="-128"/>
              </a:rPr>
              <a:t>To skip postings that will not figure in the search results.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Where do we place skip pointers?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447800" y="2055813"/>
            <a:ext cx="5133975" cy="468312"/>
            <a:chOff x="912" y="1295"/>
            <a:chExt cx="3234" cy="295"/>
          </a:xfrm>
        </p:grpSpPr>
        <p:sp>
          <p:nvSpPr>
            <p:cNvPr id="39971" name="Text Box 18"/>
            <p:cNvSpPr txBox="1">
              <a:spLocks noChangeArrowheads="1"/>
            </p:cNvSpPr>
            <p:nvPr/>
          </p:nvSpPr>
          <p:spPr bwMode="auto">
            <a:xfrm>
              <a:off x="3661" y="1296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128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912" y="1296"/>
              <a:ext cx="408" cy="294"/>
              <a:chOff x="1584" y="3162"/>
              <a:chExt cx="408" cy="294"/>
            </a:xfrm>
          </p:grpSpPr>
          <p:sp>
            <p:nvSpPr>
              <p:cNvPr id="3999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cxnSp>
            <p:nvCxnSpPr>
              <p:cNvPr id="39992" name="AutoShape 21"/>
              <p:cNvCxnSpPr>
                <a:cxnSpLocks noChangeShapeType="1"/>
                <a:stCxn id="39991" idx="3"/>
                <a:endCxn id="39989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320" y="1296"/>
              <a:ext cx="421" cy="294"/>
              <a:chOff x="1992" y="3162"/>
              <a:chExt cx="421" cy="294"/>
            </a:xfrm>
          </p:grpSpPr>
          <p:sp>
            <p:nvSpPr>
              <p:cNvPr id="39989" name="Text Box 2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cxnSp>
            <p:nvCxnSpPr>
              <p:cNvPr id="39990" name="AutoShape 24"/>
              <p:cNvCxnSpPr>
                <a:cxnSpLocks noChangeShapeType="1"/>
                <a:stCxn id="39989" idx="3"/>
                <a:endCxn id="39987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741" y="1296"/>
              <a:ext cx="384" cy="294"/>
              <a:chOff x="2413" y="3162"/>
              <a:chExt cx="384" cy="294"/>
            </a:xfrm>
          </p:grpSpPr>
          <p:sp>
            <p:nvSpPr>
              <p:cNvPr id="39987" name="Text Box 26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cxnSp>
            <p:nvCxnSpPr>
              <p:cNvPr id="39988" name="AutoShape 27"/>
              <p:cNvCxnSpPr>
                <a:cxnSpLocks noChangeShapeType="1"/>
                <a:stCxn id="39987" idx="3"/>
                <a:endCxn id="39985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125" y="1296"/>
              <a:ext cx="480" cy="291"/>
              <a:chOff x="2797" y="3162"/>
              <a:chExt cx="480" cy="291"/>
            </a:xfrm>
          </p:grpSpPr>
          <p:sp>
            <p:nvSpPr>
              <p:cNvPr id="39985" name="Text Box 29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41</a:t>
                </a:r>
              </a:p>
            </p:txBody>
          </p:sp>
          <p:cxnSp>
            <p:nvCxnSpPr>
              <p:cNvPr id="39986" name="AutoShape 30"/>
              <p:cNvCxnSpPr>
                <a:cxnSpLocks noChangeShapeType="1"/>
                <a:stCxn id="39985" idx="3"/>
                <a:endCxn id="39983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605" y="1296"/>
              <a:ext cx="528" cy="291"/>
              <a:chOff x="3277" y="3162"/>
              <a:chExt cx="528" cy="291"/>
            </a:xfrm>
          </p:grpSpPr>
          <p:sp>
            <p:nvSpPr>
              <p:cNvPr id="39983" name="Text Box 32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48</a:t>
                </a:r>
              </a:p>
            </p:txBody>
          </p:sp>
          <p:cxnSp>
            <p:nvCxnSpPr>
              <p:cNvPr id="39984" name="AutoShape 33"/>
              <p:cNvCxnSpPr>
                <a:cxnSpLocks noChangeShapeType="1"/>
                <a:stCxn id="39983" idx="3"/>
                <a:endCxn id="39981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133" y="1296"/>
              <a:ext cx="528" cy="294"/>
              <a:chOff x="3805" y="3162"/>
              <a:chExt cx="528" cy="294"/>
            </a:xfrm>
          </p:grpSpPr>
          <p:sp>
            <p:nvSpPr>
              <p:cNvPr id="39981" name="Text Box 35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/>
                  <a:t>64</a:t>
                </a:r>
              </a:p>
            </p:txBody>
          </p:sp>
          <p:cxnSp>
            <p:nvCxnSpPr>
              <p:cNvPr id="39982" name="AutoShape 36"/>
              <p:cNvCxnSpPr>
                <a:cxnSpLocks noChangeShapeType="1"/>
                <a:stCxn id="39981" idx="3"/>
                <a:endCxn id="39971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035" y="1295"/>
              <a:ext cx="2870" cy="1"/>
              <a:chOff x="1227" y="1817"/>
              <a:chExt cx="2870" cy="1"/>
            </a:xfrm>
          </p:grpSpPr>
          <p:cxnSp>
            <p:nvCxnSpPr>
              <p:cNvPr id="39979" name="AutoShape 37"/>
              <p:cNvCxnSpPr>
                <a:cxnSpLocks noChangeShapeType="1"/>
                <a:stCxn id="39991" idx="0"/>
                <a:endCxn id="39985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9980" name="AutoShape 38"/>
              <p:cNvCxnSpPr>
                <a:cxnSpLocks noChangeShapeType="1"/>
                <a:stCxn id="39985" idx="0"/>
                <a:endCxn id="39971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9941" name="Text Box 40"/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31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39969" name="Text Box 42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39970" name="AutoShape 43"/>
            <p:cNvCxnSpPr>
              <a:cxnSpLocks noChangeShapeType="1"/>
              <a:stCxn id="39969" idx="3"/>
              <a:endCxn id="3996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39967" name="Text Box 45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39968" name="AutoShape 46"/>
            <p:cNvCxnSpPr>
              <a:cxnSpLocks noChangeShapeType="1"/>
              <a:stCxn id="39967" idx="3"/>
              <a:endCxn id="3996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39965" name="Text Box 48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39966" name="AutoShape 49"/>
            <p:cNvCxnSpPr>
              <a:cxnSpLocks noChangeShapeType="1"/>
              <a:stCxn id="39965" idx="3"/>
              <a:endCxn id="3996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3405188" y="3352800"/>
            <a:ext cx="557212" cy="466725"/>
            <a:chOff x="2810" y="3498"/>
            <a:chExt cx="351" cy="294"/>
          </a:xfrm>
        </p:grpSpPr>
        <p:sp>
          <p:nvSpPr>
            <p:cNvPr id="39963" name="Text Box 51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39964" name="AutoShape 52"/>
            <p:cNvCxnSpPr>
              <a:cxnSpLocks noChangeShapeType="1"/>
              <a:stCxn id="39963" idx="3"/>
              <a:endCxn id="39961" idx="1"/>
            </p:cNvCxnSpPr>
            <p:nvPr/>
          </p:nvCxnSpPr>
          <p:spPr bwMode="auto">
            <a:xfrm flipV="1">
              <a:off x="3053" y="3643"/>
              <a:ext cx="1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3962400" y="3352800"/>
            <a:ext cx="869950" cy="461963"/>
            <a:chOff x="3161" y="3498"/>
            <a:chExt cx="548" cy="291"/>
          </a:xfrm>
        </p:grpSpPr>
        <p:sp>
          <p:nvSpPr>
            <p:cNvPr id="39961" name="Text Box 54"/>
            <p:cNvSpPr txBox="1">
              <a:spLocks noChangeArrowheads="1"/>
            </p:cNvSpPr>
            <p:nvPr/>
          </p:nvSpPr>
          <p:spPr bwMode="auto">
            <a:xfrm>
              <a:off x="3161" y="3498"/>
              <a:ext cx="38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11</a:t>
              </a:r>
            </a:p>
          </p:txBody>
        </p:sp>
        <p:cxnSp>
          <p:nvCxnSpPr>
            <p:cNvPr id="39962" name="AutoShape 55"/>
            <p:cNvCxnSpPr>
              <a:cxnSpLocks noChangeShapeType="1"/>
              <a:stCxn id="39961" idx="3"/>
              <a:endCxn id="39959" idx="1"/>
            </p:cNvCxnSpPr>
            <p:nvPr/>
          </p:nvCxnSpPr>
          <p:spPr bwMode="auto">
            <a:xfrm>
              <a:off x="3545" y="3643"/>
              <a:ext cx="1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39959" name="Text Box 57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17</a:t>
              </a:r>
            </a:p>
          </p:txBody>
        </p:sp>
        <p:cxnSp>
          <p:nvCxnSpPr>
            <p:cNvPr id="39960" name="AutoShape 58"/>
            <p:cNvCxnSpPr>
              <a:cxnSpLocks noChangeShapeType="1"/>
              <a:stCxn id="39959" idx="3"/>
              <a:endCxn id="39957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39957" name="Text Box 60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21</a:t>
              </a:r>
            </a:p>
          </p:txBody>
        </p:sp>
        <p:cxnSp>
          <p:nvCxnSpPr>
            <p:cNvPr id="39958" name="AutoShape 61"/>
            <p:cNvCxnSpPr>
              <a:cxnSpLocks noChangeShapeType="1"/>
              <a:stCxn id="39957" idx="3"/>
              <a:endCxn id="39941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39955" name="AutoShape 65"/>
            <p:cNvCxnSpPr>
              <a:cxnSpLocks noChangeShapeType="1"/>
              <a:stCxn id="39969" idx="0"/>
              <a:endCxn id="39961" idx="0"/>
            </p:cNvCxnSpPr>
            <p:nvPr/>
          </p:nvCxnSpPr>
          <p:spPr bwMode="auto">
            <a:xfrm rot="5400000" flipH="1" flipV="1">
              <a:off x="1871" y="1151"/>
              <a:ext cx="1" cy="163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9956" name="AutoShape 66"/>
            <p:cNvCxnSpPr>
              <a:cxnSpLocks noChangeShapeType="1"/>
              <a:stCxn id="39961" idx="0"/>
              <a:endCxn id="39941" idx="0"/>
            </p:cNvCxnSpPr>
            <p:nvPr/>
          </p:nvCxnSpPr>
          <p:spPr bwMode="auto">
            <a:xfrm rot="5400000" flipH="1" flipV="1">
              <a:off x="3437" y="1219"/>
              <a:ext cx="1" cy="14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9950" name="Text Box 70"/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39951" name="Text Box 71"/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9952" name="Text Box 72"/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39953" name="Text Box 73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3995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Query processing with </a:t>
            </a:r>
            <a:r>
              <a:rPr lang="en-US" altLang="en-US" smtClean="0">
                <a:solidFill>
                  <a:schemeClr val="folHlink"/>
                </a:solidFill>
                <a:ea typeface="ＭＳ Ｐゴシック" pitchFamily="34" charset="-128"/>
              </a:rPr>
              <a:t>skip pointers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5811838" y="2057400"/>
            <a:ext cx="769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128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47800" y="2057400"/>
            <a:ext cx="647700" cy="466725"/>
            <a:chOff x="1584" y="3162"/>
            <a:chExt cx="408" cy="294"/>
          </a:xfrm>
        </p:grpSpPr>
        <p:sp>
          <p:nvSpPr>
            <p:cNvPr id="41023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1024" name="AutoShape 8"/>
            <p:cNvCxnSpPr>
              <a:cxnSpLocks noChangeShapeType="1"/>
              <a:stCxn id="41023" idx="3"/>
              <a:endCxn id="41021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95500" y="2057400"/>
            <a:ext cx="668338" cy="466725"/>
            <a:chOff x="1992" y="3162"/>
            <a:chExt cx="421" cy="294"/>
          </a:xfrm>
        </p:grpSpPr>
        <p:sp>
          <p:nvSpPr>
            <p:cNvPr id="41021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41022" name="AutoShape 11"/>
            <p:cNvCxnSpPr>
              <a:cxnSpLocks noChangeShapeType="1"/>
              <a:stCxn id="41021" idx="3"/>
              <a:endCxn id="41019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63838" y="2057400"/>
            <a:ext cx="609600" cy="466725"/>
            <a:chOff x="2413" y="3162"/>
            <a:chExt cx="384" cy="294"/>
          </a:xfrm>
        </p:grpSpPr>
        <p:sp>
          <p:nvSpPr>
            <p:cNvPr id="41019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41020" name="AutoShape 14"/>
            <p:cNvCxnSpPr>
              <a:cxnSpLocks noChangeShapeType="1"/>
              <a:stCxn id="41019" idx="3"/>
              <a:endCxn id="41017" idx="1"/>
            </p:cNvCxnSpPr>
            <p:nvPr/>
          </p:nvCxnSpPr>
          <p:spPr bwMode="auto">
            <a:xfrm flipV="1">
              <a:off x="2656" y="3307"/>
              <a:ext cx="14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73438" y="2057400"/>
            <a:ext cx="762000" cy="461963"/>
            <a:chOff x="2797" y="3162"/>
            <a:chExt cx="480" cy="291"/>
          </a:xfrm>
        </p:grpSpPr>
        <p:sp>
          <p:nvSpPr>
            <p:cNvPr id="41017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41</a:t>
              </a:r>
            </a:p>
          </p:txBody>
        </p:sp>
        <p:cxnSp>
          <p:nvCxnSpPr>
            <p:cNvPr id="41018" name="AutoShape 17"/>
            <p:cNvCxnSpPr>
              <a:cxnSpLocks noChangeShapeType="1"/>
              <a:stCxn id="41017" idx="3"/>
              <a:endCxn id="41015" idx="1"/>
            </p:cNvCxnSpPr>
            <p:nvPr/>
          </p:nvCxnSpPr>
          <p:spPr bwMode="auto">
            <a:xfrm>
              <a:off x="3159" y="3307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135438" y="2057400"/>
            <a:ext cx="838200" cy="461963"/>
            <a:chOff x="3277" y="3162"/>
            <a:chExt cx="528" cy="291"/>
          </a:xfrm>
        </p:grpSpPr>
        <p:sp>
          <p:nvSpPr>
            <p:cNvPr id="41015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48</a:t>
              </a:r>
            </a:p>
          </p:txBody>
        </p:sp>
        <p:cxnSp>
          <p:nvCxnSpPr>
            <p:cNvPr id="41016" name="AutoShape 20"/>
            <p:cNvCxnSpPr>
              <a:cxnSpLocks noChangeShapeType="1"/>
              <a:stCxn id="41015" idx="3"/>
              <a:endCxn id="41013" idx="1"/>
            </p:cNvCxnSpPr>
            <p:nvPr/>
          </p:nvCxnSpPr>
          <p:spPr bwMode="auto">
            <a:xfrm>
              <a:off x="3639" y="3307"/>
              <a:ext cx="1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973638" y="2057400"/>
            <a:ext cx="838200" cy="466725"/>
            <a:chOff x="3805" y="3162"/>
            <a:chExt cx="528" cy="294"/>
          </a:xfrm>
        </p:grpSpPr>
        <p:sp>
          <p:nvSpPr>
            <p:cNvPr id="41013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64</a:t>
              </a:r>
            </a:p>
          </p:txBody>
        </p:sp>
        <p:cxnSp>
          <p:nvCxnSpPr>
            <p:cNvPr id="41014" name="AutoShape 23"/>
            <p:cNvCxnSpPr>
              <a:cxnSpLocks noChangeShapeType="1"/>
              <a:stCxn id="41013" idx="3"/>
              <a:endCxn id="4096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643063" y="2055813"/>
            <a:ext cx="4556125" cy="1587"/>
            <a:chOff x="1227" y="1817"/>
            <a:chExt cx="2870" cy="1"/>
          </a:xfrm>
        </p:grpSpPr>
        <p:cxnSp>
          <p:nvCxnSpPr>
            <p:cNvPr id="41011" name="AutoShape 25"/>
            <p:cNvCxnSpPr>
              <a:cxnSpLocks noChangeShapeType="1"/>
              <a:stCxn id="41023" idx="0"/>
              <a:endCxn id="41017" idx="0"/>
            </p:cNvCxnSpPr>
            <p:nvPr/>
          </p:nvCxnSpPr>
          <p:spPr bwMode="auto">
            <a:xfrm rot="5400000" flipH="1" flipV="1">
              <a:off x="1862" y="1182"/>
              <a:ext cx="1" cy="1272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1012" name="AutoShape 26"/>
            <p:cNvCxnSpPr>
              <a:cxnSpLocks noChangeShapeType="1"/>
              <a:stCxn id="41017" idx="0"/>
              <a:endCxn id="40963" idx="0"/>
            </p:cNvCxnSpPr>
            <p:nvPr/>
          </p:nvCxnSpPr>
          <p:spPr bwMode="auto">
            <a:xfrm rot="5400000" flipH="1" flipV="1">
              <a:off x="3297" y="1019"/>
              <a:ext cx="1" cy="15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0971" name="Text Box 28"/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31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41010" name="AutoShape 31"/>
            <p:cNvCxnSpPr>
              <a:cxnSpLocks noChangeShapeType="1"/>
              <a:stCxn id="41009" idx="3"/>
              <a:endCxn id="4100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41007" name="Text Box 33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1008" name="AutoShape 34"/>
            <p:cNvCxnSpPr>
              <a:cxnSpLocks noChangeShapeType="1"/>
              <a:stCxn id="41007" idx="3"/>
              <a:endCxn id="4100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41005" name="Text Box 36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41006" name="AutoShape 37"/>
            <p:cNvCxnSpPr>
              <a:cxnSpLocks noChangeShapeType="1"/>
              <a:stCxn id="41005" idx="3"/>
              <a:endCxn id="4100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405188" y="3352800"/>
            <a:ext cx="606425" cy="466725"/>
            <a:chOff x="2810" y="3498"/>
            <a:chExt cx="382" cy="294"/>
          </a:xfrm>
        </p:grpSpPr>
        <p:sp>
          <p:nvSpPr>
            <p:cNvPr id="41003" name="Text Box 39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41004" name="AutoShape 40"/>
            <p:cNvCxnSpPr>
              <a:cxnSpLocks noChangeShapeType="1"/>
              <a:stCxn id="41003" idx="3"/>
              <a:endCxn id="41001" idx="1"/>
            </p:cNvCxnSpPr>
            <p:nvPr/>
          </p:nvCxnSpPr>
          <p:spPr bwMode="auto">
            <a:xfrm flipV="1">
              <a:off x="3053" y="3643"/>
              <a:ext cx="139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011613" y="3352800"/>
            <a:ext cx="820737" cy="461963"/>
            <a:chOff x="3192" y="3498"/>
            <a:chExt cx="517" cy="291"/>
          </a:xfrm>
        </p:grpSpPr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3192" y="3498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11</a:t>
              </a:r>
            </a:p>
          </p:txBody>
        </p:sp>
        <p:cxnSp>
          <p:nvCxnSpPr>
            <p:cNvPr id="41002" name="AutoShape 43"/>
            <p:cNvCxnSpPr>
              <a:cxnSpLocks noChangeShapeType="1"/>
              <a:stCxn id="41001" idx="3"/>
              <a:endCxn id="40999" idx="1"/>
            </p:cNvCxnSpPr>
            <p:nvPr/>
          </p:nvCxnSpPr>
          <p:spPr bwMode="auto">
            <a:xfrm>
              <a:off x="3554" y="3643"/>
              <a:ext cx="15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40999" name="Text Box 45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17</a:t>
              </a:r>
            </a:p>
          </p:txBody>
        </p:sp>
        <p:cxnSp>
          <p:nvCxnSpPr>
            <p:cNvPr id="41000" name="AutoShape 46"/>
            <p:cNvCxnSpPr>
              <a:cxnSpLocks noChangeShapeType="1"/>
              <a:stCxn id="40999" idx="3"/>
              <a:endCxn id="40997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40997" name="Text Box 48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21</a:t>
              </a:r>
            </a:p>
          </p:txBody>
        </p:sp>
        <p:cxnSp>
          <p:nvCxnSpPr>
            <p:cNvPr id="40998" name="AutoShape 49"/>
            <p:cNvCxnSpPr>
              <a:cxnSpLocks noChangeShapeType="1"/>
              <a:stCxn id="40997" idx="3"/>
              <a:endCxn id="40971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40995" name="AutoShape 51"/>
            <p:cNvCxnSpPr>
              <a:cxnSpLocks noChangeShapeType="1"/>
              <a:stCxn id="41009" idx="0"/>
              <a:endCxn id="41001" idx="0"/>
            </p:cNvCxnSpPr>
            <p:nvPr/>
          </p:nvCxnSpPr>
          <p:spPr bwMode="auto">
            <a:xfrm rot="5400000" flipH="1" flipV="1">
              <a:off x="1881" y="1141"/>
              <a:ext cx="1" cy="165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0996" name="AutoShape 52"/>
            <p:cNvCxnSpPr>
              <a:cxnSpLocks noChangeShapeType="1"/>
              <a:stCxn id="41001" idx="0"/>
              <a:endCxn id="40971" idx="0"/>
            </p:cNvCxnSpPr>
            <p:nvPr/>
          </p:nvCxnSpPr>
          <p:spPr bwMode="auto">
            <a:xfrm rot="5400000" flipH="1" flipV="1">
              <a:off x="3447" y="1229"/>
              <a:ext cx="1" cy="147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0980" name="Text Box 53"/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40981" name="Text Box 54"/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0982" name="Text Box 55"/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40983" name="Text Box 56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40984" name="Rectangle 57"/>
          <p:cNvSpPr>
            <a:spLocks noChangeArrowheads="1"/>
          </p:cNvSpPr>
          <p:nvPr/>
        </p:nvSpPr>
        <p:spPr bwMode="auto">
          <a:xfrm>
            <a:off x="3429000" y="3352800"/>
            <a:ext cx="381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85" name="Rectangle 59"/>
          <p:cNvSpPr>
            <a:spLocks noChangeArrowheads="1"/>
          </p:cNvSpPr>
          <p:nvPr/>
        </p:nvSpPr>
        <p:spPr bwMode="auto">
          <a:xfrm>
            <a:off x="2743200" y="2057400"/>
            <a:ext cx="457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86" name="Text Box 60"/>
          <p:cNvSpPr txBox="1">
            <a:spLocks noChangeArrowheads="1"/>
          </p:cNvSpPr>
          <p:nvPr/>
        </p:nvSpPr>
        <p:spPr bwMode="auto">
          <a:xfrm>
            <a:off x="381000" y="40386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altLang="en-US"/>
              <a:t>Suppose we’ve stepped through the lists until we process </a:t>
            </a:r>
            <a:r>
              <a:rPr lang="en-US" altLang="en-US" b="1"/>
              <a:t>8 </a:t>
            </a:r>
            <a:r>
              <a:rPr lang="en-US" altLang="en-US"/>
              <a:t>on each list. We match it and advance.</a:t>
            </a:r>
          </a:p>
        </p:txBody>
      </p:sp>
      <p:sp>
        <p:nvSpPr>
          <p:cNvPr id="40987" name="Text Box 63"/>
          <p:cNvSpPr txBox="1">
            <a:spLocks noChangeArrowheads="1"/>
          </p:cNvSpPr>
          <p:nvPr/>
        </p:nvSpPr>
        <p:spPr bwMode="auto">
          <a:xfrm>
            <a:off x="457200" y="5029200"/>
            <a:ext cx="8172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We then have </a:t>
            </a:r>
            <a:r>
              <a:rPr lang="en-US" altLang="en-US" b="1"/>
              <a:t>41</a:t>
            </a:r>
            <a:r>
              <a:rPr lang="en-US" altLang="en-US"/>
              <a:t> and </a:t>
            </a:r>
            <a:r>
              <a:rPr lang="en-US" altLang="en-US" b="1"/>
              <a:t>11</a:t>
            </a:r>
            <a:r>
              <a:rPr lang="en-US" altLang="en-US"/>
              <a:t> on the lower.  </a:t>
            </a:r>
            <a:r>
              <a:rPr lang="en-US" altLang="en-US" b="1"/>
              <a:t>11</a:t>
            </a:r>
            <a:r>
              <a:rPr lang="en-US" altLang="en-US"/>
              <a:t> is smaller.</a:t>
            </a:r>
          </a:p>
        </p:txBody>
      </p:sp>
      <p:sp>
        <p:nvSpPr>
          <p:cNvPr id="49185" name="Rectangle 64"/>
          <p:cNvSpPr>
            <a:spLocks noChangeArrowheads="1"/>
          </p:cNvSpPr>
          <p:nvPr/>
        </p:nvSpPr>
        <p:spPr bwMode="auto">
          <a:xfrm>
            <a:off x="3352800" y="20574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89" name="Text Box 66"/>
          <p:cNvSpPr txBox="1">
            <a:spLocks noChangeArrowheads="1"/>
          </p:cNvSpPr>
          <p:nvPr/>
        </p:nvSpPr>
        <p:spPr bwMode="auto">
          <a:xfrm>
            <a:off x="425450" y="5827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/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685800" y="3352800"/>
            <a:ext cx="8294688" cy="3305175"/>
            <a:chOff x="278" y="2112"/>
            <a:chExt cx="5225" cy="2082"/>
          </a:xfrm>
        </p:grpSpPr>
        <p:sp>
          <p:nvSpPr>
            <p:cNvPr id="40993" name="Text Box 67"/>
            <p:cNvSpPr txBox="1">
              <a:spLocks noChangeArrowheads="1"/>
            </p:cNvSpPr>
            <p:nvPr/>
          </p:nvSpPr>
          <p:spPr bwMode="auto">
            <a:xfrm>
              <a:off x="278" y="3671"/>
              <a:ext cx="522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But the skip successor of </a:t>
              </a:r>
              <a:r>
                <a:rPr lang="en-US" altLang="en-US" b="1"/>
                <a:t>11</a:t>
              </a:r>
              <a:r>
                <a:rPr lang="en-US" altLang="en-US"/>
                <a:t> on the lower list is </a:t>
              </a:r>
              <a:r>
                <a:rPr lang="en-US" altLang="en-US" b="1"/>
                <a:t>31</a:t>
              </a:r>
              <a:r>
                <a:rPr lang="en-US" altLang="en-US"/>
                <a:t>, so</a:t>
              </a:r>
            </a:p>
            <a:p>
              <a:pPr eaLnBrk="1" hangingPunct="1"/>
              <a:r>
                <a:rPr lang="en-US" altLang="en-US"/>
                <a:t>we can skip ahead past the intervening postings.</a:t>
              </a:r>
            </a:p>
          </p:txBody>
        </p:sp>
        <p:sp>
          <p:nvSpPr>
            <p:cNvPr id="40994" name="Rectangle 68"/>
            <p:cNvSpPr>
              <a:spLocks noChangeArrowheads="1"/>
            </p:cNvSpPr>
            <p:nvPr/>
          </p:nvSpPr>
          <p:spPr bwMode="auto">
            <a:xfrm>
              <a:off x="2880" y="2112"/>
              <a:ext cx="134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</p:grpSp>
      <p:sp>
        <p:nvSpPr>
          <p:cNvPr id="4099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33528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3CF271-087B-4B43-8DD1-FA4FF4B8D327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304800" y="474663"/>
            <a:ext cx="8534400" cy="5940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Palatino-Roman"/>
              </a:rPr>
              <a:t>Consider a postings intersection between this postings list, with skip pointers:</a:t>
            </a:r>
          </a:p>
          <a:p>
            <a:pPr>
              <a:defRPr/>
            </a:pPr>
            <a:endParaRPr lang="en-US" dirty="0">
              <a:latin typeface="Palatino-Roman"/>
            </a:endParaRPr>
          </a:p>
          <a:p>
            <a:pPr>
              <a:defRPr/>
            </a:pPr>
            <a:endParaRPr lang="en-US" dirty="0">
              <a:latin typeface="Palatino-Roman"/>
            </a:endParaRPr>
          </a:p>
          <a:p>
            <a:pPr>
              <a:defRPr/>
            </a:pPr>
            <a:endParaRPr lang="en-US" dirty="0">
              <a:latin typeface="Palatino-Roman"/>
            </a:endParaRPr>
          </a:p>
          <a:p>
            <a:pPr>
              <a:defRPr/>
            </a:pPr>
            <a:r>
              <a:rPr lang="en-US" dirty="0">
                <a:latin typeface="Palatino-Roman"/>
              </a:rPr>
              <a:t>and the following </a:t>
            </a:r>
            <a:r>
              <a:rPr lang="en-US" u="sng" dirty="0">
                <a:solidFill>
                  <a:srgbClr val="FF0000"/>
                </a:solidFill>
                <a:latin typeface="Palatino-Roman"/>
              </a:rPr>
              <a:t>intermediate result </a:t>
            </a:r>
            <a:r>
              <a:rPr lang="en-US" dirty="0">
                <a:latin typeface="Palatino-Roman"/>
              </a:rPr>
              <a:t>postings list (which hence has no skip pointers):</a:t>
            </a:r>
          </a:p>
          <a:p>
            <a:pPr>
              <a:defRPr/>
            </a:pPr>
            <a:endParaRPr lang="en-US" dirty="0">
              <a:latin typeface="Palatino-Roman"/>
            </a:endParaRPr>
          </a:p>
          <a:p>
            <a:pPr algn="ctr">
              <a:defRPr/>
            </a:pPr>
            <a:r>
              <a:rPr lang="en-US" dirty="0">
                <a:latin typeface="Palatino-Roman"/>
              </a:rPr>
              <a:t>3 5 89 95 97 99 100 101</a:t>
            </a:r>
          </a:p>
          <a:p>
            <a:pPr>
              <a:defRPr/>
            </a:pPr>
            <a:endParaRPr lang="en-US" dirty="0">
              <a:latin typeface="Palatino-Roman"/>
            </a:endParaRPr>
          </a:p>
          <a:p>
            <a:pPr marL="344488" indent="-344488">
              <a:buFontTx/>
              <a:buAutoNum type="alphaLcPeriod"/>
              <a:defRPr/>
            </a:pPr>
            <a:r>
              <a:rPr lang="en-US" sz="2000" b="1" dirty="0">
                <a:solidFill>
                  <a:srgbClr val="FF0000"/>
                </a:solidFill>
                <a:latin typeface="Palatino-Roman"/>
              </a:rPr>
              <a:t>How often is a skip pointer followed?</a:t>
            </a:r>
          </a:p>
          <a:p>
            <a:pPr>
              <a:defRPr/>
            </a:pPr>
            <a:endParaRPr lang="en-US" sz="2000" b="1" dirty="0">
              <a:solidFill>
                <a:srgbClr val="FF0000"/>
              </a:solidFill>
              <a:latin typeface="Palatino-Roman"/>
            </a:endParaRP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b. How many postings comparisons will be made by this algorithm while intersecting the two lists?</a:t>
            </a:r>
          </a:p>
          <a:p>
            <a:pPr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c. How many postings comparisons would be made if the postings lists are intersected without the use of skip pointers?</a:t>
            </a:r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1371600" y="1566863"/>
            <a:ext cx="609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24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2819400" y="1566863"/>
            <a:ext cx="609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75</a:t>
            </a:r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4286250" y="1609725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92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5810250" y="1566863"/>
            <a:ext cx="609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115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Where do we place skips?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Tradeoff: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More skips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mtClean="0">
                <a:ea typeface="ＭＳ Ｐゴシック" pitchFamily="34" charset="-128"/>
              </a:rPr>
              <a:t>shorter skip spans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altLang="en-US" smtClean="0">
                <a:ea typeface="ＭＳ Ｐゴシック" pitchFamily="34" charset="-128"/>
              </a:rPr>
              <a:t>more likely to skip.  But lots of comparisons to skip pointers.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Fewer skips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mtClean="0">
                <a:ea typeface="ＭＳ Ｐゴシック" pitchFamily="34" charset="-128"/>
              </a:rPr>
              <a:t>few pointer comparison, but then long skip spans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altLang="en-US" smtClean="0">
                <a:ea typeface="ＭＳ Ｐゴシック" pitchFamily="34" charset="-128"/>
              </a:rPr>
              <a:t>few successful skips.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7543800" y="4953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0" y="4953000"/>
            <a:ext cx="609600" cy="304800"/>
            <a:chOff x="1104" y="3168"/>
            <a:chExt cx="384" cy="192"/>
          </a:xfrm>
        </p:grpSpPr>
        <p:sp>
          <p:nvSpPr>
            <p:cNvPr id="43080" name="Rectangle 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81" name="AutoShape 6"/>
            <p:cNvCxnSpPr>
              <a:cxnSpLocks noChangeShapeType="1"/>
              <a:stCxn id="43080" idx="3"/>
              <a:endCxn id="43012" idx="1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57400" y="4953000"/>
            <a:ext cx="609600" cy="304800"/>
            <a:chOff x="1104" y="3168"/>
            <a:chExt cx="384" cy="192"/>
          </a:xfrm>
        </p:grpSpPr>
        <p:sp>
          <p:nvSpPr>
            <p:cNvPr id="43078" name="Rectangle 9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79" name="AutoShape 10"/>
            <p:cNvCxnSpPr>
              <a:cxnSpLocks noChangeShapeType="1"/>
              <a:stCxn id="4307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67000" y="4953000"/>
            <a:ext cx="609600" cy="304800"/>
            <a:chOff x="1104" y="3168"/>
            <a:chExt cx="384" cy="192"/>
          </a:xfrm>
        </p:grpSpPr>
        <p:sp>
          <p:nvSpPr>
            <p:cNvPr id="43076" name="Rectangle 12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77" name="AutoShape 13"/>
            <p:cNvCxnSpPr>
              <a:cxnSpLocks noChangeShapeType="1"/>
              <a:stCxn id="4307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276600" y="4953000"/>
            <a:ext cx="609600" cy="304800"/>
            <a:chOff x="1104" y="3168"/>
            <a:chExt cx="384" cy="192"/>
          </a:xfrm>
        </p:grpSpPr>
        <p:sp>
          <p:nvSpPr>
            <p:cNvPr id="43074" name="Rectangle 15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75" name="AutoShape 16"/>
            <p:cNvCxnSpPr>
              <a:cxnSpLocks noChangeShapeType="1"/>
              <a:stCxn id="4307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886200" y="4953000"/>
            <a:ext cx="609600" cy="304800"/>
            <a:chOff x="1104" y="3168"/>
            <a:chExt cx="384" cy="192"/>
          </a:xfrm>
        </p:grpSpPr>
        <p:sp>
          <p:nvSpPr>
            <p:cNvPr id="43072" name="Rectangle 18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73" name="AutoShape 19"/>
            <p:cNvCxnSpPr>
              <a:cxnSpLocks noChangeShapeType="1"/>
              <a:stCxn id="4307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495800" y="4953000"/>
            <a:ext cx="609600" cy="304800"/>
            <a:chOff x="1104" y="3168"/>
            <a:chExt cx="384" cy="192"/>
          </a:xfrm>
        </p:grpSpPr>
        <p:sp>
          <p:nvSpPr>
            <p:cNvPr id="43070" name="Rectangle 21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71" name="AutoShape 22"/>
            <p:cNvCxnSpPr>
              <a:cxnSpLocks noChangeShapeType="1"/>
              <a:stCxn id="4307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105400" y="4953000"/>
            <a:ext cx="609600" cy="304800"/>
            <a:chOff x="1104" y="3168"/>
            <a:chExt cx="384" cy="192"/>
          </a:xfrm>
        </p:grpSpPr>
        <p:sp>
          <p:nvSpPr>
            <p:cNvPr id="43068" name="Rectangle 2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69" name="AutoShape 25"/>
            <p:cNvCxnSpPr>
              <a:cxnSpLocks noChangeShapeType="1"/>
              <a:stCxn id="4306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715000" y="4953000"/>
            <a:ext cx="609600" cy="304800"/>
            <a:chOff x="1104" y="3168"/>
            <a:chExt cx="384" cy="192"/>
          </a:xfrm>
        </p:grpSpPr>
        <p:sp>
          <p:nvSpPr>
            <p:cNvPr id="43066" name="Rectangle 2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67" name="AutoShape 28"/>
            <p:cNvCxnSpPr>
              <a:cxnSpLocks noChangeShapeType="1"/>
              <a:stCxn id="4306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324600" y="4953000"/>
            <a:ext cx="609600" cy="304800"/>
            <a:chOff x="1104" y="3168"/>
            <a:chExt cx="384" cy="192"/>
          </a:xfrm>
        </p:grpSpPr>
        <p:sp>
          <p:nvSpPr>
            <p:cNvPr id="43064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65" name="AutoShape 31"/>
            <p:cNvCxnSpPr>
              <a:cxnSpLocks noChangeShapeType="1"/>
              <a:stCxn id="4306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3022" name="Rectangle 32"/>
          <p:cNvSpPr>
            <a:spLocks noChangeArrowheads="1"/>
          </p:cNvSpPr>
          <p:nvPr/>
        </p:nvSpPr>
        <p:spPr bwMode="auto">
          <a:xfrm>
            <a:off x="7543800" y="5943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447800" y="5943600"/>
            <a:ext cx="609600" cy="304800"/>
            <a:chOff x="1104" y="3168"/>
            <a:chExt cx="384" cy="192"/>
          </a:xfrm>
        </p:grpSpPr>
        <p:sp>
          <p:nvSpPr>
            <p:cNvPr id="43062" name="Rectangle 3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63" name="AutoShape 35"/>
            <p:cNvCxnSpPr>
              <a:cxnSpLocks noChangeShapeType="1"/>
              <a:stCxn id="43062" idx="3"/>
              <a:endCxn id="43022" idx="1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2057400" y="5943600"/>
            <a:ext cx="609600" cy="304800"/>
            <a:chOff x="1104" y="3168"/>
            <a:chExt cx="384" cy="192"/>
          </a:xfrm>
        </p:grpSpPr>
        <p:sp>
          <p:nvSpPr>
            <p:cNvPr id="43060" name="Rectangle 3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61" name="AutoShape 38"/>
            <p:cNvCxnSpPr>
              <a:cxnSpLocks noChangeShapeType="1"/>
              <a:stCxn id="4306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2667000" y="5943600"/>
            <a:ext cx="609600" cy="304800"/>
            <a:chOff x="1104" y="3168"/>
            <a:chExt cx="384" cy="192"/>
          </a:xfrm>
        </p:grpSpPr>
        <p:sp>
          <p:nvSpPr>
            <p:cNvPr id="43058" name="Rectangle 4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59" name="AutoShape 41"/>
            <p:cNvCxnSpPr>
              <a:cxnSpLocks noChangeShapeType="1"/>
              <a:stCxn id="4305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276600" y="5943600"/>
            <a:ext cx="609600" cy="304800"/>
            <a:chOff x="1104" y="3168"/>
            <a:chExt cx="384" cy="192"/>
          </a:xfrm>
        </p:grpSpPr>
        <p:sp>
          <p:nvSpPr>
            <p:cNvPr id="43056" name="Rectangle 43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57" name="AutoShape 44"/>
            <p:cNvCxnSpPr>
              <a:cxnSpLocks noChangeShapeType="1"/>
              <a:stCxn id="4305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3886200" y="5943600"/>
            <a:ext cx="609600" cy="304800"/>
            <a:chOff x="1104" y="3168"/>
            <a:chExt cx="384" cy="192"/>
          </a:xfrm>
        </p:grpSpPr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55" name="AutoShape 47"/>
            <p:cNvCxnSpPr>
              <a:cxnSpLocks noChangeShapeType="1"/>
              <a:stCxn id="4305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495800" y="5943600"/>
            <a:ext cx="609600" cy="304800"/>
            <a:chOff x="1104" y="3168"/>
            <a:chExt cx="384" cy="192"/>
          </a:xfrm>
        </p:grpSpPr>
        <p:sp>
          <p:nvSpPr>
            <p:cNvPr id="43052" name="Rectangle 49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53" name="AutoShape 50"/>
            <p:cNvCxnSpPr>
              <a:cxnSpLocks noChangeShapeType="1"/>
              <a:stCxn id="4305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5105400" y="5943600"/>
            <a:ext cx="609600" cy="304800"/>
            <a:chOff x="1104" y="3168"/>
            <a:chExt cx="384" cy="192"/>
          </a:xfrm>
        </p:grpSpPr>
        <p:sp>
          <p:nvSpPr>
            <p:cNvPr id="43050" name="Rectangle 52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51" name="AutoShape 53"/>
            <p:cNvCxnSpPr>
              <a:cxnSpLocks noChangeShapeType="1"/>
              <a:stCxn id="4305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8" name="Group 54"/>
          <p:cNvGrpSpPr>
            <a:grpSpLocks/>
          </p:cNvGrpSpPr>
          <p:nvPr/>
        </p:nvGrpSpPr>
        <p:grpSpPr bwMode="auto">
          <a:xfrm>
            <a:off x="5715000" y="5943600"/>
            <a:ext cx="609600" cy="304800"/>
            <a:chOff x="1104" y="3168"/>
            <a:chExt cx="384" cy="192"/>
          </a:xfrm>
        </p:grpSpPr>
        <p:sp>
          <p:nvSpPr>
            <p:cNvPr id="43048" name="Rectangle 55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49" name="AutoShape 56"/>
            <p:cNvCxnSpPr>
              <a:cxnSpLocks noChangeShapeType="1"/>
              <a:stCxn id="4304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9" name="Group 57"/>
          <p:cNvGrpSpPr>
            <a:grpSpLocks/>
          </p:cNvGrpSpPr>
          <p:nvPr/>
        </p:nvGrpSpPr>
        <p:grpSpPr bwMode="auto">
          <a:xfrm>
            <a:off x="6324600" y="5943600"/>
            <a:ext cx="609600" cy="304800"/>
            <a:chOff x="1104" y="3168"/>
            <a:chExt cx="384" cy="192"/>
          </a:xfrm>
        </p:grpSpPr>
        <p:sp>
          <p:nvSpPr>
            <p:cNvPr id="43046" name="Rectangle 58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47" name="AutoShape 59"/>
            <p:cNvCxnSpPr>
              <a:cxnSpLocks noChangeShapeType="1"/>
              <a:stCxn id="4304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cxnSp>
        <p:nvCxnSpPr>
          <p:cNvPr id="43032" name="AutoShape 60"/>
          <p:cNvCxnSpPr>
            <a:cxnSpLocks noChangeShapeType="1"/>
            <a:stCxn id="43080" idx="0"/>
            <a:endCxn id="43076" idx="0"/>
          </p:cNvCxnSpPr>
          <p:nvPr/>
        </p:nvCxnSpPr>
        <p:spPr bwMode="auto">
          <a:xfrm rot="5400000" flipV="1">
            <a:off x="2247106" y="4344194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33" name="AutoShape 61"/>
          <p:cNvCxnSpPr>
            <a:cxnSpLocks noChangeShapeType="1"/>
            <a:stCxn id="43076" idx="0"/>
            <a:endCxn id="43072" idx="0"/>
          </p:cNvCxnSpPr>
          <p:nvPr/>
        </p:nvCxnSpPr>
        <p:spPr bwMode="auto">
          <a:xfrm rot="5400000" flipV="1">
            <a:off x="3466306" y="4344194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34" name="AutoShape 62"/>
          <p:cNvCxnSpPr>
            <a:cxnSpLocks noChangeShapeType="1"/>
            <a:stCxn id="43072" idx="0"/>
            <a:endCxn id="43068" idx="0"/>
          </p:cNvCxnSpPr>
          <p:nvPr/>
        </p:nvCxnSpPr>
        <p:spPr bwMode="auto">
          <a:xfrm rot="5400000" flipV="1">
            <a:off x="4685506" y="4344194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35" name="AutoShape 63"/>
          <p:cNvCxnSpPr>
            <a:cxnSpLocks noChangeShapeType="1"/>
            <a:stCxn id="43068" idx="0"/>
            <a:endCxn id="43064" idx="0"/>
          </p:cNvCxnSpPr>
          <p:nvPr/>
        </p:nvCxnSpPr>
        <p:spPr bwMode="auto">
          <a:xfrm rot="5400000" flipV="1">
            <a:off x="5904706" y="4344194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36" name="AutoShape 64"/>
          <p:cNvCxnSpPr>
            <a:cxnSpLocks noChangeShapeType="1"/>
            <a:stCxn id="43062" idx="0"/>
            <a:endCxn id="43052" idx="0"/>
          </p:cNvCxnSpPr>
          <p:nvPr/>
        </p:nvCxnSpPr>
        <p:spPr bwMode="auto">
          <a:xfrm rot="5400000" flipV="1">
            <a:off x="3161506" y="4420394"/>
            <a:ext cx="1588" cy="3048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37" name="AutoShape 65"/>
          <p:cNvCxnSpPr>
            <a:cxnSpLocks noChangeShapeType="1"/>
            <a:stCxn id="43052" idx="0"/>
            <a:endCxn id="43022" idx="0"/>
          </p:cNvCxnSpPr>
          <p:nvPr/>
        </p:nvCxnSpPr>
        <p:spPr bwMode="auto">
          <a:xfrm rot="5400000" flipV="1">
            <a:off x="6209506" y="4420394"/>
            <a:ext cx="1588" cy="3048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0" name="Group 66"/>
          <p:cNvGrpSpPr>
            <a:grpSpLocks/>
          </p:cNvGrpSpPr>
          <p:nvPr/>
        </p:nvGrpSpPr>
        <p:grpSpPr bwMode="auto">
          <a:xfrm>
            <a:off x="6934200" y="4953000"/>
            <a:ext cx="609600" cy="304800"/>
            <a:chOff x="1104" y="3168"/>
            <a:chExt cx="384" cy="192"/>
          </a:xfrm>
        </p:grpSpPr>
        <p:sp>
          <p:nvSpPr>
            <p:cNvPr id="43044" name="Rectangle 6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45" name="AutoShape 68"/>
            <p:cNvCxnSpPr>
              <a:cxnSpLocks noChangeShapeType="1"/>
              <a:stCxn id="4304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6934200" y="5943600"/>
            <a:ext cx="609600" cy="304800"/>
            <a:chOff x="1104" y="3168"/>
            <a:chExt cx="384" cy="192"/>
          </a:xfrm>
        </p:grpSpPr>
        <p:sp>
          <p:nvSpPr>
            <p:cNvPr id="43042" name="Rectangle 7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cxnSp>
          <p:nvCxnSpPr>
            <p:cNvPr id="43043" name="AutoShape 71"/>
            <p:cNvCxnSpPr>
              <a:cxnSpLocks noChangeShapeType="1"/>
              <a:stCxn id="4304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cxnSp>
        <p:nvCxnSpPr>
          <p:cNvPr id="43040" name="AutoShape 72"/>
          <p:cNvCxnSpPr>
            <a:cxnSpLocks noChangeShapeType="1"/>
            <a:stCxn id="43064" idx="0"/>
            <a:endCxn id="43012" idx="0"/>
          </p:cNvCxnSpPr>
          <p:nvPr/>
        </p:nvCxnSpPr>
        <p:spPr bwMode="auto">
          <a:xfrm rot="5400000" flipV="1">
            <a:off x="7123906" y="4344194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Placing skips</a:t>
            </a:r>
          </a:p>
        </p:txBody>
      </p:sp>
      <p:sp>
        <p:nvSpPr>
          <p:cNvPr id="4915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3" cstate="print"/>
            <a:stretch>
              <a:fillRect l="-1259" t="-1232" r="-2000"/>
            </a:stretch>
          </a:blipFill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5791200"/>
            <a:ext cx="4114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Transfer time from desk will grow by adding skip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Imag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Imag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441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1"/>
          <p:cNvSpPr txBox="1"/>
          <p:nvPr/>
        </p:nvSpPr>
        <p:spPr>
          <a:xfrm>
            <a:off x="549275" y="6538913"/>
            <a:ext cx="4805363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370" spc="10" dirty="0">
                <a:solidFill>
                  <a:srgbClr val="FFFFFF"/>
                </a:solidFill>
                <a:latin typeface="Arial"/>
                <a:cs typeface="Arial"/>
              </a:rPr>
              <a:t>J. Pei: Information Retrieval and Web Search -- Tokenization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55038" y="6538913"/>
            <a:ext cx="247650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875" y="533400"/>
            <a:ext cx="7608888" cy="62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4400" spc="10" dirty="0">
                <a:latin typeface="Arial"/>
                <a:cs typeface="Arial"/>
              </a:rPr>
              <a:t>Creating Equivalence Classes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49238" y="3427413"/>
            <a:ext cx="7756525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620" spc="10" dirty="0">
                <a:latin typeface="Arial"/>
                <a:cs typeface="Arial"/>
              </a:rPr>
              <a:t>•   </a:t>
            </a:r>
            <a:r>
              <a:rPr sz="2000" b="1" u="sng" spc="10" dirty="0">
                <a:latin typeface="Arial"/>
                <a:cs typeface="Arial"/>
              </a:rPr>
              <a:t>Maintaining relations between </a:t>
            </a:r>
            <a:r>
              <a:rPr sz="2000" b="1" u="sng" spc="10" dirty="0" err="1">
                <a:latin typeface="Arial"/>
                <a:cs typeface="Arial"/>
              </a:rPr>
              <a:t>unnormalized</a:t>
            </a:r>
            <a:r>
              <a:rPr lang="en-US" sz="2000" b="1" u="sng" dirty="0">
                <a:latin typeface="Arial"/>
                <a:cs typeface="Arial"/>
              </a:rPr>
              <a:t> </a:t>
            </a:r>
            <a:r>
              <a:rPr sz="2000" b="1" u="sng" spc="10" dirty="0">
                <a:latin typeface="Arial"/>
                <a:cs typeface="Arial"/>
              </a:rPr>
              <a:t>tokens</a:t>
            </a:r>
            <a:endParaRPr sz="2000" b="1" u="sng"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1475" y="3854450"/>
            <a:ext cx="7950200" cy="258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4488" indent="-344488">
              <a:defRPr/>
            </a:pPr>
            <a:r>
              <a:rPr spc="10" dirty="0">
                <a:latin typeface="Arial"/>
                <a:cs typeface="Arial"/>
              </a:rPr>
              <a:t>–  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unnormalized tokens and maintain a </a:t>
            </a:r>
            <a:r>
              <a:rPr sz="20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list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multiple vocabulary entries: when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asks for “car”, search both “car” </a:t>
            </a:r>
            <a:r>
              <a:rPr sz="20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and“automobile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indent="-227013">
              <a:defRPr/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 Expansion during index construction: index a document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“car” under “car” and “automobile”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 Expansion of query terms can be asymmetric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pc="10" dirty="0">
                <a:latin typeface="Arial"/>
                <a:cs typeface="Arial"/>
              </a:rPr>
              <a:t>–  A more space costly but more flexible method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75" y="1630363"/>
            <a:ext cx="8569325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We most commonly implicitly define equivalence classes of terms by, e.g., </a:t>
            </a:r>
          </a:p>
          <a:p>
            <a:pPr lvl="1" eaLnBrk="1" hangingPunct="1"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deleting periods to form a term</a:t>
            </a:r>
          </a:p>
          <a:p>
            <a:pPr lvl="2" eaLnBrk="1" hangingPunct="1">
              <a:defRPr/>
            </a:pPr>
            <a:r>
              <a:rPr lang="en-US" altLang="en-US" sz="1800" b="1" i="1" dirty="0">
                <a:sym typeface="Symbol" panose="05050102010706020507" pitchFamily="18" charset="2"/>
              </a:rPr>
              <a:t>U.S.A.</a:t>
            </a:r>
            <a:r>
              <a:rPr lang="en-US" altLang="en-US" sz="1800" b="1" dirty="0">
                <a:sym typeface="Symbol" panose="05050102010706020507" pitchFamily="18" charset="2"/>
              </a:rPr>
              <a:t>,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ym typeface="Symbol" panose="05050102010706020507" pitchFamily="18" charset="2"/>
              </a:rPr>
              <a:t>USA  </a:t>
            </a:r>
            <a:r>
              <a:rPr lang="en-US" altLang="en-US" sz="1800" b="1" i="1" dirty="0">
                <a:latin typeface="Wingdings" panose="05000000000000000000" pitchFamily="2" charset="2"/>
                <a:sym typeface="Symbol" panose="05050102010706020507" pitchFamily="18" charset="2"/>
              </a:rPr>
              <a:t></a:t>
            </a:r>
            <a:r>
              <a:rPr lang="en-US" altLang="en-US" sz="1800" b="1" i="1" dirty="0">
                <a:sym typeface="Symbol" panose="05050102010706020507" pitchFamily="18" charset="2"/>
              </a:rPr>
              <a:t>  USA</a:t>
            </a:r>
          </a:p>
          <a:p>
            <a:pPr lvl="1" eaLnBrk="1" hangingPunct="1"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deleting hyphens to form a term</a:t>
            </a:r>
          </a:p>
          <a:p>
            <a:pPr lvl="2" eaLnBrk="1" hangingPunct="1">
              <a:defRPr/>
            </a:pPr>
            <a:r>
              <a:rPr lang="en-US" altLang="en-US" sz="1800" b="1" i="1" dirty="0">
                <a:sym typeface="Symbol" panose="05050102010706020507" pitchFamily="18" charset="2"/>
              </a:rPr>
              <a:t>anti-discriminatory, antidiscriminatory  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to </a:t>
            </a:r>
            <a:r>
              <a:rPr lang="en-US" altLang="en-US" sz="1800" b="1" i="1" dirty="0">
                <a:sym typeface="Symbol" panose="05050102010706020507" pitchFamily="18" charset="2"/>
              </a:rPr>
              <a:t>antidiscriminatory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9C532D-3962-4206-ACD0-35BA67D92AD7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457200"/>
            <a:ext cx="8839200" cy="5667064"/>
          </a:xfrm>
          <a:prstGeom prst="rect">
            <a:avLst/>
          </a:prstGeom>
          <a:blipFill rotWithShape="0">
            <a:blip r:embed="rId2" cstate="print"/>
            <a:stretch>
              <a:fillRect l="-1103" t="-753" b="-150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Normalization to terms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495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An alternative to equivalence classing is to do asymmetric expansion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An example of where this may be useful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Enter: </a:t>
            </a:r>
            <a:r>
              <a:rPr lang="en-US" altLang="en-US" sz="2000" b="1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window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	Search: </a:t>
            </a:r>
            <a:r>
              <a:rPr lang="en-US" altLang="en-US" sz="2000" b="1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window, windows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Enter: </a:t>
            </a:r>
            <a:r>
              <a:rPr lang="en-US" altLang="en-US" sz="2000" b="1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windows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Search: </a:t>
            </a:r>
            <a:r>
              <a:rPr lang="en-US" altLang="en-US" sz="2000" b="1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Windows, windows, window</a:t>
            </a:r>
          </a:p>
          <a:p>
            <a:pPr lvl="1"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Enter: </a:t>
            </a:r>
            <a:r>
              <a:rPr lang="en-US" altLang="en-US" sz="2000" b="1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Windows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	Search: </a:t>
            </a:r>
            <a:r>
              <a:rPr lang="en-US" altLang="en-US" sz="2000" b="1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Windows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2.2.3</a:t>
            </a:r>
          </a:p>
        </p:txBody>
      </p:sp>
      <p:pic>
        <p:nvPicPr>
          <p:cNvPr id="27653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95800"/>
            <a:ext cx="48768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Normalization: other languages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Accents: e.g., French</a:t>
            </a:r>
            <a:r>
              <a:rPr lang="en-US" altLang="en-US" b="1" i="1" smtClean="0">
                <a:ea typeface="ＭＳ Ｐゴシック" pitchFamily="34" charset="-128"/>
              </a:rPr>
              <a:t> résumé</a:t>
            </a:r>
            <a:r>
              <a:rPr lang="en-US" altLang="en-US" smtClean="0">
                <a:ea typeface="ＭＳ Ｐゴシック" pitchFamily="34" charset="-128"/>
              </a:rPr>
              <a:t> vs. </a:t>
            </a:r>
            <a:r>
              <a:rPr lang="en-US" altLang="en-US" b="1" i="1" smtClean="0">
                <a:ea typeface="ＭＳ Ｐゴシック" pitchFamily="34" charset="-128"/>
              </a:rPr>
              <a:t>resume</a:t>
            </a:r>
            <a:r>
              <a:rPr lang="en-US" altLang="en-US" b="1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German: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Tuebingen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vs. 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Tübingen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Should be equivalent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Most important criterion: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How are your users like to write their queries for these words?</a:t>
            </a:r>
            <a:endParaRPr lang="en-US" altLang="en-US" sz="1600" smtClean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Even in languages that standardly have accents, users often may not type them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Often best to normalize to a de-accented term</a:t>
            </a:r>
          </a:p>
          <a:p>
            <a:pPr lvl="2" eaLnBrk="1" hangingPunct="1"/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Tuebingen, Tübingen, Tubingen </a:t>
            </a:r>
            <a:r>
              <a:rPr lang="en-US" altLang="en-US" smtClean="0">
                <a:latin typeface="Wingdings" pitchFamily="2" charset="2"/>
                <a:ea typeface="ＭＳ Ｐゴシック" pitchFamily="34" charset="-128"/>
                <a:sym typeface="Symbol" pitchFamily="18" charset="2"/>
              </a:rPr>
              <a:t></a:t>
            </a:r>
            <a:r>
              <a:rPr lang="en-US" altLang="en-US" b="1" i="1" smtClean="0">
                <a:ea typeface="ＭＳ Ｐゴシック" pitchFamily="34" charset="-128"/>
                <a:sym typeface="Symbol" pitchFamily="18" charset="2"/>
              </a:rPr>
              <a:t> Tubingen</a:t>
            </a:r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8763" y="5767388"/>
            <a:ext cx="8229600" cy="3505200"/>
          </a:xfrm>
        </p:spPr>
        <p:txBody>
          <a:bodyPr/>
          <a:lstStyle/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Often best to lower case everything, since users will use lowercase regardless of ‘correct’ capitalization…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2.2.3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228600" y="860425"/>
            <a:ext cx="5621338" cy="5540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spc="10" dirty="0">
                <a:latin typeface="Arial"/>
                <a:cs typeface="Arial"/>
              </a:rPr>
              <a:t>  </a:t>
            </a:r>
            <a:r>
              <a:rPr sz="3600" spc="10" dirty="0">
                <a:latin typeface="Arial"/>
                <a:cs typeface="Arial"/>
              </a:rPr>
              <a:t>Capitalization/case-folding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95313" y="3754438"/>
            <a:ext cx="7637462" cy="10795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280" spc="10" dirty="0">
                <a:latin typeface="Arial"/>
                <a:cs typeface="Arial"/>
              </a:rPr>
              <a:t>–  Use some heuristics to make some tokens lowercase,</a:t>
            </a:r>
            <a:endParaRPr sz="2200" dirty="0">
              <a:latin typeface="Arial"/>
              <a:cs typeface="Arial"/>
            </a:endParaRPr>
          </a:p>
          <a:p>
            <a:pPr marL="279399">
              <a:defRPr/>
            </a:pPr>
            <a:r>
              <a:rPr spc="10" dirty="0">
                <a:latin typeface="Arial"/>
                <a:cs typeface="Arial"/>
              </a:rPr>
              <a:t>e.g., covert the first word in a sentence, all words in a</a:t>
            </a:r>
            <a:endParaRPr dirty="0">
              <a:latin typeface="Arial"/>
              <a:cs typeface="Arial"/>
            </a:endParaRPr>
          </a:p>
          <a:p>
            <a:pPr marL="279399">
              <a:defRPr/>
            </a:pPr>
            <a:r>
              <a:rPr spc="10" dirty="0">
                <a:latin typeface="Arial"/>
                <a:cs typeface="Arial"/>
              </a:rPr>
              <a:t>title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62000" y="4902200"/>
            <a:ext cx="7867650" cy="7286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340" spc="10" dirty="0">
                <a:latin typeface="Arial"/>
                <a:cs typeface="Arial"/>
              </a:rPr>
              <a:t>–  </a:t>
            </a:r>
            <a:r>
              <a:rPr sz="2340" b="1" u="sng" spc="10" dirty="0">
                <a:latin typeface="Arial"/>
                <a:cs typeface="Arial"/>
              </a:rPr>
              <a:t>Truecasing: </a:t>
            </a:r>
            <a:r>
              <a:rPr sz="2340" spc="10" dirty="0">
                <a:latin typeface="Arial"/>
                <a:cs typeface="Arial"/>
              </a:rPr>
              <a:t>use a machine learning sequence model to</a:t>
            </a:r>
            <a:endParaRPr sz="2300" dirty="0">
              <a:latin typeface="Arial"/>
              <a:cs typeface="Arial"/>
            </a:endParaRPr>
          </a:p>
          <a:p>
            <a:pPr marL="279399">
              <a:defRPr/>
            </a:pPr>
            <a:r>
              <a:rPr spc="10" dirty="0">
                <a:latin typeface="Arial"/>
                <a:cs typeface="Arial"/>
              </a:rPr>
              <a:t>make the decision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182563" y="1576388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Reduce all letters to lower case</a:t>
            </a:r>
          </a:p>
          <a:p>
            <a:pPr lvl="1"/>
            <a:r>
              <a:rPr lang="en-US" altLang="en-US"/>
              <a:t>exception: upper case in mid-sentence?</a:t>
            </a:r>
          </a:p>
          <a:p>
            <a:pPr lvl="2"/>
            <a:r>
              <a:rPr lang="en-US" altLang="en-US"/>
              <a:t>e.g., General Motors</a:t>
            </a:r>
          </a:p>
          <a:p>
            <a:pPr lvl="2"/>
            <a:r>
              <a:rPr lang="en-US" altLang="en-US"/>
              <a:t>Fed vs. fed(governmental organization)</a:t>
            </a:r>
          </a:p>
          <a:p>
            <a:pPr lvl="2"/>
            <a:r>
              <a:rPr lang="en-US" altLang="en-US"/>
              <a:t>SAIL vs. sail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2970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0088" y="1862138"/>
            <a:ext cx="20574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Stemming and Lemmatization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Imag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Imag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441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1"/>
          <p:cNvSpPr txBox="1"/>
          <p:nvPr/>
        </p:nvSpPr>
        <p:spPr>
          <a:xfrm>
            <a:off x="549275" y="6538913"/>
            <a:ext cx="4805363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370" spc="10" dirty="0">
                <a:solidFill>
                  <a:srgbClr val="FFFFFF"/>
                </a:solidFill>
                <a:latin typeface="Arial"/>
                <a:cs typeface="Arial"/>
              </a:rPr>
              <a:t>J. Pei: Information Retrieval and Web Search -- Tokenization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55038" y="6538913"/>
            <a:ext cx="247650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875" y="533400"/>
            <a:ext cx="7546975" cy="62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4400" spc="10" dirty="0">
                <a:latin typeface="Arial"/>
                <a:cs typeface="Arial"/>
              </a:rPr>
              <a:t>Stemming and Lemmatization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875" y="1679575"/>
            <a:ext cx="8010525" cy="815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710" spc="10" dirty="0">
                <a:latin typeface="Arial"/>
                <a:cs typeface="Arial"/>
              </a:rPr>
              <a:t>•   How can we know </a:t>
            </a:r>
            <a:r>
              <a:rPr sz="2710" spc="10" dirty="0">
                <a:latin typeface="MS PGothic"/>
                <a:cs typeface="MS PGothic"/>
              </a:rPr>
              <a:t>“</a:t>
            </a:r>
            <a:r>
              <a:rPr sz="2710" spc="10" dirty="0">
                <a:latin typeface="Arial"/>
                <a:cs typeface="Arial"/>
              </a:rPr>
              <a:t>organize</a:t>
            </a:r>
            <a:r>
              <a:rPr sz="2710" spc="10" dirty="0">
                <a:latin typeface="MS PGothic"/>
                <a:cs typeface="MS PGothic"/>
              </a:rPr>
              <a:t>”</a:t>
            </a:r>
            <a:r>
              <a:rPr sz="2710" spc="10" dirty="0">
                <a:latin typeface="Arial"/>
                <a:cs typeface="Arial"/>
              </a:rPr>
              <a:t>, </a:t>
            </a:r>
            <a:r>
              <a:rPr sz="2710" spc="10" dirty="0">
                <a:latin typeface="MS PGothic"/>
                <a:cs typeface="MS PGothic"/>
              </a:rPr>
              <a:t>“</a:t>
            </a:r>
            <a:r>
              <a:rPr sz="2710" spc="10" dirty="0">
                <a:latin typeface="Arial"/>
                <a:cs typeface="Arial"/>
              </a:rPr>
              <a:t>organizes</a:t>
            </a:r>
            <a:r>
              <a:rPr sz="2710" spc="10" dirty="0">
                <a:latin typeface="MS PGothic"/>
                <a:cs typeface="MS PGothic"/>
              </a:rPr>
              <a:t>”</a:t>
            </a:r>
            <a:r>
              <a:rPr sz="2710" spc="10" dirty="0">
                <a:latin typeface="Arial"/>
                <a:cs typeface="Arial"/>
              </a:rPr>
              <a:t>, and</a:t>
            </a:r>
            <a:endParaRPr sz="270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MS PGothic"/>
                <a:cs typeface="MS PGothic"/>
              </a:rPr>
              <a:t>“</a:t>
            </a:r>
            <a:r>
              <a:rPr sz="2800" spc="10" dirty="0">
                <a:latin typeface="Arial"/>
                <a:cs typeface="Arial"/>
              </a:rPr>
              <a:t>organizing</a:t>
            </a:r>
            <a:r>
              <a:rPr sz="2800" spc="10" dirty="0">
                <a:latin typeface="MS PGothic"/>
                <a:cs typeface="MS PGothic"/>
              </a:rPr>
              <a:t>”</a:t>
            </a:r>
            <a:r>
              <a:rPr sz="2800" spc="10" dirty="0">
                <a:latin typeface="Arial"/>
                <a:cs typeface="Arial"/>
              </a:rPr>
              <a:t> should map to the same word?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6875" y="2616200"/>
            <a:ext cx="8188325" cy="12509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710" spc="10" dirty="0">
                <a:latin typeface="Arial"/>
                <a:cs typeface="Arial"/>
              </a:rPr>
              <a:t>•   Stemming and lemmatization: reduce inflectional</a:t>
            </a:r>
            <a:endParaRPr sz="2700" dirty="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forms and sometimes derivationally related forms</a:t>
            </a:r>
            <a:endParaRPr sz="2800" dirty="0"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latin typeface="Arial"/>
                <a:cs typeface="Arial"/>
              </a:rPr>
              <a:t>of a word to a common base form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54075" y="3957638"/>
            <a:ext cx="2598738" cy="3397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pc="10" dirty="0">
                <a:latin typeface="Arial"/>
                <a:cs typeface="Arial"/>
              </a:rPr>
              <a:t>–  am, are, is </a:t>
            </a:r>
            <a:r>
              <a:rPr spc="10" dirty="0">
                <a:latin typeface="Wingdings"/>
                <a:cs typeface="Wingdings"/>
              </a:rPr>
              <a:t></a:t>
            </a:r>
            <a:r>
              <a:rPr spc="10" dirty="0">
                <a:latin typeface="Arial"/>
                <a:cs typeface="Arial"/>
              </a:rPr>
              <a:t> be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54075" y="4402138"/>
            <a:ext cx="4056063" cy="3397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pc="10" dirty="0">
                <a:latin typeface="Arial"/>
                <a:cs typeface="Arial"/>
              </a:rPr>
              <a:t>–  car, cars, car’s, cars’ </a:t>
            </a:r>
            <a:r>
              <a:rPr spc="10" dirty="0">
                <a:latin typeface="Wingdings"/>
                <a:cs typeface="Wingdings"/>
              </a:rPr>
              <a:t></a:t>
            </a:r>
            <a:r>
              <a:rPr spc="10" dirty="0">
                <a:latin typeface="Arial"/>
                <a:cs typeface="Arial"/>
              </a:rPr>
              <a:t> car</a:t>
            </a:r>
            <a:endParaRPr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54075" y="4833938"/>
            <a:ext cx="7716838" cy="711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340" spc="10" dirty="0">
                <a:latin typeface="Arial"/>
                <a:cs typeface="Arial"/>
              </a:rPr>
              <a:t>–  </a:t>
            </a:r>
            <a:r>
              <a:rPr sz="2340" spc="10" dirty="0">
                <a:latin typeface="MS PGothic"/>
                <a:cs typeface="MS PGothic"/>
              </a:rPr>
              <a:t>“</a:t>
            </a:r>
            <a:r>
              <a:rPr sz="2340" spc="10" dirty="0">
                <a:latin typeface="Arial"/>
                <a:cs typeface="Arial"/>
              </a:rPr>
              <a:t>the boy’s cars are different colors</a:t>
            </a:r>
            <a:r>
              <a:rPr sz="2340" spc="10" dirty="0">
                <a:latin typeface="MS PGothic"/>
                <a:cs typeface="MS PGothic"/>
              </a:rPr>
              <a:t>”</a:t>
            </a:r>
            <a:r>
              <a:rPr sz="2340" spc="10" dirty="0">
                <a:latin typeface="Arial"/>
                <a:cs typeface="Arial"/>
              </a:rPr>
              <a:t> </a:t>
            </a:r>
            <a:r>
              <a:rPr sz="2340" spc="10" dirty="0">
                <a:latin typeface="Wingdings"/>
                <a:cs typeface="Wingdings"/>
              </a:rPr>
              <a:t></a:t>
            </a:r>
            <a:r>
              <a:rPr sz="2340" spc="10" dirty="0">
                <a:latin typeface="Arial"/>
                <a:cs typeface="Arial"/>
              </a:rPr>
              <a:t> </a:t>
            </a:r>
            <a:r>
              <a:rPr sz="2340" spc="10" dirty="0">
                <a:latin typeface="MS PGothic"/>
                <a:cs typeface="MS PGothic"/>
              </a:rPr>
              <a:t>“</a:t>
            </a:r>
            <a:r>
              <a:rPr sz="2340" spc="10" dirty="0">
                <a:latin typeface="Arial"/>
                <a:cs typeface="Arial"/>
              </a:rPr>
              <a:t>the boy car be</a:t>
            </a:r>
            <a:endParaRPr sz="2300">
              <a:latin typeface="Arial"/>
              <a:cs typeface="Arial"/>
            </a:endParaRPr>
          </a:p>
          <a:p>
            <a:pPr marL="279399">
              <a:defRPr/>
            </a:pPr>
            <a:r>
              <a:rPr spc="10" dirty="0">
                <a:latin typeface="Arial"/>
                <a:cs typeface="Arial"/>
              </a:rPr>
              <a:t>different color</a:t>
            </a:r>
            <a:r>
              <a:rPr spc="10" dirty="0">
                <a:latin typeface="MS PGothic"/>
                <a:cs typeface="MS PGothic"/>
              </a:rPr>
              <a:t>”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8B340A-87F4-40D2-A304-DE7B2E14FD5B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153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Imag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Imag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71600"/>
            <a:ext cx="441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1"/>
          <p:cNvSpPr txBox="1"/>
          <p:nvPr/>
        </p:nvSpPr>
        <p:spPr>
          <a:xfrm>
            <a:off x="549275" y="6538913"/>
            <a:ext cx="4805363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370" spc="10" dirty="0">
                <a:solidFill>
                  <a:srgbClr val="FFFFFF"/>
                </a:solidFill>
                <a:latin typeface="Arial"/>
                <a:cs typeface="Arial"/>
              </a:rPr>
              <a:t>J. Pei: Information Retrieval and Web Search -- Tokenization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55038" y="6538913"/>
            <a:ext cx="247650" cy="1984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875" y="533400"/>
            <a:ext cx="2670175" cy="62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4400" spc="10" dirty="0">
                <a:latin typeface="Arial"/>
                <a:cs typeface="Arial"/>
              </a:rPr>
              <a:t>Stemming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875" y="1644650"/>
            <a:ext cx="8201025" cy="12795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710" spc="10" dirty="0">
                <a:latin typeface="Arial"/>
                <a:cs typeface="Arial"/>
              </a:rPr>
              <a:t>•   Algorithmic: a crude heuristic process that </a:t>
            </a:r>
            <a:r>
              <a:rPr sz="2710" spc="10" dirty="0">
                <a:solidFill>
                  <a:srgbClr val="FF0000"/>
                </a:solidFill>
                <a:latin typeface="Arial"/>
                <a:cs typeface="Arial"/>
              </a:rPr>
              <a:t>chops</a:t>
            </a:r>
            <a:endParaRPr sz="27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42899">
              <a:defRPr/>
            </a:pP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off the ends of words in the hope of being correct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most of the time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54075" y="2860675"/>
            <a:ext cx="4826000" cy="3397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pc="10" dirty="0">
                <a:latin typeface="Arial"/>
                <a:cs typeface="Arial"/>
              </a:rPr>
              <a:t>–  Often remove derivational affixes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6875" y="3278188"/>
            <a:ext cx="3325813" cy="3968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•   Porter</a:t>
            </a:r>
            <a:r>
              <a:rPr sz="2800" spc="10" dirty="0">
                <a:latin typeface="MS PGothic"/>
                <a:cs typeface="MS PGothic"/>
              </a:rPr>
              <a:t>’</a:t>
            </a:r>
            <a:r>
              <a:rPr sz="2800" spc="10" dirty="0">
                <a:latin typeface="Arial"/>
                <a:cs typeface="Arial"/>
              </a:rPr>
              <a:t>s 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3088" y="3848100"/>
            <a:ext cx="82296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Conventions + 5 phases of reductions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phases applied sequentially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each phase consists of a set of rules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On-screen Show (4:3)</PresentationFormat>
  <Paragraphs>215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Normalization to terms</vt:lpstr>
      <vt:lpstr>Slide 2</vt:lpstr>
      <vt:lpstr>Normalization to terms</vt:lpstr>
      <vt:lpstr>Normalization: other languages</vt:lpstr>
      <vt:lpstr>Slide 5</vt:lpstr>
      <vt:lpstr>Slide 6</vt:lpstr>
      <vt:lpstr>Slide 7</vt:lpstr>
      <vt:lpstr>Slide 8</vt:lpstr>
      <vt:lpstr>Slide 9</vt:lpstr>
      <vt:lpstr>Porter’s algorithm</vt:lpstr>
      <vt:lpstr>Slide 11</vt:lpstr>
      <vt:lpstr>Slide 12</vt:lpstr>
      <vt:lpstr>Slide 13</vt:lpstr>
      <vt:lpstr>Recall basic merge</vt:lpstr>
      <vt:lpstr>Augment postings with skip pointers (at indexing time)</vt:lpstr>
      <vt:lpstr>Query processing with skip pointers</vt:lpstr>
      <vt:lpstr>Slide 17</vt:lpstr>
      <vt:lpstr>Where do we place skips?</vt:lpstr>
      <vt:lpstr>Placing skips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to terms</dc:title>
  <dc:creator>ahmed hp</dc:creator>
  <cp:lastModifiedBy>ahmed hp</cp:lastModifiedBy>
  <cp:revision>2</cp:revision>
  <dcterms:created xsi:type="dcterms:W3CDTF">2023-03-08T07:56:37Z</dcterms:created>
  <dcterms:modified xsi:type="dcterms:W3CDTF">2023-03-15T08:08:19Z</dcterms:modified>
</cp:coreProperties>
</file>