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89D8-C53A-4886-999E-E6D020ADE631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0CE9-F821-47A6-9154-80CCED2B6D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89D8-C53A-4886-999E-E6D020ADE631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0CE9-F821-47A6-9154-80CCED2B6D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89D8-C53A-4886-999E-E6D020ADE631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0CE9-F821-47A6-9154-80CCED2B6D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84263" y="1981200"/>
            <a:ext cx="3013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600" smtClean="0">
                <a:solidFill>
                  <a:srgbClr val="FBFCFF"/>
                </a:solidFill>
                <a:latin typeface="Calibri" panose="020F0502020204030204" pitchFamily="34" charset="0"/>
              </a:rPr>
              <a:t>Introduction to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0263" y="2590800"/>
            <a:ext cx="56467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4800" b="1" smtClean="0">
                <a:solidFill>
                  <a:srgbClr val="139CB7"/>
                </a:solidFill>
                <a:latin typeface="Calibri" panose="020F0502020204030204" pitchFamily="34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7B37341B-BACD-47FD-9543-F645F8D278C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89D8-C53A-4886-999E-E6D020ADE631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0CE9-F821-47A6-9154-80CCED2B6D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89D8-C53A-4886-999E-E6D020ADE631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0CE9-F821-47A6-9154-80CCED2B6D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89D8-C53A-4886-999E-E6D020ADE631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0CE9-F821-47A6-9154-80CCED2B6D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89D8-C53A-4886-999E-E6D020ADE631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0CE9-F821-47A6-9154-80CCED2B6D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89D8-C53A-4886-999E-E6D020ADE631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0CE9-F821-47A6-9154-80CCED2B6D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89D8-C53A-4886-999E-E6D020ADE631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0CE9-F821-47A6-9154-80CCED2B6D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89D8-C53A-4886-999E-E6D020ADE631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0CE9-F821-47A6-9154-80CCED2B6D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89D8-C53A-4886-999E-E6D020ADE631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0CE9-F821-47A6-9154-80CCED2B6D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389D8-C53A-4886-999E-E6D020ADE631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0CE9-F821-47A6-9154-80CCED2B6D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CS276: </a:t>
            </a:r>
            <a:r>
              <a:rPr lang="en-US" altLang="en-US" smtClean="0">
                <a:ea typeface="ＭＳ Ｐゴシック" pitchFamily="-112" charset="-128"/>
                <a:cs typeface="Times New Roman" pitchFamily="-112" charset="0"/>
              </a:rPr>
              <a:t>Information Retrieval and Web Search</a:t>
            </a:r>
          </a:p>
          <a:p>
            <a:pPr eaLnBrk="1" hangingPunct="1">
              <a:spcAft>
                <a:spcPts val="2400"/>
              </a:spcAft>
            </a:pPr>
            <a:r>
              <a:rPr lang="en-US" altLang="en-US" smtClean="0">
                <a:ea typeface="ＭＳ Ｐゴシック" pitchFamily="-112" charset="-128"/>
                <a:cs typeface="Times New Roman" pitchFamily="-112" charset="0"/>
              </a:rPr>
              <a:t>Pandu Nayak and Prabhakar Raghavan</a:t>
            </a:r>
          </a:p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Lecture 3: Dictionaries and tolerant retrieval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This lecture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 smtClean="0">
                <a:ea typeface="ＭＳ Ｐゴシック" pitchFamily="-112" charset="-128"/>
              </a:rPr>
              <a:t>Dictionary data structures</a:t>
            </a:r>
          </a:p>
          <a:p>
            <a:pPr eaLnBrk="1" hangingPunct="1"/>
            <a:r>
              <a:rPr lang="en-US" altLang="en-US" sz="3000" smtClean="0">
                <a:ea typeface="ＭＳ Ｐゴシック" pitchFamily="-112" charset="-128"/>
              </a:rPr>
              <a:t>“Tolerant” retrieval</a:t>
            </a:r>
          </a:p>
          <a:p>
            <a:pPr lvl="1" eaLnBrk="1" hangingPunct="1"/>
            <a:r>
              <a:rPr lang="en-US" altLang="en-US" sz="2800" smtClean="0">
                <a:ea typeface="ＭＳ Ｐゴシック" pitchFamily="-112" charset="-128"/>
              </a:rPr>
              <a:t>Wild-card queries</a:t>
            </a:r>
          </a:p>
          <a:p>
            <a:pPr lvl="1" eaLnBrk="1" hangingPunct="1"/>
            <a:r>
              <a:rPr lang="en-US" altLang="en-US" sz="2800" smtClean="0">
                <a:ea typeface="ＭＳ Ｐゴシック" pitchFamily="-112" charset="-128"/>
              </a:rPr>
              <a:t>Spelling correction</a:t>
            </a:r>
          </a:p>
          <a:p>
            <a:pPr lvl="1" eaLnBrk="1" hangingPunct="1"/>
            <a:r>
              <a:rPr lang="en-US" altLang="en-US" sz="2800" smtClean="0">
                <a:ea typeface="ＭＳ Ｐゴシック" pitchFamily="-112" charset="-128"/>
              </a:rPr>
              <a:t>Soundex</a:t>
            </a:r>
          </a:p>
        </p:txBody>
      </p:sp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59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ＭＳ Ｐゴシック" pitchFamily="-112" charset="-128"/>
              </a:rPr>
              <a:t>Ch. 3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F92F23C-57BD-4F7F-A6F0-C1F341A5CE3A}" type="slidenum">
              <a:rPr lang="en-US" altLang="en-US">
                <a:ea typeface="ＭＳ Ｐゴシック" pitchFamily="-112" charset="-128"/>
              </a:rPr>
              <a:pPr/>
              <a:t>2</a:t>
            </a:fld>
            <a:endParaRPr lang="en-US" altLang="en-US">
              <a:ea typeface="ＭＳ Ｐゴシック" pitchFamily="-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Dictionary data structures for inverted indexes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The dictionary data structure stores the term vocabulary, document frequency, pointers to each postings list …</a:t>
            </a:r>
            <a:r>
              <a:rPr lang="en-US" altLang="en-US" smtClean="0">
                <a:solidFill>
                  <a:srgbClr val="00A000"/>
                </a:solidFill>
                <a:ea typeface="ＭＳ Ｐゴシック" pitchFamily="-112" charset="-128"/>
              </a:rPr>
              <a:t> in what data structure?</a:t>
            </a:r>
          </a:p>
          <a:p>
            <a:pPr lvl="1" eaLnBrk="1" hangingPunct="1"/>
            <a:endParaRPr lang="en-US" altLang="en-US" smtClean="0">
              <a:ea typeface="ＭＳ Ｐゴシック" pitchFamily="-112" charset="-128"/>
            </a:endParaRPr>
          </a:p>
        </p:txBody>
      </p:sp>
      <p:pic>
        <p:nvPicPr>
          <p:cNvPr id="13316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97213"/>
            <a:ext cx="8382000" cy="353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ＭＳ Ｐゴシック" pitchFamily="-112" charset="-128"/>
              </a:rPr>
              <a:t>Sec. 3.1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71712B1-816C-4E25-8ECD-298FD06AA86F}" type="slidenum">
              <a:rPr lang="en-US" altLang="en-US">
                <a:ea typeface="ＭＳ Ｐゴシック" pitchFamily="-112" charset="-128"/>
              </a:rPr>
              <a:pPr/>
              <a:t>3</a:t>
            </a:fld>
            <a:endParaRPr lang="en-US" altLang="en-US">
              <a:ea typeface="ＭＳ Ｐゴシック" pitchFamily="-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A naïve dictionary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An array of struct:</a:t>
            </a:r>
          </a:p>
          <a:p>
            <a:pPr eaLnBrk="1" hangingPunct="1"/>
            <a:endParaRPr lang="en-US" altLang="en-US" smtClean="0">
              <a:ea typeface="ＭＳ Ｐゴシック" pitchFamily="-112" charset="-128"/>
            </a:endParaRPr>
          </a:p>
          <a:p>
            <a:pPr eaLnBrk="1" hangingPunct="1"/>
            <a:endParaRPr lang="en-US" altLang="en-US" sz="2000" smtClean="0">
              <a:ea typeface="ＭＳ Ｐゴシック" pitchFamily="-112" charset="-128"/>
            </a:endParaRPr>
          </a:p>
          <a:p>
            <a:pPr eaLnBrk="1" hangingPunct="1"/>
            <a:endParaRPr lang="en-US" altLang="en-US" sz="2000" smtClean="0">
              <a:ea typeface="ＭＳ Ｐゴシック" pitchFamily="-112" charset="-128"/>
            </a:endParaRPr>
          </a:p>
          <a:p>
            <a:pPr eaLnBrk="1" hangingPunct="1"/>
            <a:endParaRPr lang="en-US" altLang="en-US" sz="2000" smtClean="0">
              <a:ea typeface="ＭＳ Ｐゴシック" pitchFamily="-112" charset="-128"/>
            </a:endParaRPr>
          </a:p>
          <a:p>
            <a:pPr eaLnBrk="1" hangingPunct="1"/>
            <a:endParaRPr lang="en-US" altLang="en-US" smtClean="0">
              <a:ea typeface="ＭＳ Ｐゴシック" pitchFamily="-112" charset="-128"/>
            </a:endParaRPr>
          </a:p>
          <a:p>
            <a:pPr eaLnBrk="1" hangingPunct="1"/>
            <a:endParaRPr lang="en-US" altLang="en-US" smtClean="0">
              <a:ea typeface="ＭＳ Ｐゴシック" pitchFamily="-112" charset="-128"/>
            </a:endParaRPr>
          </a:p>
          <a:p>
            <a:pPr eaLnBrk="1" hangingPunct="1">
              <a:buFont typeface="Wingdings" pitchFamily="-112" charset="2"/>
              <a:buNone/>
            </a:pPr>
            <a:r>
              <a:rPr lang="en-US" altLang="en-US" sz="2400" smtClean="0">
                <a:ea typeface="ＭＳ Ｐゴシック" pitchFamily="-112" charset="-128"/>
              </a:rPr>
              <a:t>         char[20]   int                   Postings *</a:t>
            </a:r>
          </a:p>
          <a:p>
            <a:pPr eaLnBrk="1" hangingPunct="1">
              <a:buFont typeface="Wingdings" pitchFamily="-112" charset="2"/>
              <a:buNone/>
            </a:pPr>
            <a:r>
              <a:rPr lang="en-US" altLang="en-US" sz="2400" smtClean="0">
                <a:ea typeface="ＭＳ Ｐゴシック" pitchFamily="-112" charset="-128"/>
              </a:rPr>
              <a:t>         </a:t>
            </a:r>
            <a:r>
              <a:rPr lang="en-US" altLang="en-US" sz="2400" smtClean="0">
                <a:solidFill>
                  <a:srgbClr val="00A000"/>
                </a:solidFill>
                <a:ea typeface="ＭＳ Ｐゴシック" pitchFamily="-112" charset="-128"/>
              </a:rPr>
              <a:t>20 bytes   4/8 bytes        4/8 bytes  </a:t>
            </a:r>
          </a:p>
          <a:p>
            <a:pPr eaLnBrk="1" hangingPunct="1"/>
            <a:r>
              <a:rPr lang="en-US" altLang="en-US" sz="2400" smtClean="0">
                <a:solidFill>
                  <a:schemeClr val="tx2"/>
                </a:solidFill>
                <a:ea typeface="ＭＳ Ｐゴシック" pitchFamily="-112" charset="-128"/>
              </a:rPr>
              <a:t>How do we store a dictionary in memory efficiently?</a:t>
            </a:r>
          </a:p>
          <a:p>
            <a:pPr eaLnBrk="1" hangingPunct="1"/>
            <a:r>
              <a:rPr lang="en-US" altLang="en-US" sz="2400" smtClean="0">
                <a:solidFill>
                  <a:schemeClr val="tx2"/>
                </a:solidFill>
                <a:ea typeface="ＭＳ Ｐゴシック" pitchFamily="-112" charset="-128"/>
              </a:rPr>
              <a:t>How do we quickly look up elements at query time?</a:t>
            </a:r>
          </a:p>
        </p:txBody>
      </p:sp>
      <p:pic>
        <p:nvPicPr>
          <p:cNvPr id="14340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209800"/>
            <a:ext cx="5638800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ＭＳ Ｐゴシック" pitchFamily="-112" charset="-128"/>
              </a:rPr>
              <a:t>Sec. 3.1</a:t>
            </a: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4202A51-6ADC-48E3-90C6-67F5DDFB87CE}" type="slidenum">
              <a:rPr lang="en-US" altLang="en-US">
                <a:ea typeface="ＭＳ Ｐゴシック" pitchFamily="-112" charset="-128"/>
              </a:rPr>
              <a:pPr/>
              <a:t>4</a:t>
            </a:fld>
            <a:endParaRPr lang="en-US" altLang="en-US">
              <a:ea typeface="ＭＳ Ｐゴシック" pitchFamily="-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Search structure for Dictionary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Two main choices:</a:t>
            </a:r>
          </a:p>
          <a:p>
            <a:pPr lvl="1" eaLnBrk="1" hangingPunct="1"/>
            <a:r>
              <a:rPr lang="en-US" altLang="en-US" smtClean="0">
                <a:ea typeface="ＭＳ Ｐゴシック" pitchFamily="-112" charset="-128"/>
              </a:rPr>
              <a:t>Hashtables</a:t>
            </a:r>
          </a:p>
          <a:p>
            <a:pPr lvl="1" eaLnBrk="1" hangingPunct="1"/>
            <a:r>
              <a:rPr lang="en-US" altLang="en-US" smtClean="0">
                <a:ea typeface="ＭＳ Ｐゴシック" pitchFamily="-112" charset="-128"/>
              </a:rPr>
              <a:t>Search Trees</a:t>
            </a:r>
          </a:p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Some IR systems use hashtables, some trees</a:t>
            </a:r>
          </a:p>
          <a:p>
            <a:pPr eaLnBrk="1" hangingPunct="1"/>
            <a:endParaRPr lang="en-US" altLang="en-US" smtClean="0">
              <a:ea typeface="ＭＳ Ｐゴシック" pitchFamily="-112" charset="-128"/>
            </a:endParaRPr>
          </a:p>
        </p:txBody>
      </p:sp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ＭＳ Ｐゴシック" pitchFamily="-112" charset="-128"/>
              </a:rPr>
              <a:t>Sec. 3.1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C71253F-018F-431A-8E99-568D5786E9DE}" type="slidenum">
              <a:rPr lang="en-US" altLang="en-US">
                <a:ea typeface="ＭＳ Ｐゴシック" pitchFamily="-112" charset="-128"/>
              </a:rPr>
              <a:pPr/>
              <a:t>5</a:t>
            </a:fld>
            <a:endParaRPr lang="en-US" altLang="en-US">
              <a:ea typeface="ＭＳ Ｐゴシック" pitchFamily="-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Hashtables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Each vocabulary term is hashed to an integer</a:t>
            </a:r>
          </a:p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Pros:</a:t>
            </a:r>
          </a:p>
          <a:p>
            <a:pPr lvl="1" eaLnBrk="1" hangingPunct="1"/>
            <a:r>
              <a:rPr lang="en-US" altLang="en-US" smtClean="0">
                <a:ea typeface="ＭＳ Ｐゴシック" pitchFamily="-112" charset="-128"/>
              </a:rPr>
              <a:t>Lookup is faster than for a tree: O(1)</a:t>
            </a:r>
          </a:p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Cons:</a:t>
            </a:r>
          </a:p>
          <a:p>
            <a:pPr lvl="1" eaLnBrk="1" hangingPunct="1"/>
            <a:r>
              <a:rPr lang="en-US" altLang="en-US" smtClean="0">
                <a:ea typeface="ＭＳ Ｐゴシック" pitchFamily="-112" charset="-128"/>
              </a:rPr>
              <a:t>No easy way to find </a:t>
            </a:r>
            <a:r>
              <a:rPr lang="en-US" altLang="en-US" u="sng" smtClean="0">
                <a:ea typeface="ＭＳ Ｐゴシック" pitchFamily="-112" charset="-128"/>
              </a:rPr>
              <a:t>minor variants</a:t>
            </a:r>
            <a:r>
              <a:rPr lang="en-US" altLang="en-US" smtClean="0">
                <a:ea typeface="ＭＳ Ｐゴシック" pitchFamily="-112" charset="-128"/>
              </a:rPr>
              <a:t>:</a:t>
            </a:r>
          </a:p>
          <a:p>
            <a:pPr lvl="2" eaLnBrk="1" hangingPunct="1"/>
            <a:r>
              <a:rPr lang="en-US" altLang="en-US" smtClean="0">
                <a:ea typeface="ＭＳ Ｐゴシック" pitchFamily="-112" charset="-128"/>
              </a:rPr>
              <a:t>judgment/judgement</a:t>
            </a:r>
          </a:p>
          <a:p>
            <a:pPr lvl="1" eaLnBrk="1" hangingPunct="1"/>
            <a:r>
              <a:rPr lang="en-US" altLang="en-US" smtClean="0">
                <a:ea typeface="ＭＳ Ｐゴシック" pitchFamily="-112" charset="-128"/>
              </a:rPr>
              <a:t>No prefix search (judg*)		</a:t>
            </a:r>
            <a:r>
              <a:rPr lang="en-US" altLang="en-US" smtClean="0">
                <a:solidFill>
                  <a:srgbClr val="00A000"/>
                </a:solidFill>
                <a:ea typeface="ＭＳ Ｐゴシック" pitchFamily="-112" charset="-128"/>
              </a:rPr>
              <a:t>[tolerant  retrieval]</a:t>
            </a:r>
          </a:p>
          <a:p>
            <a:pPr lvl="1" eaLnBrk="1" hangingPunct="1"/>
            <a:r>
              <a:rPr lang="en-US" altLang="en-US" smtClean="0">
                <a:ea typeface="ＭＳ Ｐゴシック" pitchFamily="-112" charset="-128"/>
              </a:rPr>
              <a:t>If vocabulary keeps growing, need to occasionally do the expensive operation of rehashing </a:t>
            </a:r>
            <a:r>
              <a:rPr lang="en-US" altLang="en-US" i="1" smtClean="0">
                <a:ea typeface="ＭＳ Ｐゴシック" pitchFamily="-112" charset="-128"/>
              </a:rPr>
              <a:t>everything </a:t>
            </a:r>
            <a:r>
              <a:rPr lang="en-US" altLang="en-US" smtClean="0">
                <a:ea typeface="ＭＳ Ｐゴシック" pitchFamily="-112" charset="-128"/>
              </a:rPr>
              <a:t>( to avoid collision).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ＭＳ Ｐゴシック" pitchFamily="-112" charset="-128"/>
              </a:rPr>
              <a:t>Sec. 3.1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6B34F62-01D3-446B-8D40-0CA43C09D7A2}" type="slidenum">
              <a:rPr lang="en-US" altLang="en-US">
                <a:ea typeface="ＭＳ Ｐゴシック" pitchFamily="-112" charset="-128"/>
              </a:rPr>
              <a:pPr/>
              <a:t>6</a:t>
            </a:fld>
            <a:endParaRPr lang="en-US" altLang="en-US">
              <a:ea typeface="ＭＳ Ｐゴシック" pitchFamily="-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2"/>
          <p:cNvSpPr>
            <a:spLocks noChangeArrowheads="1"/>
          </p:cNvSpPr>
          <p:nvPr/>
        </p:nvSpPr>
        <p:spPr bwMode="auto">
          <a:xfrm>
            <a:off x="4267200" y="14589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1600">
                <a:ea typeface="ＭＳ Ｐゴシック" pitchFamily="-112" charset="-128"/>
              </a:rPr>
              <a:t>Root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6324600" y="23733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ea typeface="ＭＳ Ｐゴシック" pitchFamily="-112" charset="-128"/>
            </a:endParaRPr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09800" y="23733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ea typeface="ＭＳ Ｐゴシック" pitchFamily="-112" charset="-128"/>
            </a:endParaRPr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7010400" y="32115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ea typeface="ＭＳ Ｐゴシック" pitchFamily="-112" charset="-128"/>
            </a:endParaRPr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743200" y="3287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ea typeface="ＭＳ Ｐゴシック" pitchFamily="-112" charset="-128"/>
            </a:endParaRPr>
          </a:p>
        </p:txBody>
      </p:sp>
      <p:sp>
        <p:nvSpPr>
          <p:cNvPr id="17415" name="Oval 9"/>
          <p:cNvSpPr>
            <a:spLocks noChangeArrowheads="1"/>
          </p:cNvSpPr>
          <p:nvPr/>
        </p:nvSpPr>
        <p:spPr bwMode="auto">
          <a:xfrm>
            <a:off x="1676400" y="3287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ea typeface="ＭＳ Ｐゴシック" pitchFamily="-112" charset="-128"/>
            </a:endParaRPr>
          </a:p>
        </p:txBody>
      </p:sp>
      <p:sp>
        <p:nvSpPr>
          <p:cNvPr id="17416" name="Oval 10"/>
          <p:cNvSpPr>
            <a:spLocks noChangeArrowheads="1"/>
          </p:cNvSpPr>
          <p:nvPr/>
        </p:nvSpPr>
        <p:spPr bwMode="auto">
          <a:xfrm>
            <a:off x="5715000" y="32115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ea typeface="ＭＳ Ｐゴシック" pitchFamily="-112" charset="-128"/>
            </a:endParaRPr>
          </a:p>
        </p:txBody>
      </p:sp>
      <p:cxnSp>
        <p:nvCxnSpPr>
          <p:cNvPr id="17417" name="AutoShape 12"/>
          <p:cNvCxnSpPr>
            <a:cxnSpLocks noChangeShapeType="1"/>
            <a:stCxn id="17410" idx="3"/>
            <a:endCxn id="17412" idx="0"/>
          </p:cNvCxnSpPr>
          <p:nvPr/>
        </p:nvCxnSpPr>
        <p:spPr bwMode="auto">
          <a:xfrm flipH="1">
            <a:off x="2438400" y="1849438"/>
            <a:ext cx="1895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18" name="AutoShape 14"/>
          <p:cNvCxnSpPr>
            <a:cxnSpLocks noChangeShapeType="1"/>
            <a:stCxn id="17410" idx="5"/>
            <a:endCxn id="17411" idx="0"/>
          </p:cNvCxnSpPr>
          <p:nvPr/>
        </p:nvCxnSpPr>
        <p:spPr bwMode="auto">
          <a:xfrm>
            <a:off x="4657725" y="1849438"/>
            <a:ext cx="1895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19" name="AutoShape 15"/>
          <p:cNvCxnSpPr>
            <a:cxnSpLocks noChangeShapeType="1"/>
            <a:stCxn id="17412" idx="3"/>
            <a:endCxn id="17415" idx="0"/>
          </p:cNvCxnSpPr>
          <p:nvPr/>
        </p:nvCxnSpPr>
        <p:spPr bwMode="auto">
          <a:xfrm flipH="1">
            <a:off x="1905000" y="2763838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0" name="AutoShape 16"/>
          <p:cNvCxnSpPr>
            <a:cxnSpLocks noChangeShapeType="1"/>
            <a:stCxn id="17412" idx="5"/>
            <a:endCxn id="17414" idx="0"/>
          </p:cNvCxnSpPr>
          <p:nvPr/>
        </p:nvCxnSpPr>
        <p:spPr bwMode="auto">
          <a:xfrm>
            <a:off x="2600325" y="2763838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1" name="AutoShape 17"/>
          <p:cNvCxnSpPr>
            <a:cxnSpLocks noChangeShapeType="1"/>
            <a:stCxn id="17411" idx="3"/>
            <a:endCxn id="17416" idx="0"/>
          </p:cNvCxnSpPr>
          <p:nvPr/>
        </p:nvCxnSpPr>
        <p:spPr bwMode="auto">
          <a:xfrm flipH="1">
            <a:off x="5943600" y="2763838"/>
            <a:ext cx="44767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2" name="AutoShape 18"/>
          <p:cNvCxnSpPr>
            <a:cxnSpLocks noChangeShapeType="1"/>
            <a:stCxn id="17411" idx="5"/>
            <a:endCxn id="17413" idx="0"/>
          </p:cNvCxnSpPr>
          <p:nvPr/>
        </p:nvCxnSpPr>
        <p:spPr bwMode="auto">
          <a:xfrm>
            <a:off x="6715125" y="2763838"/>
            <a:ext cx="52387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23" name="Oval 21"/>
          <p:cNvSpPr>
            <a:spLocks noChangeArrowheads="1"/>
          </p:cNvSpPr>
          <p:nvPr/>
        </p:nvSpPr>
        <p:spPr bwMode="auto">
          <a:xfrm>
            <a:off x="609600" y="46593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ea typeface="ＭＳ Ｐゴシック" pitchFamily="-112" charset="-128"/>
            </a:endParaRPr>
          </a:p>
        </p:txBody>
      </p:sp>
      <p:sp>
        <p:nvSpPr>
          <p:cNvPr id="17424" name="Oval 22"/>
          <p:cNvSpPr>
            <a:spLocks noChangeArrowheads="1"/>
          </p:cNvSpPr>
          <p:nvPr/>
        </p:nvSpPr>
        <p:spPr bwMode="auto">
          <a:xfrm>
            <a:off x="11430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ea typeface="ＭＳ Ｐゴシック" pitchFamily="-112" charset="-128"/>
            </a:endParaRPr>
          </a:p>
        </p:txBody>
      </p:sp>
      <p:sp>
        <p:nvSpPr>
          <p:cNvPr id="17425" name="Oval 23"/>
          <p:cNvSpPr>
            <a:spLocks noChangeArrowheads="1"/>
          </p:cNvSpPr>
          <p:nvPr/>
        </p:nvSpPr>
        <p:spPr bwMode="auto">
          <a:xfrm>
            <a:off x="762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ea typeface="ＭＳ Ｐゴシック" pitchFamily="-112" charset="-128"/>
            </a:endParaRPr>
          </a:p>
        </p:txBody>
      </p:sp>
      <p:cxnSp>
        <p:nvCxnSpPr>
          <p:cNvPr id="17426" name="AutoShape 24"/>
          <p:cNvCxnSpPr>
            <a:cxnSpLocks noChangeShapeType="1"/>
            <a:stCxn id="17423" idx="3"/>
            <a:endCxn id="17425" idx="0"/>
          </p:cNvCxnSpPr>
          <p:nvPr/>
        </p:nvCxnSpPr>
        <p:spPr bwMode="auto">
          <a:xfrm flipH="1">
            <a:off x="304800" y="5049838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7" name="AutoShape 25"/>
          <p:cNvCxnSpPr>
            <a:cxnSpLocks noChangeShapeType="1"/>
            <a:stCxn id="17423" idx="5"/>
            <a:endCxn id="17424" idx="0"/>
          </p:cNvCxnSpPr>
          <p:nvPr/>
        </p:nvCxnSpPr>
        <p:spPr bwMode="auto">
          <a:xfrm>
            <a:off x="1000125" y="5049838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28" name="Oval 26"/>
          <p:cNvSpPr>
            <a:spLocks noChangeArrowheads="1"/>
          </p:cNvSpPr>
          <p:nvPr/>
        </p:nvSpPr>
        <p:spPr bwMode="auto">
          <a:xfrm>
            <a:off x="2286000" y="46593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ea typeface="ＭＳ Ｐゴシック" pitchFamily="-112" charset="-128"/>
            </a:endParaRPr>
          </a:p>
        </p:txBody>
      </p:sp>
      <p:sp>
        <p:nvSpPr>
          <p:cNvPr id="17429" name="Oval 27"/>
          <p:cNvSpPr>
            <a:spLocks noChangeArrowheads="1"/>
          </p:cNvSpPr>
          <p:nvPr/>
        </p:nvSpPr>
        <p:spPr bwMode="auto">
          <a:xfrm>
            <a:off x="28194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ea typeface="ＭＳ Ｐゴシック" pitchFamily="-112" charset="-128"/>
            </a:endParaRPr>
          </a:p>
        </p:txBody>
      </p:sp>
      <p:sp>
        <p:nvSpPr>
          <p:cNvPr id="17430" name="Oval 28"/>
          <p:cNvSpPr>
            <a:spLocks noChangeArrowheads="1"/>
          </p:cNvSpPr>
          <p:nvPr/>
        </p:nvSpPr>
        <p:spPr bwMode="auto">
          <a:xfrm>
            <a:off x="17526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ea typeface="ＭＳ Ｐゴシック" pitchFamily="-112" charset="-128"/>
            </a:endParaRPr>
          </a:p>
        </p:txBody>
      </p:sp>
      <p:cxnSp>
        <p:nvCxnSpPr>
          <p:cNvPr id="17431" name="AutoShape 29"/>
          <p:cNvCxnSpPr>
            <a:cxnSpLocks noChangeShapeType="1"/>
            <a:stCxn id="17428" idx="3"/>
            <a:endCxn id="17430" idx="0"/>
          </p:cNvCxnSpPr>
          <p:nvPr/>
        </p:nvCxnSpPr>
        <p:spPr bwMode="auto">
          <a:xfrm flipH="1">
            <a:off x="1981200" y="5049838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2" name="AutoShape 30"/>
          <p:cNvCxnSpPr>
            <a:cxnSpLocks noChangeShapeType="1"/>
            <a:stCxn id="17428" idx="5"/>
            <a:endCxn id="17429" idx="0"/>
          </p:cNvCxnSpPr>
          <p:nvPr/>
        </p:nvCxnSpPr>
        <p:spPr bwMode="auto">
          <a:xfrm>
            <a:off x="2676525" y="5049838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33" name="Oval 31"/>
          <p:cNvSpPr>
            <a:spLocks noChangeArrowheads="1"/>
          </p:cNvSpPr>
          <p:nvPr/>
        </p:nvSpPr>
        <p:spPr bwMode="auto">
          <a:xfrm>
            <a:off x="6400800" y="46593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ea typeface="ＭＳ Ｐゴシック" pitchFamily="-112" charset="-128"/>
            </a:endParaRPr>
          </a:p>
        </p:txBody>
      </p:sp>
      <p:sp>
        <p:nvSpPr>
          <p:cNvPr id="17434" name="Oval 32"/>
          <p:cNvSpPr>
            <a:spLocks noChangeArrowheads="1"/>
          </p:cNvSpPr>
          <p:nvPr/>
        </p:nvSpPr>
        <p:spPr bwMode="auto">
          <a:xfrm>
            <a:off x="69342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ea typeface="ＭＳ Ｐゴシック" pitchFamily="-112" charset="-128"/>
            </a:endParaRPr>
          </a:p>
        </p:txBody>
      </p:sp>
      <p:sp>
        <p:nvSpPr>
          <p:cNvPr id="17435" name="Oval 33"/>
          <p:cNvSpPr>
            <a:spLocks noChangeArrowheads="1"/>
          </p:cNvSpPr>
          <p:nvPr/>
        </p:nvSpPr>
        <p:spPr bwMode="auto">
          <a:xfrm>
            <a:off x="58674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ea typeface="ＭＳ Ｐゴシック" pitchFamily="-112" charset="-128"/>
            </a:endParaRPr>
          </a:p>
        </p:txBody>
      </p:sp>
      <p:cxnSp>
        <p:nvCxnSpPr>
          <p:cNvPr id="17436" name="AutoShape 34"/>
          <p:cNvCxnSpPr>
            <a:cxnSpLocks noChangeShapeType="1"/>
            <a:stCxn id="17433" idx="3"/>
            <a:endCxn id="17435" idx="0"/>
          </p:cNvCxnSpPr>
          <p:nvPr/>
        </p:nvCxnSpPr>
        <p:spPr bwMode="auto">
          <a:xfrm flipH="1">
            <a:off x="6096000" y="5049838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7" name="AutoShape 35"/>
          <p:cNvCxnSpPr>
            <a:cxnSpLocks noChangeShapeType="1"/>
            <a:stCxn id="17433" idx="5"/>
            <a:endCxn id="17434" idx="0"/>
          </p:cNvCxnSpPr>
          <p:nvPr/>
        </p:nvCxnSpPr>
        <p:spPr bwMode="auto">
          <a:xfrm>
            <a:off x="6791325" y="5049838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38" name="Oval 36"/>
          <p:cNvSpPr>
            <a:spLocks noChangeArrowheads="1"/>
          </p:cNvSpPr>
          <p:nvPr/>
        </p:nvSpPr>
        <p:spPr bwMode="auto">
          <a:xfrm>
            <a:off x="8077200" y="46593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ea typeface="ＭＳ Ｐゴシック" pitchFamily="-112" charset="-128"/>
            </a:endParaRPr>
          </a:p>
        </p:txBody>
      </p:sp>
      <p:sp>
        <p:nvSpPr>
          <p:cNvPr id="17439" name="Oval 37"/>
          <p:cNvSpPr>
            <a:spLocks noChangeArrowheads="1"/>
          </p:cNvSpPr>
          <p:nvPr/>
        </p:nvSpPr>
        <p:spPr bwMode="auto">
          <a:xfrm>
            <a:off x="86106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ea typeface="ＭＳ Ｐゴシック" pitchFamily="-112" charset="-128"/>
            </a:endParaRPr>
          </a:p>
        </p:txBody>
      </p:sp>
      <p:sp>
        <p:nvSpPr>
          <p:cNvPr id="17440" name="Oval 38"/>
          <p:cNvSpPr>
            <a:spLocks noChangeArrowheads="1"/>
          </p:cNvSpPr>
          <p:nvPr/>
        </p:nvSpPr>
        <p:spPr bwMode="auto">
          <a:xfrm>
            <a:off x="75438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ea typeface="ＭＳ Ｐゴシック" pitchFamily="-112" charset="-128"/>
            </a:endParaRPr>
          </a:p>
        </p:txBody>
      </p:sp>
      <p:cxnSp>
        <p:nvCxnSpPr>
          <p:cNvPr id="17441" name="AutoShape 39"/>
          <p:cNvCxnSpPr>
            <a:cxnSpLocks noChangeShapeType="1"/>
            <a:stCxn id="17438" idx="3"/>
            <a:endCxn id="17440" idx="0"/>
          </p:cNvCxnSpPr>
          <p:nvPr/>
        </p:nvCxnSpPr>
        <p:spPr bwMode="auto">
          <a:xfrm flipH="1">
            <a:off x="7772400" y="5049838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42" name="AutoShape 40"/>
          <p:cNvCxnSpPr>
            <a:cxnSpLocks noChangeShapeType="1"/>
            <a:stCxn id="17438" idx="5"/>
            <a:endCxn id="17439" idx="0"/>
          </p:cNvCxnSpPr>
          <p:nvPr/>
        </p:nvCxnSpPr>
        <p:spPr bwMode="auto">
          <a:xfrm>
            <a:off x="8467725" y="5049838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43" name="Text Box 41"/>
          <p:cNvSpPr txBox="1">
            <a:spLocks noChangeArrowheads="1"/>
          </p:cNvSpPr>
          <p:nvPr/>
        </p:nvSpPr>
        <p:spPr bwMode="auto">
          <a:xfrm>
            <a:off x="3505200" y="1671638"/>
            <a:ext cx="534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>
                <a:ea typeface="ＭＳ Ｐゴシック" pitchFamily="-112" charset="-128"/>
              </a:rPr>
              <a:t>a-m</a:t>
            </a:r>
          </a:p>
        </p:txBody>
      </p:sp>
      <p:sp>
        <p:nvSpPr>
          <p:cNvPr id="17444" name="Text Box 42"/>
          <p:cNvSpPr txBox="1">
            <a:spLocks noChangeArrowheads="1"/>
          </p:cNvSpPr>
          <p:nvPr/>
        </p:nvSpPr>
        <p:spPr bwMode="auto">
          <a:xfrm>
            <a:off x="4953000" y="1676400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>
                <a:ea typeface="ＭＳ Ｐゴシック" pitchFamily="-112" charset="-128"/>
              </a:rPr>
              <a:t>n-z</a:t>
            </a:r>
          </a:p>
        </p:txBody>
      </p:sp>
      <p:sp>
        <p:nvSpPr>
          <p:cNvPr id="17445" name="Oval 44"/>
          <p:cNvSpPr>
            <a:spLocks noChangeAspect="1" noChangeArrowheads="1"/>
          </p:cNvSpPr>
          <p:nvPr/>
        </p:nvSpPr>
        <p:spPr bwMode="auto">
          <a:xfrm>
            <a:off x="4038600" y="4354513"/>
            <a:ext cx="55563" cy="55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ea typeface="ＭＳ Ｐゴシック" pitchFamily="-112" charset="-128"/>
            </a:endParaRPr>
          </a:p>
        </p:txBody>
      </p:sp>
      <p:sp>
        <p:nvSpPr>
          <p:cNvPr id="17446" name="Oval 45"/>
          <p:cNvSpPr>
            <a:spLocks noChangeAspect="1" noChangeArrowheads="1"/>
          </p:cNvSpPr>
          <p:nvPr/>
        </p:nvSpPr>
        <p:spPr bwMode="auto">
          <a:xfrm>
            <a:off x="4267200" y="4354513"/>
            <a:ext cx="55563" cy="55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ea typeface="ＭＳ Ｐゴシック" pitchFamily="-112" charset="-128"/>
            </a:endParaRPr>
          </a:p>
        </p:txBody>
      </p:sp>
      <p:sp>
        <p:nvSpPr>
          <p:cNvPr id="17447" name="Oval 46"/>
          <p:cNvSpPr>
            <a:spLocks noChangeAspect="1" noChangeArrowheads="1"/>
          </p:cNvSpPr>
          <p:nvPr/>
        </p:nvSpPr>
        <p:spPr bwMode="auto">
          <a:xfrm>
            <a:off x="4495800" y="4354513"/>
            <a:ext cx="55563" cy="55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ea typeface="ＭＳ Ｐゴシック" pitchFamily="-112" charset="-128"/>
            </a:endParaRPr>
          </a:p>
        </p:txBody>
      </p:sp>
      <p:sp>
        <p:nvSpPr>
          <p:cNvPr id="17448" name="Oval 47"/>
          <p:cNvSpPr>
            <a:spLocks noChangeAspect="1" noChangeArrowheads="1"/>
          </p:cNvSpPr>
          <p:nvPr/>
        </p:nvSpPr>
        <p:spPr bwMode="auto">
          <a:xfrm>
            <a:off x="4724400" y="4354513"/>
            <a:ext cx="55563" cy="55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ea typeface="ＭＳ Ｐゴシック" pitchFamily="-112" charset="-128"/>
            </a:endParaRPr>
          </a:p>
        </p:txBody>
      </p:sp>
      <p:sp>
        <p:nvSpPr>
          <p:cNvPr id="17449" name="Text Box 53"/>
          <p:cNvSpPr txBox="1">
            <a:spLocks noChangeArrowheads="1"/>
          </p:cNvSpPr>
          <p:nvPr/>
        </p:nvSpPr>
        <p:spPr bwMode="auto">
          <a:xfrm>
            <a:off x="1447800" y="2798763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>
                <a:ea typeface="ＭＳ Ｐゴシック" pitchFamily="-112" charset="-128"/>
              </a:rPr>
              <a:t>a-hu</a:t>
            </a:r>
          </a:p>
        </p:txBody>
      </p:sp>
      <p:sp>
        <p:nvSpPr>
          <p:cNvPr id="17450" name="Text Box 54"/>
          <p:cNvSpPr txBox="1">
            <a:spLocks noChangeArrowheads="1"/>
          </p:cNvSpPr>
          <p:nvPr/>
        </p:nvSpPr>
        <p:spPr bwMode="auto">
          <a:xfrm>
            <a:off x="2762250" y="2798763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>
                <a:ea typeface="ＭＳ Ｐゴシック" pitchFamily="-112" charset="-128"/>
              </a:rPr>
              <a:t>hy-m</a:t>
            </a:r>
          </a:p>
        </p:txBody>
      </p:sp>
      <p:sp>
        <p:nvSpPr>
          <p:cNvPr id="17451" name="Text Box 55"/>
          <p:cNvSpPr txBox="1">
            <a:spLocks noChangeArrowheads="1"/>
          </p:cNvSpPr>
          <p:nvPr/>
        </p:nvSpPr>
        <p:spPr bwMode="auto">
          <a:xfrm>
            <a:off x="5459413" y="2798763"/>
            <a:ext cx="5794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>
                <a:ea typeface="ＭＳ Ｐゴシック" pitchFamily="-112" charset="-128"/>
              </a:rPr>
              <a:t>n-sh</a:t>
            </a:r>
          </a:p>
        </p:txBody>
      </p:sp>
      <p:sp>
        <p:nvSpPr>
          <p:cNvPr id="17452" name="Text Box 56"/>
          <p:cNvSpPr txBox="1">
            <a:spLocks noChangeArrowheads="1"/>
          </p:cNvSpPr>
          <p:nvPr/>
        </p:nvSpPr>
        <p:spPr bwMode="auto">
          <a:xfrm>
            <a:off x="7040563" y="2798763"/>
            <a:ext cx="500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>
                <a:ea typeface="ＭＳ Ｐゴシック" pitchFamily="-112" charset="-128"/>
              </a:rPr>
              <a:t>si-z</a:t>
            </a:r>
          </a:p>
        </p:txBody>
      </p:sp>
      <p:sp>
        <p:nvSpPr>
          <p:cNvPr id="17453" name="Text Box 57"/>
          <p:cNvSpPr txBox="1">
            <a:spLocks noChangeArrowheads="1"/>
          </p:cNvSpPr>
          <p:nvPr/>
        </p:nvSpPr>
        <p:spPr bwMode="auto">
          <a:xfrm rot="-4200000">
            <a:off x="-288925" y="6319838"/>
            <a:ext cx="1035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>
                <a:latin typeface="Courier" pitchFamily="-112" charset="0"/>
                <a:ea typeface="ＭＳ Ｐゴシック" pitchFamily="-112" charset="-128"/>
              </a:rPr>
              <a:t>aardvark</a:t>
            </a:r>
          </a:p>
        </p:txBody>
      </p:sp>
      <p:sp>
        <p:nvSpPr>
          <p:cNvPr id="17454" name="Text Box 58"/>
          <p:cNvSpPr txBox="1">
            <a:spLocks noChangeArrowheads="1"/>
          </p:cNvSpPr>
          <p:nvPr/>
        </p:nvSpPr>
        <p:spPr bwMode="auto">
          <a:xfrm rot="-4200000">
            <a:off x="2488406" y="6266657"/>
            <a:ext cx="9286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>
                <a:latin typeface="Courier" pitchFamily="-112" charset="0"/>
                <a:ea typeface="ＭＳ Ｐゴシック" pitchFamily="-112" charset="-128"/>
              </a:rPr>
              <a:t>huygens</a:t>
            </a:r>
          </a:p>
        </p:txBody>
      </p:sp>
      <p:sp>
        <p:nvSpPr>
          <p:cNvPr id="17455" name="Line 59"/>
          <p:cNvSpPr>
            <a:spLocks noChangeShapeType="1"/>
          </p:cNvSpPr>
          <p:nvPr/>
        </p:nvSpPr>
        <p:spPr bwMode="auto">
          <a:xfrm flipH="1">
            <a:off x="1371600" y="3668713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56" name="Line 60"/>
          <p:cNvSpPr>
            <a:spLocks noChangeShapeType="1"/>
          </p:cNvSpPr>
          <p:nvPr/>
        </p:nvSpPr>
        <p:spPr bwMode="auto">
          <a:xfrm>
            <a:off x="2057400" y="3668713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57" name="Text Box 61"/>
          <p:cNvSpPr txBox="1">
            <a:spLocks noChangeArrowheads="1"/>
          </p:cNvSpPr>
          <p:nvPr/>
        </p:nvSpPr>
        <p:spPr bwMode="auto">
          <a:xfrm rot="-4200000">
            <a:off x="5360987" y="6213476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>
                <a:latin typeface="Courier" pitchFamily="-112" charset="0"/>
                <a:ea typeface="ＭＳ Ｐゴシック" pitchFamily="-112" charset="-128"/>
              </a:rPr>
              <a:t>sickle</a:t>
            </a:r>
          </a:p>
        </p:txBody>
      </p:sp>
      <p:sp>
        <p:nvSpPr>
          <p:cNvPr id="17458" name="Text Box 62"/>
          <p:cNvSpPr txBox="1">
            <a:spLocks noChangeArrowheads="1"/>
          </p:cNvSpPr>
          <p:nvPr/>
        </p:nvSpPr>
        <p:spPr bwMode="auto">
          <a:xfrm rot="-4200000">
            <a:off x="8463757" y="6160294"/>
            <a:ext cx="715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>
                <a:latin typeface="Courier" pitchFamily="-112" charset="0"/>
                <a:ea typeface="ＭＳ Ｐゴシック" pitchFamily="-112" charset="-128"/>
              </a:rPr>
              <a:t>zygot</a:t>
            </a:r>
          </a:p>
        </p:txBody>
      </p:sp>
      <p:sp>
        <p:nvSpPr>
          <p:cNvPr id="17459" name="Line 63"/>
          <p:cNvSpPr>
            <a:spLocks noChangeShapeType="1"/>
          </p:cNvSpPr>
          <p:nvPr/>
        </p:nvSpPr>
        <p:spPr bwMode="auto">
          <a:xfrm flipH="1">
            <a:off x="6781800" y="359251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60" name="Line 64"/>
          <p:cNvSpPr>
            <a:spLocks noChangeShapeType="1"/>
          </p:cNvSpPr>
          <p:nvPr/>
        </p:nvSpPr>
        <p:spPr bwMode="auto">
          <a:xfrm>
            <a:off x="7467600" y="3516313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61" name="Title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Tree: binary tree</a:t>
            </a:r>
          </a:p>
        </p:txBody>
      </p:sp>
      <p:sp>
        <p:nvSpPr>
          <p:cNvPr id="17462" name="TextBox 53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ＭＳ Ｐゴシック" pitchFamily="-112" charset="-128"/>
              </a:rPr>
              <a:t>Sec. 3.1</a:t>
            </a:r>
          </a:p>
        </p:txBody>
      </p:sp>
      <p:sp>
        <p:nvSpPr>
          <p:cNvPr id="17463" name="Slide Number Placeholder 5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436946F-2802-41D9-B0B4-730471471EE9}" type="slidenum">
              <a:rPr lang="en-US" altLang="en-US">
                <a:ea typeface="ＭＳ Ｐゴシック" pitchFamily="-112" charset="-128"/>
              </a:rPr>
              <a:pPr/>
              <a:t>7</a:t>
            </a:fld>
            <a:endParaRPr lang="en-US" altLang="en-US">
              <a:ea typeface="ＭＳ Ｐゴシック" pitchFamily="-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4"/>
          <p:cNvSpPr>
            <a:spLocks noChangeArrowheads="1"/>
          </p:cNvSpPr>
          <p:nvPr/>
        </p:nvSpPr>
        <p:spPr bwMode="auto">
          <a:xfrm>
            <a:off x="3810000" y="19050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ea typeface="ＭＳ Ｐゴシック" pitchFamily="-112" charset="-128"/>
            </a:endParaRPr>
          </a:p>
        </p:txBody>
      </p:sp>
      <p:sp>
        <p:nvSpPr>
          <p:cNvPr id="18435" name="Oval 5"/>
          <p:cNvSpPr>
            <a:spLocks noChangeArrowheads="1"/>
          </p:cNvSpPr>
          <p:nvPr/>
        </p:nvSpPr>
        <p:spPr bwMode="auto">
          <a:xfrm>
            <a:off x="6324600" y="36576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ea typeface="ＭＳ Ｐゴシック" pitchFamily="-112" charset="-128"/>
            </a:endParaRPr>
          </a:p>
        </p:txBody>
      </p:sp>
      <p:sp>
        <p:nvSpPr>
          <p:cNvPr id="18436" name="Oval 6"/>
          <p:cNvSpPr>
            <a:spLocks noChangeArrowheads="1"/>
          </p:cNvSpPr>
          <p:nvPr/>
        </p:nvSpPr>
        <p:spPr bwMode="auto">
          <a:xfrm>
            <a:off x="4953000" y="28194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ea typeface="ＭＳ Ｐゴシック" pitchFamily="-112" charset="-128"/>
            </a:endParaRPr>
          </a:p>
        </p:txBody>
      </p:sp>
      <p:sp>
        <p:nvSpPr>
          <p:cNvPr id="18437" name="Oval 7"/>
          <p:cNvSpPr>
            <a:spLocks noChangeArrowheads="1"/>
          </p:cNvSpPr>
          <p:nvPr/>
        </p:nvSpPr>
        <p:spPr bwMode="auto">
          <a:xfrm>
            <a:off x="2667000" y="28194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ea typeface="ＭＳ Ｐゴシック" pitchFamily="-112" charset="-128"/>
            </a:endParaRPr>
          </a:p>
        </p:txBody>
      </p:sp>
      <p:sp>
        <p:nvSpPr>
          <p:cNvPr id="18438" name="Oval 8"/>
          <p:cNvSpPr>
            <a:spLocks noChangeArrowheads="1"/>
          </p:cNvSpPr>
          <p:nvPr/>
        </p:nvSpPr>
        <p:spPr bwMode="auto">
          <a:xfrm>
            <a:off x="5410200" y="36576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ea typeface="ＭＳ Ｐゴシック" pitchFamily="-112" charset="-128"/>
            </a:endParaRPr>
          </a:p>
        </p:txBody>
      </p:sp>
      <p:sp>
        <p:nvSpPr>
          <p:cNvPr id="18439" name="Oval 9"/>
          <p:cNvSpPr>
            <a:spLocks noChangeArrowheads="1"/>
          </p:cNvSpPr>
          <p:nvPr/>
        </p:nvSpPr>
        <p:spPr bwMode="auto">
          <a:xfrm>
            <a:off x="3124200" y="37338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ea typeface="ＭＳ Ｐゴシック" pitchFamily="-112" charset="-128"/>
            </a:endParaRPr>
          </a:p>
        </p:txBody>
      </p:sp>
      <p:sp>
        <p:nvSpPr>
          <p:cNvPr id="18440" name="Oval 10"/>
          <p:cNvSpPr>
            <a:spLocks noChangeArrowheads="1"/>
          </p:cNvSpPr>
          <p:nvPr/>
        </p:nvSpPr>
        <p:spPr bwMode="auto">
          <a:xfrm rot="-5400000">
            <a:off x="3810000" y="28194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ea typeface="ＭＳ Ｐゴシック" pitchFamily="-112" charset="-128"/>
            </a:endParaRPr>
          </a:p>
        </p:txBody>
      </p:sp>
      <p:sp>
        <p:nvSpPr>
          <p:cNvPr id="18441" name="Oval 11"/>
          <p:cNvSpPr>
            <a:spLocks noChangeArrowheads="1"/>
          </p:cNvSpPr>
          <p:nvPr/>
        </p:nvSpPr>
        <p:spPr bwMode="auto">
          <a:xfrm>
            <a:off x="2028825" y="37338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ea typeface="ＭＳ Ｐゴシック" pitchFamily="-112" charset="-128"/>
            </a:endParaRPr>
          </a:p>
        </p:txBody>
      </p:sp>
      <p:sp>
        <p:nvSpPr>
          <p:cNvPr id="18442" name="Oval 12"/>
          <p:cNvSpPr>
            <a:spLocks noChangeArrowheads="1"/>
          </p:cNvSpPr>
          <p:nvPr/>
        </p:nvSpPr>
        <p:spPr bwMode="auto">
          <a:xfrm>
            <a:off x="4343400" y="36576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ea typeface="ＭＳ Ｐゴシック" pitchFamily="-112" charset="-128"/>
            </a:endParaRPr>
          </a:p>
        </p:txBody>
      </p:sp>
      <p:sp>
        <p:nvSpPr>
          <p:cNvPr id="18443" name="Oval 13"/>
          <p:cNvSpPr>
            <a:spLocks noChangeArrowheads="1"/>
          </p:cNvSpPr>
          <p:nvPr/>
        </p:nvSpPr>
        <p:spPr bwMode="auto">
          <a:xfrm>
            <a:off x="7239000" y="36576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ea typeface="ＭＳ Ｐゴシック" pitchFamily="-112" charset="-128"/>
            </a:endParaRPr>
          </a:p>
        </p:txBody>
      </p:sp>
      <p:cxnSp>
        <p:nvCxnSpPr>
          <p:cNvPr id="18444" name="AutoShape 14"/>
          <p:cNvCxnSpPr>
            <a:cxnSpLocks noChangeShapeType="1"/>
            <a:stCxn id="18434" idx="3"/>
            <a:endCxn id="18437" idx="0"/>
          </p:cNvCxnSpPr>
          <p:nvPr/>
        </p:nvCxnSpPr>
        <p:spPr bwMode="auto">
          <a:xfrm flipH="1">
            <a:off x="2895600" y="22955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45" name="AutoShape 15"/>
          <p:cNvCxnSpPr>
            <a:cxnSpLocks noChangeShapeType="1"/>
            <a:stCxn id="18434" idx="4"/>
            <a:endCxn id="18440" idx="6"/>
          </p:cNvCxnSpPr>
          <p:nvPr/>
        </p:nvCxnSpPr>
        <p:spPr bwMode="auto">
          <a:xfrm>
            <a:off x="4038600" y="23622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46" name="AutoShape 16"/>
          <p:cNvCxnSpPr>
            <a:cxnSpLocks noChangeShapeType="1"/>
            <a:stCxn id="18434" idx="5"/>
            <a:endCxn id="18436" idx="0"/>
          </p:cNvCxnSpPr>
          <p:nvPr/>
        </p:nvCxnSpPr>
        <p:spPr bwMode="auto">
          <a:xfrm>
            <a:off x="4200525" y="22955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47" name="AutoShape 17"/>
          <p:cNvCxnSpPr>
            <a:cxnSpLocks noChangeShapeType="1"/>
            <a:stCxn id="18437" idx="3"/>
            <a:endCxn id="18441" idx="0"/>
          </p:cNvCxnSpPr>
          <p:nvPr/>
        </p:nvCxnSpPr>
        <p:spPr bwMode="auto">
          <a:xfrm flipH="1">
            <a:off x="2257425" y="3209925"/>
            <a:ext cx="47625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48" name="AutoShape 18"/>
          <p:cNvCxnSpPr>
            <a:cxnSpLocks noChangeShapeType="1"/>
            <a:stCxn id="18437" idx="5"/>
            <a:endCxn id="18439" idx="0"/>
          </p:cNvCxnSpPr>
          <p:nvPr/>
        </p:nvCxnSpPr>
        <p:spPr bwMode="auto">
          <a:xfrm>
            <a:off x="3057525" y="3209925"/>
            <a:ext cx="2952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49" name="AutoShape 19"/>
          <p:cNvCxnSpPr>
            <a:cxnSpLocks noChangeShapeType="1"/>
            <a:stCxn id="18436" idx="3"/>
            <a:endCxn id="18442" idx="0"/>
          </p:cNvCxnSpPr>
          <p:nvPr/>
        </p:nvCxnSpPr>
        <p:spPr bwMode="auto">
          <a:xfrm flipH="1">
            <a:off x="4572000" y="3209925"/>
            <a:ext cx="44767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0" name="AutoShape 20"/>
          <p:cNvCxnSpPr>
            <a:cxnSpLocks noChangeShapeType="1"/>
            <a:stCxn id="18436" idx="4"/>
            <a:endCxn id="18438" idx="0"/>
          </p:cNvCxnSpPr>
          <p:nvPr/>
        </p:nvCxnSpPr>
        <p:spPr bwMode="auto">
          <a:xfrm>
            <a:off x="5181600" y="3276600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1" name="AutoShape 21"/>
          <p:cNvCxnSpPr>
            <a:cxnSpLocks noChangeShapeType="1"/>
            <a:stCxn id="18436" idx="5"/>
            <a:endCxn id="18435" idx="0"/>
          </p:cNvCxnSpPr>
          <p:nvPr/>
        </p:nvCxnSpPr>
        <p:spPr bwMode="auto">
          <a:xfrm>
            <a:off x="5343525" y="3209925"/>
            <a:ext cx="120967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2" name="AutoShape 22"/>
          <p:cNvCxnSpPr>
            <a:cxnSpLocks noChangeShapeType="1"/>
            <a:stCxn id="18436" idx="6"/>
            <a:endCxn id="18443" idx="0"/>
          </p:cNvCxnSpPr>
          <p:nvPr/>
        </p:nvCxnSpPr>
        <p:spPr bwMode="auto">
          <a:xfrm>
            <a:off x="5410200" y="3048000"/>
            <a:ext cx="2057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453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Tree: B-tree with Fixed Intervals</a:t>
            </a:r>
          </a:p>
        </p:txBody>
      </p:sp>
      <p:sp>
        <p:nvSpPr>
          <p:cNvPr id="18454" name="Content Placeholder 21"/>
          <p:cNvSpPr>
            <a:spLocks noGrp="1"/>
          </p:cNvSpPr>
          <p:nvPr>
            <p:ph idx="1"/>
          </p:nvPr>
        </p:nvSpPr>
        <p:spPr>
          <a:xfrm>
            <a:off x="685800" y="5257800"/>
            <a:ext cx="7772400" cy="1371600"/>
          </a:xfrm>
        </p:spPr>
        <p:txBody>
          <a:bodyPr/>
          <a:lstStyle/>
          <a:p>
            <a:pPr marL="342900" lvl="1" indent="-342900" eaLnBrk="1" hangingPunct="1">
              <a:buClr>
                <a:srgbClr val="A50021"/>
              </a:buClr>
              <a:buSzPct val="60000"/>
            </a:pPr>
            <a:r>
              <a:rPr lang="en-US" altLang="en-US" smtClean="0">
                <a:ea typeface="ＭＳ Ｐゴシック" pitchFamily="-112" charset="-128"/>
              </a:rPr>
              <a:t>Definition: Every internal nodel has a number of children in the interval [</a:t>
            </a:r>
            <a:r>
              <a:rPr lang="en-US" altLang="en-US" i="1" smtClean="0">
                <a:ea typeface="ＭＳ Ｐゴシック" pitchFamily="-112" charset="-128"/>
              </a:rPr>
              <a:t>a</a:t>
            </a:r>
            <a:r>
              <a:rPr lang="en-US" altLang="en-US" smtClean="0">
                <a:ea typeface="ＭＳ Ｐゴシック" pitchFamily="-112" charset="-128"/>
              </a:rPr>
              <a:t>,</a:t>
            </a:r>
            <a:r>
              <a:rPr lang="en-US" altLang="en-US" i="1" smtClean="0">
                <a:ea typeface="ＭＳ Ｐゴシック" pitchFamily="-112" charset="-128"/>
              </a:rPr>
              <a:t>b</a:t>
            </a:r>
            <a:r>
              <a:rPr lang="en-US" altLang="en-US" smtClean="0">
                <a:ea typeface="ＭＳ Ｐゴシック" pitchFamily="-112" charset="-128"/>
              </a:rPr>
              <a:t>] where </a:t>
            </a:r>
            <a:r>
              <a:rPr lang="en-US" altLang="en-US" i="1" smtClean="0">
                <a:ea typeface="ＭＳ Ｐゴシック" pitchFamily="-112" charset="-128"/>
              </a:rPr>
              <a:t>a, b</a:t>
            </a:r>
            <a:r>
              <a:rPr lang="en-US" altLang="en-US" smtClean="0">
                <a:ea typeface="ＭＳ Ｐゴシック" pitchFamily="-112" charset="-128"/>
              </a:rPr>
              <a:t> are appropriate natural numbers, e.g., [2,4].</a:t>
            </a:r>
          </a:p>
        </p:txBody>
      </p:sp>
      <p:sp>
        <p:nvSpPr>
          <p:cNvPr id="18455" name="Text Box 53"/>
          <p:cNvSpPr txBox="1">
            <a:spLocks noChangeArrowheads="1"/>
          </p:cNvSpPr>
          <p:nvPr/>
        </p:nvSpPr>
        <p:spPr bwMode="auto">
          <a:xfrm>
            <a:off x="2838450" y="2209800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>
                <a:ea typeface="ＭＳ Ｐゴシック" pitchFamily="-112" charset="-128"/>
              </a:rPr>
              <a:t>a-hu</a:t>
            </a:r>
          </a:p>
        </p:txBody>
      </p:sp>
      <p:sp>
        <p:nvSpPr>
          <p:cNvPr id="18456" name="Text Box 54"/>
          <p:cNvSpPr txBox="1">
            <a:spLocks noChangeArrowheads="1"/>
          </p:cNvSpPr>
          <p:nvPr/>
        </p:nvSpPr>
        <p:spPr bwMode="auto">
          <a:xfrm>
            <a:off x="3429000" y="2406650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>
                <a:ea typeface="ＭＳ Ｐゴシック" pitchFamily="-112" charset="-128"/>
              </a:rPr>
              <a:t>hy-m</a:t>
            </a:r>
          </a:p>
        </p:txBody>
      </p:sp>
      <p:sp>
        <p:nvSpPr>
          <p:cNvPr id="18457" name="Text Box 42"/>
          <p:cNvSpPr txBox="1">
            <a:spLocks noChangeArrowheads="1"/>
          </p:cNvSpPr>
          <p:nvPr/>
        </p:nvSpPr>
        <p:spPr bwMode="auto">
          <a:xfrm>
            <a:off x="4495800" y="2178050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>
                <a:ea typeface="ＭＳ Ｐゴシック" pitchFamily="-112" charset="-128"/>
              </a:rPr>
              <a:t>n-z</a:t>
            </a:r>
          </a:p>
        </p:txBody>
      </p:sp>
      <p:sp>
        <p:nvSpPr>
          <p:cNvPr id="18458" name="TextBox 25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ＭＳ Ｐゴシック" pitchFamily="-112" charset="-128"/>
              </a:rPr>
              <a:t>Sec. 3.1</a:t>
            </a:r>
          </a:p>
        </p:txBody>
      </p:sp>
      <p:sp>
        <p:nvSpPr>
          <p:cNvPr id="18459" name="Slide Number Placeholder 2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4CB1DD6-4F72-4A60-933B-49D30895C8FC}" type="slidenum">
              <a:rPr lang="en-US" altLang="en-US">
                <a:ea typeface="ＭＳ Ｐゴシック" pitchFamily="-112" charset="-128"/>
              </a:rPr>
              <a:pPr/>
              <a:t>8</a:t>
            </a:fld>
            <a:endParaRPr lang="en-US" altLang="en-US">
              <a:ea typeface="ＭＳ Ｐゴシック" pitchFamily="-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Trees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ea typeface="ＭＳ Ｐゴシック" pitchFamily="-112" charset="-128"/>
              </a:rPr>
              <a:t>Simplest: binary tree</a:t>
            </a:r>
          </a:p>
          <a:p>
            <a:pPr eaLnBrk="1" hangingPunct="1"/>
            <a:r>
              <a:rPr lang="en-US" altLang="en-US" sz="2400" smtClean="0">
                <a:ea typeface="ＭＳ Ｐゴシック" pitchFamily="-112" charset="-128"/>
              </a:rPr>
              <a:t>More usual: B-trees</a:t>
            </a:r>
          </a:p>
          <a:p>
            <a:pPr eaLnBrk="1" hangingPunct="1"/>
            <a:r>
              <a:rPr lang="en-US" altLang="en-US" sz="2400" smtClean="0">
                <a:ea typeface="ＭＳ Ｐゴシック" pitchFamily="-112" charset="-128"/>
              </a:rPr>
              <a:t>Trees require a </a:t>
            </a:r>
            <a:r>
              <a:rPr lang="en-US" altLang="en-US" sz="2400" u="sng" smtClean="0">
                <a:ea typeface="ＭＳ Ｐゴシック" pitchFamily="-112" charset="-128"/>
              </a:rPr>
              <a:t>standard ordering </a:t>
            </a:r>
            <a:r>
              <a:rPr lang="en-US" altLang="en-US" sz="2400" smtClean="0">
                <a:ea typeface="ＭＳ Ｐゴシック" pitchFamily="-112" charset="-128"/>
              </a:rPr>
              <a:t>of characters and hence strings … but we typically have one</a:t>
            </a:r>
          </a:p>
          <a:p>
            <a:pPr eaLnBrk="1" hangingPunct="1"/>
            <a:r>
              <a:rPr lang="en-US" altLang="en-US" sz="2400" smtClean="0">
                <a:ea typeface="ＭＳ Ｐゴシック" pitchFamily="-112" charset="-128"/>
              </a:rPr>
              <a:t>Pros:</a:t>
            </a:r>
          </a:p>
          <a:p>
            <a:pPr lvl="1" eaLnBrk="1" hangingPunct="1"/>
            <a:r>
              <a:rPr lang="en-US" altLang="en-US" smtClean="0">
                <a:ea typeface="ＭＳ Ｐゴシック" pitchFamily="-112" charset="-128"/>
              </a:rPr>
              <a:t>Solves the prefix problem (terms starting with </a:t>
            </a:r>
            <a:r>
              <a:rPr lang="en-US" altLang="en-US" i="1" smtClean="0">
                <a:ea typeface="ＭＳ Ｐゴシック" pitchFamily="-112" charset="-128"/>
              </a:rPr>
              <a:t>hyp</a:t>
            </a:r>
            <a:r>
              <a:rPr lang="en-US" altLang="en-US" smtClean="0">
                <a:ea typeface="ＭＳ Ｐゴシック" pitchFamily="-112" charset="-128"/>
              </a:rPr>
              <a:t>)</a:t>
            </a:r>
          </a:p>
          <a:p>
            <a:pPr eaLnBrk="1" hangingPunct="1"/>
            <a:r>
              <a:rPr lang="en-US" altLang="en-US" sz="2400" smtClean="0">
                <a:ea typeface="ＭＳ Ｐゴシック" pitchFamily="-112" charset="-128"/>
              </a:rPr>
              <a:t>Cons:</a:t>
            </a:r>
          </a:p>
          <a:p>
            <a:pPr lvl="1" eaLnBrk="1" hangingPunct="1"/>
            <a:r>
              <a:rPr lang="en-US" altLang="en-US" smtClean="0">
                <a:ea typeface="ＭＳ Ｐゴシック" pitchFamily="-112" charset="-128"/>
              </a:rPr>
              <a:t>Slower:            [and this requires </a:t>
            </a:r>
            <a:r>
              <a:rPr lang="en-US" altLang="en-US" i="1" smtClean="0">
                <a:solidFill>
                  <a:srgbClr val="00A000"/>
                </a:solidFill>
                <a:ea typeface="ＭＳ Ｐゴシック" pitchFamily="-112" charset="-128"/>
              </a:rPr>
              <a:t>balanced</a:t>
            </a:r>
            <a:r>
              <a:rPr lang="en-US" altLang="en-US" smtClean="0">
                <a:ea typeface="ＭＳ Ｐゴシック" pitchFamily="-112" charset="-128"/>
              </a:rPr>
              <a:t> tree]</a:t>
            </a:r>
          </a:p>
          <a:p>
            <a:pPr lvl="1" eaLnBrk="1" hangingPunct="1"/>
            <a:r>
              <a:rPr lang="en-US" altLang="en-US" smtClean="0">
                <a:ea typeface="ＭＳ Ｐゴシック" pitchFamily="-112" charset="-128"/>
              </a:rPr>
              <a:t>Rebalancing binary trees is expensive (inserting into or deleting)</a:t>
            </a:r>
          </a:p>
          <a:p>
            <a:pPr lvl="2" eaLnBrk="1" hangingPunct="1"/>
            <a:r>
              <a:rPr lang="en-US" altLang="en-US" smtClean="0">
                <a:ea typeface="ＭＳ Ｐゴシック" pitchFamily="-112" charset="-128"/>
              </a:rPr>
              <a:t>But B-trees mitigate the rebalancing problem</a:t>
            </a:r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ＭＳ Ｐゴシック" pitchFamily="-112" charset="-128"/>
              </a:rPr>
              <a:t>Sec. 3.1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15D9B30-1E1A-406C-AF89-1CE81002B290}" type="slidenum">
              <a:rPr lang="en-US" altLang="en-US">
                <a:ea typeface="ＭＳ Ｐゴシック" pitchFamily="-112" charset="-128"/>
              </a:rPr>
              <a:pPr/>
              <a:t>9</a:t>
            </a:fld>
            <a:endParaRPr lang="en-US" altLang="en-US">
              <a:ea typeface="ＭＳ Ｐゴシック" pitchFamily="-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On-screen Show (4:3)</PresentationFormat>
  <Paragraphs>80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This lecture</vt:lpstr>
      <vt:lpstr>Dictionary data structures for inverted indexes</vt:lpstr>
      <vt:lpstr>A naïve dictionary</vt:lpstr>
      <vt:lpstr>Search structure for Dictionary</vt:lpstr>
      <vt:lpstr>Hashtables</vt:lpstr>
      <vt:lpstr>Tree: binary tree</vt:lpstr>
      <vt:lpstr>Tree: B-tree with Fixed Intervals</vt:lpstr>
      <vt:lpstr>Trees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ahmed hp</dc:creator>
  <cp:lastModifiedBy>ahmed hp</cp:lastModifiedBy>
  <cp:revision>1</cp:revision>
  <dcterms:created xsi:type="dcterms:W3CDTF">2023-03-22T08:49:07Z</dcterms:created>
  <dcterms:modified xsi:type="dcterms:W3CDTF">2023-03-22T08:49:50Z</dcterms:modified>
</cp:coreProperties>
</file>