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E3CF7-6FA7-4484-8BCB-869918303B0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08F63-2A23-4BF2-A9A6-36FFCBE5E9E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 smtClean="0">
                <a:ea typeface="ＭＳ Ｐゴシック" pitchFamily="-112" charset="-128"/>
              </a:rPr>
              <a:t>Alternative is to generate everything up to edit distance k and then intersect.  Fine for distance 1; okay for distance 2. This is generally enough (Norvig).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88A8B3-2113-4AB3-9A1C-F960ADE640CB}" type="slidenum">
              <a:rPr lang="en-US" altLang="en-US">
                <a:ea typeface="ＭＳ Ｐゴシック" pitchFamily="-112" charset="-128"/>
              </a:rPr>
              <a:pPr/>
              <a:t>13</a:t>
            </a:fld>
            <a:endParaRPr lang="en-US" altLang="en-US"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973E-3C23-4E8C-8185-0955193573F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6F23-F33F-4C65-B1D9-852EDDED90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973E-3C23-4E8C-8185-0955193573F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6F23-F33F-4C65-B1D9-852EDDED90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973E-3C23-4E8C-8185-0955193573F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6F23-F33F-4C65-B1D9-852EDDED90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973E-3C23-4E8C-8185-0955193573F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6F23-F33F-4C65-B1D9-852EDDED90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973E-3C23-4E8C-8185-0955193573F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6F23-F33F-4C65-B1D9-852EDDED90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973E-3C23-4E8C-8185-0955193573F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6F23-F33F-4C65-B1D9-852EDDED90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973E-3C23-4E8C-8185-0955193573F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6F23-F33F-4C65-B1D9-852EDDED90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973E-3C23-4E8C-8185-0955193573F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6F23-F33F-4C65-B1D9-852EDDED90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973E-3C23-4E8C-8185-0955193573F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6F23-F33F-4C65-B1D9-852EDDED90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973E-3C23-4E8C-8185-0955193573F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6F23-F33F-4C65-B1D9-852EDDED90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973E-3C23-4E8C-8185-0955193573F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6F23-F33F-4C65-B1D9-852EDDED90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D973E-3C23-4E8C-8185-0955193573F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36F23-F33F-4C65-B1D9-852EDDED90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ＭＳ Ｐゴシック" pitchFamily="34" charset="-128"/>
              </a:rPr>
              <a:t>Spelling correction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endParaRPr 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C56D923-3954-4093-ADFC-539237A60467}" type="slidenum">
              <a:rPr lang="en-US" altLang="en-US">
                <a:ea typeface="ＭＳ Ｐゴシック" pitchFamily="-112" charset="-128"/>
              </a:rPr>
              <a:pPr/>
              <a:t>1</a:t>
            </a:fld>
            <a:endParaRPr lang="en-US" altLang="en-US">
              <a:ea typeface="ＭＳ Ｐゴシック" pitchFamily="-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74943F8-61A9-4C29-909C-EC0316DC81C9}" type="slidenum">
              <a:rPr lang="en-US" altLang="en-US">
                <a:ea typeface="ＭＳ Ｐゴシック" pitchFamily="-112" charset="-128"/>
              </a:rPr>
              <a:pPr/>
              <a:t>10</a:t>
            </a:fld>
            <a:endParaRPr lang="en-US" altLang="en-US">
              <a:ea typeface="ＭＳ Ｐゴシック" pitchFamily="-112" charset="-128"/>
            </a:endParaRPr>
          </a:p>
        </p:txBody>
      </p:sp>
      <p:pic>
        <p:nvPicPr>
          <p:cNvPr id="40963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76400"/>
            <a:ext cx="6781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Edit distance Example</a:t>
            </a:r>
          </a:p>
        </p:txBody>
      </p:sp>
      <p:sp>
        <p:nvSpPr>
          <p:cNvPr id="40965" name="Rectangle 6"/>
          <p:cNvSpPr>
            <a:spLocks noChangeArrowheads="1"/>
          </p:cNvSpPr>
          <p:nvPr/>
        </p:nvSpPr>
        <p:spPr bwMode="auto">
          <a:xfrm>
            <a:off x="344488" y="5287963"/>
            <a:ext cx="84947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ea typeface="ＭＳ Ｐゴシック" pitchFamily="-112" charset="-128"/>
              </a:rPr>
              <a:t>Compute the edit distance between </a:t>
            </a:r>
            <a:r>
              <a:rPr lang="en-US" altLang="en-US">
                <a:solidFill>
                  <a:srgbClr val="00B0F0"/>
                </a:solidFill>
                <a:ea typeface="ＭＳ Ｐゴシック" pitchFamily="-112" charset="-128"/>
              </a:rPr>
              <a:t>“paris and alice”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Weighted edit distance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As above, but the weight of an operation depends on the </a:t>
            </a:r>
            <a:r>
              <a:rPr lang="en-US" altLang="en-US" u="sng" smtClean="0">
                <a:ea typeface="ＭＳ Ｐゴシック" pitchFamily="-112" charset="-128"/>
              </a:rPr>
              <a:t>character(s) </a:t>
            </a:r>
            <a:r>
              <a:rPr lang="en-US" altLang="en-US" smtClean="0">
                <a:ea typeface="ＭＳ Ｐゴシック" pitchFamily="-112" charset="-128"/>
              </a:rPr>
              <a:t>involved</a:t>
            </a:r>
          </a:p>
          <a:p>
            <a:pPr lvl="1" eaLnBrk="1" hangingPunct="1"/>
            <a:r>
              <a:rPr lang="en-US" altLang="en-US" smtClean="0">
                <a:ea typeface="ＭＳ Ｐゴシック" pitchFamily="-112" charset="-128"/>
              </a:rPr>
              <a:t>Meant to capture OCR or keyboard errors</a:t>
            </a:r>
            <a:br>
              <a:rPr lang="en-US" altLang="en-US" smtClean="0">
                <a:ea typeface="ＭＳ Ｐゴシック" pitchFamily="-112" charset="-128"/>
              </a:rPr>
            </a:br>
            <a:r>
              <a:rPr lang="en-US" altLang="en-US" smtClean="0">
                <a:ea typeface="ＭＳ Ｐゴシック" pitchFamily="-112" charset="-128"/>
              </a:rPr>
              <a:t>Example: </a:t>
            </a:r>
            <a:r>
              <a:rPr lang="en-US" altLang="en-US" b="1" i="1" smtClean="0">
                <a:ea typeface="ＭＳ Ｐゴシック" pitchFamily="-112" charset="-128"/>
              </a:rPr>
              <a:t>m</a:t>
            </a:r>
            <a:r>
              <a:rPr lang="en-US" altLang="en-US" smtClean="0">
                <a:ea typeface="ＭＳ Ｐゴシック" pitchFamily="-112" charset="-128"/>
              </a:rPr>
              <a:t> more likely to be mis-typed as </a:t>
            </a:r>
            <a:r>
              <a:rPr lang="en-US" altLang="en-US" b="1" i="1" smtClean="0">
                <a:ea typeface="ＭＳ Ｐゴシック" pitchFamily="-112" charset="-128"/>
              </a:rPr>
              <a:t>n</a:t>
            </a:r>
            <a:r>
              <a:rPr lang="en-US" altLang="en-US" smtClean="0">
                <a:ea typeface="ＭＳ Ｐゴシック" pitchFamily="-112" charset="-128"/>
              </a:rPr>
              <a:t> than as </a:t>
            </a:r>
            <a:r>
              <a:rPr lang="en-US" altLang="en-US" b="1" i="1" smtClean="0">
                <a:ea typeface="ＭＳ Ｐゴシック" pitchFamily="-112" charset="-128"/>
              </a:rPr>
              <a:t>q</a:t>
            </a:r>
          </a:p>
          <a:p>
            <a:pPr lvl="1" eaLnBrk="1" hangingPunct="1"/>
            <a:r>
              <a:rPr lang="en-US" altLang="en-US" smtClean="0">
                <a:ea typeface="ＭＳ Ｐゴシック" pitchFamily="-112" charset="-128"/>
              </a:rPr>
              <a:t>Therefore, replacing </a:t>
            </a:r>
            <a:r>
              <a:rPr lang="en-US" altLang="en-US" b="1" i="1" smtClean="0">
                <a:ea typeface="ＭＳ Ｐゴシック" pitchFamily="-112" charset="-128"/>
              </a:rPr>
              <a:t>m</a:t>
            </a:r>
            <a:r>
              <a:rPr lang="en-US" altLang="en-US" smtClean="0">
                <a:ea typeface="ＭＳ Ｐゴシック" pitchFamily="-112" charset="-128"/>
              </a:rPr>
              <a:t> by </a:t>
            </a:r>
            <a:r>
              <a:rPr lang="en-US" altLang="en-US" b="1" i="1" smtClean="0">
                <a:ea typeface="ＭＳ Ｐゴシック" pitchFamily="-112" charset="-128"/>
              </a:rPr>
              <a:t>n</a:t>
            </a:r>
            <a:r>
              <a:rPr lang="en-US" altLang="en-US" smtClean="0">
                <a:ea typeface="ＭＳ Ｐゴシック" pitchFamily="-112" charset="-128"/>
              </a:rPr>
              <a:t> is a smaller edit distance than by </a:t>
            </a:r>
            <a:r>
              <a:rPr lang="en-US" altLang="en-US" b="1" i="1" smtClean="0">
                <a:ea typeface="ＭＳ Ｐゴシック" pitchFamily="-112" charset="-128"/>
              </a:rPr>
              <a:t>q</a:t>
            </a:r>
            <a:endParaRPr lang="en-US" altLang="en-US" smtClean="0">
              <a:ea typeface="ＭＳ Ｐゴシック" pitchFamily="-112" charset="-128"/>
            </a:endParaRPr>
          </a:p>
          <a:p>
            <a:pPr lvl="1" eaLnBrk="1" hangingPunct="1"/>
            <a:r>
              <a:rPr lang="en-US" altLang="en-US" smtClean="0">
                <a:ea typeface="ＭＳ Ｐゴシック" pitchFamily="-112" charset="-128"/>
              </a:rPr>
              <a:t>This may be formulated as a probability model</a:t>
            </a:r>
          </a:p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Requires </a:t>
            </a:r>
            <a:r>
              <a:rPr lang="en-US" altLang="en-US" u="sng" smtClean="0">
                <a:ea typeface="ＭＳ Ｐゴシック" pitchFamily="-112" charset="-128"/>
              </a:rPr>
              <a:t>weight matrix </a:t>
            </a:r>
            <a:r>
              <a:rPr lang="en-US" altLang="en-US" smtClean="0">
                <a:ea typeface="ＭＳ Ｐゴシック" pitchFamily="-112" charset="-128"/>
              </a:rPr>
              <a:t>as input</a:t>
            </a:r>
          </a:p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Modify dynamic programming to handle weights</a:t>
            </a:r>
          </a:p>
        </p:txBody>
      </p:sp>
      <p:sp>
        <p:nvSpPr>
          <p:cNvPr id="41988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  <a:ea typeface="ＭＳ Ｐゴシック" pitchFamily="-112" charset="-128"/>
              </a:rPr>
              <a:t>Sec. 3.3.3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A459246-A8FD-45EC-B902-A45C2D3F331A}" type="slidenum">
              <a:rPr lang="en-US" altLang="en-US">
                <a:ea typeface="ＭＳ Ｐゴシック" pitchFamily="-112" charset="-128"/>
              </a:rPr>
              <a:pPr/>
              <a:t>11</a:t>
            </a:fld>
            <a:endParaRPr lang="en-US" altLang="en-US">
              <a:ea typeface="ＭＳ Ｐゴシック" pitchFamily="-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Using edit distances</a:t>
            </a:r>
          </a:p>
        </p:txBody>
      </p:sp>
      <p:sp>
        <p:nvSpPr>
          <p:cNvPr id="43011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Given query, first generate all strings within a preset (weighted) edit distance (e.g., 2)</a:t>
            </a:r>
          </a:p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Intersect this set with list of “correct” words in dictionary</a:t>
            </a:r>
          </a:p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Show terms you found to user as suggestions</a:t>
            </a:r>
          </a:p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Alternatively, </a:t>
            </a:r>
          </a:p>
          <a:p>
            <a:pPr lvl="1" eaLnBrk="1" hangingPunct="1"/>
            <a:r>
              <a:rPr lang="en-US" altLang="en-US" smtClean="0">
                <a:ea typeface="ＭＳ Ｐゴシック" pitchFamily="-112" charset="-128"/>
              </a:rPr>
              <a:t>We can look up all possible corrections in our inverted index and return all docs … slow</a:t>
            </a:r>
          </a:p>
          <a:p>
            <a:pPr lvl="1" eaLnBrk="1" hangingPunct="1"/>
            <a:r>
              <a:rPr lang="en-US" altLang="en-US" smtClean="0">
                <a:ea typeface="ＭＳ Ｐゴシック" pitchFamily="-112" charset="-128"/>
              </a:rPr>
              <a:t>We can run with a single </a:t>
            </a:r>
            <a:r>
              <a:rPr lang="en-US" altLang="en-US" b="1" smtClean="0">
                <a:solidFill>
                  <a:srgbClr val="FF0000"/>
                </a:solidFill>
                <a:ea typeface="ＭＳ Ｐゴシック" pitchFamily="-112" charset="-128"/>
              </a:rPr>
              <a:t>most likely correction</a:t>
            </a:r>
          </a:p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The alternatives disempower the user, but save a round of interaction with the user</a:t>
            </a:r>
          </a:p>
        </p:txBody>
      </p:sp>
      <p:sp>
        <p:nvSpPr>
          <p:cNvPr id="43012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  <a:ea typeface="ＭＳ Ｐゴシック" pitchFamily="-112" charset="-128"/>
              </a:rPr>
              <a:t>Sec. 3.3.4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93E0B02-8275-420E-A486-899268043BF5}" type="slidenum">
              <a:rPr lang="en-US" altLang="en-US">
                <a:ea typeface="ＭＳ Ｐゴシック" pitchFamily="-112" charset="-128"/>
              </a:rPr>
              <a:pPr/>
              <a:t>12</a:t>
            </a:fld>
            <a:endParaRPr lang="en-US" altLang="en-US">
              <a:ea typeface="ＭＳ Ｐゴシック" pitchFamily="-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>
                <a:ea typeface="ＭＳ Ｐゴシック" pitchFamily="-112" charset="-128"/>
              </a:rPr>
              <a:t>Edit distance to all dictionary terms?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Given a (mis-spelled) query – do we compute its edit distance to every dictionary term?</a:t>
            </a:r>
          </a:p>
          <a:p>
            <a:pPr lvl="1" eaLnBrk="1" hangingPunct="1"/>
            <a:r>
              <a:rPr lang="en-US" altLang="en-US" smtClean="0">
                <a:ea typeface="ＭＳ Ｐゴシック" pitchFamily="-112" charset="-128"/>
              </a:rPr>
              <a:t>Expensive and slow</a:t>
            </a:r>
          </a:p>
          <a:p>
            <a:pPr lvl="1" eaLnBrk="1" hangingPunct="1"/>
            <a:r>
              <a:rPr lang="en-US" altLang="en-US" smtClean="0">
                <a:ea typeface="ＭＳ Ｐゴシック" pitchFamily="-112" charset="-128"/>
              </a:rPr>
              <a:t>Alternative?</a:t>
            </a:r>
          </a:p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How do we cut the set of candidate dictionary terms?</a:t>
            </a:r>
          </a:p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One possibility is to use </a:t>
            </a:r>
            <a:r>
              <a:rPr lang="en-US" altLang="en-US" i="1" u="sng" smtClean="0">
                <a:ea typeface="ＭＳ Ｐゴシック" pitchFamily="-112" charset="-128"/>
              </a:rPr>
              <a:t>n-</a:t>
            </a:r>
            <a:r>
              <a:rPr lang="en-US" altLang="en-US" u="sng" smtClean="0">
                <a:ea typeface="ＭＳ Ｐゴシック" pitchFamily="-112" charset="-128"/>
              </a:rPr>
              <a:t>gram overlap </a:t>
            </a:r>
            <a:r>
              <a:rPr lang="en-US" altLang="en-US" smtClean="0">
                <a:ea typeface="ＭＳ Ｐゴシック" pitchFamily="-112" charset="-128"/>
              </a:rPr>
              <a:t>for this</a:t>
            </a:r>
          </a:p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This can also be used by itself for spelling correction.</a:t>
            </a:r>
          </a:p>
        </p:txBody>
      </p:sp>
      <p:sp>
        <p:nvSpPr>
          <p:cNvPr id="44036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  <a:ea typeface="ＭＳ Ｐゴシック" pitchFamily="-112" charset="-128"/>
              </a:rPr>
              <a:t>Sec. 3.3.4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FCBE2E-F2B2-4898-9113-726BFD3C493D}" type="slidenum">
              <a:rPr lang="en-US" altLang="en-US">
                <a:ea typeface="ＭＳ Ｐゴシック" pitchFamily="-112" charset="-128"/>
              </a:rPr>
              <a:pPr/>
              <a:t>13</a:t>
            </a:fld>
            <a:endParaRPr lang="en-US" altLang="en-US">
              <a:ea typeface="ＭＳ Ｐゴシック" pitchFamily="-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 smtClean="0">
                <a:ea typeface="ＭＳ Ｐゴシック" pitchFamily="-112" charset="-128"/>
              </a:rPr>
              <a:t>n</a:t>
            </a:r>
            <a:r>
              <a:rPr lang="en-US" altLang="en-US" smtClean="0">
                <a:ea typeface="ＭＳ Ｐゴシック" pitchFamily="-112" charset="-128"/>
              </a:rPr>
              <a:t>-gram overlap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Enumerate all the </a:t>
            </a:r>
            <a:r>
              <a:rPr lang="en-US" altLang="en-US" i="1" smtClean="0">
                <a:ea typeface="ＭＳ Ｐゴシック" pitchFamily="-112" charset="-128"/>
              </a:rPr>
              <a:t>n</a:t>
            </a:r>
            <a:r>
              <a:rPr lang="en-US" altLang="en-US" smtClean="0">
                <a:ea typeface="ＭＳ Ｐゴシック" pitchFamily="-112" charset="-128"/>
              </a:rPr>
              <a:t>-grams in the query string as well as in the lexicon</a:t>
            </a:r>
          </a:p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Use the </a:t>
            </a:r>
            <a:r>
              <a:rPr lang="en-US" altLang="en-US" i="1" smtClean="0">
                <a:ea typeface="ＭＳ Ｐゴシック" pitchFamily="-112" charset="-128"/>
              </a:rPr>
              <a:t>n</a:t>
            </a:r>
            <a:r>
              <a:rPr lang="en-US" altLang="en-US" smtClean="0">
                <a:ea typeface="ＭＳ Ｐゴシック" pitchFamily="-112" charset="-128"/>
              </a:rPr>
              <a:t>-gram index to retrieve all lexicon terms matching any of the query </a:t>
            </a:r>
            <a:r>
              <a:rPr lang="en-US" altLang="en-US" i="1" smtClean="0">
                <a:ea typeface="ＭＳ Ｐゴシック" pitchFamily="-112" charset="-128"/>
              </a:rPr>
              <a:t>n</a:t>
            </a:r>
            <a:r>
              <a:rPr lang="en-US" altLang="en-US" smtClean="0">
                <a:ea typeface="ＭＳ Ｐゴシック" pitchFamily="-112" charset="-128"/>
              </a:rPr>
              <a:t>-grams</a:t>
            </a:r>
          </a:p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Threshold by number of matching </a:t>
            </a:r>
            <a:r>
              <a:rPr lang="en-US" altLang="en-US" i="1" smtClean="0">
                <a:ea typeface="ＭＳ Ｐゴシック" pitchFamily="-112" charset="-128"/>
              </a:rPr>
              <a:t>n</a:t>
            </a:r>
            <a:r>
              <a:rPr lang="en-US" altLang="en-US" smtClean="0">
                <a:ea typeface="ＭＳ Ｐゴシック" pitchFamily="-112" charset="-128"/>
              </a:rPr>
              <a:t>-grams</a:t>
            </a:r>
          </a:p>
          <a:p>
            <a:pPr lvl="1" eaLnBrk="1" hangingPunct="1"/>
            <a:r>
              <a:rPr lang="en-US" altLang="en-US" smtClean="0">
                <a:ea typeface="ＭＳ Ｐゴシック" pitchFamily="-112" charset="-128"/>
              </a:rPr>
              <a:t>Variants – weight by keyboard layout, etc.</a:t>
            </a:r>
          </a:p>
        </p:txBody>
      </p:sp>
      <p:sp>
        <p:nvSpPr>
          <p:cNvPr id="46084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  <a:ea typeface="ＭＳ Ｐゴシック" pitchFamily="-112" charset="-128"/>
              </a:rPr>
              <a:t>Sec. 3.3.4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CF6C89F-F9E6-4A27-9E01-8056A990ABF4}" type="slidenum">
              <a:rPr lang="en-US" altLang="en-US">
                <a:ea typeface="ＭＳ Ｐゴシック" pitchFamily="-112" charset="-128"/>
              </a:rPr>
              <a:pPr/>
              <a:t>14</a:t>
            </a:fld>
            <a:endParaRPr lang="en-US" altLang="en-US">
              <a:ea typeface="ＭＳ Ｐゴシック" pitchFamily="-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Example with trigrams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Suppose the text is </a:t>
            </a:r>
            <a:r>
              <a:rPr lang="en-US" altLang="en-US" b="1" i="1" smtClean="0">
                <a:ea typeface="ＭＳ Ｐゴシック" pitchFamily="-112" charset="-128"/>
              </a:rPr>
              <a:t>november</a:t>
            </a:r>
          </a:p>
          <a:p>
            <a:pPr lvl="1" eaLnBrk="1" hangingPunct="1"/>
            <a:r>
              <a:rPr lang="en-US" altLang="en-US" smtClean="0">
                <a:ea typeface="ＭＳ Ｐゴシック" pitchFamily="-112" charset="-128"/>
              </a:rPr>
              <a:t>Trigrams are </a:t>
            </a:r>
            <a:r>
              <a:rPr lang="en-US" altLang="en-US" i="1" smtClean="0">
                <a:ea typeface="ＭＳ Ｐゴシック" pitchFamily="-112" charset="-128"/>
              </a:rPr>
              <a:t>nov, ove, vem, </a:t>
            </a:r>
            <a:r>
              <a:rPr lang="en-US" altLang="en-US" i="1" smtClean="0">
                <a:solidFill>
                  <a:schemeClr val="hlink"/>
                </a:solidFill>
                <a:ea typeface="ＭＳ Ｐゴシック" pitchFamily="-112" charset="-128"/>
              </a:rPr>
              <a:t>emb, mbe, ber</a:t>
            </a:r>
            <a:r>
              <a:rPr lang="en-US" altLang="en-US" smtClean="0">
                <a:ea typeface="ＭＳ Ｐゴシック" pitchFamily="-112" charset="-128"/>
              </a:rPr>
              <a:t>.</a:t>
            </a:r>
          </a:p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The query is </a:t>
            </a:r>
            <a:r>
              <a:rPr lang="en-US" altLang="en-US" b="1" i="1" smtClean="0">
                <a:ea typeface="ＭＳ Ｐゴシック" pitchFamily="-112" charset="-128"/>
              </a:rPr>
              <a:t>december</a:t>
            </a:r>
          </a:p>
          <a:p>
            <a:pPr lvl="1" eaLnBrk="1" hangingPunct="1"/>
            <a:r>
              <a:rPr lang="en-US" altLang="en-US" smtClean="0">
                <a:ea typeface="ＭＳ Ｐゴシック" pitchFamily="-112" charset="-128"/>
              </a:rPr>
              <a:t>Trigrams are </a:t>
            </a:r>
            <a:r>
              <a:rPr lang="en-US" altLang="en-US" i="1" smtClean="0">
                <a:ea typeface="ＭＳ Ｐゴシック" pitchFamily="-112" charset="-128"/>
              </a:rPr>
              <a:t>dec, ece, cem, </a:t>
            </a:r>
            <a:r>
              <a:rPr lang="en-US" altLang="en-US" i="1" smtClean="0">
                <a:solidFill>
                  <a:schemeClr val="hlink"/>
                </a:solidFill>
                <a:ea typeface="ＭＳ Ｐゴシック" pitchFamily="-112" charset="-128"/>
              </a:rPr>
              <a:t>emb, mbe, ber</a:t>
            </a:r>
            <a:r>
              <a:rPr lang="en-US" altLang="en-US" smtClean="0">
                <a:ea typeface="ＭＳ Ｐゴシック" pitchFamily="-112" charset="-128"/>
              </a:rPr>
              <a:t>.</a:t>
            </a:r>
          </a:p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So 3 trigrams overlap (of 6 in each term)</a:t>
            </a:r>
          </a:p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How can we turn this into a normalized measure of overlap?</a:t>
            </a:r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4648200" y="2133600"/>
            <a:ext cx="2057400" cy="14478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ea typeface="ＭＳ Ｐゴシック" pitchFamily="-112" charset="-128"/>
            </a:endParaRPr>
          </a:p>
        </p:txBody>
      </p:sp>
      <p:sp>
        <p:nvSpPr>
          <p:cNvPr id="4710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  <a:ea typeface="ＭＳ Ｐゴシック" pitchFamily="-112" charset="-128"/>
              </a:rPr>
              <a:t>Sec. 3.3.4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7D2B0C6-D633-4E5C-AAAD-5098E6935763}" type="slidenum">
              <a:rPr lang="en-US" altLang="en-US">
                <a:ea typeface="ＭＳ Ｐゴシック" pitchFamily="-112" charset="-128"/>
              </a:rPr>
              <a:pPr/>
              <a:t>15</a:t>
            </a:fld>
            <a:endParaRPr lang="en-US" altLang="en-US">
              <a:ea typeface="ＭＳ Ｐゴシック" pitchFamily="-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One option – Jaccard coefficient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A commonly-used measure of overlap</a:t>
            </a:r>
          </a:p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Let </a:t>
            </a:r>
            <a:r>
              <a:rPr lang="en-US" altLang="en-US" i="1" smtClean="0">
                <a:ea typeface="ＭＳ Ｐゴシック" pitchFamily="-112" charset="-128"/>
              </a:rPr>
              <a:t>X</a:t>
            </a:r>
            <a:r>
              <a:rPr lang="en-US" altLang="en-US" smtClean="0">
                <a:ea typeface="ＭＳ Ｐゴシック" pitchFamily="-112" charset="-128"/>
              </a:rPr>
              <a:t> and </a:t>
            </a:r>
            <a:r>
              <a:rPr lang="en-US" altLang="en-US" i="1" smtClean="0">
                <a:ea typeface="ＭＳ Ｐゴシック" pitchFamily="-112" charset="-128"/>
              </a:rPr>
              <a:t>Y</a:t>
            </a:r>
            <a:r>
              <a:rPr lang="en-US" altLang="en-US" smtClean="0">
                <a:ea typeface="ＭＳ Ｐゴシック" pitchFamily="-112" charset="-128"/>
              </a:rPr>
              <a:t> be two sets; then the J.C. is</a:t>
            </a:r>
          </a:p>
          <a:p>
            <a:pPr eaLnBrk="1" hangingPunct="1"/>
            <a:endParaRPr lang="en-US" altLang="en-US" smtClean="0">
              <a:ea typeface="ＭＳ Ｐゴシック" pitchFamily="-112" charset="-128"/>
            </a:endParaRPr>
          </a:p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                                                              =</a:t>
            </a:r>
          </a:p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Equals 1 when </a:t>
            </a:r>
            <a:r>
              <a:rPr lang="en-US" altLang="en-US" i="1" smtClean="0">
                <a:ea typeface="ＭＳ Ｐゴシック" pitchFamily="-112" charset="-128"/>
              </a:rPr>
              <a:t>X</a:t>
            </a:r>
            <a:r>
              <a:rPr lang="en-US" altLang="en-US" smtClean="0">
                <a:ea typeface="ＭＳ Ｐゴシック" pitchFamily="-112" charset="-128"/>
              </a:rPr>
              <a:t> and </a:t>
            </a:r>
            <a:r>
              <a:rPr lang="en-US" altLang="en-US" i="1" smtClean="0">
                <a:ea typeface="ＭＳ Ｐゴシック" pitchFamily="-112" charset="-128"/>
              </a:rPr>
              <a:t>Y</a:t>
            </a:r>
            <a:r>
              <a:rPr lang="en-US" altLang="en-US" smtClean="0">
                <a:ea typeface="ＭＳ Ｐゴシック" pitchFamily="-112" charset="-128"/>
              </a:rPr>
              <a:t> have the same elements and zero when they are disjoint</a:t>
            </a:r>
          </a:p>
          <a:p>
            <a:pPr eaLnBrk="1" hangingPunct="1"/>
            <a:r>
              <a:rPr lang="en-US" altLang="en-US" i="1" smtClean="0">
                <a:ea typeface="ＭＳ Ｐゴシック" pitchFamily="-112" charset="-128"/>
              </a:rPr>
              <a:t>X</a:t>
            </a:r>
            <a:r>
              <a:rPr lang="en-US" altLang="en-US" smtClean="0">
                <a:ea typeface="ＭＳ Ｐゴシック" pitchFamily="-112" charset="-128"/>
              </a:rPr>
              <a:t> and </a:t>
            </a:r>
            <a:r>
              <a:rPr lang="en-US" altLang="en-US" i="1" smtClean="0">
                <a:ea typeface="ＭＳ Ｐゴシック" pitchFamily="-112" charset="-128"/>
              </a:rPr>
              <a:t>Y</a:t>
            </a:r>
            <a:r>
              <a:rPr lang="en-US" altLang="en-US" smtClean="0">
                <a:ea typeface="ＭＳ Ｐゴシック" pitchFamily="-112" charset="-128"/>
              </a:rPr>
              <a:t> don’t have to be of the same size</a:t>
            </a:r>
          </a:p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Always assigns a number between 0 and 1</a:t>
            </a:r>
          </a:p>
          <a:p>
            <a:pPr lvl="1" eaLnBrk="1" hangingPunct="1"/>
            <a:r>
              <a:rPr lang="en-US" altLang="en-US" smtClean="0">
                <a:ea typeface="ＭＳ Ｐゴシック" pitchFamily="-112" charset="-128"/>
              </a:rPr>
              <a:t>Now threshold to decide if you have a match</a:t>
            </a:r>
          </a:p>
          <a:p>
            <a:pPr lvl="1" eaLnBrk="1" hangingPunct="1"/>
            <a:r>
              <a:rPr lang="en-US" altLang="en-US" smtClean="0">
                <a:ea typeface="ＭＳ Ｐゴシック" pitchFamily="-112" charset="-128"/>
              </a:rPr>
              <a:t>E.g., if J.C. &gt; 0.8, declare a match </a:t>
            </a:r>
          </a:p>
        </p:txBody>
      </p:sp>
      <p:graphicFrame>
        <p:nvGraphicFramePr>
          <p:cNvPr id="48132" name="Object 2"/>
          <p:cNvGraphicFramePr>
            <a:graphicFrameLocks noChangeAspect="1"/>
          </p:cNvGraphicFramePr>
          <p:nvPr/>
        </p:nvGraphicFramePr>
        <p:xfrm>
          <a:off x="2895600" y="2895600"/>
          <a:ext cx="2735263" cy="709613"/>
        </p:xfrm>
        <a:graphic>
          <a:graphicData uri="http://schemas.openxmlformats.org/presentationml/2006/ole">
            <p:oleObj spid="_x0000_s1026" name="Equation" r:id="rId3" imgW="977476" imgH="253890" progId="Equation.3">
              <p:embed/>
            </p:oleObj>
          </a:graphicData>
        </a:graphic>
      </p:graphicFrame>
      <p:sp>
        <p:nvSpPr>
          <p:cNvPr id="4813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  <a:ea typeface="ＭＳ Ｐゴシック" pitchFamily="-112" charset="-128"/>
              </a:rPr>
              <a:t>Sec. 3.3.4</a:t>
            </a:r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3B65A4C-2777-44AA-86D0-7EF5744E0A2E}" type="slidenum">
              <a:rPr lang="en-US" altLang="en-US">
                <a:ea typeface="ＭＳ Ｐゴシック" pitchFamily="-112" charset="-128"/>
              </a:rPr>
              <a:pPr/>
              <a:t>16</a:t>
            </a:fld>
            <a:endParaRPr lang="en-US" altLang="en-US">
              <a:ea typeface="ＭＳ Ｐゴシック" pitchFamily="-112" charset="-128"/>
            </a:endParaRP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96000" y="2764538"/>
            <a:ext cx="2590800" cy="821059"/>
          </a:xfrm>
          <a:prstGeom prst="rect">
            <a:avLst/>
          </a:prstGeom>
          <a:blipFill rotWithShape="0">
            <a:blip r:embed="rId4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Lucida Sans" panose="020B0602030504020204" pitchFamily="34" charset="0"/>
                <a:cs typeface="Arial Unicode MS" panose="020B0604020202020204" pitchFamily="34" charset="-128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3"/>
          <p:cNvSpPr txBox="1">
            <a:spLocks noChangeArrowheads="1"/>
          </p:cNvSpPr>
          <p:nvPr/>
        </p:nvSpPr>
        <p:spPr bwMode="auto">
          <a:xfrm>
            <a:off x="4737100" y="3810000"/>
            <a:ext cx="8604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b="1" i="1">
                <a:ea typeface="ＭＳ Ｐゴシック" pitchFamily="-112" charset="-128"/>
              </a:rPr>
              <a:t>lore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4724400" y="3810000"/>
            <a:ext cx="8382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2400" smtClean="0">
              <a:solidFill>
                <a:srgbClr val="FFFFFF"/>
              </a:solidFill>
              <a:cs typeface="Arial Unicode MS" panose="020B0604020202020204" pitchFamily="34" charset="-128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4724400" y="3810000"/>
            <a:ext cx="838200" cy="457200"/>
          </a:xfrm>
          <a:prstGeom prst="rect">
            <a:avLst/>
          </a:prstGeom>
          <a:solidFill>
            <a:srgbClr val="558ED5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2400" smtClean="0">
              <a:solidFill>
                <a:srgbClr val="FFFFFF"/>
              </a:solidFill>
              <a:cs typeface="Arial Unicode MS" panose="020B0604020202020204" pitchFamily="34" charset="-128"/>
            </a:endParaRPr>
          </a:p>
        </p:txBody>
      </p:sp>
      <p:sp>
        <p:nvSpPr>
          <p:cNvPr id="49157" name="Text Box 11"/>
          <p:cNvSpPr txBox="1">
            <a:spLocks noChangeArrowheads="1"/>
          </p:cNvSpPr>
          <p:nvPr/>
        </p:nvSpPr>
        <p:spPr bwMode="auto">
          <a:xfrm>
            <a:off x="4716463" y="3276600"/>
            <a:ext cx="8604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b="1" i="1">
                <a:ea typeface="ＭＳ Ｐゴシック" pitchFamily="-112" charset="-128"/>
              </a:rPr>
              <a:t>lore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724400" y="3276600"/>
            <a:ext cx="8382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2400" smtClean="0">
              <a:solidFill>
                <a:srgbClr val="FFFFFF"/>
              </a:solidFill>
              <a:cs typeface="Arial Unicode MS" panose="020B0604020202020204" pitchFamily="34" charset="-128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4724400" y="3276600"/>
            <a:ext cx="838200" cy="457200"/>
          </a:xfrm>
          <a:prstGeom prst="rect">
            <a:avLst/>
          </a:prstGeom>
          <a:solidFill>
            <a:srgbClr val="558ED5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2400" smtClean="0">
              <a:solidFill>
                <a:srgbClr val="FFFFFF"/>
              </a:solidFill>
              <a:cs typeface="Arial Unicode MS" panose="020B0604020202020204" pitchFamily="34" charset="-128"/>
            </a:endParaRPr>
          </a:p>
        </p:txBody>
      </p:sp>
      <p:sp>
        <p:nvSpPr>
          <p:cNvPr id="491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Matching trigrams</a:t>
            </a:r>
          </a:p>
        </p:txBody>
      </p:sp>
      <p:sp>
        <p:nvSpPr>
          <p:cNvPr id="491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Consider the query </a:t>
            </a:r>
            <a:r>
              <a:rPr lang="en-US" altLang="en-US" b="1" i="1" smtClean="0">
                <a:ea typeface="ＭＳ Ｐゴシック" pitchFamily="-112" charset="-128"/>
              </a:rPr>
              <a:t>lord</a:t>
            </a:r>
            <a:r>
              <a:rPr lang="en-US" altLang="en-US" smtClean="0">
                <a:ea typeface="ＭＳ Ｐゴシック" pitchFamily="-112" charset="-128"/>
              </a:rPr>
              <a:t> – we wish to identify words matching 2 of its 3 bigrams (</a:t>
            </a:r>
            <a:r>
              <a:rPr lang="en-US" altLang="en-US" b="1" i="1" smtClean="0">
                <a:ea typeface="ＭＳ Ｐゴシック" pitchFamily="-112" charset="-128"/>
              </a:rPr>
              <a:t>lo, or, rd</a:t>
            </a:r>
            <a:r>
              <a:rPr lang="en-US" altLang="en-US" smtClean="0">
                <a:ea typeface="ＭＳ Ｐゴシック" pitchFamily="-112" charset="-128"/>
              </a:rPr>
              <a:t>)</a:t>
            </a:r>
          </a:p>
        </p:txBody>
      </p:sp>
      <p:sp>
        <p:nvSpPr>
          <p:cNvPr id="49162" name="Text Box 4"/>
          <p:cNvSpPr txBox="1">
            <a:spLocks noChangeArrowheads="1"/>
          </p:cNvSpPr>
          <p:nvPr/>
        </p:nvSpPr>
        <p:spPr bwMode="auto">
          <a:xfrm>
            <a:off x="1592263" y="3267075"/>
            <a:ext cx="4699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 i="1">
                <a:ea typeface="ＭＳ Ｐゴシック" pitchFamily="-112" charset="-128"/>
              </a:rPr>
              <a:t>lo</a:t>
            </a:r>
          </a:p>
        </p:txBody>
      </p:sp>
      <p:sp>
        <p:nvSpPr>
          <p:cNvPr id="49163" name="Text Box 5"/>
          <p:cNvSpPr txBox="1">
            <a:spLocks noChangeArrowheads="1"/>
          </p:cNvSpPr>
          <p:nvPr/>
        </p:nvSpPr>
        <p:spPr bwMode="auto">
          <a:xfrm>
            <a:off x="1592263" y="3800475"/>
            <a:ext cx="50641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 i="1">
                <a:ea typeface="ＭＳ Ｐゴシック" pitchFamily="-112" charset="-128"/>
              </a:rPr>
              <a:t>or</a:t>
            </a:r>
          </a:p>
        </p:txBody>
      </p:sp>
      <p:sp>
        <p:nvSpPr>
          <p:cNvPr id="49164" name="Text Box 6"/>
          <p:cNvSpPr txBox="1">
            <a:spLocks noChangeArrowheads="1"/>
          </p:cNvSpPr>
          <p:nvPr/>
        </p:nvSpPr>
        <p:spPr bwMode="auto">
          <a:xfrm>
            <a:off x="1592263" y="4333875"/>
            <a:ext cx="5111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 i="1">
                <a:ea typeface="ＭＳ Ｐゴシック" pitchFamily="-112" charset="-128"/>
              </a:rPr>
              <a:t>rd</a:t>
            </a:r>
          </a:p>
        </p:txBody>
      </p:sp>
      <p:sp>
        <p:nvSpPr>
          <p:cNvPr id="49165" name="AutoShape 7"/>
          <p:cNvSpPr>
            <a:spLocks noChangeArrowheads="1"/>
          </p:cNvSpPr>
          <p:nvPr/>
        </p:nvSpPr>
        <p:spPr bwMode="auto">
          <a:xfrm>
            <a:off x="2125663" y="3419475"/>
            <a:ext cx="1143000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166" name="AutoShape 8"/>
          <p:cNvSpPr>
            <a:spLocks noChangeArrowheads="1"/>
          </p:cNvSpPr>
          <p:nvPr/>
        </p:nvSpPr>
        <p:spPr bwMode="auto">
          <a:xfrm>
            <a:off x="2125663" y="3952875"/>
            <a:ext cx="1143000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167" name="AutoShape 9"/>
          <p:cNvSpPr>
            <a:spLocks noChangeArrowheads="1"/>
          </p:cNvSpPr>
          <p:nvPr/>
        </p:nvSpPr>
        <p:spPr bwMode="auto">
          <a:xfrm>
            <a:off x="2125663" y="4486275"/>
            <a:ext cx="1143000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168" name="Text Box 10"/>
          <p:cNvSpPr txBox="1">
            <a:spLocks noChangeArrowheads="1"/>
          </p:cNvSpPr>
          <p:nvPr/>
        </p:nvSpPr>
        <p:spPr bwMode="auto">
          <a:xfrm>
            <a:off x="3352800" y="3276600"/>
            <a:ext cx="9969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 i="1">
                <a:ea typeface="ＭＳ Ｐゴシック" pitchFamily="-112" charset="-128"/>
              </a:rPr>
              <a:t>alone</a:t>
            </a:r>
          </a:p>
        </p:txBody>
      </p:sp>
      <p:sp>
        <p:nvSpPr>
          <p:cNvPr id="49169" name="Text Box 12"/>
          <p:cNvSpPr txBox="1">
            <a:spLocks noChangeArrowheads="1"/>
          </p:cNvSpPr>
          <p:nvPr/>
        </p:nvSpPr>
        <p:spPr bwMode="auto">
          <a:xfrm>
            <a:off x="6011863" y="3276600"/>
            <a:ext cx="92868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 i="1">
                <a:ea typeface="ＭＳ Ｐゴシック" pitchFamily="-112" charset="-128"/>
              </a:rPr>
              <a:t>sloth</a:t>
            </a:r>
          </a:p>
        </p:txBody>
      </p:sp>
      <p:sp>
        <p:nvSpPr>
          <p:cNvPr id="49170" name="Text Box 14"/>
          <p:cNvSpPr txBox="1">
            <a:spLocks noChangeArrowheads="1"/>
          </p:cNvSpPr>
          <p:nvPr/>
        </p:nvSpPr>
        <p:spPr bwMode="auto">
          <a:xfrm>
            <a:off x="6011863" y="3810000"/>
            <a:ext cx="12636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 i="1">
                <a:ea typeface="ＭＳ Ｐゴシック" pitchFamily="-112" charset="-128"/>
              </a:rPr>
              <a:t>morbid</a:t>
            </a:r>
          </a:p>
        </p:txBody>
      </p:sp>
      <p:sp>
        <p:nvSpPr>
          <p:cNvPr id="49171" name="Text Box 15"/>
          <p:cNvSpPr txBox="1">
            <a:spLocks noChangeArrowheads="1"/>
          </p:cNvSpPr>
          <p:nvPr/>
        </p:nvSpPr>
        <p:spPr bwMode="auto">
          <a:xfrm>
            <a:off x="4792663" y="4400550"/>
            <a:ext cx="11858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 i="1">
                <a:ea typeface="ＭＳ Ｐゴシック" pitchFamily="-112" charset="-128"/>
              </a:rPr>
              <a:t>border</a:t>
            </a:r>
          </a:p>
        </p:txBody>
      </p:sp>
      <p:sp>
        <p:nvSpPr>
          <p:cNvPr id="49172" name="Text Box 16"/>
          <p:cNvSpPr txBox="1">
            <a:spLocks noChangeArrowheads="1"/>
          </p:cNvSpPr>
          <p:nvPr/>
        </p:nvSpPr>
        <p:spPr bwMode="auto">
          <a:xfrm>
            <a:off x="6170613" y="4400550"/>
            <a:ext cx="8350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 i="1">
                <a:ea typeface="ＭＳ Ｐゴシック" pitchFamily="-112" charset="-128"/>
              </a:rPr>
              <a:t>card</a:t>
            </a:r>
          </a:p>
        </p:txBody>
      </p:sp>
      <p:cxnSp>
        <p:nvCxnSpPr>
          <p:cNvPr id="49173" name="AutoShape 17"/>
          <p:cNvCxnSpPr>
            <a:cxnSpLocks noChangeShapeType="1"/>
            <a:stCxn id="49168" idx="3"/>
            <a:endCxn id="49157" idx="1"/>
          </p:cNvCxnSpPr>
          <p:nvPr/>
        </p:nvCxnSpPr>
        <p:spPr bwMode="auto">
          <a:xfrm>
            <a:off x="4349750" y="3509963"/>
            <a:ext cx="3667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9174" name="Text Box 18"/>
          <p:cNvSpPr txBox="1">
            <a:spLocks noChangeArrowheads="1"/>
          </p:cNvSpPr>
          <p:nvPr/>
        </p:nvSpPr>
        <p:spPr bwMode="auto">
          <a:xfrm>
            <a:off x="3344863" y="3810000"/>
            <a:ext cx="11858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 i="1">
                <a:ea typeface="ＭＳ Ｐゴシック" pitchFamily="-112" charset="-128"/>
              </a:rPr>
              <a:t>border</a:t>
            </a:r>
          </a:p>
        </p:txBody>
      </p:sp>
      <p:cxnSp>
        <p:nvCxnSpPr>
          <p:cNvPr id="49175" name="AutoShape 19"/>
          <p:cNvCxnSpPr>
            <a:cxnSpLocks noChangeShapeType="1"/>
            <a:stCxn id="49174" idx="3"/>
            <a:endCxn id="49154" idx="1"/>
          </p:cNvCxnSpPr>
          <p:nvPr/>
        </p:nvCxnSpPr>
        <p:spPr bwMode="auto">
          <a:xfrm>
            <a:off x="4530725" y="4043363"/>
            <a:ext cx="2063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9176" name="AutoShape 20"/>
          <p:cNvCxnSpPr>
            <a:cxnSpLocks noChangeShapeType="1"/>
            <a:stCxn id="49154" idx="3"/>
            <a:endCxn id="49170" idx="1"/>
          </p:cNvCxnSpPr>
          <p:nvPr/>
        </p:nvCxnSpPr>
        <p:spPr bwMode="auto">
          <a:xfrm>
            <a:off x="5597525" y="4043363"/>
            <a:ext cx="4143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9177" name="AutoShape 21"/>
          <p:cNvCxnSpPr>
            <a:cxnSpLocks noChangeShapeType="1"/>
            <a:stCxn id="49171" idx="3"/>
            <a:endCxn id="49172" idx="1"/>
          </p:cNvCxnSpPr>
          <p:nvPr/>
        </p:nvCxnSpPr>
        <p:spPr bwMode="auto">
          <a:xfrm>
            <a:off x="5978525" y="4633913"/>
            <a:ext cx="192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9178" name="AutoShape 22"/>
          <p:cNvCxnSpPr>
            <a:cxnSpLocks noChangeShapeType="1"/>
            <a:stCxn id="49157" idx="3"/>
            <a:endCxn id="49169" idx="1"/>
          </p:cNvCxnSpPr>
          <p:nvPr/>
        </p:nvCxnSpPr>
        <p:spPr bwMode="auto">
          <a:xfrm>
            <a:off x="5576888" y="3509963"/>
            <a:ext cx="434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9179" name="Text Box 23"/>
          <p:cNvSpPr txBox="1">
            <a:spLocks noChangeArrowheads="1"/>
          </p:cNvSpPr>
          <p:nvPr/>
        </p:nvSpPr>
        <p:spPr bwMode="auto">
          <a:xfrm>
            <a:off x="3344863" y="4410075"/>
            <a:ext cx="11525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 i="1">
                <a:ea typeface="ＭＳ Ｐゴシック" pitchFamily="-112" charset="-128"/>
              </a:rPr>
              <a:t>ardent</a:t>
            </a:r>
          </a:p>
        </p:txBody>
      </p:sp>
      <p:cxnSp>
        <p:nvCxnSpPr>
          <p:cNvPr id="49180" name="AutoShape 24"/>
          <p:cNvCxnSpPr>
            <a:cxnSpLocks noChangeShapeType="1"/>
            <a:stCxn id="49179" idx="3"/>
            <a:endCxn id="49171" idx="1"/>
          </p:cNvCxnSpPr>
          <p:nvPr/>
        </p:nvCxnSpPr>
        <p:spPr bwMode="auto">
          <a:xfrm flipV="1">
            <a:off x="4497388" y="4633913"/>
            <a:ext cx="295275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9181" name="AutoShape 36"/>
          <p:cNvSpPr>
            <a:spLocks noChangeArrowheads="1"/>
          </p:cNvSpPr>
          <p:nvPr/>
        </p:nvSpPr>
        <p:spPr bwMode="auto">
          <a:xfrm>
            <a:off x="977900" y="5294313"/>
            <a:ext cx="6927850" cy="649287"/>
          </a:xfrm>
          <a:prstGeom prst="upArrowCallout">
            <a:avLst>
              <a:gd name="adj1" fmla="val 266748"/>
              <a:gd name="adj2" fmla="val 266748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>
                <a:ea typeface="ＭＳ Ｐゴシック" pitchFamily="-112" charset="-128"/>
              </a:rPr>
              <a:t>Standard postings “merge” will enumerate … </a:t>
            </a:r>
          </a:p>
        </p:txBody>
      </p:sp>
      <p:sp>
        <p:nvSpPr>
          <p:cNvPr id="1339429" name="Text Box 37"/>
          <p:cNvSpPr txBox="1">
            <a:spLocks noChangeArrowheads="1"/>
          </p:cNvSpPr>
          <p:nvPr/>
        </p:nvSpPr>
        <p:spPr bwMode="auto">
          <a:xfrm>
            <a:off x="898525" y="6096000"/>
            <a:ext cx="7472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ea typeface="ＭＳ Ｐゴシック" pitchFamily="-112" charset="-128"/>
              </a:rPr>
              <a:t>Adapt this to using Jaccard (or another) measure.</a:t>
            </a:r>
          </a:p>
        </p:txBody>
      </p:sp>
      <p:sp>
        <p:nvSpPr>
          <p:cNvPr id="49183" name="TextBox 37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  <a:ea typeface="ＭＳ Ｐゴシック" pitchFamily="-112" charset="-128"/>
              </a:rPr>
              <a:t>Sec. 3.3.4</a:t>
            </a:r>
          </a:p>
        </p:txBody>
      </p:sp>
      <p:sp>
        <p:nvSpPr>
          <p:cNvPr id="49184" name="Slide Number Placeholder 3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1C92EB6-8255-4F6B-AFB3-69BF8BC8F5B3}" type="slidenum">
              <a:rPr lang="en-US" altLang="en-US">
                <a:ea typeface="ＭＳ Ｐゴシック" pitchFamily="-112" charset="-128"/>
              </a:rPr>
              <a:pPr/>
              <a:t>17</a:t>
            </a:fld>
            <a:endParaRPr lang="en-US" altLang="en-US">
              <a:ea typeface="ＭＳ Ｐゴシック" pitchFamily="-112" charset="-128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352800" y="3276600"/>
            <a:ext cx="9906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2400" smtClean="0">
              <a:solidFill>
                <a:srgbClr val="FFFFFF"/>
              </a:solidFill>
              <a:cs typeface="Arial Unicode MS" panose="020B0604020202020204" pitchFamily="34" charset="-128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352800" y="3810000"/>
            <a:ext cx="12192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2400" smtClean="0">
              <a:solidFill>
                <a:srgbClr val="FFFFFF"/>
              </a:solidFill>
              <a:cs typeface="Arial Unicode MS" panose="020B0604020202020204" pitchFamily="34" charset="-128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352800" y="4419600"/>
            <a:ext cx="11430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2400" smtClean="0">
              <a:solidFill>
                <a:srgbClr val="FFFFFF"/>
              </a:solidFill>
              <a:cs typeface="Arial Unicode MS" panose="020B0604020202020204" pitchFamily="34" charset="-128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4800600" y="4419600"/>
            <a:ext cx="11430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2400" smtClean="0">
              <a:solidFill>
                <a:srgbClr val="FFFFFF"/>
              </a:solidFill>
              <a:cs typeface="Arial Unicode MS" panose="020B0604020202020204" pitchFamily="34" charset="-128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019800" y="3276600"/>
            <a:ext cx="9144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2400" smtClean="0">
              <a:solidFill>
                <a:srgbClr val="FFFFFF"/>
              </a:solidFill>
              <a:cs typeface="Arial Unicode MS" panose="020B0604020202020204" pitchFamily="34" charset="-128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6019800" y="3810000"/>
            <a:ext cx="12954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2400" smtClean="0">
              <a:solidFill>
                <a:srgbClr val="FFFFFF"/>
              </a:solidFill>
              <a:cs typeface="Arial Unicode MS" panose="020B0604020202020204" pitchFamily="34" charset="-128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6172200" y="4419600"/>
            <a:ext cx="8382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2400" smtClean="0">
              <a:solidFill>
                <a:srgbClr val="FFFFFF"/>
              </a:solidFill>
              <a:cs typeface="Arial Unicode MS" panose="020B0604020202020204" pitchFamily="34" charset="-128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3352800" y="3810000"/>
            <a:ext cx="1219200" cy="457200"/>
          </a:xfrm>
          <a:prstGeom prst="rect">
            <a:avLst/>
          </a:prstGeom>
          <a:solidFill>
            <a:srgbClr val="558ED5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2400" smtClean="0">
              <a:solidFill>
                <a:srgbClr val="FFFFFF"/>
              </a:solidFill>
              <a:cs typeface="Arial Unicode MS" panose="020B0604020202020204" pitchFamily="34" charset="-128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4800600" y="4419600"/>
            <a:ext cx="1143000" cy="457200"/>
          </a:xfrm>
          <a:prstGeom prst="rect">
            <a:avLst/>
          </a:prstGeom>
          <a:solidFill>
            <a:srgbClr val="558ED5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2400" smtClean="0">
              <a:solidFill>
                <a:srgbClr val="FFFFFF"/>
              </a:solidFill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52" grpId="0" animBg="1"/>
      <p:bldP spid="43" grpId="0" animBg="1"/>
      <p:bldP spid="43" grpId="1" animBg="1"/>
      <p:bldP spid="51" grpId="0" animBg="1"/>
      <p:bldP spid="1339429" grpId="0" autoUpdateAnimBg="0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5" grpId="0" animBg="1"/>
      <p:bldP spid="45" grpId="1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Context-sensitive spell correction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Text: </a:t>
            </a:r>
            <a:r>
              <a:rPr lang="en-US" altLang="en-US" b="1" i="1" smtClean="0">
                <a:ea typeface="ＭＳ Ｐゴシック" pitchFamily="-112" charset="-128"/>
              </a:rPr>
              <a:t>I flew </a:t>
            </a:r>
            <a:r>
              <a:rPr lang="en-US" altLang="en-US" b="1" i="1" u="sng" smtClean="0">
                <a:ea typeface="ＭＳ Ｐゴシック" pitchFamily="-112" charset="-128"/>
              </a:rPr>
              <a:t>from</a:t>
            </a:r>
            <a:r>
              <a:rPr lang="en-US" altLang="en-US" b="1" i="1" smtClean="0">
                <a:ea typeface="ＭＳ Ｐゴシック" pitchFamily="-112" charset="-128"/>
              </a:rPr>
              <a:t> Heathrow to Narita.</a:t>
            </a:r>
          </a:p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Consider the phrase query </a:t>
            </a:r>
            <a:r>
              <a:rPr lang="en-US" altLang="en-US" b="1" i="1" smtClean="0">
                <a:ea typeface="ＭＳ Ｐゴシック" pitchFamily="-112" charset="-128"/>
              </a:rPr>
              <a:t>“flew </a:t>
            </a:r>
            <a:r>
              <a:rPr lang="en-US" altLang="en-US" b="1" i="1" u="sng" smtClean="0">
                <a:ea typeface="ＭＳ Ｐゴシック" pitchFamily="-112" charset="-128"/>
              </a:rPr>
              <a:t>form</a:t>
            </a:r>
            <a:r>
              <a:rPr lang="en-US" altLang="en-US" b="1" i="1" smtClean="0">
                <a:ea typeface="ＭＳ Ｐゴシック" pitchFamily="-112" charset="-128"/>
              </a:rPr>
              <a:t> Heathrow”</a:t>
            </a:r>
          </a:p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We’d like to respond</a:t>
            </a:r>
          </a:p>
          <a:p>
            <a:pPr eaLnBrk="1" hangingPunct="1">
              <a:buFont typeface="Wingdings" pitchFamily="-112" charset="2"/>
              <a:buNone/>
            </a:pPr>
            <a:r>
              <a:rPr lang="en-US" altLang="en-US" smtClean="0">
                <a:ea typeface="ＭＳ Ｐゴシック" pitchFamily="-112" charset="-128"/>
              </a:rPr>
              <a:t>		Did you mean “</a:t>
            </a:r>
            <a:r>
              <a:rPr lang="en-US" altLang="en-US" b="1" i="1" smtClean="0">
                <a:ea typeface="ＭＳ Ｐゴシック" pitchFamily="-112" charset="-128"/>
              </a:rPr>
              <a:t>flew from Heathrow</a:t>
            </a:r>
            <a:r>
              <a:rPr lang="en-US" altLang="en-US" smtClean="0">
                <a:ea typeface="ＭＳ Ｐゴシック" pitchFamily="-112" charset="-128"/>
              </a:rPr>
              <a:t>”?</a:t>
            </a:r>
          </a:p>
          <a:p>
            <a:pPr eaLnBrk="1" hangingPunct="1">
              <a:buFont typeface="Wingdings" pitchFamily="-112" charset="2"/>
              <a:buNone/>
            </a:pPr>
            <a:r>
              <a:rPr lang="en-US" altLang="en-US" smtClean="0">
                <a:ea typeface="ＭＳ Ｐゴシック" pitchFamily="-112" charset="-128"/>
              </a:rPr>
              <a:t>because no docs matched the query phrase.</a:t>
            </a: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  <a:ea typeface="ＭＳ Ｐゴシック" pitchFamily="-112" charset="-128"/>
              </a:rPr>
              <a:t>Sec. 3.3.5</a:t>
            </a:r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ACA178-CD75-4A1E-9F9C-71AD8C0E29DC}" type="slidenum">
              <a:rPr lang="en-US" altLang="en-US">
                <a:ea typeface="ＭＳ Ｐゴシック" pitchFamily="-112" charset="-128"/>
              </a:rPr>
              <a:pPr/>
              <a:t>18</a:t>
            </a:fld>
            <a:endParaRPr lang="en-US" altLang="en-US">
              <a:ea typeface="ＭＳ Ｐゴシック" pitchFamily="-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Context-sensitive correction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-112" charset="-128"/>
              </a:rPr>
              <a:t>Need surrounding context to catch this.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-112" charset="-128"/>
              </a:rPr>
              <a:t>First idea: retrieve dictionary terms close (in weighted edit distance) to each query term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-112" charset="-128"/>
              </a:rPr>
              <a:t>Now try all possible resulting phrases with one word “fixed” at a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i="1" smtClean="0">
                <a:ea typeface="ＭＳ Ｐゴシック" pitchFamily="-112" charset="-128"/>
              </a:rPr>
              <a:t>flew from heathrow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i="1" smtClean="0">
                <a:ea typeface="ＭＳ Ｐゴシック" pitchFamily="-112" charset="-128"/>
              </a:rPr>
              <a:t>fled form heathrow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i="1" smtClean="0">
                <a:ea typeface="ＭＳ Ｐゴシック" pitchFamily="-112" charset="-128"/>
              </a:rPr>
              <a:t>flea form heathrow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smtClean="0">
                <a:ea typeface="ＭＳ Ｐゴシック" pitchFamily="-112" charset="-128"/>
              </a:rPr>
              <a:t>Hit-based spelling correction: </a:t>
            </a:r>
            <a:r>
              <a:rPr lang="en-US" altLang="en-US" smtClean="0">
                <a:ea typeface="ＭＳ Ｐゴシック" pitchFamily="-112" charset="-128"/>
              </a:rPr>
              <a:t>Suggest the alternative that has lots of hits in query logs.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ea typeface="ＭＳ Ｐゴシック" pitchFamily="-112" charset="-128"/>
            </a:endParaRPr>
          </a:p>
        </p:txBody>
      </p:sp>
      <p:sp>
        <p:nvSpPr>
          <p:cNvPr id="51204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  <a:ea typeface="ＭＳ Ｐゴシック" pitchFamily="-112" charset="-128"/>
              </a:rPr>
              <a:t>Sec. 3.3.5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621F0AC-EC96-48FA-9A79-F2F27C2C0798}" type="slidenum">
              <a:rPr lang="en-US" altLang="en-US">
                <a:ea typeface="ＭＳ Ｐゴシック" pitchFamily="-112" charset="-128"/>
              </a:rPr>
              <a:pPr/>
              <a:t>19</a:t>
            </a:fld>
            <a:endParaRPr lang="en-US" altLang="en-US">
              <a:ea typeface="ＭＳ Ｐゴシック" pitchFamily="-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Spell correction</a:t>
            </a:r>
          </a:p>
        </p:txBody>
      </p:sp>
      <p:sp>
        <p:nvSpPr>
          <p:cNvPr id="127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Two principal uses</a:t>
            </a:r>
          </a:p>
          <a:p>
            <a:pPr lvl="1" eaLnBrk="1" hangingPunct="1"/>
            <a:r>
              <a:rPr lang="en-US" altLang="en-US" smtClean="0">
                <a:ea typeface="ＭＳ Ｐゴシック" pitchFamily="-112" charset="-128"/>
              </a:rPr>
              <a:t>Correcting document(s) being indexed</a:t>
            </a:r>
          </a:p>
          <a:p>
            <a:pPr lvl="1" eaLnBrk="1" hangingPunct="1"/>
            <a:r>
              <a:rPr lang="en-US" altLang="en-US" smtClean="0">
                <a:ea typeface="ＭＳ Ｐゴシック" pitchFamily="-112" charset="-128"/>
              </a:rPr>
              <a:t>Correcting user queries to retrieve “right” answers</a:t>
            </a:r>
          </a:p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Two main forms:</a:t>
            </a:r>
          </a:p>
          <a:p>
            <a:pPr lvl="1" eaLnBrk="1" hangingPunct="1"/>
            <a:r>
              <a:rPr lang="en-US" altLang="en-US" smtClean="0">
                <a:ea typeface="ＭＳ Ｐゴシック" pitchFamily="-112" charset="-128"/>
              </a:rPr>
              <a:t>Isolated word</a:t>
            </a:r>
          </a:p>
          <a:p>
            <a:pPr lvl="2" eaLnBrk="1" hangingPunct="1"/>
            <a:r>
              <a:rPr lang="en-US" altLang="en-US" smtClean="0">
                <a:ea typeface="ＭＳ Ｐゴシック" pitchFamily="-112" charset="-128"/>
              </a:rPr>
              <a:t>Check each word on its own for misspelling</a:t>
            </a:r>
          </a:p>
          <a:p>
            <a:pPr lvl="2" eaLnBrk="1" hangingPunct="1"/>
            <a:r>
              <a:rPr lang="en-US" altLang="en-US" smtClean="0">
                <a:ea typeface="ＭＳ Ｐゴシック" pitchFamily="-112" charset="-128"/>
              </a:rPr>
              <a:t>Will not catch typos resulting in correctly spelled words</a:t>
            </a:r>
          </a:p>
          <a:p>
            <a:pPr lvl="2" eaLnBrk="1" hangingPunct="1"/>
            <a:r>
              <a:rPr lang="en-US" altLang="en-US" smtClean="0">
                <a:ea typeface="ＭＳ Ｐゴシック" pitchFamily="-112" charset="-128"/>
              </a:rPr>
              <a:t> e.g., </a:t>
            </a:r>
            <a:r>
              <a:rPr lang="en-US" altLang="en-US" b="1" i="1" smtClean="0">
                <a:ea typeface="ＭＳ Ｐゴシック" pitchFamily="-112" charset="-128"/>
              </a:rPr>
              <a:t>from </a:t>
            </a:r>
            <a:r>
              <a:rPr lang="en-US" altLang="en-US" b="1" i="1" smtClean="0">
                <a:ea typeface="ＭＳ Ｐゴシック" pitchFamily="-112" charset="-128"/>
                <a:sym typeface="Symbol" pitchFamily="-112" charset="2"/>
              </a:rPr>
              <a:t></a:t>
            </a:r>
            <a:r>
              <a:rPr lang="en-US" altLang="en-US" b="1" i="1" smtClean="0">
                <a:ea typeface="ＭＳ Ｐゴシック" pitchFamily="-112" charset="-128"/>
              </a:rPr>
              <a:t> form</a:t>
            </a:r>
          </a:p>
          <a:p>
            <a:pPr lvl="1" eaLnBrk="1" hangingPunct="1"/>
            <a:r>
              <a:rPr lang="en-US" altLang="en-US" smtClean="0">
                <a:ea typeface="ＭＳ Ｐゴシック" pitchFamily="-112" charset="-128"/>
              </a:rPr>
              <a:t>Context-sensitive(phrase check)</a:t>
            </a:r>
          </a:p>
          <a:p>
            <a:pPr lvl="2" eaLnBrk="1" hangingPunct="1"/>
            <a:r>
              <a:rPr lang="en-US" altLang="en-US" smtClean="0">
                <a:ea typeface="ＭＳ Ｐゴシック" pitchFamily="-112" charset="-128"/>
              </a:rPr>
              <a:t>Look at surrounding words, </a:t>
            </a:r>
          </a:p>
          <a:p>
            <a:pPr lvl="2" eaLnBrk="1" hangingPunct="1"/>
            <a:r>
              <a:rPr lang="en-US" altLang="en-US" smtClean="0">
                <a:ea typeface="ＭＳ Ｐゴシック" pitchFamily="-112" charset="-128"/>
              </a:rPr>
              <a:t>e.g., </a:t>
            </a:r>
            <a:r>
              <a:rPr lang="en-US" altLang="en-US" b="1" i="1" smtClean="0">
                <a:ea typeface="ＭＳ Ｐゴシック" pitchFamily="-112" charset="-128"/>
              </a:rPr>
              <a:t>I flew </a:t>
            </a:r>
            <a:r>
              <a:rPr lang="en-US" altLang="en-US" b="1" i="1" u="sng" smtClean="0">
                <a:ea typeface="ＭＳ Ｐゴシック" pitchFamily="-112" charset="-128"/>
              </a:rPr>
              <a:t>form</a:t>
            </a:r>
            <a:r>
              <a:rPr lang="en-US" altLang="en-US" b="1" i="1" smtClean="0">
                <a:ea typeface="ＭＳ Ｐゴシック" pitchFamily="-112" charset="-128"/>
              </a:rPr>
              <a:t> Heathrow to Narita.</a:t>
            </a:r>
          </a:p>
        </p:txBody>
      </p:sp>
      <p:sp>
        <p:nvSpPr>
          <p:cNvPr id="32772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  <a:ea typeface="ＭＳ Ｐゴシック" pitchFamily="-112" charset="-128"/>
              </a:rPr>
              <a:t>Sec. 3.3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C1FFAC2-3F92-4188-9A54-110DF66E13FA}" type="slidenum">
              <a:rPr lang="en-US" altLang="en-US">
                <a:ea typeface="ＭＳ Ｐゴシック" pitchFamily="-112" charset="-128"/>
              </a:rPr>
              <a:pPr/>
              <a:t>2</a:t>
            </a:fld>
            <a:endParaRPr lang="en-US" altLang="en-US">
              <a:ea typeface="ＭＳ Ｐゴシック" pitchFamily="-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4883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Another approach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Break phrase query into a conjunction of biwords .</a:t>
            </a:r>
          </a:p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Look for biwords that need only one term corrected.</a:t>
            </a:r>
          </a:p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Enumerate only phrases containing “common” biwords.</a:t>
            </a:r>
          </a:p>
        </p:txBody>
      </p:sp>
      <p:sp>
        <p:nvSpPr>
          <p:cNvPr id="52228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  <a:ea typeface="ＭＳ Ｐゴシック" pitchFamily="-112" charset="-128"/>
              </a:rPr>
              <a:t>Sec. 3.3.5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8D1D426-AA14-4655-AD3C-90771CA4D917}" type="slidenum">
              <a:rPr lang="en-US" altLang="en-US">
                <a:ea typeface="ＭＳ Ｐゴシック" pitchFamily="-112" charset="-128"/>
              </a:rPr>
              <a:pPr/>
              <a:t>20</a:t>
            </a:fld>
            <a:endParaRPr lang="en-US" altLang="en-US">
              <a:ea typeface="ＭＳ Ｐゴシック" pitchFamily="-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ＭＳ Ｐゴシック" pitchFamily="34" charset="-128"/>
              </a:rPr>
              <a:t>Soundex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endParaRPr 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D64D964-705B-40C6-9384-5E1101C805A4}" type="slidenum">
              <a:rPr lang="en-US" altLang="en-US">
                <a:ea typeface="ＭＳ Ｐゴシック" pitchFamily="-112" charset="-128"/>
              </a:rPr>
              <a:pPr/>
              <a:t>21</a:t>
            </a:fld>
            <a:endParaRPr lang="en-US" altLang="en-US">
              <a:ea typeface="ＭＳ Ｐゴシック" pitchFamily="-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Soundex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Class of heuristics to expand a query into </a:t>
            </a:r>
            <a:r>
              <a:rPr lang="en-US" altLang="en-US" smtClean="0">
                <a:solidFill>
                  <a:srgbClr val="00A000"/>
                </a:solidFill>
                <a:ea typeface="ＭＳ Ｐゴシック" pitchFamily="-112" charset="-128"/>
              </a:rPr>
              <a:t>phonetic</a:t>
            </a:r>
            <a:r>
              <a:rPr lang="en-US" altLang="en-US" smtClean="0">
                <a:ea typeface="ＭＳ Ｐゴシック" pitchFamily="-112" charset="-128"/>
              </a:rPr>
              <a:t> equivalents</a:t>
            </a:r>
          </a:p>
          <a:p>
            <a:pPr lvl="1" eaLnBrk="1" hangingPunct="1"/>
            <a:r>
              <a:rPr lang="en-US" altLang="en-US" smtClean="0">
                <a:ea typeface="ＭＳ Ｐゴシック" pitchFamily="-112" charset="-128"/>
              </a:rPr>
              <a:t>Language specific – mainly for names</a:t>
            </a:r>
          </a:p>
          <a:p>
            <a:pPr lvl="1" eaLnBrk="1" hangingPunct="1"/>
            <a:r>
              <a:rPr lang="en-US" altLang="en-US" smtClean="0">
                <a:ea typeface="ＭＳ Ｐゴシック" pitchFamily="-112" charset="-128"/>
              </a:rPr>
              <a:t>E.g., </a:t>
            </a:r>
            <a:r>
              <a:rPr lang="en-US" altLang="en-US" b="1" i="1" smtClean="0">
                <a:ea typeface="ＭＳ Ｐゴシック" pitchFamily="-112" charset="-128"/>
              </a:rPr>
              <a:t>chebyshev</a:t>
            </a:r>
            <a:r>
              <a:rPr lang="en-US" altLang="en-US" smtClean="0">
                <a:ea typeface="ＭＳ Ｐゴシック" pitchFamily="-112" charset="-128"/>
              </a:rPr>
              <a:t> </a:t>
            </a:r>
            <a:r>
              <a:rPr lang="en-US" altLang="en-US" smtClean="0">
                <a:ea typeface="ＭＳ Ｐゴシック" pitchFamily="-112" charset="-128"/>
                <a:sym typeface="Symbol" pitchFamily="-112" charset="2"/>
              </a:rPr>
              <a:t> </a:t>
            </a:r>
            <a:r>
              <a:rPr lang="en-US" altLang="en-US" b="1" i="1" smtClean="0">
                <a:ea typeface="ＭＳ Ｐゴシック" pitchFamily="-112" charset="-128"/>
                <a:sym typeface="Symbol" pitchFamily="-112" charset="2"/>
              </a:rPr>
              <a:t>tchebycheff</a:t>
            </a:r>
          </a:p>
          <a:p>
            <a:pPr eaLnBrk="1" hangingPunct="1"/>
            <a:r>
              <a:rPr lang="en-US" altLang="en-US" smtClean="0">
                <a:ea typeface="ＭＳ Ｐゴシック" pitchFamily="-112" charset="-128"/>
                <a:sym typeface="Symbol" pitchFamily="-112" charset="2"/>
              </a:rPr>
              <a:t>Invented for the U.S. census … in 1918</a:t>
            </a:r>
            <a:endParaRPr lang="en-US" altLang="en-US" smtClean="0">
              <a:ea typeface="ＭＳ Ｐゴシック" pitchFamily="-112" charset="-128"/>
            </a:endParaRPr>
          </a:p>
        </p:txBody>
      </p:sp>
      <p:sp>
        <p:nvSpPr>
          <p:cNvPr id="54276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  <a:ea typeface="ＭＳ Ｐゴシック" pitchFamily="-112" charset="-128"/>
              </a:rPr>
              <a:t>Sec. 3.4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5A1AB39-89F4-4999-B115-7801F1F55981}" type="slidenum">
              <a:rPr lang="en-US" altLang="en-US">
                <a:ea typeface="ＭＳ Ｐゴシック" pitchFamily="-112" charset="-128"/>
              </a:rPr>
              <a:pPr/>
              <a:t>22</a:t>
            </a:fld>
            <a:endParaRPr lang="en-US" altLang="en-US">
              <a:ea typeface="ＭＳ Ｐゴシック" pitchFamily="-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Soundex – typical algorithm</a:t>
            </a:r>
          </a:p>
        </p:txBody>
      </p:sp>
      <p:sp>
        <p:nvSpPr>
          <p:cNvPr id="552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Turn every token to be indexed into a 4-character reduced form</a:t>
            </a:r>
          </a:p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Do the same with query terms</a:t>
            </a:r>
          </a:p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Build an </a:t>
            </a:r>
            <a:r>
              <a:rPr lang="en-US" altLang="en-US" u="sng" smtClean="0">
                <a:ea typeface="ＭＳ Ｐゴシック" pitchFamily="-112" charset="-128"/>
              </a:rPr>
              <a:t>soundex index </a:t>
            </a:r>
            <a:r>
              <a:rPr lang="en-US" altLang="en-US" smtClean="0">
                <a:ea typeface="ＭＳ Ｐゴシック" pitchFamily="-112" charset="-128"/>
              </a:rPr>
              <a:t>on the reduced forms</a:t>
            </a:r>
          </a:p>
          <a:p>
            <a:pPr lvl="1" eaLnBrk="1" hangingPunct="1"/>
            <a:r>
              <a:rPr lang="en-US" altLang="en-US" smtClean="0">
                <a:ea typeface="ＭＳ Ｐゴシック" pitchFamily="-112" charset="-128"/>
              </a:rPr>
              <a:t>(when the query calls for a soundex match, search soundex index)</a:t>
            </a:r>
          </a:p>
          <a:p>
            <a:pPr eaLnBrk="1" hangingPunct="1">
              <a:buFont typeface="Wingdings" pitchFamily="-112" charset="2"/>
              <a:buNone/>
            </a:pPr>
            <a:endParaRPr lang="en-US" altLang="en-US" smtClean="0">
              <a:ea typeface="ＭＳ Ｐゴシック" pitchFamily="-112" charset="-128"/>
            </a:endParaRPr>
          </a:p>
        </p:txBody>
      </p:sp>
      <p:sp>
        <p:nvSpPr>
          <p:cNvPr id="55300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  <a:ea typeface="ＭＳ Ｐゴシック" pitchFamily="-112" charset="-128"/>
              </a:rPr>
              <a:t>Sec. 3.4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B0C4BAD-572C-4389-863C-B8222F53912A}" type="slidenum">
              <a:rPr lang="en-US" altLang="en-US">
                <a:ea typeface="ＭＳ Ｐゴシック" pitchFamily="-112" charset="-128"/>
              </a:rPr>
              <a:pPr/>
              <a:t>23</a:t>
            </a:fld>
            <a:endParaRPr lang="en-US" altLang="en-US">
              <a:ea typeface="ＭＳ Ｐゴシック" pitchFamily="-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Soundex – typical algorithm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95300" indent="-495300" eaLnBrk="1" hangingPunct="1">
              <a:lnSpc>
                <a:spcPct val="90000"/>
              </a:lnSpc>
              <a:buFont typeface="Wingdings" pitchFamily="-112" charset="2"/>
              <a:buAutoNum type="arabicPeriod"/>
            </a:pPr>
            <a:r>
              <a:rPr lang="en-US" altLang="en-US" smtClean="0">
                <a:ea typeface="ＭＳ Ｐゴシック" pitchFamily="-112" charset="-128"/>
              </a:rPr>
              <a:t>Retain the first letter of the word. </a:t>
            </a:r>
          </a:p>
          <a:p>
            <a:pPr marL="495300" indent="-495300" eaLnBrk="1" hangingPunct="1">
              <a:lnSpc>
                <a:spcPct val="90000"/>
              </a:lnSpc>
              <a:buFont typeface="Wingdings" pitchFamily="-112" charset="2"/>
              <a:buAutoNum type="arabicPeriod"/>
            </a:pPr>
            <a:r>
              <a:rPr lang="en-US" altLang="en-US" smtClean="0">
                <a:ea typeface="ＭＳ Ｐゴシック" pitchFamily="-112" charset="-128"/>
              </a:rPr>
              <a:t>Change all occurrences of the following letters to '0' (zero):</a:t>
            </a:r>
            <a:br>
              <a:rPr lang="en-US" altLang="en-US" smtClean="0">
                <a:ea typeface="ＭＳ Ｐゴシック" pitchFamily="-112" charset="-128"/>
              </a:rPr>
            </a:br>
            <a:r>
              <a:rPr lang="en-US" altLang="en-US" smtClean="0">
                <a:ea typeface="ＭＳ Ｐゴシック" pitchFamily="-112" charset="-128"/>
              </a:rPr>
              <a:t>  'A', E', 'I', 'O', 'U', 'H', 'W', 'Y'. </a:t>
            </a:r>
          </a:p>
          <a:p>
            <a:pPr marL="495300" indent="-495300" eaLnBrk="1" hangingPunct="1">
              <a:lnSpc>
                <a:spcPct val="90000"/>
              </a:lnSpc>
              <a:buFont typeface="Wingdings" pitchFamily="-112" charset="2"/>
              <a:buAutoNum type="arabicPeriod"/>
            </a:pPr>
            <a:r>
              <a:rPr lang="en-US" altLang="en-US" smtClean="0">
                <a:ea typeface="ＭＳ Ｐゴシック" pitchFamily="-112" charset="-128"/>
              </a:rPr>
              <a:t>Change letters to digits as follows: </a:t>
            </a:r>
          </a:p>
          <a:p>
            <a:pPr marL="495300" indent="-495300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-112" charset="-128"/>
              </a:rPr>
              <a:t>B, F, P, V </a:t>
            </a:r>
            <a:r>
              <a:rPr lang="en-US" altLang="en-US" smtClean="0">
                <a:ea typeface="ＭＳ Ｐゴシック" pitchFamily="-112" charset="-128"/>
                <a:sym typeface="Symbol" pitchFamily="-112" charset="2"/>
              </a:rPr>
              <a:t> 1</a:t>
            </a:r>
            <a:endParaRPr lang="en-US" altLang="en-US" smtClean="0">
              <a:ea typeface="ＭＳ Ｐゴシック" pitchFamily="-112" charset="-128"/>
            </a:endParaRPr>
          </a:p>
          <a:p>
            <a:pPr marL="495300" indent="-495300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-112" charset="-128"/>
              </a:rPr>
              <a:t>C, G, J, K, Q, S, X, Z </a:t>
            </a:r>
            <a:r>
              <a:rPr lang="en-US" altLang="en-US" smtClean="0">
                <a:ea typeface="ＭＳ Ｐゴシック" pitchFamily="-112" charset="-128"/>
                <a:sym typeface="Symbol" pitchFamily="-112" charset="2"/>
              </a:rPr>
              <a:t> 2</a:t>
            </a:r>
            <a:endParaRPr lang="en-US" altLang="en-US" smtClean="0">
              <a:ea typeface="ＭＳ Ｐゴシック" pitchFamily="-112" charset="-128"/>
            </a:endParaRPr>
          </a:p>
          <a:p>
            <a:pPr marL="495300" indent="-495300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-112" charset="-128"/>
              </a:rPr>
              <a:t>D,T </a:t>
            </a:r>
            <a:r>
              <a:rPr lang="en-US" altLang="en-US" smtClean="0">
                <a:ea typeface="ＭＳ Ｐゴシック" pitchFamily="-112" charset="-128"/>
                <a:sym typeface="Symbol" pitchFamily="-112" charset="2"/>
              </a:rPr>
              <a:t> 3</a:t>
            </a:r>
            <a:endParaRPr lang="en-US" altLang="en-US" smtClean="0">
              <a:ea typeface="ＭＳ Ｐゴシック" pitchFamily="-112" charset="-128"/>
            </a:endParaRPr>
          </a:p>
          <a:p>
            <a:pPr marL="495300" indent="-495300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-112" charset="-128"/>
              </a:rPr>
              <a:t>L </a:t>
            </a:r>
            <a:r>
              <a:rPr lang="en-US" altLang="en-US" smtClean="0">
                <a:ea typeface="ＭＳ Ｐゴシック" pitchFamily="-112" charset="-128"/>
                <a:sym typeface="Symbol" pitchFamily="-112" charset="2"/>
              </a:rPr>
              <a:t> 4</a:t>
            </a:r>
            <a:endParaRPr lang="en-US" altLang="en-US" smtClean="0">
              <a:ea typeface="ＭＳ Ｐゴシック" pitchFamily="-112" charset="-128"/>
            </a:endParaRPr>
          </a:p>
          <a:p>
            <a:pPr marL="495300" indent="-495300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-112" charset="-128"/>
              </a:rPr>
              <a:t>M, N </a:t>
            </a:r>
            <a:r>
              <a:rPr lang="en-US" altLang="en-US" smtClean="0">
                <a:ea typeface="ＭＳ Ｐゴシック" pitchFamily="-112" charset="-128"/>
                <a:sym typeface="Symbol" pitchFamily="-112" charset="2"/>
              </a:rPr>
              <a:t> 5</a:t>
            </a:r>
            <a:endParaRPr lang="en-US" altLang="en-US" smtClean="0">
              <a:ea typeface="ＭＳ Ｐゴシック" pitchFamily="-112" charset="-128"/>
            </a:endParaRPr>
          </a:p>
          <a:p>
            <a:pPr marL="495300" indent="-495300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-112" charset="-128"/>
              </a:rPr>
              <a:t>R </a:t>
            </a:r>
            <a:r>
              <a:rPr lang="en-US" altLang="en-US" smtClean="0">
                <a:ea typeface="ＭＳ Ｐゴシック" pitchFamily="-112" charset="-128"/>
                <a:sym typeface="Symbol" pitchFamily="-112" charset="2"/>
              </a:rPr>
              <a:t> 6</a:t>
            </a:r>
          </a:p>
        </p:txBody>
      </p:sp>
      <p:sp>
        <p:nvSpPr>
          <p:cNvPr id="56324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  <a:ea typeface="ＭＳ Ｐゴシック" pitchFamily="-112" charset="-128"/>
              </a:rPr>
              <a:t>Sec. 3.4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B832825-A9D4-4C7B-97B5-FDE4A7B5C06D}" type="slidenum">
              <a:rPr lang="en-US" altLang="en-US">
                <a:ea typeface="ＭＳ Ｐゴシック" pitchFamily="-112" charset="-128"/>
              </a:rPr>
              <a:pPr/>
              <a:t>24</a:t>
            </a:fld>
            <a:endParaRPr lang="en-US" altLang="en-US">
              <a:ea typeface="ＭＳ Ｐゴシック" pitchFamily="-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Soundex continued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73663"/>
          </a:xfrm>
        </p:spPr>
        <p:txBody>
          <a:bodyPr/>
          <a:lstStyle/>
          <a:p>
            <a:pPr marL="495300" indent="-495300" eaLnBrk="1" hangingPunct="1">
              <a:buFont typeface="Wingdings" pitchFamily="-112" charset="2"/>
              <a:buAutoNum type="arabicPeriod" startAt="4"/>
            </a:pPr>
            <a:r>
              <a:rPr lang="en-US" altLang="en-US" smtClean="0">
                <a:ea typeface="ＭＳ Ｐゴシック" pitchFamily="-112" charset="-128"/>
              </a:rPr>
              <a:t>Remove all pairs of consecutive digits.</a:t>
            </a:r>
          </a:p>
          <a:p>
            <a:pPr marL="495300" indent="-495300" eaLnBrk="1" hangingPunct="1">
              <a:buFont typeface="Wingdings" pitchFamily="-112" charset="2"/>
              <a:buAutoNum type="arabicPeriod" startAt="4"/>
            </a:pPr>
            <a:r>
              <a:rPr lang="en-US" altLang="en-US" smtClean="0">
                <a:ea typeface="ＭＳ Ｐゴシック" pitchFamily="-112" charset="-128"/>
              </a:rPr>
              <a:t>Remove all zeros from the resulting string.</a:t>
            </a:r>
          </a:p>
          <a:p>
            <a:pPr marL="495300" indent="-495300" eaLnBrk="1" hangingPunct="1">
              <a:buFont typeface="Wingdings" pitchFamily="-112" charset="2"/>
              <a:buAutoNum type="arabicPeriod" startAt="4"/>
            </a:pPr>
            <a:r>
              <a:rPr lang="en-US" altLang="en-US" smtClean="0">
                <a:ea typeface="ＭＳ Ｐゴシック" pitchFamily="-112" charset="-128"/>
              </a:rPr>
              <a:t>Pad the resulting string with trailing zeros and return the first four positions, which will be of the form &lt;uppercase letter&gt; &lt;digit&gt; &lt;digit&gt; &lt;digit&gt;. </a:t>
            </a:r>
          </a:p>
          <a:p>
            <a:pPr marL="495300" indent="-495300" eaLnBrk="1" hangingPunct="1">
              <a:buFont typeface="Wingdings" pitchFamily="-112" charset="2"/>
              <a:buNone/>
            </a:pPr>
            <a:endParaRPr lang="en-US" altLang="en-US" smtClean="0">
              <a:ea typeface="ＭＳ Ｐゴシック" pitchFamily="-112" charset="-128"/>
            </a:endParaRPr>
          </a:p>
          <a:p>
            <a:pPr marL="495300" indent="-495300" eaLnBrk="1" hangingPunct="1">
              <a:buFont typeface="Wingdings" pitchFamily="-112" charset="2"/>
              <a:buNone/>
            </a:pPr>
            <a:r>
              <a:rPr lang="en-US" altLang="en-US" smtClean="0">
                <a:ea typeface="ＭＳ Ｐゴシック" pitchFamily="-112" charset="-128"/>
              </a:rPr>
              <a:t>E.g., </a:t>
            </a:r>
            <a:r>
              <a:rPr lang="en-US" altLang="en-US" b="1" i="1" smtClean="0">
                <a:ea typeface="ＭＳ Ｐゴシック" pitchFamily="-112" charset="-128"/>
              </a:rPr>
              <a:t>Herman</a:t>
            </a:r>
            <a:r>
              <a:rPr lang="en-US" altLang="en-US" smtClean="0">
                <a:ea typeface="ＭＳ Ｐゴシック" pitchFamily="-112" charset="-128"/>
              </a:rPr>
              <a:t> becomes H655.</a:t>
            </a:r>
          </a:p>
          <a:p>
            <a:pPr marL="495300" indent="-495300" eaLnBrk="1" hangingPunct="1"/>
            <a:endParaRPr lang="en-US" altLang="en-US" smtClean="0">
              <a:ea typeface="ＭＳ Ｐゴシック" pitchFamily="-112" charset="-128"/>
            </a:endParaRPr>
          </a:p>
        </p:txBody>
      </p:sp>
      <p:sp>
        <p:nvSpPr>
          <p:cNvPr id="57348" name="AutoShape 4"/>
          <p:cNvSpPr>
            <a:spLocks noChangeArrowheads="1"/>
          </p:cNvSpPr>
          <p:nvPr/>
        </p:nvSpPr>
        <p:spPr bwMode="auto">
          <a:xfrm>
            <a:off x="1371600" y="5029200"/>
            <a:ext cx="5900738" cy="649288"/>
          </a:xfrm>
          <a:prstGeom prst="upArrowCallout">
            <a:avLst>
              <a:gd name="adj1" fmla="val 227200"/>
              <a:gd name="adj2" fmla="val 227200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>
                <a:ea typeface="ＭＳ Ｐゴシック" pitchFamily="-112" charset="-128"/>
              </a:rPr>
              <a:t>Will </a:t>
            </a:r>
            <a:r>
              <a:rPr lang="en-US" altLang="en-US" b="1" i="1">
                <a:ea typeface="ＭＳ Ｐゴシック" pitchFamily="-112" charset="-128"/>
              </a:rPr>
              <a:t>hermann</a:t>
            </a:r>
            <a:r>
              <a:rPr lang="en-US" altLang="en-US">
                <a:ea typeface="ＭＳ Ｐゴシック" pitchFamily="-112" charset="-128"/>
              </a:rPr>
              <a:t> generate the same code?</a:t>
            </a:r>
          </a:p>
        </p:txBody>
      </p:sp>
      <p:sp>
        <p:nvSpPr>
          <p:cNvPr id="5734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  <a:ea typeface="ＭＳ Ｐゴシック" pitchFamily="-112" charset="-128"/>
              </a:rPr>
              <a:t>Sec. 3.4</a:t>
            </a:r>
          </a:p>
        </p:txBody>
      </p:sp>
      <p:sp>
        <p:nvSpPr>
          <p:cNvPr id="573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1A290AA-821C-463E-B0B2-C2A815E186AF}" type="slidenum">
              <a:rPr lang="en-US" altLang="en-US">
                <a:ea typeface="ＭＳ Ｐゴシック" pitchFamily="-112" charset="-128"/>
              </a:rPr>
              <a:pPr/>
              <a:t>25</a:t>
            </a:fld>
            <a:endParaRPr lang="en-US" altLang="en-US">
              <a:ea typeface="ＭＳ Ｐゴシック" pitchFamily="-112" charset="-128"/>
            </a:endParaRPr>
          </a:p>
        </p:txBody>
      </p:sp>
      <p:sp>
        <p:nvSpPr>
          <p:cNvPr id="57351" name="TextBox 1"/>
          <p:cNvSpPr txBox="1">
            <a:spLocks noChangeArrowheads="1"/>
          </p:cNvSpPr>
          <p:nvPr/>
        </p:nvSpPr>
        <p:spPr bwMode="auto">
          <a:xfrm>
            <a:off x="685800" y="5943600"/>
            <a:ext cx="838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ea typeface="ＭＳ Ｐゴシック" pitchFamily="-112" charset="-128"/>
              </a:rPr>
              <a:t>What code can be generated to “</a:t>
            </a:r>
            <a:r>
              <a:rPr lang="en-US" altLang="en-US" b="1">
                <a:ea typeface="ＭＳ Ｐゴシック" pitchFamily="-112" charset="-128"/>
              </a:rPr>
              <a:t>Osama”, “Osmaa”,”Mehmed”,”Mohamed”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Soundex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Soundex is the classic algorithm, provided by most databases (Oracle, Microsoft, …)</a:t>
            </a:r>
          </a:p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How useful is soundex?</a:t>
            </a:r>
          </a:p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Not very – for information retrieval</a:t>
            </a:r>
          </a:p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Okay for “high recall” tasks (e.g., Interpol), though biased to names of certain nationalities</a:t>
            </a:r>
          </a:p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Zobel and Dart (1996) show that other algorithms for phonetic matching perform much better in the context of IR</a:t>
            </a:r>
          </a:p>
        </p:txBody>
      </p:sp>
      <p:sp>
        <p:nvSpPr>
          <p:cNvPr id="58372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  <a:ea typeface="ＭＳ Ｐゴシック" pitchFamily="-112" charset="-128"/>
              </a:rPr>
              <a:t>Sec. 3.4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63272F3-61E4-4EB2-BD27-F949B57C002F}" type="slidenum">
              <a:rPr lang="en-US" altLang="en-US">
                <a:ea typeface="ＭＳ Ｐゴシック" pitchFamily="-112" charset="-128"/>
              </a:rPr>
              <a:pPr/>
              <a:t>26</a:t>
            </a:fld>
            <a:endParaRPr lang="en-US" altLang="en-US">
              <a:ea typeface="ＭＳ Ｐゴシック" pitchFamily="-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Document correction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Especially needed for OCR’ed documents</a:t>
            </a:r>
          </a:p>
          <a:p>
            <a:pPr lvl="1" eaLnBrk="1" hangingPunct="1"/>
            <a:r>
              <a:rPr lang="en-US" altLang="en-US" smtClean="0">
                <a:ea typeface="ＭＳ Ｐゴシック" pitchFamily="-112" charset="-128"/>
              </a:rPr>
              <a:t>Correction algorithms are tuned for this: rn/m</a:t>
            </a:r>
          </a:p>
          <a:p>
            <a:pPr lvl="2" eaLnBrk="1" hangingPunct="1"/>
            <a:r>
              <a:rPr lang="en-US" altLang="en-US" smtClean="0">
                <a:ea typeface="ＭＳ Ｐゴシック" pitchFamily="-112" charset="-128"/>
              </a:rPr>
              <a:t>E.g., OCR can confuse O and D more often than it would confuse O and I.</a:t>
            </a:r>
          </a:p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Goal: the dictionary contains fewer misspellings</a:t>
            </a:r>
          </a:p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But often we </a:t>
            </a:r>
            <a:r>
              <a:rPr lang="en-US" altLang="en-US" u="sng" smtClean="0">
                <a:ea typeface="ＭＳ Ｐゴシック" pitchFamily="-112" charset="-128"/>
              </a:rPr>
              <a:t>don’t change the documents </a:t>
            </a:r>
            <a:r>
              <a:rPr lang="en-US" altLang="en-US" smtClean="0">
                <a:ea typeface="ＭＳ Ｐゴシック" pitchFamily="-112" charset="-128"/>
              </a:rPr>
              <a:t>and instead </a:t>
            </a:r>
            <a:r>
              <a:rPr lang="en-US" altLang="en-US" u="sng" smtClean="0">
                <a:ea typeface="ＭＳ Ｐゴシック" pitchFamily="-112" charset="-128"/>
              </a:rPr>
              <a:t>fix the query</a:t>
            </a:r>
            <a:r>
              <a:rPr lang="en-US" altLang="en-US" smtClean="0">
                <a:ea typeface="ＭＳ Ｐゴシック" pitchFamily="-112" charset="-128"/>
              </a:rPr>
              <a:t>-document mapping</a:t>
            </a: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  <a:ea typeface="ＭＳ Ｐゴシック" pitchFamily="-112" charset="-128"/>
              </a:rPr>
              <a:t>Sec. 3.3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7EF3A0D-829D-4F2B-8D0A-7470D60ED935}" type="slidenum">
              <a:rPr lang="en-US" altLang="en-US">
                <a:ea typeface="ＭＳ Ｐゴシック" pitchFamily="-112" charset="-128"/>
              </a:rPr>
              <a:pPr/>
              <a:t>3</a:t>
            </a:fld>
            <a:endParaRPr lang="en-US" altLang="en-US">
              <a:ea typeface="ＭＳ Ｐゴシック" pitchFamily="-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Query mis-spellings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  <a:ea typeface="ＭＳ Ｐゴシック" pitchFamily="-112" charset="-128"/>
              </a:rPr>
              <a:t>Our principal focus here</a:t>
            </a:r>
          </a:p>
          <a:p>
            <a:pPr lvl="1" eaLnBrk="1" hangingPunct="1"/>
            <a:r>
              <a:rPr lang="en-US" altLang="en-US" dirty="0" smtClean="0">
                <a:ea typeface="ＭＳ Ｐゴシック" pitchFamily="-112" charset="-128"/>
              </a:rPr>
              <a:t>E.g., the query </a:t>
            </a:r>
            <a:r>
              <a:rPr lang="en-US" altLang="en-US" b="1" i="1" dirty="0" smtClean="0">
                <a:ea typeface="ＭＳ Ｐゴシック" pitchFamily="-112" charset="-128"/>
              </a:rPr>
              <a:t>carot</a:t>
            </a:r>
            <a:endParaRPr lang="en-US" altLang="en-US" dirty="0" smtClean="0">
              <a:ea typeface="ＭＳ Ｐゴシック" pitchFamily="-112" charset="-128"/>
            </a:endParaRPr>
          </a:p>
          <a:p>
            <a:pPr eaLnBrk="1" hangingPunct="1"/>
            <a:r>
              <a:rPr lang="en-US" altLang="en-US" dirty="0" smtClean="0">
                <a:ea typeface="ＭＳ Ｐゴシック" pitchFamily="-112" charset="-128"/>
              </a:rPr>
              <a:t>We can either</a:t>
            </a:r>
          </a:p>
          <a:p>
            <a:pPr lvl="1" eaLnBrk="1" hangingPunct="1"/>
            <a:r>
              <a:rPr lang="en-US" altLang="en-US" dirty="0" smtClean="0">
                <a:ea typeface="ＭＳ Ｐゴシック" pitchFamily="-112" charset="-128"/>
              </a:rPr>
              <a:t>Retrieve documents indexed by the correct spelling, OR</a:t>
            </a:r>
          </a:p>
          <a:p>
            <a:pPr lvl="1" eaLnBrk="1" hangingPunct="1"/>
            <a:r>
              <a:rPr lang="en-US" altLang="en-US" dirty="0" smtClean="0">
                <a:ea typeface="ＭＳ Ｐゴシック" pitchFamily="-112" charset="-128"/>
              </a:rPr>
              <a:t>Return several suggested alternative queries with the correct spelling</a:t>
            </a:r>
          </a:p>
          <a:p>
            <a:pPr lvl="2" eaLnBrk="1" hangingPunct="1"/>
            <a:r>
              <a:rPr lang="en-US" altLang="en-US" i="1" dirty="0" smtClean="0">
                <a:ea typeface="ＭＳ Ｐゴシック" pitchFamily="-112" charset="-128"/>
              </a:rPr>
              <a:t>Did you mean … ?</a:t>
            </a:r>
          </a:p>
        </p:txBody>
      </p:sp>
      <p:sp>
        <p:nvSpPr>
          <p:cNvPr id="34820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  <a:ea typeface="ＭＳ Ｐゴシック" pitchFamily="-112" charset="-128"/>
              </a:rPr>
              <a:t>Sec. 3.3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3B388B-B447-4224-8671-2F8B68565F4B}" type="slidenum">
              <a:rPr lang="en-US" altLang="en-US">
                <a:ea typeface="ＭＳ Ｐゴシック" pitchFamily="-112" charset="-128"/>
              </a:rPr>
              <a:pPr/>
              <a:t>4</a:t>
            </a:fld>
            <a:endParaRPr lang="en-US" altLang="en-US">
              <a:ea typeface="ＭＳ Ｐゴシック" pitchFamily="-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Isolated word correction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Fundamental premise – there is a </a:t>
            </a:r>
            <a:r>
              <a:rPr lang="en-US" altLang="en-US" u="sng" smtClean="0">
                <a:solidFill>
                  <a:srgbClr val="FF0000"/>
                </a:solidFill>
                <a:ea typeface="ＭＳ Ｐゴシック" pitchFamily="-112" charset="-128"/>
              </a:rPr>
              <a:t>lexicon</a:t>
            </a:r>
            <a:r>
              <a:rPr lang="en-US" altLang="en-US" smtClean="0">
                <a:ea typeface="ＭＳ Ｐゴシック" pitchFamily="-112" charset="-128"/>
              </a:rPr>
              <a:t> from which the correct spellings come</a:t>
            </a:r>
          </a:p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Two basic choices for this</a:t>
            </a:r>
          </a:p>
          <a:p>
            <a:pPr lvl="1" eaLnBrk="1" hangingPunct="1"/>
            <a:r>
              <a:rPr lang="en-US" altLang="en-US" smtClean="0">
                <a:ea typeface="ＭＳ Ｐゴシック" pitchFamily="-112" charset="-128"/>
              </a:rPr>
              <a:t>A standard lexicon such as</a:t>
            </a:r>
          </a:p>
          <a:p>
            <a:pPr lvl="2" eaLnBrk="1" hangingPunct="1"/>
            <a:r>
              <a:rPr lang="en-US" altLang="en-US" smtClean="0">
                <a:ea typeface="ＭＳ Ｐゴシック" pitchFamily="-112" charset="-128"/>
              </a:rPr>
              <a:t>Webster’s English Dictionary</a:t>
            </a:r>
          </a:p>
          <a:p>
            <a:pPr lvl="2" eaLnBrk="1" hangingPunct="1"/>
            <a:r>
              <a:rPr lang="en-US" altLang="en-US" smtClean="0">
                <a:ea typeface="ＭＳ Ｐゴシック" pitchFamily="-112" charset="-128"/>
              </a:rPr>
              <a:t>An “industry-specific” lexicon – hand-maintained</a:t>
            </a:r>
          </a:p>
          <a:p>
            <a:pPr lvl="1" eaLnBrk="1" hangingPunct="1"/>
            <a:r>
              <a:rPr lang="en-US" altLang="en-US" smtClean="0">
                <a:ea typeface="ＭＳ Ｐゴシック" pitchFamily="-112" charset="-128"/>
              </a:rPr>
              <a:t>The lexicon of the indexed corpus</a:t>
            </a:r>
          </a:p>
          <a:p>
            <a:pPr lvl="2" eaLnBrk="1" hangingPunct="1"/>
            <a:r>
              <a:rPr lang="en-US" altLang="en-US" smtClean="0">
                <a:ea typeface="ＭＳ Ｐゴシック" pitchFamily="-112" charset="-128"/>
              </a:rPr>
              <a:t>E.g., all words on the web</a:t>
            </a:r>
          </a:p>
          <a:p>
            <a:pPr lvl="2" eaLnBrk="1" hangingPunct="1"/>
            <a:r>
              <a:rPr lang="en-US" altLang="en-US" smtClean="0">
                <a:ea typeface="ＭＳ Ｐゴシック" pitchFamily="-112" charset="-128"/>
              </a:rPr>
              <a:t>All names, acronyms etc.</a:t>
            </a:r>
          </a:p>
        </p:txBody>
      </p:sp>
      <p:sp>
        <p:nvSpPr>
          <p:cNvPr id="35844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  <a:ea typeface="ＭＳ Ｐゴシック" pitchFamily="-112" charset="-128"/>
              </a:rPr>
              <a:t>Sec. 3.3.2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F2A3107-3A5C-4A62-AA4E-8F42FA4B7DE4}" type="slidenum">
              <a:rPr lang="en-US" altLang="en-US">
                <a:ea typeface="ＭＳ Ｐゴシック" pitchFamily="-112" charset="-128"/>
              </a:rPr>
              <a:pPr/>
              <a:t>5</a:t>
            </a:fld>
            <a:endParaRPr lang="en-US" altLang="en-US">
              <a:ea typeface="ＭＳ Ｐゴシック" pitchFamily="-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Isolated word correction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Given a lexicon and a string Q, return the words in the lexicon closest to Q</a:t>
            </a:r>
          </a:p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What’s </a:t>
            </a:r>
            <a:r>
              <a:rPr lang="en-US" altLang="en-US" u="sng" smtClean="0">
                <a:ea typeface="ＭＳ Ｐゴシック" pitchFamily="-112" charset="-128"/>
              </a:rPr>
              <a:t>“closest</a:t>
            </a:r>
            <a:r>
              <a:rPr lang="en-US" altLang="en-US" smtClean="0">
                <a:ea typeface="ＭＳ Ｐゴシック" pitchFamily="-112" charset="-128"/>
              </a:rPr>
              <a:t>”?</a:t>
            </a:r>
          </a:p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We’ll study several alternatives</a:t>
            </a:r>
          </a:p>
          <a:p>
            <a:pPr lvl="1" eaLnBrk="1" hangingPunct="1"/>
            <a:r>
              <a:rPr lang="en-US" altLang="en-US" smtClean="0">
                <a:ea typeface="ＭＳ Ｐゴシック" pitchFamily="-112" charset="-128"/>
              </a:rPr>
              <a:t>Edit distance (Levenshtein distance)</a:t>
            </a:r>
          </a:p>
          <a:p>
            <a:pPr lvl="1" eaLnBrk="1" hangingPunct="1"/>
            <a:r>
              <a:rPr lang="en-US" altLang="en-US" smtClean="0">
                <a:ea typeface="ＭＳ Ｐゴシック" pitchFamily="-112" charset="-128"/>
              </a:rPr>
              <a:t>Weighted edit distance</a:t>
            </a:r>
          </a:p>
          <a:p>
            <a:pPr lvl="1" eaLnBrk="1" hangingPunct="1"/>
            <a:r>
              <a:rPr lang="en-US" altLang="en-US" i="1" smtClean="0">
                <a:ea typeface="ＭＳ Ｐゴシック" pitchFamily="-112" charset="-128"/>
              </a:rPr>
              <a:t>n</a:t>
            </a:r>
            <a:r>
              <a:rPr lang="en-US" altLang="en-US" smtClean="0">
                <a:ea typeface="ＭＳ Ｐゴシック" pitchFamily="-112" charset="-128"/>
              </a:rPr>
              <a:t>-gram overlap</a:t>
            </a:r>
          </a:p>
        </p:txBody>
      </p:sp>
      <p:sp>
        <p:nvSpPr>
          <p:cNvPr id="36868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  <a:ea typeface="ＭＳ Ｐゴシック" pitchFamily="-112" charset="-128"/>
              </a:rPr>
              <a:t>Sec. 3.3.2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8EE649-908F-4927-B87A-CCA016FCD96E}" type="slidenum">
              <a:rPr lang="en-US" altLang="en-US">
                <a:ea typeface="ＭＳ Ｐゴシック" pitchFamily="-112" charset="-128"/>
              </a:rPr>
              <a:pPr/>
              <a:t>6</a:t>
            </a:fld>
            <a:endParaRPr lang="en-US" altLang="en-US">
              <a:ea typeface="ＭＳ Ｐゴシック" pitchFamily="-112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4800" y="1485900"/>
            <a:ext cx="7620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 dirty="0"/>
              <a:t>carot</a:t>
            </a:r>
          </a:p>
        </p:txBody>
      </p:sp>
      <p:sp>
        <p:nvSpPr>
          <p:cNvPr id="7" name="Rectangle 6"/>
          <p:cNvSpPr/>
          <p:nvPr/>
        </p:nvSpPr>
        <p:spPr>
          <a:xfrm>
            <a:off x="4419600" y="2116138"/>
            <a:ext cx="7620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 dirty="0"/>
              <a:t>carrot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0" y="2133600"/>
            <a:ext cx="7620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 dirty="0"/>
              <a:t>tarot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Edit distance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Given two strings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S</a:t>
            </a:r>
            <a:r>
              <a:rPr lang="en-US" altLang="en-US" i="1" baseline="-25000" dirty="0" smtClean="0">
                <a:ea typeface="ＭＳ Ｐゴシック" panose="020B0600070205080204" pitchFamily="34" charset="-128"/>
              </a:rPr>
              <a:t>1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and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S</a:t>
            </a:r>
            <a:r>
              <a:rPr lang="en-US" altLang="en-US" i="1" baseline="-25000" dirty="0" smtClean="0">
                <a:ea typeface="ＭＳ Ｐゴシック" panose="020B0600070205080204" pitchFamily="34" charset="-128"/>
              </a:rPr>
              <a:t>2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the minimum number of operations to convert one to the other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Operations are typically character-level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Insert, Delete, Replace</a:t>
            </a:r>
            <a:r>
              <a:rPr lang="en-US" altLang="en-US" dirty="0" smtClean="0">
                <a:solidFill>
                  <a:srgbClr val="00A000"/>
                </a:solidFill>
                <a:ea typeface="ＭＳ Ｐゴシック" panose="020B0600070205080204" pitchFamily="34" charset="-128"/>
              </a:rPr>
              <a:t>, (Transposition)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E.g., the edit distance from </a:t>
            </a:r>
            <a:r>
              <a:rPr lang="en-US" altLang="en-US" b="1" i="1" dirty="0" err="1" smtClean="0">
                <a:ea typeface="ＭＳ Ｐゴシック" panose="020B0600070205080204" pitchFamily="34" charset="-128"/>
              </a:rPr>
              <a:t>dof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to </a:t>
            </a:r>
            <a:r>
              <a:rPr lang="en-US" altLang="en-US" b="1" i="1" dirty="0" smtClean="0">
                <a:ea typeface="ＭＳ Ｐゴシック" panose="020B0600070205080204" pitchFamily="34" charset="-128"/>
              </a:rPr>
              <a:t>dog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is 1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From </a:t>
            </a:r>
            <a:r>
              <a:rPr lang="en-US" altLang="en-US" b="1" i="1" dirty="0" smtClean="0">
                <a:ea typeface="ＭＳ Ｐゴシック" panose="020B0600070205080204" pitchFamily="34" charset="-128"/>
              </a:rPr>
              <a:t>cat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to </a:t>
            </a:r>
            <a:r>
              <a:rPr lang="en-US" altLang="en-US" b="1" i="1" dirty="0" smtClean="0">
                <a:ea typeface="ＭＳ Ｐゴシック" panose="020B0600070205080204" pitchFamily="34" charset="-128"/>
              </a:rPr>
              <a:t>act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is 2	 </a:t>
            </a:r>
            <a:r>
              <a:rPr lang="en-US" altLang="en-US" dirty="0" smtClean="0">
                <a:solidFill>
                  <a:srgbClr val="00A000"/>
                </a:solidFill>
                <a:ea typeface="ＭＳ Ｐゴシック" panose="020B0600070205080204" pitchFamily="34" charset="-128"/>
              </a:rPr>
              <a:t>  (Just 1 with transpose.)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from </a:t>
            </a:r>
            <a:r>
              <a:rPr lang="en-US" altLang="en-US" b="1" i="1" dirty="0" smtClean="0">
                <a:ea typeface="ＭＳ Ｐゴシック" panose="020B0600070205080204" pitchFamily="34" charset="-128"/>
              </a:rPr>
              <a:t>cat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to </a:t>
            </a:r>
            <a:r>
              <a:rPr lang="en-US" altLang="en-US" b="1" i="1" dirty="0" smtClean="0">
                <a:ea typeface="ＭＳ Ｐゴシック" panose="020B0600070205080204" pitchFamily="34" charset="-128"/>
              </a:rPr>
              <a:t>dog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is 3.	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S</a:t>
            </a:r>
            <a:r>
              <a:rPr lang="en-US" altLang="en-US" baseline="-25000" dirty="0" smtClean="0">
                <a:ea typeface="ＭＳ Ｐゴシック" panose="020B0600070205080204" pitchFamily="34" charset="-128"/>
              </a:rPr>
              <a:t>1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=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bouy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 S</a:t>
            </a:r>
            <a:r>
              <a:rPr lang="en-US" altLang="en-US" baseline="-25000" dirty="0" smtClean="0">
                <a:ea typeface="ＭＳ Ｐゴシック" panose="020B0600070205080204" pitchFamily="34" charset="-128"/>
              </a:rPr>
              <a:t>2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=boy  edit operation “delete u” edit = 1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S</a:t>
            </a:r>
            <a:r>
              <a:rPr lang="en-US" altLang="en-US" baseline="-25000" dirty="0" smtClean="0">
                <a:ea typeface="ＭＳ Ｐゴシック" panose="020B0600070205080204" pitchFamily="34" charset="-128"/>
              </a:rPr>
              <a:t>1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=gun  S</a:t>
            </a:r>
            <a:r>
              <a:rPr lang="en-US" altLang="en-US" baseline="-25000" dirty="0" smtClean="0">
                <a:ea typeface="ＭＳ Ｐゴシック" panose="020B0600070205080204" pitchFamily="34" charset="-128"/>
              </a:rPr>
              <a:t>2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=guy 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  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-edit operation “delete n and insert y” edit = 2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      -edit operation “replace n  by y” edit = 1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37892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  <a:ea typeface="ＭＳ Ｐゴシック" pitchFamily="-112" charset="-128"/>
              </a:rPr>
              <a:t>Sec. 3.3.3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432F311-343E-459D-8796-5457E7331E5A}" type="slidenum">
              <a:rPr lang="en-US" altLang="en-US">
                <a:ea typeface="ＭＳ Ｐゴシック" pitchFamily="-112" charset="-128"/>
              </a:rPr>
              <a:pPr/>
              <a:t>7</a:t>
            </a:fld>
            <a:endParaRPr lang="en-US" altLang="en-US">
              <a:ea typeface="ＭＳ Ｐゴシック" pitchFamily="-112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24200" y="1457325"/>
            <a:ext cx="7620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 dirty="0"/>
              <a:t>carot</a:t>
            </a:r>
          </a:p>
        </p:txBody>
      </p:sp>
      <p:sp>
        <p:nvSpPr>
          <p:cNvPr id="8" name="Rectangle 7"/>
          <p:cNvSpPr/>
          <p:nvPr/>
        </p:nvSpPr>
        <p:spPr>
          <a:xfrm>
            <a:off x="4267200" y="1477963"/>
            <a:ext cx="7620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 dirty="0"/>
              <a:t>carrot</a:t>
            </a:r>
          </a:p>
        </p:txBody>
      </p:sp>
      <p:sp>
        <p:nvSpPr>
          <p:cNvPr id="4" name="Right Brace 3"/>
          <p:cNvSpPr/>
          <p:nvPr/>
        </p:nvSpPr>
        <p:spPr>
          <a:xfrm>
            <a:off x="5867400" y="6096000"/>
            <a:ext cx="76200" cy="533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4100" y="6297613"/>
            <a:ext cx="8382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MIN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181600" y="6477000"/>
            <a:ext cx="914400" cy="15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57800" y="1457325"/>
            <a:ext cx="7620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 dirty="0"/>
              <a:t>tarot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7CCE1E-3C39-45B4-8948-1899ACE6125A}" type="slidenum">
              <a:rPr lang="en-US" altLang="en-US">
                <a:ea typeface="ＭＳ Ｐゴシック" pitchFamily="-112" charset="-128"/>
              </a:rPr>
              <a:pPr/>
              <a:t>8</a:t>
            </a:fld>
            <a:endParaRPr lang="en-US" altLang="en-US">
              <a:ea typeface="ＭＳ Ｐゴシック" pitchFamily="-112" charset="-128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Edit distance</a:t>
            </a:r>
          </a:p>
        </p:txBody>
      </p:sp>
      <p:pic>
        <p:nvPicPr>
          <p:cNvPr id="38916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752600"/>
            <a:ext cx="8077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1676400"/>
            <a:ext cx="4876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12" charset="-128"/>
              </a:rPr>
              <a:t>Edit distance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DE3CE9F-1BC9-4793-977A-D3DCCDD6042B}" type="slidenum">
              <a:rPr lang="en-US" altLang="en-US">
                <a:ea typeface="ＭＳ Ｐゴシック" pitchFamily="-112" charset="-128"/>
              </a:rPr>
              <a:pPr/>
              <a:t>9</a:t>
            </a:fld>
            <a:endParaRPr lang="en-US" altLang="en-US">
              <a:ea typeface="ＭＳ Ｐゴシック" pitchFamily="-112" charset="-128"/>
            </a:endParaRPr>
          </a:p>
        </p:txBody>
      </p:sp>
      <p:pic>
        <p:nvPicPr>
          <p:cNvPr id="39940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436688"/>
            <a:ext cx="461010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" y="3119438"/>
          <a:ext cx="3200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1676400" y="3733800"/>
            <a:ext cx="45720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286000" y="4114800"/>
            <a:ext cx="533400" cy="263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09800" y="4132263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895600" y="4414838"/>
            <a:ext cx="45720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95600" y="4378325"/>
            <a:ext cx="533400" cy="36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819400" y="4465638"/>
            <a:ext cx="0" cy="258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71700" y="4456113"/>
            <a:ext cx="38100" cy="268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286000" y="4027488"/>
            <a:ext cx="533400" cy="17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895600" y="404495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988" name="Rectangle 6"/>
          <p:cNvSpPr>
            <a:spLocks noChangeArrowheads="1"/>
          </p:cNvSpPr>
          <p:nvPr/>
        </p:nvSpPr>
        <p:spPr bwMode="auto">
          <a:xfrm>
            <a:off x="395288" y="6246813"/>
            <a:ext cx="84947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ea typeface="ＭＳ Ｐゴシック" pitchFamily="-112" charset="-128"/>
              </a:rPr>
              <a:t>Compute the edit distance between </a:t>
            </a:r>
            <a:r>
              <a:rPr lang="en-US" altLang="en-US">
                <a:solidFill>
                  <a:srgbClr val="00B0F0"/>
                </a:solidFill>
                <a:ea typeface="ＭＳ Ｐゴシック" pitchFamily="-112" charset="-128"/>
              </a:rPr>
              <a:t>“paris and alice”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1263</Words>
  <Application>Microsoft Office PowerPoint</Application>
  <PresentationFormat>On-screen Show (4:3)</PresentationFormat>
  <Paragraphs>252</Paragraphs>
  <Slides>26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Equation</vt:lpstr>
      <vt:lpstr>Spelling correction</vt:lpstr>
      <vt:lpstr>Spell correction</vt:lpstr>
      <vt:lpstr>Document correction</vt:lpstr>
      <vt:lpstr>Query mis-spellings</vt:lpstr>
      <vt:lpstr>Isolated word correction</vt:lpstr>
      <vt:lpstr>Isolated word correction</vt:lpstr>
      <vt:lpstr>Edit distance</vt:lpstr>
      <vt:lpstr>Edit distance</vt:lpstr>
      <vt:lpstr>Edit distance</vt:lpstr>
      <vt:lpstr>Edit distance Example</vt:lpstr>
      <vt:lpstr>Weighted edit distance</vt:lpstr>
      <vt:lpstr>Using edit distances</vt:lpstr>
      <vt:lpstr>Edit distance to all dictionary terms?</vt:lpstr>
      <vt:lpstr>n-gram overlap</vt:lpstr>
      <vt:lpstr>Example with trigrams</vt:lpstr>
      <vt:lpstr>One option – Jaccard coefficient</vt:lpstr>
      <vt:lpstr>Matching trigrams</vt:lpstr>
      <vt:lpstr>Context-sensitive spell correction</vt:lpstr>
      <vt:lpstr>Context-sensitive correction</vt:lpstr>
      <vt:lpstr>Another approach</vt:lpstr>
      <vt:lpstr>Soundex</vt:lpstr>
      <vt:lpstr>Soundex</vt:lpstr>
      <vt:lpstr>Soundex – typical algorithm</vt:lpstr>
      <vt:lpstr>Soundex – typical algorithm</vt:lpstr>
      <vt:lpstr>Soundex continued</vt:lpstr>
      <vt:lpstr>Soundex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Spelling correction</dc:title>
  <dc:creator>ahmed hp</dc:creator>
  <cp:lastModifiedBy>ahmed hp</cp:lastModifiedBy>
  <cp:revision>1</cp:revision>
  <dcterms:created xsi:type="dcterms:W3CDTF">2023-04-12T07:17:01Z</dcterms:created>
  <dcterms:modified xsi:type="dcterms:W3CDTF">2023-04-12T07:17:33Z</dcterms:modified>
</cp:coreProperties>
</file>