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9020B-3267-41ED-95B5-DBE839B02E5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015236B-156C-4BAE-8CD0-E60AE479518E}">
      <dgm:prSet phldrT="[Text]" custT="1"/>
      <dgm:spPr/>
      <dgm:t>
        <a:bodyPr/>
        <a:lstStyle/>
        <a:p>
          <a:r>
            <a:rPr lang="en-US" sz="1600" b="1" dirty="0" smtClean="0"/>
            <a:t>Register</a:t>
          </a:r>
          <a:endParaRPr lang="en-US" sz="1600" b="1" dirty="0"/>
        </a:p>
      </dgm:t>
    </dgm:pt>
    <dgm:pt modelId="{24510A42-A7AF-47B5-B0E3-94364A72B306}" type="parTrans" cxnId="{C3AE2759-361C-4B20-AE53-1304B555BFC3}">
      <dgm:prSet/>
      <dgm:spPr/>
      <dgm:t>
        <a:bodyPr/>
        <a:lstStyle/>
        <a:p>
          <a:endParaRPr lang="en-US"/>
        </a:p>
      </dgm:t>
    </dgm:pt>
    <dgm:pt modelId="{46B1332B-9B90-4541-BFE9-F55C82EB538A}" type="sibTrans" cxnId="{C3AE2759-361C-4B20-AE53-1304B555BFC3}">
      <dgm:prSet/>
      <dgm:spPr/>
      <dgm:t>
        <a:bodyPr/>
        <a:lstStyle/>
        <a:p>
          <a:endParaRPr lang="en-US"/>
        </a:p>
      </dgm:t>
    </dgm:pt>
    <dgm:pt modelId="{BB2713CC-4A48-428C-BE60-833775C093A6}">
      <dgm:prSet phldrT="[Text]" custT="1"/>
      <dgm:spPr/>
      <dgm:t>
        <a:bodyPr/>
        <a:lstStyle/>
        <a:p>
          <a:r>
            <a:rPr lang="en-US" sz="2000" dirty="0" smtClean="0"/>
            <a:t>Cache</a:t>
          </a:r>
          <a:endParaRPr lang="en-US" sz="2000" dirty="0"/>
        </a:p>
      </dgm:t>
    </dgm:pt>
    <dgm:pt modelId="{003EBC07-51A0-4DB0-AB95-C154EAC1711A}" type="parTrans" cxnId="{9B623C01-182A-448A-B463-C52A24133FE5}">
      <dgm:prSet/>
      <dgm:spPr/>
      <dgm:t>
        <a:bodyPr/>
        <a:lstStyle/>
        <a:p>
          <a:endParaRPr lang="en-US"/>
        </a:p>
      </dgm:t>
    </dgm:pt>
    <dgm:pt modelId="{4980B73C-DD1F-439E-AD32-060882DE7935}" type="sibTrans" cxnId="{9B623C01-182A-448A-B463-C52A24133FE5}">
      <dgm:prSet/>
      <dgm:spPr/>
      <dgm:t>
        <a:bodyPr/>
        <a:lstStyle/>
        <a:p>
          <a:endParaRPr lang="en-US"/>
        </a:p>
      </dgm:t>
    </dgm:pt>
    <dgm:pt modelId="{DD9E3CFD-556F-4E7B-A538-111C43AD85A2}">
      <dgm:prSet phldrT="[Text]" custT="1"/>
      <dgm:spPr/>
      <dgm:t>
        <a:bodyPr/>
        <a:lstStyle/>
        <a:p>
          <a:r>
            <a:rPr lang="en-US" sz="2000" dirty="0" smtClean="0"/>
            <a:t>Main Memory</a:t>
          </a:r>
          <a:endParaRPr lang="en-US" sz="2000" dirty="0"/>
        </a:p>
      </dgm:t>
    </dgm:pt>
    <dgm:pt modelId="{0FF3C5E2-2A4E-47C7-80A4-6680F661EFAF}" type="parTrans" cxnId="{F5380B1C-42A3-4D59-B1B7-E95984AAFE94}">
      <dgm:prSet/>
      <dgm:spPr/>
      <dgm:t>
        <a:bodyPr/>
        <a:lstStyle/>
        <a:p>
          <a:endParaRPr lang="en-US"/>
        </a:p>
      </dgm:t>
    </dgm:pt>
    <dgm:pt modelId="{0D73677B-40BD-4CE3-AF61-F329D1A2887B}" type="sibTrans" cxnId="{F5380B1C-42A3-4D59-B1B7-E95984AAFE94}">
      <dgm:prSet/>
      <dgm:spPr/>
      <dgm:t>
        <a:bodyPr/>
        <a:lstStyle/>
        <a:p>
          <a:endParaRPr lang="en-US"/>
        </a:p>
      </dgm:t>
    </dgm:pt>
    <dgm:pt modelId="{97F05A8D-64F8-4902-9713-DEADA747053C}">
      <dgm:prSet custT="1"/>
      <dgm:spPr/>
      <dgm:t>
        <a:bodyPr/>
        <a:lstStyle/>
        <a:p>
          <a:r>
            <a:rPr lang="en-US" sz="2000" dirty="0" smtClean="0"/>
            <a:t>Hard disk</a:t>
          </a:r>
          <a:endParaRPr lang="en-US" sz="2000" dirty="0"/>
        </a:p>
      </dgm:t>
    </dgm:pt>
    <dgm:pt modelId="{18FDC4E2-8DEF-4DEC-8FA9-A84041D2BFC2}" type="parTrans" cxnId="{E4A7D4B2-95FC-4F0D-AC2A-333D8D1CD0C0}">
      <dgm:prSet/>
      <dgm:spPr/>
      <dgm:t>
        <a:bodyPr/>
        <a:lstStyle/>
        <a:p>
          <a:endParaRPr lang="en-US"/>
        </a:p>
      </dgm:t>
    </dgm:pt>
    <dgm:pt modelId="{041FEECA-9FF9-4402-BACA-3805AC7E7FAC}" type="sibTrans" cxnId="{E4A7D4B2-95FC-4F0D-AC2A-333D8D1CD0C0}">
      <dgm:prSet/>
      <dgm:spPr/>
      <dgm:t>
        <a:bodyPr/>
        <a:lstStyle/>
        <a:p>
          <a:endParaRPr lang="en-US"/>
        </a:p>
      </dgm:t>
    </dgm:pt>
    <dgm:pt modelId="{E72DE96A-3278-45D3-AE70-9E11BCB26D65}" type="pres">
      <dgm:prSet presAssocID="{6BB9020B-3267-41ED-95B5-DBE839B02E5E}" presName="Name0" presStyleCnt="0">
        <dgm:presLayoutVars>
          <dgm:dir/>
          <dgm:animLvl val="lvl"/>
          <dgm:resizeHandles val="exact"/>
        </dgm:presLayoutVars>
      </dgm:prSet>
      <dgm:spPr/>
    </dgm:pt>
    <dgm:pt modelId="{7208AAC7-4761-46C6-B64B-C8B511A4FB38}" type="pres">
      <dgm:prSet presAssocID="{1015236B-156C-4BAE-8CD0-E60AE479518E}" presName="Name8" presStyleCnt="0"/>
      <dgm:spPr/>
    </dgm:pt>
    <dgm:pt modelId="{75044D87-8EA3-4981-A7C7-C40561D900D1}" type="pres">
      <dgm:prSet presAssocID="{1015236B-156C-4BAE-8CD0-E60AE479518E}" presName="level" presStyleLbl="node1" presStyleIdx="0" presStyleCnt="4" custScaleX="1161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A7087-103D-4753-AAF4-D89E21D176AC}" type="pres">
      <dgm:prSet presAssocID="{1015236B-156C-4BAE-8CD0-E60AE479518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482A0-6A28-4BF4-BEF7-70CED59C43A6}" type="pres">
      <dgm:prSet presAssocID="{BB2713CC-4A48-428C-BE60-833775C093A6}" presName="Name8" presStyleCnt="0"/>
      <dgm:spPr/>
    </dgm:pt>
    <dgm:pt modelId="{9C309778-E603-4245-A2F2-1EC308B507DE}" type="pres">
      <dgm:prSet presAssocID="{BB2713CC-4A48-428C-BE60-833775C093A6}" presName="level" presStyleLbl="node1" presStyleIdx="1" presStyleCnt="4" custScaleX="1038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924A6-A901-4BA1-9E3A-EDB6E724CB59}" type="pres">
      <dgm:prSet presAssocID="{BB2713CC-4A48-428C-BE60-833775C093A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8D802-7770-45B3-B5B5-7CD4F94A2305}" type="pres">
      <dgm:prSet presAssocID="{DD9E3CFD-556F-4E7B-A538-111C43AD85A2}" presName="Name8" presStyleCnt="0"/>
      <dgm:spPr/>
    </dgm:pt>
    <dgm:pt modelId="{79999CAF-7AB2-49F9-9B30-25E77BB6AF0B}" type="pres">
      <dgm:prSet presAssocID="{DD9E3CFD-556F-4E7B-A538-111C43AD85A2}" presName="level" presStyleLbl="node1" presStyleIdx="2" presStyleCnt="4" custScaleX="1034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F6F30-757C-4799-B055-289A8FD69446}" type="pres">
      <dgm:prSet presAssocID="{DD9E3CFD-556F-4E7B-A538-111C43AD85A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10763-D1B3-4873-A062-ACDD13E102AC}" type="pres">
      <dgm:prSet presAssocID="{97F05A8D-64F8-4902-9713-DEADA747053C}" presName="Name8" presStyleCnt="0"/>
      <dgm:spPr/>
    </dgm:pt>
    <dgm:pt modelId="{0A4209ED-8570-4A1A-9BEA-39457C165922}" type="pres">
      <dgm:prSet presAssocID="{97F05A8D-64F8-4902-9713-DEADA747053C}" presName="level" presStyleLbl="node1" presStyleIdx="3" presStyleCnt="4" custLinFactNeighborX="-4048" custLinFactNeighborY="-68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4A760-B88D-4360-8D03-DE343F5C4F55}" type="pres">
      <dgm:prSet presAssocID="{97F05A8D-64F8-4902-9713-DEADA74705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187408-8C64-42EB-A425-09E65EAB86B7}" type="presOf" srcId="{6BB9020B-3267-41ED-95B5-DBE839B02E5E}" destId="{E72DE96A-3278-45D3-AE70-9E11BCB26D65}" srcOrd="0" destOrd="0" presId="urn:microsoft.com/office/officeart/2005/8/layout/pyramid1"/>
    <dgm:cxn modelId="{F5380B1C-42A3-4D59-B1B7-E95984AAFE94}" srcId="{6BB9020B-3267-41ED-95B5-DBE839B02E5E}" destId="{DD9E3CFD-556F-4E7B-A538-111C43AD85A2}" srcOrd="2" destOrd="0" parTransId="{0FF3C5E2-2A4E-47C7-80A4-6680F661EFAF}" sibTransId="{0D73677B-40BD-4CE3-AF61-F329D1A2887B}"/>
    <dgm:cxn modelId="{59F977E0-6101-401E-910D-4B696858BC53}" type="presOf" srcId="{BB2713CC-4A48-428C-BE60-833775C093A6}" destId="{9C309778-E603-4245-A2F2-1EC308B507DE}" srcOrd="0" destOrd="0" presId="urn:microsoft.com/office/officeart/2005/8/layout/pyramid1"/>
    <dgm:cxn modelId="{9B623C01-182A-448A-B463-C52A24133FE5}" srcId="{6BB9020B-3267-41ED-95B5-DBE839B02E5E}" destId="{BB2713CC-4A48-428C-BE60-833775C093A6}" srcOrd="1" destOrd="0" parTransId="{003EBC07-51A0-4DB0-AB95-C154EAC1711A}" sibTransId="{4980B73C-DD1F-439E-AD32-060882DE7935}"/>
    <dgm:cxn modelId="{6F73365A-2755-47FF-B7A4-4A8990B904E3}" type="presOf" srcId="{1015236B-156C-4BAE-8CD0-E60AE479518E}" destId="{027A7087-103D-4753-AAF4-D89E21D176AC}" srcOrd="1" destOrd="0" presId="urn:microsoft.com/office/officeart/2005/8/layout/pyramid1"/>
    <dgm:cxn modelId="{62014F0D-CC77-43BB-B05C-EA82D1A735C8}" type="presOf" srcId="{97F05A8D-64F8-4902-9713-DEADA747053C}" destId="{61E4A760-B88D-4360-8D03-DE343F5C4F55}" srcOrd="1" destOrd="0" presId="urn:microsoft.com/office/officeart/2005/8/layout/pyramid1"/>
    <dgm:cxn modelId="{BDAC977E-EFA2-425A-B530-BB94249E6E12}" type="presOf" srcId="{97F05A8D-64F8-4902-9713-DEADA747053C}" destId="{0A4209ED-8570-4A1A-9BEA-39457C165922}" srcOrd="0" destOrd="0" presId="urn:microsoft.com/office/officeart/2005/8/layout/pyramid1"/>
    <dgm:cxn modelId="{E4A7D4B2-95FC-4F0D-AC2A-333D8D1CD0C0}" srcId="{6BB9020B-3267-41ED-95B5-DBE839B02E5E}" destId="{97F05A8D-64F8-4902-9713-DEADA747053C}" srcOrd="3" destOrd="0" parTransId="{18FDC4E2-8DEF-4DEC-8FA9-A84041D2BFC2}" sibTransId="{041FEECA-9FF9-4402-BACA-3805AC7E7FAC}"/>
    <dgm:cxn modelId="{4F3B9B23-12C1-4FD4-89E3-39BDCB6CCADF}" type="presOf" srcId="{1015236B-156C-4BAE-8CD0-E60AE479518E}" destId="{75044D87-8EA3-4981-A7C7-C40561D900D1}" srcOrd="0" destOrd="0" presId="urn:microsoft.com/office/officeart/2005/8/layout/pyramid1"/>
    <dgm:cxn modelId="{BA254CCF-80D7-4893-9CF3-EED335246284}" type="presOf" srcId="{DD9E3CFD-556F-4E7B-A538-111C43AD85A2}" destId="{79999CAF-7AB2-49F9-9B30-25E77BB6AF0B}" srcOrd="0" destOrd="0" presId="urn:microsoft.com/office/officeart/2005/8/layout/pyramid1"/>
    <dgm:cxn modelId="{E68B6FFE-A435-4626-B7C3-4B600F571196}" type="presOf" srcId="{BB2713CC-4A48-428C-BE60-833775C093A6}" destId="{9CD924A6-A901-4BA1-9E3A-EDB6E724CB59}" srcOrd="1" destOrd="0" presId="urn:microsoft.com/office/officeart/2005/8/layout/pyramid1"/>
    <dgm:cxn modelId="{79D0B52B-21D1-45A6-966E-37A416AFDFB6}" type="presOf" srcId="{DD9E3CFD-556F-4E7B-A538-111C43AD85A2}" destId="{98FF6F30-757C-4799-B055-289A8FD69446}" srcOrd="1" destOrd="0" presId="urn:microsoft.com/office/officeart/2005/8/layout/pyramid1"/>
    <dgm:cxn modelId="{C3AE2759-361C-4B20-AE53-1304B555BFC3}" srcId="{6BB9020B-3267-41ED-95B5-DBE839B02E5E}" destId="{1015236B-156C-4BAE-8CD0-E60AE479518E}" srcOrd="0" destOrd="0" parTransId="{24510A42-A7AF-47B5-B0E3-94364A72B306}" sibTransId="{46B1332B-9B90-4541-BFE9-F55C82EB538A}"/>
    <dgm:cxn modelId="{6874FFB9-01C0-427D-9B58-D084AB6B7AD5}" type="presParOf" srcId="{E72DE96A-3278-45D3-AE70-9E11BCB26D65}" destId="{7208AAC7-4761-46C6-B64B-C8B511A4FB38}" srcOrd="0" destOrd="0" presId="urn:microsoft.com/office/officeart/2005/8/layout/pyramid1"/>
    <dgm:cxn modelId="{FB5AF7A1-3562-4DCE-A83C-FB316A00E755}" type="presParOf" srcId="{7208AAC7-4761-46C6-B64B-C8B511A4FB38}" destId="{75044D87-8EA3-4981-A7C7-C40561D900D1}" srcOrd="0" destOrd="0" presId="urn:microsoft.com/office/officeart/2005/8/layout/pyramid1"/>
    <dgm:cxn modelId="{1DA8EE42-7D11-4ACF-8B51-006215E33E2C}" type="presParOf" srcId="{7208AAC7-4761-46C6-B64B-C8B511A4FB38}" destId="{027A7087-103D-4753-AAF4-D89E21D176AC}" srcOrd="1" destOrd="0" presId="urn:microsoft.com/office/officeart/2005/8/layout/pyramid1"/>
    <dgm:cxn modelId="{525C3C15-D748-4CC0-899E-DEC466E274D0}" type="presParOf" srcId="{E72DE96A-3278-45D3-AE70-9E11BCB26D65}" destId="{CC9482A0-6A28-4BF4-BEF7-70CED59C43A6}" srcOrd="1" destOrd="0" presId="urn:microsoft.com/office/officeart/2005/8/layout/pyramid1"/>
    <dgm:cxn modelId="{2C10808C-1105-45BF-A849-D8DF6EBDF185}" type="presParOf" srcId="{CC9482A0-6A28-4BF4-BEF7-70CED59C43A6}" destId="{9C309778-E603-4245-A2F2-1EC308B507DE}" srcOrd="0" destOrd="0" presId="urn:microsoft.com/office/officeart/2005/8/layout/pyramid1"/>
    <dgm:cxn modelId="{9E78EB1B-FB3D-4283-9BFA-EFB804264616}" type="presParOf" srcId="{CC9482A0-6A28-4BF4-BEF7-70CED59C43A6}" destId="{9CD924A6-A901-4BA1-9E3A-EDB6E724CB59}" srcOrd="1" destOrd="0" presId="urn:microsoft.com/office/officeart/2005/8/layout/pyramid1"/>
    <dgm:cxn modelId="{193DD6AC-8826-4883-B7CB-CE6DE2C35AF3}" type="presParOf" srcId="{E72DE96A-3278-45D3-AE70-9E11BCB26D65}" destId="{14C8D802-7770-45B3-B5B5-7CD4F94A2305}" srcOrd="2" destOrd="0" presId="urn:microsoft.com/office/officeart/2005/8/layout/pyramid1"/>
    <dgm:cxn modelId="{DB1F1BAE-65B3-4BF5-96DC-6170A2DA5608}" type="presParOf" srcId="{14C8D802-7770-45B3-B5B5-7CD4F94A2305}" destId="{79999CAF-7AB2-49F9-9B30-25E77BB6AF0B}" srcOrd="0" destOrd="0" presId="urn:microsoft.com/office/officeart/2005/8/layout/pyramid1"/>
    <dgm:cxn modelId="{464786E1-C5AD-40B9-BC40-0EE3036CF736}" type="presParOf" srcId="{14C8D802-7770-45B3-B5B5-7CD4F94A2305}" destId="{98FF6F30-757C-4799-B055-289A8FD69446}" srcOrd="1" destOrd="0" presId="urn:microsoft.com/office/officeart/2005/8/layout/pyramid1"/>
    <dgm:cxn modelId="{298660FB-AA15-4EC6-BA40-C059BB288C96}" type="presParOf" srcId="{E72DE96A-3278-45D3-AE70-9E11BCB26D65}" destId="{62110763-D1B3-4873-A062-ACDD13E102AC}" srcOrd="3" destOrd="0" presId="urn:microsoft.com/office/officeart/2005/8/layout/pyramid1"/>
    <dgm:cxn modelId="{6E28697F-88CA-4C3D-995F-84DF9879C3BD}" type="presParOf" srcId="{62110763-D1B3-4873-A062-ACDD13E102AC}" destId="{0A4209ED-8570-4A1A-9BEA-39457C165922}" srcOrd="0" destOrd="0" presId="urn:microsoft.com/office/officeart/2005/8/layout/pyramid1"/>
    <dgm:cxn modelId="{A3C9B9D4-59F2-4E80-A0E2-E0B2DDE7FFD2}" type="presParOf" srcId="{62110763-D1B3-4873-A062-ACDD13E102AC}" destId="{61E4A760-B88D-4360-8D03-DE343F5C4F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044D87-8EA3-4981-A7C7-C40561D900D1}">
      <dsp:nvSpPr>
        <dsp:cNvPr id="0" name=""/>
        <dsp:cNvSpPr/>
      </dsp:nvSpPr>
      <dsp:spPr>
        <a:xfrm>
          <a:off x="1892296" y="0"/>
          <a:ext cx="1549406" cy="666750"/>
        </a:xfrm>
        <a:prstGeom prst="trapezoid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Register</a:t>
          </a:r>
          <a:endParaRPr lang="en-US" sz="1600" b="1" kern="1200" dirty="0"/>
        </a:p>
      </dsp:txBody>
      <dsp:txXfrm>
        <a:off x="1892296" y="0"/>
        <a:ext cx="1549406" cy="666750"/>
      </dsp:txXfrm>
    </dsp:sp>
    <dsp:sp modelId="{9C309778-E603-4245-A2F2-1EC308B507DE}">
      <dsp:nvSpPr>
        <dsp:cNvPr id="0" name=""/>
        <dsp:cNvSpPr/>
      </dsp:nvSpPr>
      <dsp:spPr>
        <a:xfrm>
          <a:off x="1282693" y="666750"/>
          <a:ext cx="2768612" cy="666750"/>
        </a:xfrm>
        <a:prstGeom prst="trapezoid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Cache</a:t>
          </a:r>
          <a:endParaRPr lang="en-US" sz="2000" kern="1200" dirty="0"/>
        </a:p>
      </dsp:txBody>
      <dsp:txXfrm>
        <a:off x="1767200" y="666750"/>
        <a:ext cx="1799598" cy="666750"/>
      </dsp:txXfrm>
    </dsp:sp>
    <dsp:sp modelId="{79999CAF-7AB2-49F9-9B30-25E77BB6AF0B}">
      <dsp:nvSpPr>
        <dsp:cNvPr id="0" name=""/>
        <dsp:cNvSpPr/>
      </dsp:nvSpPr>
      <dsp:spPr>
        <a:xfrm>
          <a:off x="596901" y="1333500"/>
          <a:ext cx="4140197" cy="666750"/>
        </a:xfrm>
        <a:prstGeom prst="trapezoid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 Memory</a:t>
          </a:r>
          <a:endParaRPr lang="en-US" sz="2000" kern="1200" dirty="0"/>
        </a:p>
      </dsp:txBody>
      <dsp:txXfrm>
        <a:off x="1321435" y="1333500"/>
        <a:ext cx="2691128" cy="666750"/>
      </dsp:txXfrm>
    </dsp:sp>
    <dsp:sp modelId="{0A4209ED-8570-4A1A-9BEA-39457C165922}">
      <dsp:nvSpPr>
        <dsp:cNvPr id="0" name=""/>
        <dsp:cNvSpPr/>
      </dsp:nvSpPr>
      <dsp:spPr>
        <a:xfrm>
          <a:off x="0" y="1954744"/>
          <a:ext cx="5334000" cy="666750"/>
        </a:xfrm>
        <a:prstGeom prst="trapezoid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Hard disk</a:t>
          </a:r>
          <a:endParaRPr lang="en-US" sz="2000" kern="1200" dirty="0"/>
        </a:p>
      </dsp:txBody>
      <dsp:txXfrm>
        <a:off x="933449" y="1954744"/>
        <a:ext cx="3467100" cy="66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1D42E-AFD4-4746-96BD-844395F5F55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1BE33-6816-4906-9A06-ADCCE2A45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What is the overall complexity of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86B73-CBA5-4F80-BF09-4F6DD5DD74E0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smtClean="0">
                <a:solidFill>
                  <a:srgbClr val="FBFCFF"/>
                </a:solidFill>
                <a:latin typeface="Calibri" panose="020F0502020204030204" pitchFamily="34" charset="0"/>
                <a:ea typeface="+mn-ea"/>
              </a:rPr>
              <a:t>Introduction 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4800" b="1" smtClean="0">
                <a:solidFill>
                  <a:srgbClr val="139CB7"/>
                </a:solidFill>
                <a:latin typeface="Calibri" panose="020F0502020204030204" pitchFamily="34" charset="0"/>
                <a:ea typeface="+mn-ea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72EA0F1D-ACCE-492D-AC47-5B836B2EB7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6BB8-DF55-4D90-8619-2A158B21E7A2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74A8-B56A-4D02-AAFC-3E2C2F821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3.xls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CS276: </a:t>
            </a:r>
            <a:r>
              <a:rPr lang="en-US" altLang="en-US" smtClean="0">
                <a:ea typeface="ＭＳ Ｐゴシック" pitchFamily="34" charset="-128"/>
                <a:cs typeface="Times New Roman" pitchFamily="18" charset="0"/>
              </a:rPr>
              <a:t>Information Retrieval and Web Search</a:t>
            </a:r>
          </a:p>
          <a:p>
            <a:pPr eaLnBrk="1" hangingPunct="1">
              <a:spcAft>
                <a:spcPts val="2400"/>
              </a:spcAft>
            </a:pPr>
            <a:r>
              <a:rPr lang="en-US" altLang="en-US" smtClean="0">
                <a:ea typeface="ＭＳ Ｐゴシック" pitchFamily="34" charset="-128"/>
                <a:cs typeface="Times New Roman" pitchFamily="18" charset="0"/>
              </a:rPr>
              <a:t>Pandu Nayak and Prabhakar Raghavan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Lecture 4: Index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Reuters RCV1 statistics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500"/>
              </a:spcBef>
            </a:pPr>
            <a:r>
              <a:rPr lang="en-US" altLang="en-US" b="1" dirty="0" smtClean="0">
                <a:ea typeface="ＭＳ Ｐゴシック" pitchFamily="34" charset="-128"/>
              </a:rPr>
              <a:t>symbol	statistic 						value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 smtClean="0">
                <a:ea typeface="ＭＳ Ｐゴシック" pitchFamily="34" charset="-128"/>
              </a:rPr>
              <a:t>N 			documents			 		800,000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 smtClean="0">
                <a:ea typeface="ＭＳ Ｐゴシック" pitchFamily="34" charset="-128"/>
              </a:rPr>
              <a:t>L 			avg. # tokens per doc 		200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 smtClean="0">
                <a:ea typeface="ＭＳ Ｐゴシック" pitchFamily="34" charset="-128"/>
              </a:rPr>
              <a:t>M			  terms (</a:t>
            </a:r>
            <a:r>
              <a:rPr lang="en-US" altLang="en-US" dirty="0" err="1" smtClean="0">
                <a:ea typeface="ＭＳ Ｐゴシック" pitchFamily="34" charset="-128"/>
              </a:rPr>
              <a:t>Distinict</a:t>
            </a:r>
            <a:r>
              <a:rPr lang="en-US" altLang="en-US" dirty="0" smtClean="0">
                <a:ea typeface="ＭＳ Ｐゴシック" pitchFamily="34" charset="-128"/>
              </a:rPr>
              <a:t>) 		400,000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 smtClean="0">
                <a:ea typeface="ＭＳ Ｐゴシック" pitchFamily="34" charset="-128"/>
              </a:rPr>
              <a:t>                	avg. # bytes per token 	6</a:t>
            </a:r>
          </a:p>
          <a:p>
            <a:pPr lvl="1"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                   	(incl. spaces/</a:t>
            </a:r>
            <a:r>
              <a:rPr lang="en-US" altLang="en-US" sz="2000" dirty="0" err="1" smtClean="0">
                <a:ea typeface="ＭＳ Ｐゴシック" pitchFamily="34" charset="-128"/>
              </a:rPr>
              <a:t>punct</a:t>
            </a:r>
            <a:r>
              <a:rPr lang="en-US" altLang="en-US" sz="2000" dirty="0" smtClean="0">
                <a:ea typeface="ＭＳ Ｐゴシック" pitchFamily="34" charset="-128"/>
              </a:rPr>
              <a:t>.)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en-US" dirty="0" smtClean="0">
                <a:ea typeface="ＭＳ Ｐゴシック" pitchFamily="34" charset="-128"/>
              </a:rPr>
              <a:t>                	avg. # bytes per token		4.5</a:t>
            </a:r>
          </a:p>
          <a:p>
            <a:pPr lvl="2" eaLnBrk="1" hangingPunct="1"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            	(without spaces/</a:t>
            </a:r>
            <a:r>
              <a:rPr lang="en-US" altLang="en-US" dirty="0" err="1" smtClean="0">
                <a:ea typeface="ＭＳ Ｐゴシック" pitchFamily="34" charset="-128"/>
              </a:rPr>
              <a:t>punct</a:t>
            </a:r>
            <a:r>
              <a:rPr lang="en-US" altLang="en-US" dirty="0" smtClean="0">
                <a:ea typeface="ＭＳ Ｐゴシック" pitchFamily="34" charset="-128"/>
              </a:rPr>
              <a:t>.)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 smtClean="0">
                <a:ea typeface="ＭＳ Ｐゴシック" pitchFamily="34" charset="-128"/>
              </a:rPr>
              <a:t>                	avg. # bytes per term		7.5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dirty="0" smtClean="0">
                <a:ea typeface="ＭＳ Ｐゴシック" pitchFamily="34" charset="-128"/>
              </a:rPr>
              <a:t>  	100,000,000  non-positional postings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85800" y="6324600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00A000"/>
                </a:solidFill>
              </a:rPr>
              <a:t>4.5 bytes per word token vs. 7.5 bytes per word </a:t>
            </a:r>
            <a:r>
              <a:rPr lang="en-US" altLang="en-US" sz="2000" dirty="0" smtClean="0">
                <a:solidFill>
                  <a:srgbClr val="00A000"/>
                </a:solidFill>
              </a:rPr>
              <a:t>term: </a:t>
            </a:r>
            <a:r>
              <a:rPr lang="en-US" altLang="en-US" sz="2000" dirty="0">
                <a:solidFill>
                  <a:srgbClr val="00A000"/>
                </a:solidFill>
              </a:rPr>
              <a:t>why?</a:t>
            </a: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55650" y="1752600"/>
            <a:ext cx="640715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ea typeface="ＭＳ Ｐゴシック" pitchFamily="34" charset="-128"/>
              </a:rPr>
              <a:t>Documents are </a:t>
            </a:r>
            <a:r>
              <a:rPr lang="en-US" altLang="en-US" sz="2200" b="1" smtClean="0">
                <a:solidFill>
                  <a:srgbClr val="FF0000"/>
                </a:solidFill>
                <a:ea typeface="ＭＳ Ｐゴシック" pitchFamily="34" charset="-128"/>
              </a:rPr>
              <a:t>parsed</a:t>
            </a:r>
            <a:r>
              <a:rPr lang="en-US" altLang="en-US" sz="2200" smtClean="0">
                <a:ea typeface="ＭＳ Ｐゴシック" pitchFamily="34" charset="-128"/>
              </a:rPr>
              <a:t> to extract words and these are saved with the Document ID.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ea typeface="ＭＳ Ｐゴシック" pitchFamily="34" charset="-128"/>
              </a:rPr>
              <a:t>Sorted by term(primary key) and if word is duplicated sorted with doc id(secondary key)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b="1" smtClean="0">
                <a:solidFill>
                  <a:srgbClr val="FF0000"/>
                </a:solidFill>
                <a:ea typeface="ＭＳ Ｐゴシック" pitchFamily="34" charset="-128"/>
              </a:rPr>
              <a:t>Sorting step was done in main memory(chapter 1)</a:t>
            </a:r>
          </a:p>
        </p:txBody>
      </p:sp>
      <p:sp>
        <p:nvSpPr>
          <p:cNvPr id="20483" name="Rectangle 1027"/>
          <p:cNvSpPr>
            <a:spLocks noChangeArrowheads="1"/>
          </p:cNvSpPr>
          <p:nvPr/>
        </p:nvSpPr>
        <p:spPr bwMode="auto">
          <a:xfrm>
            <a:off x="152400" y="4038600"/>
            <a:ext cx="2743200" cy="2133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Arial" charset="0"/>
              </a:rPr>
              <a:t>I did enact Julius</a:t>
            </a:r>
          </a:p>
          <a:p>
            <a:pPr eaLnBrk="1" hangingPunct="1"/>
            <a:r>
              <a:rPr lang="en-US" altLang="en-US">
                <a:latin typeface="Arial" charset="0"/>
              </a:rPr>
              <a:t>Caesar I was killed </a:t>
            </a:r>
          </a:p>
          <a:p>
            <a:pPr eaLnBrk="1" hangingPunct="1"/>
            <a:r>
              <a:rPr lang="en-US" altLang="en-US">
                <a:latin typeface="Arial" charset="0"/>
              </a:rPr>
              <a:t>i' the Capitol; </a:t>
            </a:r>
          </a:p>
          <a:p>
            <a:pPr eaLnBrk="1" hangingPunct="1"/>
            <a:r>
              <a:rPr lang="en-US" altLang="en-US">
                <a:latin typeface="Arial" charset="0"/>
              </a:rPr>
              <a:t>Brutus killed me.</a:t>
            </a:r>
          </a:p>
        </p:txBody>
      </p:sp>
      <p:sp>
        <p:nvSpPr>
          <p:cNvPr id="20484" name="Text Box 1028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Arial" charset="0"/>
              </a:rPr>
              <a:t>Doc 1</a:t>
            </a:r>
          </a:p>
        </p:txBody>
      </p:sp>
      <p:sp>
        <p:nvSpPr>
          <p:cNvPr id="20485" name="Rectangle 1029"/>
          <p:cNvSpPr>
            <a:spLocks noChangeArrowheads="1"/>
          </p:cNvSpPr>
          <p:nvPr/>
        </p:nvSpPr>
        <p:spPr bwMode="auto">
          <a:xfrm>
            <a:off x="3200400" y="4038600"/>
            <a:ext cx="31242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Arial" charset="0"/>
              </a:rPr>
              <a:t>So let it be with</a:t>
            </a:r>
          </a:p>
          <a:p>
            <a:pPr eaLnBrk="1" hangingPunct="1"/>
            <a:r>
              <a:rPr lang="en-US" altLang="en-US">
                <a:latin typeface="Arial" charset="0"/>
              </a:rPr>
              <a:t>Caesar. The noble</a:t>
            </a:r>
          </a:p>
          <a:p>
            <a:pPr eaLnBrk="1" hangingPunct="1"/>
            <a:r>
              <a:rPr lang="en-US" altLang="en-US">
                <a:latin typeface="Arial" charset="0"/>
              </a:rPr>
              <a:t>Brutus hath told you</a:t>
            </a:r>
          </a:p>
          <a:p>
            <a:pPr eaLnBrk="1" hangingPunct="1"/>
            <a:r>
              <a:rPr lang="en-US" altLang="en-US">
                <a:latin typeface="Arial" charset="0"/>
              </a:rPr>
              <a:t>Caesar was ambitious</a:t>
            </a:r>
          </a:p>
        </p:txBody>
      </p:sp>
      <p:sp>
        <p:nvSpPr>
          <p:cNvPr id="20486" name="Text Box 1030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Arial" charset="0"/>
              </a:rPr>
              <a:t>Doc 2</a:t>
            </a:r>
          </a:p>
        </p:txBody>
      </p:sp>
      <p:sp>
        <p:nvSpPr>
          <p:cNvPr id="1345543" name="Line 1031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Lucida Sans" pitchFamily="-65" charset="0"/>
              <a:ea typeface="Arial Unicode MS" charset="0"/>
              <a:cs typeface="Arial Unicode MS" charset="0"/>
            </a:endParaRPr>
          </a:p>
        </p:txBody>
      </p:sp>
      <p:sp>
        <p:nvSpPr>
          <p:cNvPr id="20488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Recall IIR 1 index construction</a:t>
            </a:r>
          </a:p>
        </p:txBody>
      </p:sp>
      <p:graphicFrame>
        <p:nvGraphicFramePr>
          <p:cNvPr id="20489" name="Object 2"/>
          <p:cNvGraphicFramePr>
            <a:graphicFrameLocks noChangeAspect="1"/>
          </p:cNvGraphicFramePr>
          <p:nvPr/>
        </p:nvGraphicFramePr>
        <p:xfrm>
          <a:off x="7391400" y="762000"/>
          <a:ext cx="1624013" cy="6019800"/>
        </p:xfrm>
        <a:graphic>
          <a:graphicData uri="http://schemas.openxmlformats.org/presentationml/2006/ole">
            <p:oleObj spid="_x0000_s1026" name="Worksheet" r:id="rId3" imgW="1563840" imgH="6761160" progId="Excel.Sheet.8">
              <p:embed/>
            </p:oleObj>
          </a:graphicData>
        </a:graphic>
      </p:graphicFrame>
      <p:sp>
        <p:nvSpPr>
          <p:cNvPr id="2049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1026"/>
          <p:cNvSpPr>
            <a:spLocks noChangeShapeType="1"/>
          </p:cNvSpPr>
          <p:nvPr/>
        </p:nvSpPr>
        <p:spPr bwMode="auto">
          <a:xfrm>
            <a:off x="70104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5410200" y="915988"/>
          <a:ext cx="1535113" cy="5484812"/>
        </p:xfrm>
        <a:graphic>
          <a:graphicData uri="http://schemas.openxmlformats.org/presentationml/2006/ole">
            <p:oleObj spid="_x0000_s2050" name="Worksheet" r:id="rId3" imgW="1608840" imgH="6761160" progId="Excel.Sheet.8">
              <p:embed/>
            </p:oleObj>
          </a:graphicData>
        </a:graphic>
      </p:graphicFrame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7467600" y="914400"/>
          <a:ext cx="1352550" cy="5478463"/>
        </p:xfrm>
        <a:graphic>
          <a:graphicData uri="http://schemas.openxmlformats.org/presentationml/2006/ole">
            <p:oleObj spid="_x0000_s2051" name="Worksheet" r:id="rId4" imgW="1586160" imgH="6761160" progId="Excel.Sheet.8">
              <p:embed/>
            </p:oleObj>
          </a:graphicData>
        </a:graphic>
      </p:graphicFrame>
      <p:sp>
        <p:nvSpPr>
          <p:cNvPr id="2150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 Key step</a:t>
            </a: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4191000" cy="4876800"/>
          </a:xfrm>
        </p:spPr>
        <p:txBody>
          <a:bodyPr/>
          <a:lstStyle/>
          <a:p>
            <a:pPr eaLnBrk="1" hangingPunct="1"/>
            <a:r>
              <a:rPr lang="en-US" altLang="en-US" sz="2200" smtClean="0">
                <a:ea typeface="ＭＳ Ｐゴシック" pitchFamily="34" charset="-128"/>
              </a:rPr>
              <a:t>After all documents have been parsed, the inverted file is sorted by terms. </a:t>
            </a:r>
          </a:p>
        </p:txBody>
      </p:sp>
      <p:sp>
        <p:nvSpPr>
          <p:cNvPr id="21511" name="AutoShape 1031"/>
          <p:cNvSpPr>
            <a:spLocks noChangeArrowheads="1"/>
          </p:cNvSpPr>
          <p:nvPr/>
        </p:nvSpPr>
        <p:spPr bwMode="auto">
          <a:xfrm>
            <a:off x="379413" y="2994025"/>
            <a:ext cx="4456112" cy="1241425"/>
          </a:xfrm>
          <a:prstGeom prst="upArrowCallout">
            <a:avLst>
              <a:gd name="adj1" fmla="val 92397"/>
              <a:gd name="adj2" fmla="val 9238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/>
              <a:t>We focus on this sort step.</a:t>
            </a:r>
          </a:p>
          <a:p>
            <a:pPr eaLnBrk="1" hangingPunct="1"/>
            <a:r>
              <a:rPr lang="en-US" altLang="en-US"/>
              <a:t>We have 100M items to sort.</a:t>
            </a:r>
          </a:p>
        </p:txBody>
      </p:sp>
      <p:sp>
        <p:nvSpPr>
          <p:cNvPr id="215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Scaling index construction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In-memory index construction does not scale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Can’t stuff </a:t>
            </a:r>
            <a:r>
              <a:rPr lang="en-US" altLang="en-US" u="sng" smtClean="0">
                <a:ea typeface="ＭＳ Ｐゴシック" pitchFamily="34" charset="-128"/>
              </a:rPr>
              <a:t>entire collection </a:t>
            </a:r>
            <a:r>
              <a:rPr lang="en-US" altLang="en-US" smtClean="0">
                <a:ea typeface="ＭＳ Ｐゴシック" pitchFamily="34" charset="-128"/>
              </a:rPr>
              <a:t>into </a:t>
            </a:r>
            <a:r>
              <a:rPr lang="en-US" altLang="en-US" u="sng" smtClean="0">
                <a:ea typeface="ＭＳ Ｐゴシック" pitchFamily="34" charset="-128"/>
              </a:rPr>
              <a:t>memory</a:t>
            </a:r>
            <a:r>
              <a:rPr lang="en-US" altLang="en-US" smtClean="0">
                <a:ea typeface="ＭＳ Ｐゴシック" pitchFamily="34" charset="-128"/>
              </a:rPr>
              <a:t>, </a:t>
            </a:r>
            <a:r>
              <a:rPr lang="en-US" altLang="en-US" u="sng" smtClean="0">
                <a:ea typeface="ＭＳ Ｐゴシック" pitchFamily="34" charset="-128"/>
              </a:rPr>
              <a:t>sort</a:t>
            </a:r>
            <a:r>
              <a:rPr lang="en-US" altLang="en-US" smtClean="0">
                <a:ea typeface="ＭＳ Ｐゴシック" pitchFamily="34" charset="-128"/>
              </a:rPr>
              <a:t>, then </a:t>
            </a:r>
            <a:r>
              <a:rPr lang="en-US" altLang="en-US" u="sng" smtClean="0">
                <a:ea typeface="ＭＳ Ｐゴシック" pitchFamily="34" charset="-128"/>
              </a:rPr>
              <a:t>write </a:t>
            </a:r>
            <a:r>
              <a:rPr lang="en-US" altLang="en-US" smtClean="0">
                <a:ea typeface="ＭＳ Ｐゴシック" pitchFamily="34" charset="-128"/>
              </a:rPr>
              <a:t>back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How can we construct an index for very large collections?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Taking into account the hardware constraints we just learned about . . 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Memory, disk, speed, etc.</a:t>
            </a:r>
          </a:p>
          <a:p>
            <a:pPr eaLnBrk="1" hangingPunct="1"/>
            <a:r>
              <a:rPr lang="en-US" altLang="en-US" u="sng" smtClean="0">
                <a:solidFill>
                  <a:srgbClr val="FF0000"/>
                </a:solidFill>
                <a:ea typeface="ＭＳ Ｐゴシック" pitchFamily="34" charset="-128"/>
              </a:rPr>
              <a:t>Objectives:</a:t>
            </a:r>
            <a:r>
              <a:rPr lang="en-US" altLang="en-US" smtClean="0">
                <a:ea typeface="ＭＳ Ｐゴシック" pitchFamily="34" charset="-128"/>
              </a:rPr>
              <a:t> min number of </a:t>
            </a:r>
            <a:r>
              <a:rPr lang="en-US" altLang="en-US" u="sng" smtClean="0">
                <a:ea typeface="ＭＳ Ｐゴシック" pitchFamily="34" charset="-128"/>
              </a:rPr>
              <a:t>disk seeks </a:t>
            </a:r>
            <a:r>
              <a:rPr lang="en-US" altLang="en-US" smtClean="0">
                <a:ea typeface="ＭＳ Ｐゴシック" pitchFamily="34" charset="-128"/>
              </a:rPr>
              <a:t>instead of min number of </a:t>
            </a:r>
            <a:r>
              <a:rPr lang="en-US" altLang="en-US" u="sng" smtClean="0">
                <a:ea typeface="ＭＳ Ｐゴシック" pitchFamily="34" charset="-128"/>
              </a:rPr>
              <a:t>operation in main memory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Sort-based index construction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The final postings for any term are incomplete until the end.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At 8 bytes per non-positional postings entry </a:t>
            </a:r>
            <a:r>
              <a:rPr lang="en-US" altLang="en-US" sz="2400" i="1" smtClean="0">
                <a:ea typeface="ＭＳ Ｐゴシック" pitchFamily="34" charset="-128"/>
              </a:rPr>
              <a:t>(term id, doc id)</a:t>
            </a:r>
            <a:r>
              <a:rPr lang="en-US" altLang="en-US" sz="2400" smtClean="0">
                <a:ea typeface="ＭＳ Ｐゴシック" pitchFamily="34" charset="-128"/>
              </a:rPr>
              <a:t>, demands a lot of space for large collections.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T = 100,000,000 in the case of RCV1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So … we can do this in memory in 2009, but typical collections are much larger.  E.g., the </a:t>
            </a:r>
            <a:r>
              <a:rPr lang="en-US" altLang="en-US" i="1" smtClean="0">
                <a:ea typeface="ＭＳ Ｐゴシック" pitchFamily="34" charset="-128"/>
              </a:rPr>
              <a:t>New York Times </a:t>
            </a:r>
            <a:r>
              <a:rPr lang="en-US" altLang="en-US" smtClean="0">
                <a:ea typeface="ＭＳ Ｐゴシック" pitchFamily="34" charset="-128"/>
              </a:rPr>
              <a:t>provides an index of &gt;150 years of newswire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Thus: We need to store intermediate results on disk.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Sort using disk as “memory”?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Can we use the same index construction algorithm for larger collections, but by using disk instead of memory?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No: Sorting T = 100,000,000 records on disk is too slow – too many disk seeks.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We need an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external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sorting algorithm.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Note: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-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Internal sorting Algorthims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:data is stored internal in main memory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-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External sorting Algorithms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all data is stored externally to main memory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Bottleneck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Parse and build postings entries one doc at a time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Now sort postings entries by term (then by doc within each term)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Doing this with random disk seeks would be too slow – must sort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=100M records</a:t>
            </a:r>
          </a:p>
        </p:txBody>
      </p:sp>
      <p:sp>
        <p:nvSpPr>
          <p:cNvPr id="25604" name="AutoShape 1028"/>
          <p:cNvSpPr>
            <a:spLocks noChangeArrowheads="1"/>
          </p:cNvSpPr>
          <p:nvPr/>
        </p:nvSpPr>
        <p:spPr bwMode="auto">
          <a:xfrm>
            <a:off x="457200" y="4648200"/>
            <a:ext cx="8226425" cy="1371600"/>
          </a:xfrm>
          <a:prstGeom prst="upArrowCallout">
            <a:avLst>
              <a:gd name="adj1" fmla="val 149942"/>
              <a:gd name="adj2" fmla="val 149942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Arial" charset="0"/>
              </a:rPr>
              <a:t>If every comparison took 2 disk seeks, and</a:t>
            </a:r>
            <a:r>
              <a:rPr lang="en-US" altLang="en-US" i="1">
                <a:latin typeface="Arial" charset="0"/>
              </a:rPr>
              <a:t> N </a:t>
            </a:r>
            <a:r>
              <a:rPr lang="en-US" altLang="en-US">
                <a:latin typeface="Arial" charset="0"/>
              </a:rPr>
              <a:t>items could be</a:t>
            </a:r>
          </a:p>
          <a:p>
            <a:pPr eaLnBrk="1" hangingPunct="1"/>
            <a:r>
              <a:rPr lang="en-US" altLang="en-US">
                <a:latin typeface="Arial" charset="0"/>
              </a:rPr>
              <a:t>sorted with</a:t>
            </a:r>
            <a:r>
              <a:rPr lang="en-US" altLang="en-US" i="1">
                <a:latin typeface="Arial" charset="0"/>
              </a:rPr>
              <a:t> N </a:t>
            </a:r>
            <a:r>
              <a:rPr lang="en-US" altLang="en-US">
                <a:latin typeface="Arial" charset="0"/>
              </a:rPr>
              <a:t>log</a:t>
            </a:r>
            <a:r>
              <a:rPr lang="en-US" altLang="en-US" baseline="-25000">
                <a:latin typeface="Arial" charset="0"/>
              </a:rPr>
              <a:t>2</a:t>
            </a:r>
            <a:r>
              <a:rPr lang="en-US" altLang="en-US" i="1">
                <a:latin typeface="Arial" charset="0"/>
              </a:rPr>
              <a:t>N </a:t>
            </a:r>
            <a:r>
              <a:rPr lang="en-US" altLang="en-US">
                <a:latin typeface="Arial" charset="0"/>
              </a:rPr>
              <a:t>comparisons, how long would this take?</a:t>
            </a:r>
            <a:endParaRPr lang="en-US" altLang="en-US" i="1">
              <a:latin typeface="Arial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BSBI: Blocked sort-based Indexing (Sorting with fewer disk seeks)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8-byte (4+4) records </a:t>
            </a:r>
            <a:r>
              <a:rPr lang="en-US" altLang="en-US" i="1" dirty="0" smtClean="0">
                <a:ea typeface="ＭＳ Ｐゴシック" pitchFamily="34" charset="-128"/>
              </a:rPr>
              <a:t>(term id, doc id).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These are generated as we parse docs.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Must now sort 100M such 8-byte records by </a:t>
            </a:r>
            <a:r>
              <a:rPr lang="en-US" altLang="en-US" i="1" dirty="0" smtClean="0">
                <a:ea typeface="ＭＳ Ｐゴシック" pitchFamily="34" charset="-128"/>
              </a:rPr>
              <a:t>term id</a:t>
            </a:r>
            <a:r>
              <a:rPr lang="en-US" altLang="en-US" dirty="0" smtClean="0"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Define a </a:t>
            </a:r>
            <a:r>
              <a:rPr lang="en-US" altLang="en-US" u="sng" dirty="0" smtClean="0">
                <a:ea typeface="ＭＳ Ｐゴシック" pitchFamily="34" charset="-128"/>
              </a:rPr>
              <a:t>Block</a:t>
            </a:r>
            <a:r>
              <a:rPr lang="en-US" altLang="en-US" dirty="0" smtClean="0">
                <a:ea typeface="ＭＳ Ｐゴシック" pitchFamily="34" charset="-128"/>
              </a:rPr>
              <a:t> ~ 10M such records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Can easily fit a couple into memory.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Will have 10 such blocks to start with.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Basic idea of algorithm: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Accumulate postings for each block, sort, write to disk.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Then merge the blocks into one long sorted order.</a:t>
            </a:r>
          </a:p>
        </p:txBody>
      </p:sp>
      <p:sp>
        <p:nvSpPr>
          <p:cNvPr id="26628" name="Rectangle 1028"/>
          <p:cNvSpPr>
            <a:spLocks noChangeArrowheads="1"/>
          </p:cNvSpPr>
          <p:nvPr/>
        </p:nvSpPr>
        <p:spPr bwMode="auto">
          <a:xfrm>
            <a:off x="2438400" y="3810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6629" name="Rectangle 1029"/>
          <p:cNvSpPr>
            <a:spLocks noChangeArrowheads="1"/>
          </p:cNvSpPr>
          <p:nvPr/>
        </p:nvSpPr>
        <p:spPr bwMode="auto">
          <a:xfrm>
            <a:off x="3124200" y="29718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lang="en-US" altLang="en-US"/>
          </a:p>
        </p:txBody>
      </p:sp>
      <p:cxnSp>
        <p:nvCxnSpPr>
          <p:cNvPr id="26630" name="AutoShape 1030"/>
          <p:cNvCxnSpPr>
            <a:cxnSpLocks noChangeShapeType="1"/>
          </p:cNvCxnSpPr>
          <p:nvPr/>
        </p:nvCxnSpPr>
        <p:spPr bwMode="auto">
          <a:xfrm flipV="1">
            <a:off x="2819400" y="34290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63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8163"/>
            <a:ext cx="8458200" cy="571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3505200" y="955675"/>
            <a:ext cx="2209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800" b="1"/>
              <a:t>By merge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2486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2362200"/>
            <a:ext cx="1524000" cy="461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Block no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257800" y="4191000"/>
            <a:ext cx="350520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r>
              <a:rPr lang="en-US" sz="1600" dirty="0"/>
              <a:t>Sort </a:t>
            </a:r>
            <a:r>
              <a:rPr lang="en-US" sz="1600" dirty="0" smtClean="0"/>
              <a:t>block</a:t>
            </a:r>
            <a:r>
              <a:rPr lang="en-US" sz="1600" dirty="0" smtClean="0"/>
              <a:t>+ posting </a:t>
            </a:r>
            <a:r>
              <a:rPr lang="en-US" sz="1600" dirty="0" smtClean="0"/>
              <a:t>list for same term is formed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Index construction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How do we construct an index?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3000" smtClean="0">
                <a:ea typeface="ＭＳ Ｐゴシック" pitchFamily="34" charset="-128"/>
              </a:rPr>
              <a:t>   -</a:t>
            </a:r>
            <a:r>
              <a:rPr lang="en-US" altLang="en-US" sz="2400" smtClean="0">
                <a:ea typeface="ＭＳ Ｐゴシック" pitchFamily="34" charset="-128"/>
              </a:rPr>
              <a:t>Indexing: process of constructing an index.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    -Indexer: machine which perform indexing</a:t>
            </a:r>
            <a:r>
              <a:rPr lang="en-US" altLang="en-US" sz="3000" smtClean="0"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altLang="en-US" sz="3000" smtClean="0">
                <a:ea typeface="ＭＳ Ｐゴシック" pitchFamily="34" charset="-128"/>
              </a:rPr>
              <a:t>What strategies can we use with limited main memory?(</a:t>
            </a:r>
            <a:r>
              <a:rPr lang="en-US" altLang="en-US" b="1" smtClean="0">
                <a:ea typeface="ＭＳ Ｐゴシック" pitchFamily="34" charset="-128"/>
              </a:rPr>
              <a:t>Real data is so big to be fit into RAM</a:t>
            </a:r>
            <a:r>
              <a:rPr lang="en-US" altLang="en-US" sz="300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How to merge the sorted runs?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Can do </a:t>
            </a:r>
            <a:r>
              <a:rPr lang="en-US" altLang="en-US" sz="2400" b="1" smtClean="0">
                <a:ea typeface="ＭＳ Ｐゴシック" pitchFamily="34" charset="-128"/>
              </a:rPr>
              <a:t>binary merges</a:t>
            </a:r>
            <a:r>
              <a:rPr lang="en-US" altLang="en-US" sz="2400" smtClean="0">
                <a:ea typeface="ＭＳ Ｐゴシック" pitchFamily="34" charset="-128"/>
              </a:rPr>
              <a:t>, with a merge tree of log</a:t>
            </a:r>
            <a:r>
              <a:rPr lang="en-US" altLang="en-US" sz="2400" baseline="-25000" smtClean="0">
                <a:ea typeface="ＭＳ Ｐゴシック" pitchFamily="34" charset="-128"/>
              </a:rPr>
              <a:t>2</a:t>
            </a:r>
            <a:r>
              <a:rPr lang="en-US" altLang="en-US" sz="2400" smtClean="0">
                <a:ea typeface="ＭＳ Ｐゴシック" pitchFamily="34" charset="-128"/>
              </a:rPr>
              <a:t>10 = 4 layers.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During each layer, read into memory runs in blocks of 10M, merge, write back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</p:txBody>
      </p:sp>
      <p:sp>
        <p:nvSpPr>
          <p:cNvPr id="29700" name="Rectangle 1028"/>
          <p:cNvSpPr>
            <a:spLocks noChangeArrowheads="1"/>
          </p:cNvSpPr>
          <p:nvPr/>
        </p:nvSpPr>
        <p:spPr bwMode="auto">
          <a:xfrm>
            <a:off x="2438400" y="3429000"/>
            <a:ext cx="609600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b="1"/>
          </a:p>
        </p:txBody>
      </p:sp>
      <p:sp>
        <p:nvSpPr>
          <p:cNvPr id="29701" name="Line 1029"/>
          <p:cNvSpPr>
            <a:spLocks noChangeShapeType="1"/>
          </p:cNvSpPr>
          <p:nvPr/>
        </p:nvSpPr>
        <p:spPr bwMode="auto">
          <a:xfrm flipV="1">
            <a:off x="2438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1030"/>
          <p:cNvSpPr>
            <a:spLocks noChangeArrowheads="1"/>
          </p:cNvSpPr>
          <p:nvPr/>
        </p:nvSpPr>
        <p:spPr bwMode="auto">
          <a:xfrm>
            <a:off x="3276600" y="3429000"/>
            <a:ext cx="609600" cy="129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9703" name="Line 1031"/>
          <p:cNvSpPr>
            <a:spLocks noChangeShapeType="1"/>
          </p:cNvSpPr>
          <p:nvPr/>
        </p:nvSpPr>
        <p:spPr bwMode="auto">
          <a:xfrm flipV="1">
            <a:off x="32766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1032"/>
          <p:cNvSpPr>
            <a:spLocks noChangeArrowheads="1"/>
          </p:cNvSpPr>
          <p:nvPr/>
        </p:nvSpPr>
        <p:spPr bwMode="auto">
          <a:xfrm>
            <a:off x="3276600" y="5715000"/>
            <a:ext cx="2514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b="1"/>
              <a:t>Disk</a:t>
            </a:r>
          </a:p>
        </p:txBody>
      </p:sp>
      <p:sp>
        <p:nvSpPr>
          <p:cNvPr id="29705" name="Oval 1033"/>
          <p:cNvSpPr>
            <a:spLocks noChangeArrowheads="1"/>
          </p:cNvSpPr>
          <p:nvPr/>
        </p:nvSpPr>
        <p:spPr bwMode="auto">
          <a:xfrm>
            <a:off x="3276600" y="5562600"/>
            <a:ext cx="25146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9706" name="Line 1034"/>
          <p:cNvSpPr>
            <a:spLocks noChangeShapeType="1"/>
          </p:cNvSpPr>
          <p:nvPr/>
        </p:nvSpPr>
        <p:spPr bwMode="auto">
          <a:xfrm flipH="1" flipV="1">
            <a:off x="3200400" y="48768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35"/>
          <p:cNvSpPr>
            <a:spLocks noChangeShapeType="1"/>
          </p:cNvSpPr>
          <p:nvPr/>
        </p:nvSpPr>
        <p:spPr bwMode="auto">
          <a:xfrm>
            <a:off x="4038600" y="4038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036"/>
          <p:cNvSpPr>
            <a:spLocks noChangeShapeType="1"/>
          </p:cNvSpPr>
          <p:nvPr/>
        </p:nvSpPr>
        <p:spPr bwMode="auto">
          <a:xfrm flipH="1">
            <a:off x="5257800" y="4876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Text Box 1037"/>
          <p:cNvSpPr txBox="1">
            <a:spLocks noChangeArrowheads="1"/>
          </p:cNvSpPr>
          <p:nvPr/>
        </p:nvSpPr>
        <p:spPr bwMode="auto">
          <a:xfrm>
            <a:off x="2605088" y="35433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1</a:t>
            </a:r>
          </a:p>
        </p:txBody>
      </p:sp>
      <p:sp>
        <p:nvSpPr>
          <p:cNvPr id="29710" name="Text Box 1038"/>
          <p:cNvSpPr txBox="1">
            <a:spLocks noChangeArrowheads="1"/>
          </p:cNvSpPr>
          <p:nvPr/>
        </p:nvSpPr>
        <p:spPr bwMode="auto">
          <a:xfrm>
            <a:off x="2590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3</a:t>
            </a:r>
          </a:p>
        </p:txBody>
      </p:sp>
      <p:sp>
        <p:nvSpPr>
          <p:cNvPr id="29711" name="Text Box 1039"/>
          <p:cNvSpPr txBox="1">
            <a:spLocks noChangeArrowheads="1"/>
          </p:cNvSpPr>
          <p:nvPr/>
        </p:nvSpPr>
        <p:spPr bwMode="auto">
          <a:xfrm>
            <a:off x="34290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4</a:t>
            </a:r>
          </a:p>
        </p:txBody>
      </p:sp>
      <p:sp>
        <p:nvSpPr>
          <p:cNvPr id="29712" name="Text Box 1040"/>
          <p:cNvSpPr txBox="1">
            <a:spLocks noChangeArrowheads="1"/>
          </p:cNvSpPr>
          <p:nvPr/>
        </p:nvSpPr>
        <p:spPr bwMode="auto">
          <a:xfrm>
            <a:off x="3429000" y="3505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2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5943600" y="3124200"/>
            <a:ext cx="609600" cy="2590800"/>
            <a:chOff x="4080" y="2016"/>
            <a:chExt cx="384" cy="1632"/>
          </a:xfrm>
        </p:grpSpPr>
        <p:grpSp>
          <p:nvGrpSpPr>
            <p:cNvPr id="3" name="Group 1042"/>
            <p:cNvGrpSpPr>
              <a:grpSpLocks/>
            </p:cNvGrpSpPr>
            <p:nvPr/>
          </p:nvGrpSpPr>
          <p:grpSpPr bwMode="auto">
            <a:xfrm>
              <a:off x="4080" y="2016"/>
              <a:ext cx="384" cy="816"/>
              <a:chOff x="3168" y="2160"/>
              <a:chExt cx="384" cy="816"/>
            </a:xfrm>
          </p:grpSpPr>
          <p:sp>
            <p:nvSpPr>
              <p:cNvPr id="29726" name="Rectangle 1043"/>
              <p:cNvSpPr>
                <a:spLocks noChangeArrowheads="1"/>
              </p:cNvSpPr>
              <p:nvPr/>
            </p:nvSpPr>
            <p:spPr bwMode="auto">
              <a:xfrm>
                <a:off x="3168" y="2160"/>
                <a:ext cx="384" cy="8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9727" name="Line 1044"/>
              <p:cNvSpPr>
                <a:spLocks noChangeShapeType="1"/>
              </p:cNvSpPr>
              <p:nvPr/>
            </p:nvSpPr>
            <p:spPr bwMode="auto">
              <a:xfrm flipV="1">
                <a:off x="3168" y="254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8" name="Text Box 1045"/>
              <p:cNvSpPr txBox="1">
                <a:spLocks noChangeArrowheads="1"/>
              </p:cNvSpPr>
              <p:nvPr/>
            </p:nvSpPr>
            <p:spPr bwMode="auto">
              <a:xfrm>
                <a:off x="3264" y="25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/>
                  <a:t>2</a:t>
                </a:r>
              </a:p>
            </p:txBody>
          </p:sp>
          <p:sp>
            <p:nvSpPr>
              <p:cNvPr id="29729" name="Text Box 1046"/>
              <p:cNvSpPr txBox="1">
                <a:spLocks noChangeArrowheads="1"/>
              </p:cNvSpPr>
              <p:nvPr/>
            </p:nvSpPr>
            <p:spPr bwMode="auto">
              <a:xfrm>
                <a:off x="3281" y="220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/>
                  <a:t>1</a:t>
                </a:r>
              </a:p>
            </p:txBody>
          </p:sp>
        </p:grpSp>
        <p:grpSp>
          <p:nvGrpSpPr>
            <p:cNvPr id="4" name="Group 1047"/>
            <p:cNvGrpSpPr>
              <a:grpSpLocks/>
            </p:cNvGrpSpPr>
            <p:nvPr/>
          </p:nvGrpSpPr>
          <p:grpSpPr bwMode="auto">
            <a:xfrm>
              <a:off x="4080" y="2832"/>
              <a:ext cx="384" cy="816"/>
              <a:chOff x="3696" y="2160"/>
              <a:chExt cx="384" cy="816"/>
            </a:xfrm>
          </p:grpSpPr>
          <p:sp>
            <p:nvSpPr>
              <p:cNvPr id="29722" name="Rectangle 1048"/>
              <p:cNvSpPr>
                <a:spLocks noChangeArrowheads="1"/>
              </p:cNvSpPr>
              <p:nvPr/>
            </p:nvSpPr>
            <p:spPr bwMode="auto">
              <a:xfrm>
                <a:off x="3696" y="2160"/>
                <a:ext cx="384" cy="8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9723" name="Line 1049"/>
              <p:cNvSpPr>
                <a:spLocks noChangeShapeType="1"/>
              </p:cNvSpPr>
              <p:nvPr/>
            </p:nvSpPr>
            <p:spPr bwMode="auto">
              <a:xfrm flipV="1">
                <a:off x="3696" y="254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4" name="Text Box 1050"/>
              <p:cNvSpPr txBox="1">
                <a:spLocks noChangeArrowheads="1"/>
              </p:cNvSpPr>
              <p:nvPr/>
            </p:nvSpPr>
            <p:spPr bwMode="auto">
              <a:xfrm>
                <a:off x="3761" y="25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/>
                  <a:t>4</a:t>
                </a:r>
              </a:p>
            </p:txBody>
          </p:sp>
          <p:sp>
            <p:nvSpPr>
              <p:cNvPr id="29725" name="Text Box 1051"/>
              <p:cNvSpPr txBox="1">
                <a:spLocks noChangeArrowheads="1"/>
              </p:cNvSpPr>
              <p:nvPr/>
            </p:nvSpPr>
            <p:spPr bwMode="auto">
              <a:xfrm>
                <a:off x="3761" y="220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/>
                  <a:t>3</a:t>
                </a:r>
              </a:p>
            </p:txBody>
          </p:sp>
        </p:grpSp>
      </p:grpSp>
      <p:sp>
        <p:nvSpPr>
          <p:cNvPr id="29714" name="Rectangle 1052"/>
          <p:cNvSpPr>
            <a:spLocks noChangeArrowheads="1"/>
          </p:cNvSpPr>
          <p:nvPr/>
        </p:nvSpPr>
        <p:spPr bwMode="auto">
          <a:xfrm>
            <a:off x="454025" y="5299075"/>
            <a:ext cx="1846263" cy="831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/>
              <a:t>Runs being</a:t>
            </a:r>
          </a:p>
          <a:p>
            <a:pPr eaLnBrk="1" hangingPunct="1"/>
            <a:r>
              <a:rPr lang="en-US" altLang="en-US"/>
              <a:t>merged.</a:t>
            </a:r>
          </a:p>
        </p:txBody>
      </p:sp>
      <p:cxnSp>
        <p:nvCxnSpPr>
          <p:cNvPr id="29715" name="AutoShape 1053"/>
          <p:cNvCxnSpPr>
            <a:cxnSpLocks noChangeShapeType="1"/>
            <a:stCxn id="29714" idx="0"/>
            <a:endCxn id="29700" idx="2"/>
          </p:cNvCxnSpPr>
          <p:nvPr/>
        </p:nvCxnSpPr>
        <p:spPr bwMode="auto">
          <a:xfrm flipV="1">
            <a:off x="1377950" y="4724400"/>
            <a:ext cx="136525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16" name="AutoShape 1054"/>
          <p:cNvCxnSpPr>
            <a:cxnSpLocks noChangeShapeType="1"/>
            <a:stCxn id="29714" idx="0"/>
            <a:endCxn id="29702" idx="2"/>
          </p:cNvCxnSpPr>
          <p:nvPr/>
        </p:nvCxnSpPr>
        <p:spPr bwMode="auto">
          <a:xfrm flipV="1">
            <a:off x="1377950" y="4724400"/>
            <a:ext cx="220345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717" name="Rectangle 1055"/>
          <p:cNvSpPr>
            <a:spLocks noChangeArrowheads="1"/>
          </p:cNvSpPr>
          <p:nvPr/>
        </p:nvSpPr>
        <p:spPr bwMode="auto">
          <a:xfrm>
            <a:off x="6762750" y="3729038"/>
            <a:ext cx="2000250" cy="466725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Merged run.</a:t>
            </a:r>
          </a:p>
        </p:txBody>
      </p:sp>
      <p:cxnSp>
        <p:nvCxnSpPr>
          <p:cNvPr id="29718" name="AutoShape 1056"/>
          <p:cNvCxnSpPr>
            <a:cxnSpLocks noChangeShapeType="1"/>
            <a:stCxn id="29717" idx="1"/>
            <a:endCxn id="29723" idx="1"/>
          </p:cNvCxnSpPr>
          <p:nvPr/>
        </p:nvCxnSpPr>
        <p:spPr bwMode="auto">
          <a:xfrm flipH="1">
            <a:off x="6551613" y="3962400"/>
            <a:ext cx="211137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71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How to merge the sorted runs?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But it is more efficient to do a multi-way merge, where you are reading from </a:t>
            </a:r>
            <a:r>
              <a:rPr lang="en-US" altLang="en-US" sz="2400" b="1" smtClean="0">
                <a:ea typeface="ＭＳ Ｐゴシック" pitchFamily="34" charset="-128"/>
              </a:rPr>
              <a:t>all blocks simultaneously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Providing you read decent-sized chunks of each block into memory and then write out a decent-sized output chunk, then you’re not killed by disk seeks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Remaining problem with sort-based algorithm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Our assumption was: we can keep the </a:t>
            </a:r>
            <a:r>
              <a:rPr lang="en-US" altLang="en-US" sz="2400" u="sng" dirty="0" smtClean="0">
                <a:ea typeface="ＭＳ Ｐゴシック" panose="020B0600070205080204" pitchFamily="34" charset="-128"/>
              </a:rPr>
              <a:t>dictionary(map term-</a:t>
            </a:r>
            <a:r>
              <a:rPr lang="en-US" altLang="en-US" sz="2400" u="sng" dirty="0" err="1" smtClean="0">
                <a:ea typeface="ＭＳ Ｐゴシック" panose="020B0600070205080204" pitchFamily="34" charset="-128"/>
              </a:rPr>
              <a:t>termID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 in memory.no stage it can’t fit in memory(impossible assumption).</a:t>
            </a:r>
          </a:p>
          <a:p>
            <a:pPr eaLnBrk="1" hangingPunct="1">
              <a:defRPr/>
            </a:pPr>
            <a:r>
              <a:rPr lang="en-US" altLang="en-US" sz="2400" u="sng" dirty="0" smtClean="0">
                <a:ea typeface="ＭＳ Ｐゴシック" panose="020B0600070205080204" pitchFamily="34" charset="-128"/>
              </a:rPr>
              <a:t>Maintain mapping(term-term ID):(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dictionary grows dynamically in size)</a:t>
            </a:r>
            <a:endParaRPr lang="en-US" altLang="en-US" sz="2400" u="sng" dirty="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1)begins by reading first document term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2)map each term to a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termID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3)each term check if it’s a new(takes an incremental ID) or existing term(takes the same ID of the existing term)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Actually, we could work with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term,docID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postings instead of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termID,docID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postings but </a:t>
            </a:r>
            <a:r>
              <a:rPr lang="en-US" altLang="en-US" sz="2000" u="sng" dirty="0" smtClean="0">
                <a:ea typeface="ＭＳ Ｐゴシック" panose="020B0600070205080204" pitchFamily="34" charset="-128"/>
              </a:rPr>
              <a:t>will not fit into 4 bytes.</a:t>
            </a: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. . . but then intermediate files </a:t>
            </a:r>
            <a:r>
              <a:rPr lang="en-US" altLang="en-US" sz="2000" u="sng" dirty="0" smtClean="0">
                <a:ea typeface="ＭＳ Ｐゴシック" panose="020B0600070205080204" pitchFamily="34" charset="-128"/>
              </a:rPr>
              <a:t>become very large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. (We would end up with a scalable, but very slow index construction method.)</a:t>
            </a:r>
          </a:p>
          <a:p>
            <a:pPr eaLnBrk="1" hangingPunct="1">
              <a:defRPr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Hardware basics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Many design decisions in information retrieval(Algorthims and techniques) are based on the </a:t>
            </a:r>
            <a:r>
              <a:rPr lang="en-US" altLang="en-US" b="1" u="sng" smtClean="0">
                <a:ea typeface="ＭＳ Ｐゴシック" pitchFamily="34" charset="-128"/>
              </a:rPr>
              <a:t>characteristics of hardware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We begin by reviewing hardware basics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Hardware basics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Access to data in memory is </a:t>
            </a:r>
            <a:r>
              <a:rPr lang="en-US" altLang="en-US" b="1" i="1" smtClean="0">
                <a:ea typeface="ＭＳ Ｐゴシック" pitchFamily="34" charset="-128"/>
              </a:rPr>
              <a:t>much</a:t>
            </a:r>
            <a:r>
              <a:rPr lang="en-US" altLang="en-US" smtClean="0">
                <a:ea typeface="ＭＳ Ｐゴシック" pitchFamily="34" charset="-128"/>
              </a:rPr>
              <a:t> faster than access to data on disk.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4.1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520700" y="3490912"/>
          <a:ext cx="5334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511300" y="6219825"/>
            <a:ext cx="33528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Memory Hierchary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961063" y="4144963"/>
            <a:ext cx="28575" cy="195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10200" y="2697163"/>
            <a:ext cx="1735138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/>
              <a:t>Smaller Size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3011488"/>
            <a:ext cx="1735138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Faster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200" y="3298825"/>
            <a:ext cx="1752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More expensive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27663" y="3627438"/>
            <a:ext cx="173513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/>
              <a:t>Subset of data in lower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5400" y="3071813"/>
            <a:ext cx="1447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38200" y="2590800"/>
            <a:ext cx="8229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Hardware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Disk seeks: No data is transferred from disk while the disk head is being positioned.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    -Seek time: Time for disk head to reach the right track.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    -Rotational Delay: Time of rotating till reaching a spot directly under the head.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    -Transfer time: amount of time to transfer one block from disk to memory.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Therefore: Transferring one 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large chunk of data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from disk to memory is faster than transferring many small chunks.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Disk I/O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is block-based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Reading and writing of entire blocks (as opposed to smaller chunks).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Block sizes: 8KB to 256 KB.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905CD9-2E94-4D31-A773-87F473334D02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Hardware basics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Buffer: the part of main memory into which a block of data is transferred in /from.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Servers(machine) used in IR systems now typically have several GB of main memory, sometimes tens of GB.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Available disk space is several (2–3) orders of magnitude larger.</a:t>
            </a:r>
          </a:p>
          <a:p>
            <a:pPr eaLnBrk="1" hangingPunct="1"/>
            <a:r>
              <a:rPr lang="en-US" altLang="en-US" sz="2000" smtClean="0">
                <a:ea typeface="ＭＳ Ｐゴシック" pitchFamily="34" charset="-128"/>
              </a:rPr>
              <a:t>Fault tolerance(machines that doesn’t fail) is very expensive: It’s much cheaper to use many regular machines(as distributed machines) rather than one fault tolerant machine. If one fails of distributed computer fails ,reassigned the task to another working machine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Hardware assumptions for this lecture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symbol 	statistic 					value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		average seek time 			5 ms = 5 x 10</a:t>
            </a:r>
            <a:r>
              <a:rPr lang="en-US" altLang="en-US" baseline="30000" smtClean="0">
                <a:ea typeface="ＭＳ Ｐゴシック" pitchFamily="34" charset="-128"/>
              </a:rPr>
              <a:t>−3</a:t>
            </a:r>
            <a:r>
              <a:rPr lang="en-US" altLang="en-US" smtClean="0">
                <a:ea typeface="ＭＳ Ｐゴシック" pitchFamily="34" charset="-128"/>
              </a:rPr>
              <a:t> 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 		transfer time per byte 	0.02 μs = 2 x 10</a:t>
            </a:r>
            <a:r>
              <a:rPr lang="en-US" altLang="en-US" baseline="30000" smtClean="0">
                <a:ea typeface="ＭＳ Ｐゴシック" pitchFamily="34" charset="-128"/>
              </a:rPr>
              <a:t>−8</a:t>
            </a:r>
            <a:r>
              <a:rPr lang="en-US" altLang="en-US" smtClean="0">
                <a:ea typeface="ＭＳ Ｐゴシック" pitchFamily="34" charset="-128"/>
              </a:rPr>
              <a:t> 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      		processor’s clock rate		10</a:t>
            </a:r>
            <a:r>
              <a:rPr lang="en-US" altLang="en-US" baseline="30000" smtClean="0">
                <a:ea typeface="ＭＳ Ｐゴシック" pitchFamily="34" charset="-128"/>
              </a:rPr>
              <a:t>9</a:t>
            </a:r>
            <a:r>
              <a:rPr lang="en-US" altLang="en-US" smtClean="0">
                <a:ea typeface="ＭＳ Ｐゴシック" pitchFamily="34" charset="-128"/>
              </a:rPr>
              <a:t> s</a:t>
            </a:r>
            <a:r>
              <a:rPr lang="en-US" altLang="en-US" baseline="30000" smtClean="0">
                <a:ea typeface="ＭＳ Ｐゴシック" pitchFamily="34" charset="-128"/>
              </a:rPr>
              <a:t>−</a:t>
            </a:r>
            <a:r>
              <a:rPr lang="en-US" altLang="en-US" sz="2000" baseline="30000" smtClean="0">
                <a:ea typeface="ＭＳ Ｐゴシック" pitchFamily="34" charset="-128"/>
              </a:rPr>
              <a:t>1(access a byte from RAM)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       		size of main memory 		several GB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      		size of disk space	 		1 TB or more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RCV1: Our collection for this lecture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Shakespeare’s collected works definitely aren’t large enough for demonstrating many of the points in this course.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collection we’ll use isn’t really large enough either, but it’s publicly available and is at least a more plausible example.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As an example for applying scalable index construction algorithms, we will use the </a:t>
            </a:r>
            <a:r>
              <a:rPr lang="en-US" altLang="en-US" u="sng" smtClean="0">
                <a:solidFill>
                  <a:srgbClr val="FF0000"/>
                </a:solidFill>
                <a:ea typeface="ＭＳ Ｐゴシック" pitchFamily="34" charset="-128"/>
              </a:rPr>
              <a:t>Reuters RCV1 collection.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This is one year of Reuters newswire (part of 1995 and 1996)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-3048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Reuters RCV1 document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1955800"/>
            <a:ext cx="84328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1266</Words>
  <Application>Microsoft Office PowerPoint</Application>
  <PresentationFormat>On-screen Show (4:3)</PresentationFormat>
  <Paragraphs>167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Worksheet</vt:lpstr>
      <vt:lpstr>Slide 1</vt:lpstr>
      <vt:lpstr>Index construction</vt:lpstr>
      <vt:lpstr>Hardware basics</vt:lpstr>
      <vt:lpstr>Hardware basics</vt:lpstr>
      <vt:lpstr>Hardware basics</vt:lpstr>
      <vt:lpstr>Hardware basics</vt:lpstr>
      <vt:lpstr>Hardware assumptions for this lecture</vt:lpstr>
      <vt:lpstr>RCV1: Our collection for this lecture</vt:lpstr>
      <vt:lpstr>A Reuters RCV1 document</vt:lpstr>
      <vt:lpstr>Reuters RCV1 statistics</vt:lpstr>
      <vt:lpstr>Recall IIR 1 index construction</vt:lpstr>
      <vt:lpstr> Key step</vt:lpstr>
      <vt:lpstr>Scaling index construction</vt:lpstr>
      <vt:lpstr>Sort-based index construction</vt:lpstr>
      <vt:lpstr>Sort using disk as “memory”?</vt:lpstr>
      <vt:lpstr>Bottleneck</vt:lpstr>
      <vt:lpstr>BSBI: Blocked sort-based Indexing (Sorting with fewer disk seeks)</vt:lpstr>
      <vt:lpstr>Slide 18</vt:lpstr>
      <vt:lpstr>Slide 19</vt:lpstr>
      <vt:lpstr>How to merge the sorted runs?</vt:lpstr>
      <vt:lpstr>How to merge the sorted runs?</vt:lpstr>
      <vt:lpstr>Remaining problem with sort-based algorithm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ahmed hp</dc:creator>
  <cp:lastModifiedBy>ahmed hp</cp:lastModifiedBy>
  <cp:revision>4</cp:revision>
  <dcterms:created xsi:type="dcterms:W3CDTF">2023-05-03T07:43:59Z</dcterms:created>
  <dcterms:modified xsi:type="dcterms:W3CDTF">2023-05-08T14:43:22Z</dcterms:modified>
</cp:coreProperties>
</file>