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2C13-E1ED-4D0C-8E8F-E8E5B68C3DEB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A4A2-69C7-4268-8325-121384121E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>
                <a:ea typeface="ＭＳ Ｐゴシック" pitchFamily="34" charset="-128"/>
              </a:rPr>
              <a:t>SPIMI: </a:t>
            </a:r>
            <a:br>
              <a:rPr lang="en-US" altLang="en-US" sz="3600" smtClean="0">
                <a:ea typeface="ＭＳ Ｐゴシック" pitchFamily="34" charset="-128"/>
              </a:rPr>
            </a:br>
            <a:r>
              <a:rPr lang="en-US" altLang="en-US" sz="3600" smtClean="0">
                <a:ea typeface="ＭＳ Ｐゴシック" pitchFamily="34" charset="-128"/>
              </a:rPr>
              <a:t>Single-pass in-memory indexing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Key idea 1: Generate separate dictionaries for each block – </a:t>
            </a:r>
            <a:r>
              <a:rPr lang="en-US" altLang="en-US" u="sng" smtClean="0">
                <a:ea typeface="ＭＳ Ｐゴシック" pitchFamily="34" charset="-128"/>
              </a:rPr>
              <a:t>no need to maintain term-termID mapping across blocks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Key idea 2: </a:t>
            </a:r>
            <a:r>
              <a:rPr lang="en-US" altLang="en-US" u="sng" smtClean="0">
                <a:ea typeface="ＭＳ Ｐゴシック" pitchFamily="34" charset="-128"/>
              </a:rPr>
              <a:t>Don’t sort</a:t>
            </a:r>
            <a:r>
              <a:rPr lang="en-US" altLang="en-US" smtClean="0">
                <a:ea typeface="ＭＳ Ｐゴシック" pitchFamily="34" charset="-128"/>
              </a:rPr>
              <a:t>. Accumulate postings in postings lists as they occur.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With these two ideas we can generate a </a:t>
            </a:r>
            <a:r>
              <a:rPr lang="en-US" altLang="en-US" u="sng" smtClean="0">
                <a:ea typeface="ＭＳ Ｐゴシック" pitchFamily="34" charset="-128"/>
              </a:rPr>
              <a:t>complete inverted index for each block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These separate indexes can then be </a:t>
            </a:r>
            <a:r>
              <a:rPr lang="en-US" altLang="en-US" u="sng" smtClean="0">
                <a:ea typeface="ＭＳ Ｐゴシック" pitchFamily="34" charset="-128"/>
              </a:rPr>
              <a:t>merged into one big index.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Inverters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 inverter collects all (term,doc) pairs (= postings) for </a:t>
            </a:r>
            <a:r>
              <a:rPr lang="en-US" altLang="en-US" u="sng" smtClean="0">
                <a:ea typeface="ＭＳ Ｐゴシック" pitchFamily="34" charset="-128"/>
              </a:rPr>
              <a:t>one</a:t>
            </a:r>
            <a:r>
              <a:rPr lang="en-US" altLang="en-US" smtClean="0">
                <a:ea typeface="ＭＳ Ｐゴシック" pitchFamily="34" charset="-128"/>
              </a:rPr>
              <a:t> term-partition.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Sorts and writes to postings lists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Data flow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457200" y="2286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457200" y="2895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457200" y="3505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457200" y="5257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67" name="Oval 9"/>
          <p:cNvSpPr>
            <a:spLocks noChangeArrowheads="1"/>
          </p:cNvSpPr>
          <p:nvPr/>
        </p:nvSpPr>
        <p:spPr bwMode="auto">
          <a:xfrm>
            <a:off x="9144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9144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9144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517525" y="45720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splits</a:t>
            </a:r>
          </a:p>
        </p:txBody>
      </p:sp>
      <p:sp>
        <p:nvSpPr>
          <p:cNvPr id="40971" name="Oval 13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72" name="Oval 15"/>
          <p:cNvSpPr>
            <a:spLocks noChangeArrowheads="1"/>
          </p:cNvSpPr>
          <p:nvPr/>
        </p:nvSpPr>
        <p:spPr bwMode="auto">
          <a:xfrm>
            <a:off x="1974850" y="2700338"/>
            <a:ext cx="1463675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Parser</a:t>
            </a:r>
          </a:p>
        </p:txBody>
      </p:sp>
      <p:sp>
        <p:nvSpPr>
          <p:cNvPr id="40973" name="Oval 17"/>
          <p:cNvSpPr>
            <a:spLocks noChangeArrowheads="1"/>
          </p:cNvSpPr>
          <p:nvPr/>
        </p:nvSpPr>
        <p:spPr bwMode="auto">
          <a:xfrm>
            <a:off x="1981200" y="3497263"/>
            <a:ext cx="1463675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Parser</a:t>
            </a:r>
          </a:p>
        </p:txBody>
      </p:sp>
      <p:sp>
        <p:nvSpPr>
          <p:cNvPr id="40974" name="Oval 18"/>
          <p:cNvSpPr>
            <a:spLocks noChangeArrowheads="1"/>
          </p:cNvSpPr>
          <p:nvPr/>
        </p:nvSpPr>
        <p:spPr bwMode="auto">
          <a:xfrm>
            <a:off x="1965325" y="4792663"/>
            <a:ext cx="1463675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Parser</a:t>
            </a:r>
          </a:p>
        </p:txBody>
      </p:sp>
      <p:sp>
        <p:nvSpPr>
          <p:cNvPr id="40975" name="Oval 19"/>
          <p:cNvSpPr>
            <a:spLocks noChangeArrowheads="1"/>
          </p:cNvSpPr>
          <p:nvPr/>
        </p:nvSpPr>
        <p:spPr bwMode="auto">
          <a:xfrm>
            <a:off x="26670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76" name="Oval 20"/>
          <p:cNvSpPr>
            <a:spLocks noChangeArrowheads="1"/>
          </p:cNvSpPr>
          <p:nvPr/>
        </p:nvSpPr>
        <p:spPr bwMode="auto">
          <a:xfrm>
            <a:off x="26670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77" name="Oval 21"/>
          <p:cNvSpPr>
            <a:spLocks noChangeArrowheads="1"/>
          </p:cNvSpPr>
          <p:nvPr/>
        </p:nvSpPr>
        <p:spPr bwMode="auto">
          <a:xfrm>
            <a:off x="26670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40978" name="AutoShape 22"/>
          <p:cNvCxnSpPr>
            <a:cxnSpLocks noChangeShapeType="1"/>
            <a:stCxn id="40963" idx="3"/>
            <a:endCxn id="40972" idx="2"/>
          </p:cNvCxnSpPr>
          <p:nvPr/>
        </p:nvCxnSpPr>
        <p:spPr bwMode="auto">
          <a:xfrm>
            <a:off x="1524000" y="2590800"/>
            <a:ext cx="4508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79" name="AutoShape 23"/>
          <p:cNvCxnSpPr>
            <a:cxnSpLocks noChangeShapeType="1"/>
            <a:stCxn id="40964" idx="3"/>
            <a:endCxn id="40974" idx="1"/>
          </p:cNvCxnSpPr>
          <p:nvPr/>
        </p:nvCxnSpPr>
        <p:spPr bwMode="auto">
          <a:xfrm>
            <a:off x="1524000" y="3200400"/>
            <a:ext cx="655638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80" name="AutoShape 24"/>
          <p:cNvCxnSpPr>
            <a:cxnSpLocks noChangeShapeType="1"/>
            <a:stCxn id="40966" idx="3"/>
            <a:endCxn id="40973" idx="3"/>
          </p:cNvCxnSpPr>
          <p:nvPr/>
        </p:nvCxnSpPr>
        <p:spPr bwMode="auto">
          <a:xfrm flipV="1">
            <a:off x="1524000" y="4024313"/>
            <a:ext cx="671513" cy="15382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981" name="AutoShape 25"/>
          <p:cNvSpPr>
            <a:spLocks noChangeArrowheads="1"/>
          </p:cNvSpPr>
          <p:nvPr/>
        </p:nvSpPr>
        <p:spPr bwMode="auto">
          <a:xfrm>
            <a:off x="3695700" y="1676400"/>
            <a:ext cx="1181100" cy="52228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Master</a:t>
            </a:r>
          </a:p>
        </p:txBody>
      </p:sp>
      <p:sp>
        <p:nvSpPr>
          <p:cNvPr id="40982" name="Rectangle 26"/>
          <p:cNvSpPr>
            <a:spLocks noChangeArrowheads="1"/>
          </p:cNvSpPr>
          <p:nvPr/>
        </p:nvSpPr>
        <p:spPr bwMode="auto">
          <a:xfrm>
            <a:off x="4056063" y="2743200"/>
            <a:ext cx="549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a-f</a:t>
            </a:r>
          </a:p>
        </p:txBody>
      </p:sp>
      <p:sp>
        <p:nvSpPr>
          <p:cNvPr id="40983" name="Rectangle 27"/>
          <p:cNvSpPr>
            <a:spLocks noChangeArrowheads="1"/>
          </p:cNvSpPr>
          <p:nvPr/>
        </p:nvSpPr>
        <p:spPr bwMode="auto">
          <a:xfrm>
            <a:off x="4606925" y="2743200"/>
            <a:ext cx="63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g-p</a:t>
            </a:r>
          </a:p>
        </p:txBody>
      </p:sp>
      <p:sp>
        <p:nvSpPr>
          <p:cNvPr id="40984" name="Rectangle 28"/>
          <p:cNvSpPr>
            <a:spLocks noChangeArrowheads="1"/>
          </p:cNvSpPr>
          <p:nvPr/>
        </p:nvSpPr>
        <p:spPr bwMode="auto">
          <a:xfrm>
            <a:off x="5249863" y="2743200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q-z</a:t>
            </a:r>
          </a:p>
        </p:txBody>
      </p:sp>
      <p:sp>
        <p:nvSpPr>
          <p:cNvPr id="40985" name="Rectangle 29"/>
          <p:cNvSpPr>
            <a:spLocks noChangeArrowheads="1"/>
          </p:cNvSpPr>
          <p:nvPr/>
        </p:nvSpPr>
        <p:spPr bwMode="auto">
          <a:xfrm>
            <a:off x="4071938" y="3571875"/>
            <a:ext cx="549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a-f</a:t>
            </a:r>
          </a:p>
        </p:txBody>
      </p:sp>
      <p:sp>
        <p:nvSpPr>
          <p:cNvPr id="40986" name="Rectangle 30"/>
          <p:cNvSpPr>
            <a:spLocks noChangeArrowheads="1"/>
          </p:cNvSpPr>
          <p:nvPr/>
        </p:nvSpPr>
        <p:spPr bwMode="auto">
          <a:xfrm>
            <a:off x="4622800" y="3571875"/>
            <a:ext cx="63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g-p</a:t>
            </a:r>
          </a:p>
        </p:txBody>
      </p:sp>
      <p:sp>
        <p:nvSpPr>
          <p:cNvPr id="40987" name="Rectangle 31"/>
          <p:cNvSpPr>
            <a:spLocks noChangeArrowheads="1"/>
          </p:cNvSpPr>
          <p:nvPr/>
        </p:nvSpPr>
        <p:spPr bwMode="auto">
          <a:xfrm>
            <a:off x="5249863" y="3571875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q-z</a:t>
            </a:r>
          </a:p>
        </p:txBody>
      </p:sp>
      <p:sp>
        <p:nvSpPr>
          <p:cNvPr id="40988" name="Rectangle 32"/>
          <p:cNvSpPr>
            <a:spLocks noChangeArrowheads="1"/>
          </p:cNvSpPr>
          <p:nvPr/>
        </p:nvSpPr>
        <p:spPr bwMode="auto">
          <a:xfrm>
            <a:off x="4071938" y="4867275"/>
            <a:ext cx="549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a-f</a:t>
            </a:r>
          </a:p>
        </p:txBody>
      </p:sp>
      <p:sp>
        <p:nvSpPr>
          <p:cNvPr id="40989" name="Rectangle 33"/>
          <p:cNvSpPr>
            <a:spLocks noChangeArrowheads="1"/>
          </p:cNvSpPr>
          <p:nvPr/>
        </p:nvSpPr>
        <p:spPr bwMode="auto">
          <a:xfrm>
            <a:off x="4622800" y="4867275"/>
            <a:ext cx="63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g-p</a:t>
            </a:r>
          </a:p>
        </p:txBody>
      </p:sp>
      <p:sp>
        <p:nvSpPr>
          <p:cNvPr id="40990" name="Rectangle 34"/>
          <p:cNvSpPr>
            <a:spLocks noChangeArrowheads="1"/>
          </p:cNvSpPr>
          <p:nvPr/>
        </p:nvSpPr>
        <p:spPr bwMode="auto">
          <a:xfrm>
            <a:off x="5249863" y="4867275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q-z</a:t>
            </a:r>
          </a:p>
        </p:txBody>
      </p:sp>
      <p:sp>
        <p:nvSpPr>
          <p:cNvPr id="40991" name="Oval 35"/>
          <p:cNvSpPr>
            <a:spLocks noChangeArrowheads="1"/>
          </p:cNvSpPr>
          <p:nvPr/>
        </p:nvSpPr>
        <p:spPr bwMode="auto">
          <a:xfrm>
            <a:off x="48768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92" name="Oval 36"/>
          <p:cNvSpPr>
            <a:spLocks noChangeArrowheads="1"/>
          </p:cNvSpPr>
          <p:nvPr/>
        </p:nvSpPr>
        <p:spPr bwMode="auto">
          <a:xfrm>
            <a:off x="48768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0993" name="Oval 37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40994" name="AutoShape 38"/>
          <p:cNvCxnSpPr>
            <a:cxnSpLocks noChangeShapeType="1"/>
            <a:stCxn id="40972" idx="6"/>
            <a:endCxn id="40982" idx="1"/>
          </p:cNvCxnSpPr>
          <p:nvPr/>
        </p:nvCxnSpPr>
        <p:spPr bwMode="auto">
          <a:xfrm flipV="1">
            <a:off x="3438525" y="2976563"/>
            <a:ext cx="617538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95" name="AutoShape 39"/>
          <p:cNvCxnSpPr>
            <a:cxnSpLocks noChangeShapeType="1"/>
            <a:stCxn id="40973" idx="6"/>
            <a:endCxn id="40985" idx="1"/>
          </p:cNvCxnSpPr>
          <p:nvPr/>
        </p:nvCxnSpPr>
        <p:spPr bwMode="auto">
          <a:xfrm flipV="1">
            <a:off x="3444875" y="3805238"/>
            <a:ext cx="6270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0996" name="AutoShape 40"/>
          <p:cNvCxnSpPr>
            <a:cxnSpLocks noChangeShapeType="1"/>
            <a:stCxn id="40974" idx="6"/>
            <a:endCxn id="40988" idx="1"/>
          </p:cNvCxnSpPr>
          <p:nvPr/>
        </p:nvCxnSpPr>
        <p:spPr bwMode="auto">
          <a:xfrm flipV="1">
            <a:off x="3429000" y="5100638"/>
            <a:ext cx="6429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997" name="Oval 41"/>
          <p:cNvSpPr>
            <a:spLocks noChangeArrowheads="1"/>
          </p:cNvSpPr>
          <p:nvPr/>
        </p:nvSpPr>
        <p:spPr bwMode="auto">
          <a:xfrm>
            <a:off x="6300788" y="2700338"/>
            <a:ext cx="1655762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Inverter</a:t>
            </a:r>
          </a:p>
        </p:txBody>
      </p:sp>
      <p:sp>
        <p:nvSpPr>
          <p:cNvPr id="40998" name="Oval 42"/>
          <p:cNvSpPr>
            <a:spLocks noChangeArrowheads="1"/>
          </p:cNvSpPr>
          <p:nvPr/>
        </p:nvSpPr>
        <p:spPr bwMode="auto">
          <a:xfrm>
            <a:off x="6324600" y="3649663"/>
            <a:ext cx="1655763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Inverter</a:t>
            </a:r>
          </a:p>
        </p:txBody>
      </p:sp>
      <p:sp>
        <p:nvSpPr>
          <p:cNvPr id="40999" name="Oval 43"/>
          <p:cNvSpPr>
            <a:spLocks noChangeArrowheads="1"/>
          </p:cNvSpPr>
          <p:nvPr/>
        </p:nvSpPr>
        <p:spPr bwMode="auto">
          <a:xfrm>
            <a:off x="6324600" y="4564063"/>
            <a:ext cx="1655763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Inverter</a:t>
            </a:r>
          </a:p>
        </p:txBody>
      </p:sp>
      <p:cxnSp>
        <p:nvCxnSpPr>
          <p:cNvPr id="41000" name="AutoShape 46"/>
          <p:cNvCxnSpPr>
            <a:cxnSpLocks noChangeShapeType="1"/>
            <a:stCxn id="40982" idx="0"/>
            <a:endCxn id="40997" idx="1"/>
          </p:cNvCxnSpPr>
          <p:nvPr/>
        </p:nvCxnSpPr>
        <p:spPr bwMode="auto">
          <a:xfrm rot="5400000" flipV="1">
            <a:off x="5413375" y="1660525"/>
            <a:ext cx="47625" cy="2212975"/>
          </a:xfrm>
          <a:prstGeom prst="bentConnector3">
            <a:avLst>
              <a:gd name="adj1" fmla="val -57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001" name="AutoShape 47"/>
          <p:cNvCxnSpPr>
            <a:cxnSpLocks noChangeShapeType="1"/>
            <a:stCxn id="40985" idx="0"/>
            <a:endCxn id="40997" idx="3"/>
          </p:cNvCxnSpPr>
          <p:nvPr/>
        </p:nvCxnSpPr>
        <p:spPr bwMode="auto">
          <a:xfrm rot="-5400000">
            <a:off x="5272881" y="2301082"/>
            <a:ext cx="344487" cy="2197100"/>
          </a:xfrm>
          <a:prstGeom prst="bentConnector3">
            <a:avLst>
              <a:gd name="adj1" fmla="val 36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002" name="AutoShape 50"/>
          <p:cNvCxnSpPr>
            <a:cxnSpLocks noChangeShapeType="1"/>
            <a:stCxn id="40988" idx="0"/>
            <a:endCxn id="40997" idx="3"/>
          </p:cNvCxnSpPr>
          <p:nvPr/>
        </p:nvCxnSpPr>
        <p:spPr bwMode="auto">
          <a:xfrm rot="-5400000">
            <a:off x="4625181" y="2948782"/>
            <a:ext cx="1639887" cy="2197100"/>
          </a:xfrm>
          <a:prstGeom prst="curvedConnector3">
            <a:avLst>
              <a:gd name="adj1" fmla="val 472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1003" name="AutoShape 51"/>
          <p:cNvSpPr>
            <a:spLocks noChangeArrowheads="1"/>
          </p:cNvSpPr>
          <p:nvPr/>
        </p:nvSpPr>
        <p:spPr bwMode="auto">
          <a:xfrm>
            <a:off x="8229600" y="2590800"/>
            <a:ext cx="685800" cy="762000"/>
          </a:xfrm>
          <a:prstGeom prst="can">
            <a:avLst>
              <a:gd name="adj" fmla="val 277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04" name="AutoShape 52"/>
          <p:cNvSpPr>
            <a:spLocks noChangeArrowheads="1"/>
          </p:cNvSpPr>
          <p:nvPr/>
        </p:nvSpPr>
        <p:spPr bwMode="auto">
          <a:xfrm>
            <a:off x="8229600" y="3581400"/>
            <a:ext cx="685800" cy="762000"/>
          </a:xfrm>
          <a:prstGeom prst="can">
            <a:avLst>
              <a:gd name="adj" fmla="val 277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05" name="AutoShape 53"/>
          <p:cNvSpPr>
            <a:spLocks noChangeArrowheads="1"/>
          </p:cNvSpPr>
          <p:nvPr/>
        </p:nvSpPr>
        <p:spPr bwMode="auto">
          <a:xfrm>
            <a:off x="8229600" y="4495800"/>
            <a:ext cx="685800" cy="762000"/>
          </a:xfrm>
          <a:prstGeom prst="can">
            <a:avLst>
              <a:gd name="adj" fmla="val 277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06" name="Text Box 54"/>
          <p:cNvSpPr txBox="1">
            <a:spLocks noChangeArrowheads="1"/>
          </p:cNvSpPr>
          <p:nvPr/>
        </p:nvSpPr>
        <p:spPr bwMode="auto">
          <a:xfrm>
            <a:off x="7713663" y="1944688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Postings</a:t>
            </a:r>
          </a:p>
        </p:txBody>
      </p:sp>
      <p:cxnSp>
        <p:nvCxnSpPr>
          <p:cNvPr id="41007" name="AutoShape 55"/>
          <p:cNvCxnSpPr>
            <a:cxnSpLocks noChangeShapeType="1"/>
            <a:stCxn id="40997" idx="6"/>
            <a:endCxn id="41003" idx="2"/>
          </p:cNvCxnSpPr>
          <p:nvPr/>
        </p:nvCxnSpPr>
        <p:spPr bwMode="auto">
          <a:xfrm flipV="1">
            <a:off x="7956550" y="2971800"/>
            <a:ext cx="27305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1008" name="Text Box 56"/>
          <p:cNvSpPr txBox="1">
            <a:spLocks noChangeArrowheads="1"/>
          </p:cNvSpPr>
          <p:nvPr/>
        </p:nvSpPr>
        <p:spPr bwMode="auto">
          <a:xfrm>
            <a:off x="8299450" y="2819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a-f</a:t>
            </a:r>
          </a:p>
        </p:txBody>
      </p:sp>
      <p:sp>
        <p:nvSpPr>
          <p:cNvPr id="41009" name="Text Box 57"/>
          <p:cNvSpPr txBox="1">
            <a:spLocks noChangeArrowheads="1"/>
          </p:cNvSpPr>
          <p:nvPr/>
        </p:nvSpPr>
        <p:spPr bwMode="auto">
          <a:xfrm>
            <a:off x="8299450" y="38100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g-p</a:t>
            </a:r>
          </a:p>
        </p:txBody>
      </p:sp>
      <p:sp>
        <p:nvSpPr>
          <p:cNvPr id="41010" name="Text Box 58"/>
          <p:cNvSpPr txBox="1">
            <a:spLocks noChangeArrowheads="1"/>
          </p:cNvSpPr>
          <p:nvPr/>
        </p:nvSpPr>
        <p:spPr bwMode="auto">
          <a:xfrm>
            <a:off x="8289925" y="4648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q-z</a:t>
            </a:r>
          </a:p>
        </p:txBody>
      </p:sp>
      <p:sp>
        <p:nvSpPr>
          <p:cNvPr id="41011" name="Oval 59"/>
          <p:cNvSpPr>
            <a:spLocks noChangeArrowheads="1"/>
          </p:cNvSpPr>
          <p:nvPr/>
        </p:nvSpPr>
        <p:spPr bwMode="auto">
          <a:xfrm>
            <a:off x="60960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12" name="Oval 60"/>
          <p:cNvSpPr>
            <a:spLocks noChangeArrowheads="1"/>
          </p:cNvSpPr>
          <p:nvPr/>
        </p:nvSpPr>
        <p:spPr bwMode="auto">
          <a:xfrm>
            <a:off x="60960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13" name="Oval 61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cxnSp>
        <p:nvCxnSpPr>
          <p:cNvPr id="41014" name="AutoShape 62"/>
          <p:cNvCxnSpPr>
            <a:cxnSpLocks noChangeShapeType="1"/>
            <a:stCxn id="40998" idx="6"/>
            <a:endCxn id="41004" idx="2"/>
          </p:cNvCxnSpPr>
          <p:nvPr/>
        </p:nvCxnSpPr>
        <p:spPr bwMode="auto">
          <a:xfrm>
            <a:off x="7980363" y="3959225"/>
            <a:ext cx="2492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015" name="AutoShape 63"/>
          <p:cNvCxnSpPr>
            <a:cxnSpLocks noChangeShapeType="1"/>
            <a:stCxn id="40999" idx="6"/>
            <a:endCxn id="41005" idx="2"/>
          </p:cNvCxnSpPr>
          <p:nvPr/>
        </p:nvCxnSpPr>
        <p:spPr bwMode="auto">
          <a:xfrm>
            <a:off x="7980363" y="4873625"/>
            <a:ext cx="2492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1016" name="Line 67"/>
          <p:cNvSpPr>
            <a:spLocks noChangeShapeType="1"/>
          </p:cNvSpPr>
          <p:nvPr/>
        </p:nvSpPr>
        <p:spPr bwMode="auto">
          <a:xfrm flipH="1">
            <a:off x="2667000" y="1981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7" name="Line 68"/>
          <p:cNvSpPr>
            <a:spLocks noChangeShapeType="1"/>
          </p:cNvSpPr>
          <p:nvPr/>
        </p:nvSpPr>
        <p:spPr bwMode="auto">
          <a:xfrm>
            <a:off x="4876800" y="19050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8" name="Text Box 69"/>
          <p:cNvSpPr txBox="1">
            <a:spLocks noChangeArrowheads="1"/>
          </p:cNvSpPr>
          <p:nvPr/>
        </p:nvSpPr>
        <p:spPr bwMode="auto">
          <a:xfrm>
            <a:off x="2362200" y="1752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i="1"/>
              <a:t>assign</a:t>
            </a:r>
          </a:p>
        </p:txBody>
      </p:sp>
      <p:sp>
        <p:nvSpPr>
          <p:cNvPr id="41019" name="Text Box 70"/>
          <p:cNvSpPr txBox="1">
            <a:spLocks noChangeArrowheads="1"/>
          </p:cNvSpPr>
          <p:nvPr/>
        </p:nvSpPr>
        <p:spPr bwMode="auto">
          <a:xfrm>
            <a:off x="5638800" y="1752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i="1"/>
              <a:t>assign</a:t>
            </a:r>
          </a:p>
        </p:txBody>
      </p:sp>
      <p:sp>
        <p:nvSpPr>
          <p:cNvPr id="41020" name="TextBox 61"/>
          <p:cNvSpPr txBox="1">
            <a:spLocks noChangeArrowheads="1"/>
          </p:cNvSpPr>
          <p:nvPr/>
        </p:nvSpPr>
        <p:spPr bwMode="auto">
          <a:xfrm>
            <a:off x="2133600" y="5791200"/>
            <a:ext cx="121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i="1"/>
              <a:t>Map</a:t>
            </a:r>
          </a:p>
          <a:p>
            <a:pPr eaLnBrk="1" hangingPunct="1"/>
            <a:r>
              <a:rPr lang="en-US" altLang="en-US" i="1"/>
              <a:t>phase</a:t>
            </a:r>
          </a:p>
        </p:txBody>
      </p:sp>
      <p:sp>
        <p:nvSpPr>
          <p:cNvPr id="41021" name="TextBox 62"/>
          <p:cNvSpPr txBox="1">
            <a:spLocks noChangeArrowheads="1"/>
          </p:cNvSpPr>
          <p:nvPr/>
        </p:nvSpPr>
        <p:spPr bwMode="auto">
          <a:xfrm>
            <a:off x="3810000" y="5943600"/>
            <a:ext cx="2195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Segment files</a:t>
            </a:r>
          </a:p>
        </p:txBody>
      </p:sp>
      <p:sp>
        <p:nvSpPr>
          <p:cNvPr id="41022" name="TextBox 63"/>
          <p:cNvSpPr txBox="1">
            <a:spLocks noChangeArrowheads="1"/>
          </p:cNvSpPr>
          <p:nvPr/>
        </p:nvSpPr>
        <p:spPr bwMode="auto">
          <a:xfrm>
            <a:off x="6477000" y="5799138"/>
            <a:ext cx="13096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i="1"/>
              <a:t>Reduce</a:t>
            </a:r>
          </a:p>
          <a:p>
            <a:pPr eaLnBrk="1" hangingPunct="1"/>
            <a:r>
              <a:rPr lang="en-US" altLang="en-US" i="1"/>
              <a:t>phase</a:t>
            </a:r>
          </a:p>
        </p:txBody>
      </p:sp>
      <p:sp>
        <p:nvSpPr>
          <p:cNvPr id="4102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MapReduce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index construction algorithm we just described is an instance of </a:t>
            </a:r>
            <a:r>
              <a:rPr lang="en-US" altLang="en-US" i="1" smtClean="0">
                <a:ea typeface="ＭＳ Ｐゴシック" pitchFamily="34" charset="-128"/>
              </a:rPr>
              <a:t>MapReduce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MapReduce (Dean and Ghemawat 2004) is a robust and conceptually </a:t>
            </a:r>
            <a:r>
              <a:rPr lang="en-US" altLang="en-US" u="sng" smtClean="0">
                <a:ea typeface="ＭＳ Ｐゴシック" pitchFamily="34" charset="-128"/>
              </a:rPr>
              <a:t>simple framework for distributed computing …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… without having to write code for the distribution part.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having to write code for 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parser and inverter only</a:t>
            </a:r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They describe the </a:t>
            </a:r>
            <a:r>
              <a:rPr lang="en-US" altLang="en-US" u="sng" smtClean="0">
                <a:ea typeface="ＭＳ Ｐゴシック" pitchFamily="34" charset="-128"/>
              </a:rPr>
              <a:t>Google indexing system </a:t>
            </a:r>
            <a:r>
              <a:rPr lang="en-US" altLang="en-US" smtClean="0">
                <a:ea typeface="ＭＳ Ｐゴシック" pitchFamily="34" charset="-128"/>
              </a:rPr>
              <a:t>(ca. 2002) as consisting of a </a:t>
            </a:r>
            <a:r>
              <a:rPr lang="en-US" altLang="en-US" u="sng" smtClean="0">
                <a:ea typeface="ＭＳ Ｐゴシック" pitchFamily="34" charset="-128"/>
              </a:rPr>
              <a:t>number of phases</a:t>
            </a:r>
            <a:r>
              <a:rPr lang="en-US" altLang="en-US" smtClean="0">
                <a:ea typeface="ＭＳ Ｐゴシック" pitchFamily="34" charset="-128"/>
              </a:rPr>
              <a:t>, each implemented in MapReduce.</a:t>
            </a: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MapReduce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/>
            <a:stretch>
              <a:fillRect l="-667" t="-739" r="-1185"/>
            </a:stretch>
          </a:blipFill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47D396-A059-4329-821C-E672BC8835EE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43013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5052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MapReduce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Index construction was just one phase.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Another phase: transforming a term-partitioned index into a document-partitioned index.</a:t>
            </a:r>
          </a:p>
          <a:p>
            <a:pPr lvl="1" eaLnBrk="1" hangingPunct="1"/>
            <a:r>
              <a:rPr lang="en-US" altLang="en-US" i="1" smtClean="0">
                <a:ea typeface="ＭＳ Ｐゴシック" pitchFamily="34" charset="-128"/>
              </a:rPr>
              <a:t>Term-partitioned: </a:t>
            </a:r>
            <a:r>
              <a:rPr lang="en-US" altLang="en-US" smtClean="0">
                <a:ea typeface="ＭＳ Ｐゴシック" pitchFamily="34" charset="-128"/>
              </a:rPr>
              <a:t>one machine handles a subrange of terms</a:t>
            </a:r>
          </a:p>
          <a:p>
            <a:pPr lvl="1" eaLnBrk="1" hangingPunct="1"/>
            <a:r>
              <a:rPr lang="en-US" altLang="en-US" i="1" smtClean="0">
                <a:ea typeface="ＭＳ Ｐゴシック" pitchFamily="34" charset="-128"/>
              </a:rPr>
              <a:t>Document-partitioned: </a:t>
            </a:r>
            <a:r>
              <a:rPr lang="en-US" altLang="en-US" smtClean="0">
                <a:ea typeface="ＭＳ Ｐゴシック" pitchFamily="34" charset="-128"/>
              </a:rPr>
              <a:t>one machine handles a subrange of documents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As we’ll discuss in the web part of the course, most search engines use a </a:t>
            </a:r>
            <a:r>
              <a:rPr lang="en-US" altLang="en-US" u="sng" smtClean="0">
                <a:ea typeface="ＭＳ Ｐゴシック" pitchFamily="34" charset="-128"/>
              </a:rPr>
              <a:t>document-partitioned</a:t>
            </a:r>
            <a:r>
              <a:rPr lang="en-US" altLang="en-US" smtClean="0">
                <a:ea typeface="ＭＳ Ｐゴシック" pitchFamily="34" charset="-128"/>
              </a:rPr>
              <a:t> index … </a:t>
            </a:r>
            <a:r>
              <a:rPr lang="en-US" altLang="en-US" u="sng" smtClean="0">
                <a:ea typeface="ＭＳ Ｐゴシック" pitchFamily="34" charset="-128"/>
              </a:rPr>
              <a:t>better load balancing</a:t>
            </a:r>
            <a:r>
              <a:rPr lang="en-US" altLang="en-US" smtClean="0">
                <a:ea typeface="ＭＳ Ｐゴシック" pitchFamily="34" charset="-128"/>
              </a:rPr>
              <a:t>, etc.</a:t>
            </a: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Schema for index construction in MapReduce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>
                <a:ea typeface="ＭＳ Ｐゴシック" pitchFamily="34" charset="-128"/>
              </a:rPr>
              <a:t>Schema of map and reduce functions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map: input → list(k, v)     reduce: (k,list(v)) → output</a:t>
            </a:r>
          </a:p>
          <a:p>
            <a:pPr eaLnBrk="1" hangingPunct="1"/>
            <a:r>
              <a:rPr lang="en-US" altLang="en-US" sz="2400" b="1" smtClean="0">
                <a:ea typeface="ＭＳ Ｐゴシック" pitchFamily="34" charset="-128"/>
              </a:rPr>
              <a:t>Instantiation of the schema for index construction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map: collection → list(term, docID)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reduce: (&lt;term, list(docID)&gt;, &lt;term, list(docID)&gt;, …) → (postings list1, postings list2, …)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itchFamily="34" charset="-128"/>
              </a:rPr>
              <a:t>Example for index construction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Map</a:t>
            </a:r>
            <a:r>
              <a:rPr lang="en-US" altLang="en-US" sz="2400" smtClean="0">
                <a:ea typeface="ＭＳ Ｐゴシック" pitchFamily="34" charset="-128"/>
              </a:rPr>
              <a:t>: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d1 : C came, C c’ed.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d2 : C died. →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&lt;C,d1&gt;, &lt;came,d1&gt;, &lt;C,d1&gt;, &lt;c’ed, d1&gt;, &lt;C, d2&gt;, &lt;died,d2&gt;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Reduce: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(&lt;C,(d1,d2,d1)&gt;, &lt;died,(d2)&gt;, &lt;came,(d1)&gt;, &lt;c’ed,(d1)&gt;)  →  (&lt;C,(d1:2,d2:1)&gt;, &lt;died,(d2:1)&gt;, &lt;came,(d1:1)&gt;, &lt;c’ed,(d1:1)&gt;)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6D1D1C-1312-4180-97DD-B8B384807698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Dynamic indexing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Up to now, we have assumed that collections are static.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They rarely are: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Documents come in over time and need to be inserted.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Documents are deleted and modified.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This means that the dictionary and postings lists have to be modified: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Postings updates for terms already in dictionary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New terms added to dictionary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Simplest approach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443038"/>
            <a:ext cx="8915400" cy="46529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1) Reconstruct the index from scratch periodically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-</a:t>
            </a:r>
            <a:r>
              <a:rPr lang="en-US" altLang="en-US" sz="2000" dirty="0">
                <a:ea typeface="ＭＳ Ｐゴシック" panose="020B0600070205080204" pitchFamily="34" charset="-128"/>
              </a:rPr>
              <a:t>Number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of changes over time is small.</a:t>
            </a:r>
          </a:p>
          <a:p>
            <a:pPr marL="744538" indent="-744538" eaLnBrk="1" hangingPunct="1">
              <a:buFont typeface="Wingdings" pitchFamily="2" charset="2"/>
              <a:buNone/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        -Delay in making new documents searchable is accepted.</a:t>
            </a:r>
          </a:p>
          <a:p>
            <a:pPr marL="627063" indent="-627063" eaLnBrk="1" hangingPunct="1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      -Enough resources are available to construct a new index while old one still available.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2) Maintain two </a:t>
            </a:r>
            <a:r>
              <a:rPr lang="en-US" altLang="en-US" dirty="0">
                <a:ea typeface="ＭＳ Ｐゴシック" panose="020B0600070205080204" pitchFamily="34" charset="-128"/>
              </a:rPr>
              <a:t>indexes;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large main index, small auxiliary index</a:t>
            </a: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If new documents need to be included quickly.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Inserts</a:t>
            </a: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New docs go into “small” auxiliary index</a:t>
            </a: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auxiliary index is kept in memory.</a:t>
            </a:r>
          </a:p>
          <a:p>
            <a:pPr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Search across both, merge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results(OR)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Deletions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Invalidation bit-vector for deleted docs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Filter docs output on a search result by this invalidation bit-vector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Periodically, merge auxiliary index into big main index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   -when auxiliary index comes too large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975B1-8637-43D0-970F-F6C9E1174E8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Simplest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/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SPIMI-Invert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6172200"/>
            <a:ext cx="7772400" cy="457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Merging of blocks is analogous to BSBI.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1662113"/>
            <a:ext cx="85566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4.3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0863" y="281940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Generate next (term , </a:t>
            </a:r>
            <a:r>
              <a:rPr lang="en-US" sz="2000" b="1" dirty="0" err="1"/>
              <a:t>docid</a:t>
            </a:r>
            <a:r>
              <a:rPr lang="en-US" sz="2000" b="1" dirty="0"/>
              <a:t> 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Issues with main and auxiliary indexes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Problem of frequent merges – you touch stuff a lot</a:t>
            </a:r>
          </a:p>
          <a:p>
            <a:pPr eaLnBrk="1" hangingPunct="1"/>
            <a:r>
              <a:rPr lang="en-US" altLang="en-US" sz="2400" u="sng" smtClean="0">
                <a:ea typeface="ＭＳ Ｐゴシック" pitchFamily="34" charset="-128"/>
              </a:rPr>
              <a:t>Poor performance during merge on query(system is busy)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Actually: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Merging of the auxiliary index into the main index is efficient if we keep a separate file for each postings list.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Merge is the same as a simple append.</a:t>
            </a:r>
          </a:p>
          <a:p>
            <a:pPr lvl="1" eaLnBrk="1" hangingPunct="1"/>
            <a:r>
              <a:rPr lang="en-US" altLang="en-US" sz="2000" smtClean="0">
                <a:ea typeface="ＭＳ Ｐゴシック" pitchFamily="34" charset="-128"/>
              </a:rPr>
              <a:t>But then we would need a lot of files (no. of terms)– inefficient for OS.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Assumption for the rest of the lecture: </a:t>
            </a:r>
            <a:r>
              <a:rPr lang="en-US" altLang="en-US" sz="2400" u="sng" smtClean="0">
                <a:solidFill>
                  <a:srgbClr val="FF0000"/>
                </a:solidFill>
                <a:ea typeface="ＭＳ Ｐゴシック" pitchFamily="34" charset="-128"/>
              </a:rPr>
              <a:t>The index is one big file.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In reality: Use a scheme somewhere in between (e.g., split very large postings lists, collect postings lists of length 1 in one file etc.)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Logarithmic merge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Maintain a series of indexes, each twice as large as the previous one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At any time, some of these powers of 2 are instantiated(0)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At any time some of these indexes can exist and others may not exist Keep smallest (Z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) in memory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Larger ones (I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, I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, …) on disk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If Z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 gets too big (&gt; </a:t>
            </a:r>
            <a:r>
              <a:rPr lang="en-US" altLang="en-US" i="1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), write to disk as I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or merge with I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 (if I</a:t>
            </a:r>
            <a:r>
              <a:rPr lang="en-US" altLang="en-US" baseline="-25000" smtClean="0">
                <a:ea typeface="ＭＳ Ｐゴシック" pitchFamily="34" charset="-128"/>
              </a:rPr>
              <a:t>0</a:t>
            </a:r>
            <a:r>
              <a:rPr lang="en-US" altLang="en-US" smtClean="0">
                <a:ea typeface="ＭＳ Ｐゴシック" pitchFamily="34" charset="-128"/>
              </a:rPr>
              <a:t> already exists) as Z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Either write merge Z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 to disk as I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 (if no I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)</a:t>
            </a:r>
            <a:endParaRPr lang="en-US" altLang="en-US" baseline="-250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Or merge with I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 to form Z</a:t>
            </a:r>
            <a:r>
              <a:rPr lang="en-US" altLang="en-US" baseline="-25000" smtClean="0">
                <a:ea typeface="ＭＳ Ｐゴシック" pitchFamily="34" charset="-128"/>
              </a:rPr>
              <a:t>2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610600" cy="614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1752600"/>
            <a:ext cx="1219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Exist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5867400"/>
            <a:ext cx="1828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Token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Logarithmic merge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953000"/>
          </a:xfrm>
        </p:spPr>
        <p:txBody>
          <a:bodyPr/>
          <a:lstStyle/>
          <a:p>
            <a:pPr eaLnBrk="1" hangingPunct="1"/>
            <a:r>
              <a:rPr lang="en-US" altLang="en-US" sz="2400" u="sng" smtClean="0">
                <a:solidFill>
                  <a:srgbClr val="FF0000"/>
                </a:solidFill>
                <a:ea typeface="ＭＳ Ｐゴシック" pitchFamily="34" charset="-128"/>
              </a:rPr>
              <a:t>How many indexes will be searched when a query arrives</a:t>
            </a:r>
            <a:r>
              <a:rPr lang="en-US" altLang="en-US" sz="2400" smtClean="0">
                <a:ea typeface="ＭＳ Ｐゴシック" pitchFamily="34" charset="-128"/>
              </a:rPr>
              <a:t>?(number of maintained indexes in disk+Z</a:t>
            </a:r>
            <a:r>
              <a:rPr lang="en-US" altLang="en-US" sz="2400" baseline="-25000" smtClean="0">
                <a:ea typeface="ＭＳ Ｐゴシック" pitchFamily="34" charset="-128"/>
              </a:rPr>
              <a:t>0</a:t>
            </a:r>
            <a:r>
              <a:rPr lang="en-US" altLang="en-US" sz="2400" smtClean="0">
                <a:ea typeface="ＭＳ Ｐゴシック" pitchFamily="34" charset="-128"/>
              </a:rPr>
              <a:t>  in memory)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Auxiliary and main index: index construction time is O(T</a:t>
            </a:r>
            <a:r>
              <a:rPr lang="en-US" altLang="en-US" sz="2400" baseline="30000" smtClean="0">
                <a:ea typeface="ＭＳ Ｐゴシック" pitchFamily="34" charset="-128"/>
              </a:rPr>
              <a:t>2</a:t>
            </a:r>
            <a:r>
              <a:rPr lang="en-US" altLang="en-US" sz="2400" smtClean="0">
                <a:ea typeface="ＭＳ Ｐゴシック" pitchFamily="34" charset="-128"/>
              </a:rPr>
              <a:t>) as each posting is touched in each merge.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Logarithmic merge: Each posting is merged O(log T) times.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So logarithmic merge is much more efficient for index construction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But query processing now requires the merging of O(log T) indexes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Further issues with multiple indexes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Collection-wide statistics are hard to maintain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E.g., when we spoke of spell-correction: which of several corrected alternatives do we present to the user?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We said, pick the one with the most hits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 do we maintain the top ones with multiple indexes and invalidation bit vectors?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One possibility: ignore everything but the main index for such ordering</a:t>
            </a: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Dynamic indexing at search engines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All the large search engines now do dynamic indexing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Their indices have frequent incremental changes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News items, blogs, new topical web pages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Sarah Palin, …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But (sometimes/typically) they also periodically reconstruct the index from scratch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Query processing is then switched to the new index, and the old index is deleted</a:t>
            </a:r>
          </a:p>
          <a:p>
            <a:pPr lvl="2"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Compare between BSBI and SIMPI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5DB26-7C52-44A0-BB93-184FC3F812B2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905000"/>
          <a:ext cx="7315200" cy="38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Algorithms/Factors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ea typeface="ＭＳ Ｐゴシック" panose="020B0600070205080204" pitchFamily="34" charset="-128"/>
                        </a:rPr>
                        <a:t>BSBI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ea typeface="ＭＳ Ｐゴシック" panose="020B0600070205080204" pitchFamily="34" charset="-128"/>
                        </a:rPr>
                        <a:t>SIMPI</a:t>
                      </a:r>
                      <a:endParaRPr lang="en-US" sz="180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Mapping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Sorting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</a:t>
                      </a:r>
                      <a:r>
                        <a:rPr lang="en-US" sz="1800" baseline="0" dirty="0" smtClean="0"/>
                        <a:t> 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Token pairs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Distributed indexing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2887663"/>
            <a:ext cx="8839200" cy="3937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For web-scale indexing 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must use a distributed computing cluster(tasks of indexing is distributed along the cluster)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Each single computer in a cluster is called a “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node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”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Individual machines are fault-prone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Can unpredictably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slow down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fail</a:t>
            </a:r>
          </a:p>
          <a:p>
            <a:pPr lvl="1" eaLnBrk="1" hangingPunct="1">
              <a:defRPr/>
            </a:pPr>
            <a:r>
              <a:rPr lang="en-US" altLang="en-US" u="sng" dirty="0" smtClean="0">
                <a:ea typeface="ＭＳ Ｐゴシック" panose="020B0600070205080204" pitchFamily="34" charset="-128"/>
              </a:rPr>
              <a:t>Need to reassign the task to another machine</a:t>
            </a:r>
          </a:p>
          <a:p>
            <a:pPr eaLnBrk="1" hangingPunct="1">
              <a:defRPr/>
            </a:pPr>
            <a:r>
              <a:rPr lang="en-US" altLang="en-US" sz="2400" b="1" dirty="0" smtClean="0">
                <a:ea typeface="ＭＳ Ｐゴシック" panose="020B0600070205080204" pitchFamily="34" charset="-128"/>
              </a:rPr>
              <a:t>How do we exploit such a pool of machines to carry indexing tasks?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762000" y="1524000"/>
            <a:ext cx="723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u="sng"/>
              <a:t>All pervious algorithms work on:</a:t>
            </a:r>
          </a:p>
          <a:p>
            <a:r>
              <a:rPr lang="en-US" altLang="en-US" sz="2000"/>
              <a:t>1)Static data</a:t>
            </a:r>
          </a:p>
          <a:p>
            <a:r>
              <a:rPr lang="en-US" altLang="en-US" sz="2000"/>
              <a:t>2)Data fits in a single machine</a:t>
            </a:r>
          </a:p>
          <a:p>
            <a:r>
              <a:rPr lang="en-US" altLang="en-US" sz="2000"/>
              <a:t>3)Fits in a single hard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Web search engine data centers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Web search data centers (Google, Bing, Baidu) mainly contain cheap/commodity machines(processor, memory, disk).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Data centers are distributed around the world.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Estimate: Google ~1 million machine, 3 million processors/cores (Gartner 2007)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Massive data centers</a:t>
            </a:r>
          </a:p>
        </p:txBody>
      </p:sp>
      <p:sp>
        <p:nvSpPr>
          <p:cNvPr id="39939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382000" cy="4953000"/>
          </a:xfrm>
          <a:blipFill rotWithShape="0">
            <a:blip r:embed="rId2" cstate="print"/>
            <a:stretch>
              <a:fillRect l="-1236" t="-1232" r="-727"/>
            </a:stretch>
          </a:blipFill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Distributed indexing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Maintain a </a:t>
            </a:r>
            <a:r>
              <a:rPr lang="en-US" altLang="en-US" i="1" smtClean="0">
                <a:ea typeface="ＭＳ Ｐゴシック" pitchFamily="34" charset="-128"/>
              </a:rPr>
              <a:t>master</a:t>
            </a:r>
            <a:r>
              <a:rPr lang="en-US" altLang="en-US" smtClean="0">
                <a:ea typeface="ＭＳ Ｐゴシック" pitchFamily="34" charset="-128"/>
              </a:rPr>
              <a:t> machine directing the indexing job – considered “ </a:t>
            </a:r>
            <a:r>
              <a:rPr lang="en-US" altLang="en-US" u="sng" smtClean="0">
                <a:ea typeface="ＭＳ Ｐゴシック" pitchFamily="34" charset="-128"/>
              </a:rPr>
              <a:t>fail safe</a:t>
            </a:r>
            <a:r>
              <a:rPr lang="en-US" altLang="en-US" smtClean="0">
                <a:ea typeface="ＭＳ Ｐゴシック" pitchFamily="34" charset="-128"/>
              </a:rPr>
              <a:t>”.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Break up </a:t>
            </a:r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indexing problem </a:t>
            </a:r>
            <a:r>
              <a:rPr lang="en-US" altLang="en-US" smtClean="0">
                <a:ea typeface="ＭＳ Ｐゴシック" pitchFamily="34" charset="-128"/>
              </a:rPr>
              <a:t>into sets of (parallel) tasks.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Master machine assigns each task to an </a:t>
            </a:r>
            <a:r>
              <a:rPr lang="en-US" altLang="en-US" u="sng" smtClean="0">
                <a:ea typeface="ＭＳ Ｐゴシック" pitchFamily="34" charset="-128"/>
              </a:rPr>
              <a:t>idle machine </a:t>
            </a:r>
            <a:r>
              <a:rPr lang="en-US" altLang="en-US" smtClean="0">
                <a:ea typeface="ＭＳ Ｐゴシック" pitchFamily="34" charset="-128"/>
              </a:rPr>
              <a:t>from a pool.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Parallel tasks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We will use two sets of parallel tasks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Parsers(ouput: Term,docID pairs),sorted by docID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Inverters(aggregate to perform posting lists)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Break the input document collection into </a:t>
            </a:r>
            <a:r>
              <a:rPr lang="en-US" altLang="en-US" i="1" smtClean="0">
                <a:ea typeface="ＭＳ Ｐゴシック" pitchFamily="34" charset="-128"/>
              </a:rPr>
              <a:t>splits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Each split is a subset of documents (corresponding to blocks in BSBI/SPIMI)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Parsers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Master assigns a split to an idle parser machine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Parser reads a document at a time and emits (term, doc) pairs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Parser writes pairs into </a:t>
            </a:r>
            <a:r>
              <a:rPr lang="en-US" altLang="en-US" i="1" smtClean="0">
                <a:ea typeface="ＭＳ Ｐゴシック" pitchFamily="34" charset="-128"/>
              </a:rPr>
              <a:t>j</a:t>
            </a:r>
            <a:r>
              <a:rPr lang="en-US" altLang="en-US" smtClean="0">
                <a:ea typeface="ＭＳ Ｐゴシック" pitchFamily="34" charset="-128"/>
              </a:rPr>
              <a:t> partitions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Each partition is for a range of terms’ first letters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(e.g., </a:t>
            </a:r>
            <a:r>
              <a:rPr lang="en-US" altLang="en-US" b="1" i="1" smtClean="0">
                <a:ea typeface="ＭＳ Ｐゴシック" pitchFamily="34" charset="-128"/>
              </a:rPr>
              <a:t>a-f, g-p, q-z</a:t>
            </a:r>
            <a:r>
              <a:rPr lang="en-US" altLang="en-US" smtClean="0">
                <a:ea typeface="ＭＳ Ｐゴシック" pitchFamily="34" charset="-128"/>
              </a:rPr>
              <a:t>) – here </a:t>
            </a:r>
            <a:r>
              <a:rPr lang="en-US" altLang="en-US" i="1" smtClean="0">
                <a:ea typeface="ＭＳ Ｐゴシック" pitchFamily="34" charset="-128"/>
              </a:rPr>
              <a:t>j </a:t>
            </a:r>
            <a:r>
              <a:rPr lang="en-US" altLang="en-US" smtClean="0">
                <a:ea typeface="ＭＳ Ｐゴシック" pitchFamily="34" charset="-128"/>
              </a:rPr>
              <a:t>= 3.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Now to complete the index inversion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1413</Words>
  <Application>Microsoft Office PowerPoint</Application>
  <PresentationFormat>On-screen Show (4:3)</PresentationFormat>
  <Paragraphs>201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SPIMI:  Single-pass in-memory indexing</vt:lpstr>
      <vt:lpstr> SPIMI-Invert</vt:lpstr>
      <vt:lpstr>Compare between BSBI and SIMPI</vt:lpstr>
      <vt:lpstr>Distributed indexing</vt:lpstr>
      <vt:lpstr>Web search engine data centers</vt:lpstr>
      <vt:lpstr>Massive data centers</vt:lpstr>
      <vt:lpstr>Distributed indexing</vt:lpstr>
      <vt:lpstr>Parallel tasks</vt:lpstr>
      <vt:lpstr>Parsers</vt:lpstr>
      <vt:lpstr>Inverters</vt:lpstr>
      <vt:lpstr>Data flow</vt:lpstr>
      <vt:lpstr>MapReduce</vt:lpstr>
      <vt:lpstr>MapReduce</vt:lpstr>
      <vt:lpstr>MapReduce</vt:lpstr>
      <vt:lpstr>Schema for index construction in MapReduce</vt:lpstr>
      <vt:lpstr>Example for index construction</vt:lpstr>
      <vt:lpstr>Dynamic indexing</vt:lpstr>
      <vt:lpstr>Simplest approach</vt:lpstr>
      <vt:lpstr>Simplest approach</vt:lpstr>
      <vt:lpstr>Issues with main and auxiliary indexes</vt:lpstr>
      <vt:lpstr>Logarithmic merge</vt:lpstr>
      <vt:lpstr>Slide 22</vt:lpstr>
      <vt:lpstr>Logarithmic merge</vt:lpstr>
      <vt:lpstr>Further issues with multiple indexes</vt:lpstr>
      <vt:lpstr>Dynamic indexing at search engines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SPIMI:  Single-pass in-memory indexing</dc:title>
  <dc:creator>ahmed hp</dc:creator>
  <cp:lastModifiedBy>ahmed hp</cp:lastModifiedBy>
  <cp:revision>3</cp:revision>
  <dcterms:created xsi:type="dcterms:W3CDTF">2023-05-08T14:37:56Z</dcterms:created>
  <dcterms:modified xsi:type="dcterms:W3CDTF">2023-05-08T14:40:51Z</dcterms:modified>
</cp:coreProperties>
</file>