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8"/>
    <p:restoredTop sz="94660"/>
  </p:normalViewPr>
  <p:slideViewPr>
    <p:cSldViewPr snapToGrid="0">
      <p:cViewPr varScale="1">
        <p:scale>
          <a:sx n="108" d="100"/>
          <a:sy n="108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83371-06A0-4AB5-8F3D-77FC4A28EFC9}" type="doc">
      <dgm:prSet loTypeId="urn:microsoft.com/office/officeart/2005/8/layout/chart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9BE4A2-DAA3-4E76-B037-549141750E3B}">
      <dgm:prSet/>
      <dgm:spPr/>
      <dgm:t>
        <a:bodyPr/>
        <a:lstStyle/>
        <a:p>
          <a:r>
            <a:rPr lang="en-US"/>
            <a:t>Dataset Composition: Includes 2,832 records detailing incident types, timings, and delay durations for TTC buses in 2021.</a:t>
          </a:r>
        </a:p>
      </dgm:t>
    </dgm:pt>
    <dgm:pt modelId="{D87E00B1-0623-4798-BCC2-2FE707AB8108}" type="parTrans" cxnId="{64AF8D3C-74DE-4E36-9A7F-066BD18F0B3E}">
      <dgm:prSet/>
      <dgm:spPr/>
      <dgm:t>
        <a:bodyPr/>
        <a:lstStyle/>
        <a:p>
          <a:endParaRPr lang="en-US"/>
        </a:p>
      </dgm:t>
    </dgm:pt>
    <dgm:pt modelId="{3F14FE41-0848-407E-A291-A89CBA61DB2E}" type="sibTrans" cxnId="{64AF8D3C-74DE-4E36-9A7F-066BD18F0B3E}">
      <dgm:prSet/>
      <dgm:spPr/>
      <dgm:t>
        <a:bodyPr/>
        <a:lstStyle/>
        <a:p>
          <a:endParaRPr lang="en-US"/>
        </a:p>
      </dgm:t>
    </dgm:pt>
    <dgm:pt modelId="{733FDC0D-A868-4777-8924-25F884FA6F82}">
      <dgm:prSet/>
      <dgm:spPr/>
      <dgm:t>
        <a:bodyPr/>
        <a:lstStyle/>
        <a:p>
          <a:r>
            <a:rPr lang="en-US"/>
            <a:t>Key Variables: Focuses on date, time, incident type, delay duration (Min.Delay and Min.Gap), and bus routes.</a:t>
          </a:r>
        </a:p>
      </dgm:t>
    </dgm:pt>
    <dgm:pt modelId="{C431C019-DAC4-4B63-88F7-91E1322221DE}" type="parTrans" cxnId="{9EC86866-C4AD-4F9F-BF5D-111F06921BA5}">
      <dgm:prSet/>
      <dgm:spPr/>
      <dgm:t>
        <a:bodyPr/>
        <a:lstStyle/>
        <a:p>
          <a:endParaRPr lang="en-US"/>
        </a:p>
      </dgm:t>
    </dgm:pt>
    <dgm:pt modelId="{F3CADF08-5733-4E9F-B0CA-38DC324A44A6}" type="sibTrans" cxnId="{9EC86866-C4AD-4F9F-BF5D-111F06921BA5}">
      <dgm:prSet/>
      <dgm:spPr/>
      <dgm:t>
        <a:bodyPr/>
        <a:lstStyle/>
        <a:p>
          <a:endParaRPr lang="en-US"/>
        </a:p>
      </dgm:t>
    </dgm:pt>
    <dgm:pt modelId="{006A5269-6A0B-4763-AC53-51F662F9E0DC}">
      <dgm:prSet/>
      <dgm:spPr/>
      <dgm:t>
        <a:bodyPr/>
        <a:lstStyle/>
        <a:p>
          <a:r>
            <a:rPr lang="en-US"/>
            <a:t>Analysis Focus: Concentrates on the top five common incidents to assess their impact on bus delay times.</a:t>
          </a:r>
        </a:p>
      </dgm:t>
    </dgm:pt>
    <dgm:pt modelId="{4D099004-AC47-49C1-B9F0-902197F59A11}" type="parTrans" cxnId="{EBFCD7C9-58AA-49D6-BD04-2E7454365F0B}">
      <dgm:prSet/>
      <dgm:spPr/>
      <dgm:t>
        <a:bodyPr/>
        <a:lstStyle/>
        <a:p>
          <a:endParaRPr lang="en-US"/>
        </a:p>
      </dgm:t>
    </dgm:pt>
    <dgm:pt modelId="{653850D1-CA4A-4640-9A7C-D9E5769705F4}" type="sibTrans" cxnId="{EBFCD7C9-58AA-49D6-BD04-2E7454365F0B}">
      <dgm:prSet/>
      <dgm:spPr/>
      <dgm:t>
        <a:bodyPr/>
        <a:lstStyle/>
        <a:p>
          <a:endParaRPr lang="en-US"/>
        </a:p>
      </dgm:t>
    </dgm:pt>
    <dgm:pt modelId="{C06BB9DD-1807-7845-9705-AD7650CBE94E}" type="pres">
      <dgm:prSet presAssocID="{4AD83371-06A0-4AB5-8F3D-77FC4A28EFC9}" presName="compositeShape" presStyleCnt="0">
        <dgm:presLayoutVars>
          <dgm:chMax val="7"/>
          <dgm:dir/>
          <dgm:resizeHandles val="exact"/>
        </dgm:presLayoutVars>
      </dgm:prSet>
      <dgm:spPr/>
    </dgm:pt>
    <dgm:pt modelId="{A1CB089D-EE13-864D-9F50-FC93D1F93317}" type="pres">
      <dgm:prSet presAssocID="{4AD83371-06A0-4AB5-8F3D-77FC4A28EFC9}" presName="wedge1" presStyleLbl="node1" presStyleIdx="0" presStyleCnt="3"/>
      <dgm:spPr/>
    </dgm:pt>
    <dgm:pt modelId="{5B3F17DA-4EC1-984C-BDE3-103DE2739B05}" type="pres">
      <dgm:prSet presAssocID="{4AD83371-06A0-4AB5-8F3D-77FC4A28EFC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6675FC2-9082-F74A-A70B-1229ABAC83CA}" type="pres">
      <dgm:prSet presAssocID="{4AD83371-06A0-4AB5-8F3D-77FC4A28EFC9}" presName="wedge2" presStyleLbl="node1" presStyleIdx="1" presStyleCnt="3"/>
      <dgm:spPr/>
    </dgm:pt>
    <dgm:pt modelId="{5BB22576-B944-0D42-BA22-29AB1EBCF52A}" type="pres">
      <dgm:prSet presAssocID="{4AD83371-06A0-4AB5-8F3D-77FC4A28EFC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1686AD3-BC84-304B-B526-451ABB274C5B}" type="pres">
      <dgm:prSet presAssocID="{4AD83371-06A0-4AB5-8F3D-77FC4A28EFC9}" presName="wedge3" presStyleLbl="node1" presStyleIdx="2" presStyleCnt="3"/>
      <dgm:spPr/>
    </dgm:pt>
    <dgm:pt modelId="{A03144EC-7C21-C549-9097-6E71A0C7C278}" type="pres">
      <dgm:prSet presAssocID="{4AD83371-06A0-4AB5-8F3D-77FC4A28EFC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9117109-4C51-7349-8A24-AC3E61303932}" type="presOf" srcId="{006A5269-6A0B-4763-AC53-51F662F9E0DC}" destId="{A03144EC-7C21-C549-9097-6E71A0C7C278}" srcOrd="1" destOrd="0" presId="urn:microsoft.com/office/officeart/2005/8/layout/chart3"/>
    <dgm:cxn modelId="{DD352C11-B989-6B4A-97A0-365C0363E6DA}" type="presOf" srcId="{733FDC0D-A868-4777-8924-25F884FA6F82}" destId="{5BB22576-B944-0D42-BA22-29AB1EBCF52A}" srcOrd="1" destOrd="0" presId="urn:microsoft.com/office/officeart/2005/8/layout/chart3"/>
    <dgm:cxn modelId="{64AF8D3C-74DE-4E36-9A7F-066BD18F0B3E}" srcId="{4AD83371-06A0-4AB5-8F3D-77FC4A28EFC9}" destId="{F89BE4A2-DAA3-4E76-B037-549141750E3B}" srcOrd="0" destOrd="0" parTransId="{D87E00B1-0623-4798-BCC2-2FE707AB8108}" sibTransId="{3F14FE41-0848-407E-A291-A89CBA61DB2E}"/>
    <dgm:cxn modelId="{929A7E45-3544-9148-BF58-1875D5C65501}" type="presOf" srcId="{006A5269-6A0B-4763-AC53-51F662F9E0DC}" destId="{61686AD3-BC84-304B-B526-451ABB274C5B}" srcOrd="0" destOrd="0" presId="urn:microsoft.com/office/officeart/2005/8/layout/chart3"/>
    <dgm:cxn modelId="{81510446-B61E-B147-8674-B9C60B82330C}" type="presOf" srcId="{733FDC0D-A868-4777-8924-25F884FA6F82}" destId="{26675FC2-9082-F74A-A70B-1229ABAC83CA}" srcOrd="0" destOrd="0" presId="urn:microsoft.com/office/officeart/2005/8/layout/chart3"/>
    <dgm:cxn modelId="{9EC86866-C4AD-4F9F-BF5D-111F06921BA5}" srcId="{4AD83371-06A0-4AB5-8F3D-77FC4A28EFC9}" destId="{733FDC0D-A868-4777-8924-25F884FA6F82}" srcOrd="1" destOrd="0" parTransId="{C431C019-DAC4-4B63-88F7-91E1322221DE}" sibTransId="{F3CADF08-5733-4E9F-B0CA-38DC324A44A6}"/>
    <dgm:cxn modelId="{EBFCD7C9-58AA-49D6-BD04-2E7454365F0B}" srcId="{4AD83371-06A0-4AB5-8F3D-77FC4A28EFC9}" destId="{006A5269-6A0B-4763-AC53-51F662F9E0DC}" srcOrd="2" destOrd="0" parTransId="{4D099004-AC47-49C1-B9F0-902197F59A11}" sibTransId="{653850D1-CA4A-4640-9A7C-D9E5769705F4}"/>
    <dgm:cxn modelId="{5C442ACB-582A-3C4A-86DC-9D8E0F6406CA}" type="presOf" srcId="{4AD83371-06A0-4AB5-8F3D-77FC4A28EFC9}" destId="{C06BB9DD-1807-7845-9705-AD7650CBE94E}" srcOrd="0" destOrd="0" presId="urn:microsoft.com/office/officeart/2005/8/layout/chart3"/>
    <dgm:cxn modelId="{0ACAFFCD-04BB-B845-A0F3-5AA2122ED591}" type="presOf" srcId="{F89BE4A2-DAA3-4E76-B037-549141750E3B}" destId="{A1CB089D-EE13-864D-9F50-FC93D1F93317}" srcOrd="0" destOrd="0" presId="urn:microsoft.com/office/officeart/2005/8/layout/chart3"/>
    <dgm:cxn modelId="{997F5DEE-9285-CB4D-800A-6E8931B53C44}" type="presOf" srcId="{F89BE4A2-DAA3-4E76-B037-549141750E3B}" destId="{5B3F17DA-4EC1-984C-BDE3-103DE2739B05}" srcOrd="1" destOrd="0" presId="urn:microsoft.com/office/officeart/2005/8/layout/chart3"/>
    <dgm:cxn modelId="{B7D9597A-81CC-4F4E-893C-7BA50FA0C691}" type="presParOf" srcId="{C06BB9DD-1807-7845-9705-AD7650CBE94E}" destId="{A1CB089D-EE13-864D-9F50-FC93D1F93317}" srcOrd="0" destOrd="0" presId="urn:microsoft.com/office/officeart/2005/8/layout/chart3"/>
    <dgm:cxn modelId="{65C70199-AE32-3540-B4B8-AE499F88E486}" type="presParOf" srcId="{C06BB9DD-1807-7845-9705-AD7650CBE94E}" destId="{5B3F17DA-4EC1-984C-BDE3-103DE2739B05}" srcOrd="1" destOrd="0" presId="urn:microsoft.com/office/officeart/2005/8/layout/chart3"/>
    <dgm:cxn modelId="{D2EE7800-FFDE-4545-83E0-EF80DC9273AD}" type="presParOf" srcId="{C06BB9DD-1807-7845-9705-AD7650CBE94E}" destId="{26675FC2-9082-F74A-A70B-1229ABAC83CA}" srcOrd="2" destOrd="0" presId="urn:microsoft.com/office/officeart/2005/8/layout/chart3"/>
    <dgm:cxn modelId="{8D364160-C37B-434F-B5C2-9BCAB567FA36}" type="presParOf" srcId="{C06BB9DD-1807-7845-9705-AD7650CBE94E}" destId="{5BB22576-B944-0D42-BA22-29AB1EBCF52A}" srcOrd="3" destOrd="0" presId="urn:microsoft.com/office/officeart/2005/8/layout/chart3"/>
    <dgm:cxn modelId="{16F2D439-5698-F244-B0C0-67225C57D567}" type="presParOf" srcId="{C06BB9DD-1807-7845-9705-AD7650CBE94E}" destId="{61686AD3-BC84-304B-B526-451ABB274C5B}" srcOrd="4" destOrd="0" presId="urn:microsoft.com/office/officeart/2005/8/layout/chart3"/>
    <dgm:cxn modelId="{E47C006C-85E3-D340-9AA5-745B27310423}" type="presParOf" srcId="{C06BB9DD-1807-7845-9705-AD7650CBE94E}" destId="{A03144EC-7C21-C549-9097-6E71A0C7C27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58295-4FF9-45DC-A941-C1DDA309332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6B6CAB-D7E4-4939-B934-F415C73EB950}">
      <dgm:prSet/>
      <dgm:spPr/>
      <dgm:t>
        <a:bodyPr/>
        <a:lstStyle/>
        <a:p>
          <a:r>
            <a:rPr lang="en-CA" b="0" i="0"/>
            <a:t>Overview: </a:t>
          </a:r>
          <a:endParaRPr lang="en-US"/>
        </a:p>
      </dgm:t>
    </dgm:pt>
    <dgm:pt modelId="{F0398007-0132-4435-8F1C-6B6614126588}" type="parTrans" cxnId="{7F5A229F-E68E-42FB-BF66-0EC1897D0DB4}">
      <dgm:prSet/>
      <dgm:spPr/>
      <dgm:t>
        <a:bodyPr/>
        <a:lstStyle/>
        <a:p>
          <a:endParaRPr lang="en-US"/>
        </a:p>
      </dgm:t>
    </dgm:pt>
    <dgm:pt modelId="{E89544ED-CF8E-4B51-9A99-45A1AF5C0CA1}" type="sibTrans" cxnId="{7F5A229F-E68E-42FB-BF66-0EC1897D0DB4}">
      <dgm:prSet/>
      <dgm:spPr/>
      <dgm:t>
        <a:bodyPr/>
        <a:lstStyle/>
        <a:p>
          <a:endParaRPr lang="en-US"/>
        </a:p>
      </dgm:t>
    </dgm:pt>
    <dgm:pt modelId="{BEF9201D-ACBB-4EFA-9F0A-B21D088D726C}">
      <dgm:prSet/>
      <dgm:spPr/>
      <dgm:t>
        <a:bodyPr/>
        <a:lstStyle/>
        <a:p>
          <a:r>
            <a:rPr lang="en-CA" b="0" i="0"/>
            <a:t>The regression analysis reveals 'Operations - Operator' incidents significantly impact TTC bus delays, necessitating rejection of the null hypothesis for this category.</a:t>
          </a:r>
          <a:endParaRPr lang="en-US"/>
        </a:p>
      </dgm:t>
    </dgm:pt>
    <dgm:pt modelId="{CDF48C36-DC16-49DE-974A-658ED3D1F9D5}" type="parTrans" cxnId="{FAC2C665-A205-45BB-9661-36CF60747D9E}">
      <dgm:prSet/>
      <dgm:spPr/>
      <dgm:t>
        <a:bodyPr/>
        <a:lstStyle/>
        <a:p>
          <a:endParaRPr lang="en-US"/>
        </a:p>
      </dgm:t>
    </dgm:pt>
    <dgm:pt modelId="{62BEF5B8-6555-4CA7-89F8-90FD875654D8}" type="sibTrans" cxnId="{FAC2C665-A205-45BB-9661-36CF60747D9E}">
      <dgm:prSet/>
      <dgm:spPr/>
      <dgm:t>
        <a:bodyPr/>
        <a:lstStyle/>
        <a:p>
          <a:endParaRPr lang="en-US"/>
        </a:p>
      </dgm:t>
    </dgm:pt>
    <dgm:pt modelId="{2738ACC8-2A30-4151-AAAF-159B9B6121E1}">
      <dgm:prSet/>
      <dgm:spPr/>
      <dgm:t>
        <a:bodyPr/>
        <a:lstStyle/>
        <a:p>
          <a:r>
            <a:rPr lang="en-CA" b="0" i="0"/>
            <a:t>Significance of 'Operations - Operator':</a:t>
          </a:r>
          <a:endParaRPr lang="en-US"/>
        </a:p>
      </dgm:t>
    </dgm:pt>
    <dgm:pt modelId="{D296C046-A3FA-4A74-91FC-56715DA50471}" type="parTrans" cxnId="{F94A2231-0032-401D-9A4B-5EB591DA6F2E}">
      <dgm:prSet/>
      <dgm:spPr/>
      <dgm:t>
        <a:bodyPr/>
        <a:lstStyle/>
        <a:p>
          <a:endParaRPr lang="en-US"/>
        </a:p>
      </dgm:t>
    </dgm:pt>
    <dgm:pt modelId="{42445F6E-C728-4830-A5BE-6F3DE9B0F78A}" type="sibTrans" cxnId="{F94A2231-0032-401D-9A4B-5EB591DA6F2E}">
      <dgm:prSet/>
      <dgm:spPr/>
      <dgm:t>
        <a:bodyPr/>
        <a:lstStyle/>
        <a:p>
          <a:endParaRPr lang="en-US"/>
        </a:p>
      </dgm:t>
    </dgm:pt>
    <dgm:pt modelId="{540BCF17-AB8B-4B90-BF4D-1B8566463A7A}">
      <dgm:prSet/>
      <dgm:spPr/>
      <dgm:t>
        <a:bodyPr/>
        <a:lstStyle/>
        <a:p>
          <a:r>
            <a:rPr lang="en-CA" b="0" i="0"/>
            <a:t>Incidents linked to operations and operators correlate with increased delay times, as evidenced by a p-value below 0.05.</a:t>
          </a:r>
          <a:endParaRPr lang="en-US"/>
        </a:p>
      </dgm:t>
    </dgm:pt>
    <dgm:pt modelId="{EF0A6413-680F-4CAF-92A8-1BCC62C16CF3}" type="parTrans" cxnId="{918942D4-5C47-4CBD-A349-2C7CCBB38C6D}">
      <dgm:prSet/>
      <dgm:spPr/>
      <dgm:t>
        <a:bodyPr/>
        <a:lstStyle/>
        <a:p>
          <a:endParaRPr lang="en-US"/>
        </a:p>
      </dgm:t>
    </dgm:pt>
    <dgm:pt modelId="{75E1651B-DD64-4548-9E11-4C8321A4B58C}" type="sibTrans" cxnId="{918942D4-5C47-4CBD-A349-2C7CCBB38C6D}">
      <dgm:prSet/>
      <dgm:spPr/>
      <dgm:t>
        <a:bodyPr/>
        <a:lstStyle/>
        <a:p>
          <a:endParaRPr lang="en-US"/>
        </a:p>
      </dgm:t>
    </dgm:pt>
    <dgm:pt modelId="{B2191A25-32EA-45D4-A140-97B43C186AE8}">
      <dgm:prSet/>
      <dgm:spPr/>
      <dgm:t>
        <a:bodyPr/>
        <a:lstStyle/>
        <a:p>
          <a:r>
            <a:rPr lang="en-CA" b="0" i="0"/>
            <a:t>Analysis of 'Security' and 'Collision - TTC':</a:t>
          </a:r>
          <a:endParaRPr lang="en-US"/>
        </a:p>
      </dgm:t>
    </dgm:pt>
    <dgm:pt modelId="{9F55193E-75FB-4D5F-B674-EE731FF3C779}" type="parTrans" cxnId="{869947B2-46D5-4FAD-BD80-82F43DA9FADA}">
      <dgm:prSet/>
      <dgm:spPr/>
      <dgm:t>
        <a:bodyPr/>
        <a:lstStyle/>
        <a:p>
          <a:endParaRPr lang="en-US"/>
        </a:p>
      </dgm:t>
    </dgm:pt>
    <dgm:pt modelId="{C0D58995-FE4B-4F1B-8DAC-5345DC1CC058}" type="sibTrans" cxnId="{869947B2-46D5-4FAD-BD80-82F43DA9FADA}">
      <dgm:prSet/>
      <dgm:spPr/>
      <dgm:t>
        <a:bodyPr/>
        <a:lstStyle/>
        <a:p>
          <a:endParaRPr lang="en-US"/>
        </a:p>
      </dgm:t>
    </dgm:pt>
    <dgm:pt modelId="{A952AEEA-AAB3-4157-8FC5-7276E3B3A07A}">
      <dgm:prSet/>
      <dgm:spPr/>
      <dgm:t>
        <a:bodyPr/>
        <a:lstStyle/>
        <a:p>
          <a:r>
            <a:rPr lang="en-CA" b="0" i="0"/>
            <a:t>These incident types show no significant difference in delay times compared to 'Cleaning', leading to retention of the null hypothesis for these categories.</a:t>
          </a:r>
          <a:endParaRPr lang="en-US"/>
        </a:p>
      </dgm:t>
    </dgm:pt>
    <dgm:pt modelId="{E9A4BFDF-093A-44D1-98AF-9F12B36C406F}" type="parTrans" cxnId="{064F842B-E2C8-4172-B0DA-A2EFC1DAFC80}">
      <dgm:prSet/>
      <dgm:spPr/>
      <dgm:t>
        <a:bodyPr/>
        <a:lstStyle/>
        <a:p>
          <a:endParaRPr lang="en-US"/>
        </a:p>
      </dgm:t>
    </dgm:pt>
    <dgm:pt modelId="{EBF0DAA2-80D9-4577-93BF-5A441D0AB6CE}" type="sibTrans" cxnId="{064F842B-E2C8-4172-B0DA-A2EFC1DAFC80}">
      <dgm:prSet/>
      <dgm:spPr/>
      <dgm:t>
        <a:bodyPr/>
        <a:lstStyle/>
        <a:p>
          <a:endParaRPr lang="en-US"/>
        </a:p>
      </dgm:t>
    </dgm:pt>
    <dgm:pt modelId="{9F24A694-DA40-4D11-A0F2-0419014AF7F5}">
      <dgm:prSet/>
      <dgm:spPr/>
      <dgm:t>
        <a:bodyPr/>
        <a:lstStyle/>
        <a:p>
          <a:r>
            <a:rPr lang="en-CA" b="0" i="0"/>
            <a:t>Visual Data Confirmation</a:t>
          </a:r>
          <a:endParaRPr lang="en-US"/>
        </a:p>
      </dgm:t>
    </dgm:pt>
    <dgm:pt modelId="{71538F0A-ABC7-46A3-A455-F70A7C04D0FC}" type="parTrans" cxnId="{CBA21EFC-892A-4F78-AC61-728EDDB424CD}">
      <dgm:prSet/>
      <dgm:spPr/>
      <dgm:t>
        <a:bodyPr/>
        <a:lstStyle/>
        <a:p>
          <a:endParaRPr lang="en-US"/>
        </a:p>
      </dgm:t>
    </dgm:pt>
    <dgm:pt modelId="{E71195A1-5461-47D2-A24F-8044F7D12210}" type="sibTrans" cxnId="{CBA21EFC-892A-4F78-AC61-728EDDB424CD}">
      <dgm:prSet/>
      <dgm:spPr/>
      <dgm:t>
        <a:bodyPr/>
        <a:lstStyle/>
        <a:p>
          <a:endParaRPr lang="en-US"/>
        </a:p>
      </dgm:t>
    </dgm:pt>
    <dgm:pt modelId="{1481605B-1461-400A-9795-5E369BFEA2CF}">
      <dgm:prSet/>
      <dgm:spPr/>
      <dgm:t>
        <a:bodyPr/>
        <a:lstStyle/>
        <a:p>
          <a:r>
            <a:rPr lang="en-CA" b="0" i="0"/>
            <a:t>The boxplot, jitter plot, and scatterplot corroborate the significant impact of 'Operations - Operator' incidents on delays. Addressing these operational issues is vital for improving TTC bus punctuality.</a:t>
          </a:r>
          <a:endParaRPr lang="en-US"/>
        </a:p>
      </dgm:t>
    </dgm:pt>
    <dgm:pt modelId="{B2EA7DC6-BFE1-44F2-BEBA-A42578AA4882}" type="parTrans" cxnId="{4AB11823-13C4-4CC1-A4D7-666546A4158A}">
      <dgm:prSet/>
      <dgm:spPr/>
      <dgm:t>
        <a:bodyPr/>
        <a:lstStyle/>
        <a:p>
          <a:endParaRPr lang="en-US"/>
        </a:p>
      </dgm:t>
    </dgm:pt>
    <dgm:pt modelId="{3AB739BE-B5CE-4312-BC38-1D119C15DFA3}" type="sibTrans" cxnId="{4AB11823-13C4-4CC1-A4D7-666546A4158A}">
      <dgm:prSet/>
      <dgm:spPr/>
      <dgm:t>
        <a:bodyPr/>
        <a:lstStyle/>
        <a:p>
          <a:endParaRPr lang="en-US"/>
        </a:p>
      </dgm:t>
    </dgm:pt>
    <dgm:pt modelId="{D90046F5-092B-4A4A-9470-EEF018FBE794}" type="pres">
      <dgm:prSet presAssocID="{FF358295-4FF9-45DC-A941-C1DDA3093327}" presName="Name0" presStyleCnt="0">
        <dgm:presLayoutVars>
          <dgm:dir/>
          <dgm:animLvl val="lvl"/>
          <dgm:resizeHandles val="exact"/>
        </dgm:presLayoutVars>
      </dgm:prSet>
      <dgm:spPr/>
    </dgm:pt>
    <dgm:pt modelId="{E579B24E-C462-2744-BA72-A243055805B8}" type="pres">
      <dgm:prSet presAssocID="{E36B6CAB-D7E4-4939-B934-F415C73EB950}" presName="linNode" presStyleCnt="0"/>
      <dgm:spPr/>
    </dgm:pt>
    <dgm:pt modelId="{A1D5D696-2CA7-D641-8A29-E6FA2A4F8A24}" type="pres">
      <dgm:prSet presAssocID="{E36B6CAB-D7E4-4939-B934-F415C73EB95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8E861AA-9469-EE48-9257-83A889E9F771}" type="pres">
      <dgm:prSet presAssocID="{E36B6CAB-D7E4-4939-B934-F415C73EB950}" presName="descendantText" presStyleLbl="alignAccFollowNode1" presStyleIdx="0" presStyleCnt="4">
        <dgm:presLayoutVars>
          <dgm:bulletEnabled/>
        </dgm:presLayoutVars>
      </dgm:prSet>
      <dgm:spPr/>
    </dgm:pt>
    <dgm:pt modelId="{DC00FB51-8B62-B042-911A-DC7EEE141FCE}" type="pres">
      <dgm:prSet presAssocID="{E89544ED-CF8E-4B51-9A99-45A1AF5C0CA1}" presName="sp" presStyleCnt="0"/>
      <dgm:spPr/>
    </dgm:pt>
    <dgm:pt modelId="{76F6D8B8-824F-E549-9E2D-CC80FEC15CCE}" type="pres">
      <dgm:prSet presAssocID="{2738ACC8-2A30-4151-AAAF-159B9B6121E1}" presName="linNode" presStyleCnt="0"/>
      <dgm:spPr/>
    </dgm:pt>
    <dgm:pt modelId="{AA9C0374-B443-9044-9323-E91B05239DA6}" type="pres">
      <dgm:prSet presAssocID="{2738ACC8-2A30-4151-AAAF-159B9B6121E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89E429C-C018-564B-8D6E-DC8049DFB33A}" type="pres">
      <dgm:prSet presAssocID="{2738ACC8-2A30-4151-AAAF-159B9B6121E1}" presName="descendantText" presStyleLbl="alignAccFollowNode1" presStyleIdx="1" presStyleCnt="4">
        <dgm:presLayoutVars>
          <dgm:bulletEnabled/>
        </dgm:presLayoutVars>
      </dgm:prSet>
      <dgm:spPr/>
    </dgm:pt>
    <dgm:pt modelId="{42CEF193-E9C6-7044-A9F3-32CF551E5F16}" type="pres">
      <dgm:prSet presAssocID="{42445F6E-C728-4830-A5BE-6F3DE9B0F78A}" presName="sp" presStyleCnt="0"/>
      <dgm:spPr/>
    </dgm:pt>
    <dgm:pt modelId="{D2E10D3E-50E7-444B-846D-361DFC5565E2}" type="pres">
      <dgm:prSet presAssocID="{B2191A25-32EA-45D4-A140-97B43C186AE8}" presName="linNode" presStyleCnt="0"/>
      <dgm:spPr/>
    </dgm:pt>
    <dgm:pt modelId="{90C92ED1-DBEC-3145-BFA5-46E3A9C6C8D2}" type="pres">
      <dgm:prSet presAssocID="{B2191A25-32EA-45D4-A140-97B43C186AE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109B596E-4753-534C-9763-AD02BFFE9B9C}" type="pres">
      <dgm:prSet presAssocID="{B2191A25-32EA-45D4-A140-97B43C186AE8}" presName="descendantText" presStyleLbl="alignAccFollowNode1" presStyleIdx="2" presStyleCnt="4">
        <dgm:presLayoutVars>
          <dgm:bulletEnabled/>
        </dgm:presLayoutVars>
      </dgm:prSet>
      <dgm:spPr/>
    </dgm:pt>
    <dgm:pt modelId="{7B9D3B10-C4F3-2945-B4BA-8102D05C7ADB}" type="pres">
      <dgm:prSet presAssocID="{C0D58995-FE4B-4F1B-8DAC-5345DC1CC058}" presName="sp" presStyleCnt="0"/>
      <dgm:spPr/>
    </dgm:pt>
    <dgm:pt modelId="{04A10425-6006-5545-90D5-981BA0F54F6A}" type="pres">
      <dgm:prSet presAssocID="{9F24A694-DA40-4D11-A0F2-0419014AF7F5}" presName="linNode" presStyleCnt="0"/>
      <dgm:spPr/>
    </dgm:pt>
    <dgm:pt modelId="{85321ABC-16C5-1749-86C1-0B680028A426}" type="pres">
      <dgm:prSet presAssocID="{9F24A694-DA40-4D11-A0F2-0419014AF7F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B8A7767-E9E9-404C-84C9-C6C4F7130904}" type="pres">
      <dgm:prSet presAssocID="{9F24A694-DA40-4D11-A0F2-0419014AF7F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E1998C1E-E35C-3D41-8FA8-5662475CB1C9}" type="presOf" srcId="{FF358295-4FF9-45DC-A941-C1DDA3093327}" destId="{D90046F5-092B-4A4A-9470-EEF018FBE794}" srcOrd="0" destOrd="0" presId="urn:microsoft.com/office/officeart/2016/7/layout/VerticalSolidActionList"/>
    <dgm:cxn modelId="{4AB11823-13C4-4CC1-A4D7-666546A4158A}" srcId="{9F24A694-DA40-4D11-A0F2-0419014AF7F5}" destId="{1481605B-1461-400A-9795-5E369BFEA2CF}" srcOrd="0" destOrd="0" parTransId="{B2EA7DC6-BFE1-44F2-BEBA-A42578AA4882}" sibTransId="{3AB739BE-B5CE-4312-BC38-1D119C15DFA3}"/>
    <dgm:cxn modelId="{064F842B-E2C8-4172-B0DA-A2EFC1DAFC80}" srcId="{B2191A25-32EA-45D4-A140-97B43C186AE8}" destId="{A952AEEA-AAB3-4157-8FC5-7276E3B3A07A}" srcOrd="0" destOrd="0" parTransId="{E9A4BFDF-093A-44D1-98AF-9F12B36C406F}" sibTransId="{EBF0DAA2-80D9-4577-93BF-5A441D0AB6CE}"/>
    <dgm:cxn modelId="{F94A2231-0032-401D-9A4B-5EB591DA6F2E}" srcId="{FF358295-4FF9-45DC-A941-C1DDA3093327}" destId="{2738ACC8-2A30-4151-AAAF-159B9B6121E1}" srcOrd="1" destOrd="0" parTransId="{D296C046-A3FA-4A74-91FC-56715DA50471}" sibTransId="{42445F6E-C728-4830-A5BE-6F3DE9B0F78A}"/>
    <dgm:cxn modelId="{FAC2C665-A205-45BB-9661-36CF60747D9E}" srcId="{E36B6CAB-D7E4-4939-B934-F415C73EB950}" destId="{BEF9201D-ACBB-4EFA-9F0A-B21D088D726C}" srcOrd="0" destOrd="0" parTransId="{CDF48C36-DC16-49DE-974A-658ED3D1F9D5}" sibTransId="{62BEF5B8-6555-4CA7-89F8-90FD875654D8}"/>
    <dgm:cxn modelId="{D1373374-CD48-1D4F-814C-FBF1DD455186}" type="presOf" srcId="{A952AEEA-AAB3-4157-8FC5-7276E3B3A07A}" destId="{109B596E-4753-534C-9763-AD02BFFE9B9C}" srcOrd="0" destOrd="0" presId="urn:microsoft.com/office/officeart/2016/7/layout/VerticalSolidActionList"/>
    <dgm:cxn modelId="{7EC4FC9E-BB9F-4344-ADC1-FDD28F74C8D5}" type="presOf" srcId="{2738ACC8-2A30-4151-AAAF-159B9B6121E1}" destId="{AA9C0374-B443-9044-9323-E91B05239DA6}" srcOrd="0" destOrd="0" presId="urn:microsoft.com/office/officeart/2016/7/layout/VerticalSolidActionList"/>
    <dgm:cxn modelId="{7F5A229F-E68E-42FB-BF66-0EC1897D0DB4}" srcId="{FF358295-4FF9-45DC-A941-C1DDA3093327}" destId="{E36B6CAB-D7E4-4939-B934-F415C73EB950}" srcOrd="0" destOrd="0" parTransId="{F0398007-0132-4435-8F1C-6B6614126588}" sibTransId="{E89544ED-CF8E-4B51-9A99-45A1AF5C0CA1}"/>
    <dgm:cxn modelId="{6057EAB1-65BA-A14A-884F-B463295BDCCC}" type="presOf" srcId="{BEF9201D-ACBB-4EFA-9F0A-B21D088D726C}" destId="{08E861AA-9469-EE48-9257-83A889E9F771}" srcOrd="0" destOrd="0" presId="urn:microsoft.com/office/officeart/2016/7/layout/VerticalSolidActionList"/>
    <dgm:cxn modelId="{869947B2-46D5-4FAD-BD80-82F43DA9FADA}" srcId="{FF358295-4FF9-45DC-A941-C1DDA3093327}" destId="{B2191A25-32EA-45D4-A140-97B43C186AE8}" srcOrd="2" destOrd="0" parTransId="{9F55193E-75FB-4D5F-B674-EE731FF3C779}" sibTransId="{C0D58995-FE4B-4F1B-8DAC-5345DC1CC058}"/>
    <dgm:cxn modelId="{9AE39BCF-0054-EC42-9D0C-8BC1EC1BC582}" type="presOf" srcId="{540BCF17-AB8B-4B90-BF4D-1B8566463A7A}" destId="{D89E429C-C018-564B-8D6E-DC8049DFB33A}" srcOrd="0" destOrd="0" presId="urn:microsoft.com/office/officeart/2016/7/layout/VerticalSolidActionList"/>
    <dgm:cxn modelId="{918942D4-5C47-4CBD-A349-2C7CCBB38C6D}" srcId="{2738ACC8-2A30-4151-AAAF-159B9B6121E1}" destId="{540BCF17-AB8B-4B90-BF4D-1B8566463A7A}" srcOrd="0" destOrd="0" parTransId="{EF0A6413-680F-4CAF-92A8-1BCC62C16CF3}" sibTransId="{75E1651B-DD64-4548-9E11-4C8321A4B58C}"/>
    <dgm:cxn modelId="{1B1BFCE6-6589-0A41-B68B-D91C37ED3D44}" type="presOf" srcId="{B2191A25-32EA-45D4-A140-97B43C186AE8}" destId="{90C92ED1-DBEC-3145-BFA5-46E3A9C6C8D2}" srcOrd="0" destOrd="0" presId="urn:microsoft.com/office/officeart/2016/7/layout/VerticalSolidActionList"/>
    <dgm:cxn modelId="{A61111EF-9D89-2E44-AF57-2EFDE3BF96CE}" type="presOf" srcId="{1481605B-1461-400A-9795-5E369BFEA2CF}" destId="{2B8A7767-E9E9-404C-84C9-C6C4F7130904}" srcOrd="0" destOrd="0" presId="urn:microsoft.com/office/officeart/2016/7/layout/VerticalSolidActionList"/>
    <dgm:cxn modelId="{B34514F9-520F-5D48-ACD1-376593114F31}" type="presOf" srcId="{E36B6CAB-D7E4-4939-B934-F415C73EB950}" destId="{A1D5D696-2CA7-D641-8A29-E6FA2A4F8A24}" srcOrd="0" destOrd="0" presId="urn:microsoft.com/office/officeart/2016/7/layout/VerticalSolidActionList"/>
    <dgm:cxn modelId="{CBA21EFC-892A-4F78-AC61-728EDDB424CD}" srcId="{FF358295-4FF9-45DC-A941-C1DDA3093327}" destId="{9F24A694-DA40-4D11-A0F2-0419014AF7F5}" srcOrd="3" destOrd="0" parTransId="{71538F0A-ABC7-46A3-A455-F70A7C04D0FC}" sibTransId="{E71195A1-5461-47D2-A24F-8044F7D12210}"/>
    <dgm:cxn modelId="{374CDAFF-E46D-364A-AE7E-72BAC4D9B04F}" type="presOf" srcId="{9F24A694-DA40-4D11-A0F2-0419014AF7F5}" destId="{85321ABC-16C5-1749-86C1-0B680028A426}" srcOrd="0" destOrd="0" presId="urn:microsoft.com/office/officeart/2016/7/layout/VerticalSolidActionList"/>
    <dgm:cxn modelId="{663694B2-3B4B-3E40-B301-592026D7D4E7}" type="presParOf" srcId="{D90046F5-092B-4A4A-9470-EEF018FBE794}" destId="{E579B24E-C462-2744-BA72-A243055805B8}" srcOrd="0" destOrd="0" presId="urn:microsoft.com/office/officeart/2016/7/layout/VerticalSolidActionList"/>
    <dgm:cxn modelId="{E25ADB65-913A-6944-AD7E-914EA79702B6}" type="presParOf" srcId="{E579B24E-C462-2744-BA72-A243055805B8}" destId="{A1D5D696-2CA7-D641-8A29-E6FA2A4F8A24}" srcOrd="0" destOrd="0" presId="urn:microsoft.com/office/officeart/2016/7/layout/VerticalSolidActionList"/>
    <dgm:cxn modelId="{7318C2D1-58CA-F146-B4F7-F59F0042A48F}" type="presParOf" srcId="{E579B24E-C462-2744-BA72-A243055805B8}" destId="{08E861AA-9469-EE48-9257-83A889E9F771}" srcOrd="1" destOrd="0" presId="urn:microsoft.com/office/officeart/2016/7/layout/VerticalSolidActionList"/>
    <dgm:cxn modelId="{6A63421D-ECA9-024B-9389-CC95C2DAA34D}" type="presParOf" srcId="{D90046F5-092B-4A4A-9470-EEF018FBE794}" destId="{DC00FB51-8B62-B042-911A-DC7EEE141FCE}" srcOrd="1" destOrd="0" presId="urn:microsoft.com/office/officeart/2016/7/layout/VerticalSolidActionList"/>
    <dgm:cxn modelId="{58F5F943-4FF5-2646-8926-CE62CF64BF06}" type="presParOf" srcId="{D90046F5-092B-4A4A-9470-EEF018FBE794}" destId="{76F6D8B8-824F-E549-9E2D-CC80FEC15CCE}" srcOrd="2" destOrd="0" presId="urn:microsoft.com/office/officeart/2016/7/layout/VerticalSolidActionList"/>
    <dgm:cxn modelId="{254F6C09-60C9-7D44-A9B3-A99D3F140713}" type="presParOf" srcId="{76F6D8B8-824F-E549-9E2D-CC80FEC15CCE}" destId="{AA9C0374-B443-9044-9323-E91B05239DA6}" srcOrd="0" destOrd="0" presId="urn:microsoft.com/office/officeart/2016/7/layout/VerticalSolidActionList"/>
    <dgm:cxn modelId="{51FFFFF5-5900-2E47-9125-8F106815CA61}" type="presParOf" srcId="{76F6D8B8-824F-E549-9E2D-CC80FEC15CCE}" destId="{D89E429C-C018-564B-8D6E-DC8049DFB33A}" srcOrd="1" destOrd="0" presId="urn:microsoft.com/office/officeart/2016/7/layout/VerticalSolidActionList"/>
    <dgm:cxn modelId="{754539EC-EE47-D840-8B29-37A2B55945E6}" type="presParOf" srcId="{D90046F5-092B-4A4A-9470-EEF018FBE794}" destId="{42CEF193-E9C6-7044-A9F3-32CF551E5F16}" srcOrd="3" destOrd="0" presId="urn:microsoft.com/office/officeart/2016/7/layout/VerticalSolidActionList"/>
    <dgm:cxn modelId="{4F79D7EA-1E98-DF4B-8A2D-01EDF796F4FB}" type="presParOf" srcId="{D90046F5-092B-4A4A-9470-EEF018FBE794}" destId="{D2E10D3E-50E7-444B-846D-361DFC5565E2}" srcOrd="4" destOrd="0" presId="urn:microsoft.com/office/officeart/2016/7/layout/VerticalSolidActionList"/>
    <dgm:cxn modelId="{646EB608-232A-6D46-9708-F8422BD2AA65}" type="presParOf" srcId="{D2E10D3E-50E7-444B-846D-361DFC5565E2}" destId="{90C92ED1-DBEC-3145-BFA5-46E3A9C6C8D2}" srcOrd="0" destOrd="0" presId="urn:microsoft.com/office/officeart/2016/7/layout/VerticalSolidActionList"/>
    <dgm:cxn modelId="{8A739120-A80E-864D-9137-E412143A1E88}" type="presParOf" srcId="{D2E10D3E-50E7-444B-846D-361DFC5565E2}" destId="{109B596E-4753-534C-9763-AD02BFFE9B9C}" srcOrd="1" destOrd="0" presId="urn:microsoft.com/office/officeart/2016/7/layout/VerticalSolidActionList"/>
    <dgm:cxn modelId="{B206B1D8-2056-0E44-B41E-99A69C5EC5AB}" type="presParOf" srcId="{D90046F5-092B-4A4A-9470-EEF018FBE794}" destId="{7B9D3B10-C4F3-2945-B4BA-8102D05C7ADB}" srcOrd="5" destOrd="0" presId="urn:microsoft.com/office/officeart/2016/7/layout/VerticalSolidActionList"/>
    <dgm:cxn modelId="{55153B91-7803-5642-A3D7-21E1509B25A3}" type="presParOf" srcId="{D90046F5-092B-4A4A-9470-EEF018FBE794}" destId="{04A10425-6006-5545-90D5-981BA0F54F6A}" srcOrd="6" destOrd="0" presId="urn:microsoft.com/office/officeart/2016/7/layout/VerticalSolidActionList"/>
    <dgm:cxn modelId="{A23C2720-AD69-C247-B322-69F472F5D83D}" type="presParOf" srcId="{04A10425-6006-5545-90D5-981BA0F54F6A}" destId="{85321ABC-16C5-1749-86C1-0B680028A426}" srcOrd="0" destOrd="0" presId="urn:microsoft.com/office/officeart/2016/7/layout/VerticalSolidActionList"/>
    <dgm:cxn modelId="{0D3D178B-556C-BD43-AE8C-26925638EC9B}" type="presParOf" srcId="{04A10425-6006-5545-90D5-981BA0F54F6A}" destId="{2B8A7767-E9E9-404C-84C9-C6C4F713090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B089D-EE13-864D-9F50-FC93D1F93317}">
      <dsp:nvSpPr>
        <dsp:cNvPr id="0" name=""/>
        <dsp:cNvSpPr/>
      </dsp:nvSpPr>
      <dsp:spPr>
        <a:xfrm>
          <a:off x="643645" y="383279"/>
          <a:ext cx="4769703" cy="4769703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 Composition: Includes 2,832 records detailing incident types, timings, and delay durations for TTC buses in 2021.</a:t>
          </a:r>
        </a:p>
      </dsp:txBody>
      <dsp:txXfrm>
        <a:off x="3236888" y="1263403"/>
        <a:ext cx="1618292" cy="1589901"/>
      </dsp:txXfrm>
    </dsp:sp>
    <dsp:sp modelId="{26675FC2-9082-F74A-A70B-1229ABAC83CA}">
      <dsp:nvSpPr>
        <dsp:cNvPr id="0" name=""/>
        <dsp:cNvSpPr/>
      </dsp:nvSpPr>
      <dsp:spPr>
        <a:xfrm>
          <a:off x="397778" y="525235"/>
          <a:ext cx="4769703" cy="4769703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 Variables: Focuses on date, time, incident type, delay duration (Min.Delay and Min.Gap), and bus routes.</a:t>
          </a:r>
        </a:p>
      </dsp:txBody>
      <dsp:txXfrm>
        <a:off x="1703768" y="3534691"/>
        <a:ext cx="2157723" cy="1476336"/>
      </dsp:txXfrm>
    </dsp:sp>
    <dsp:sp modelId="{61686AD3-BC84-304B-B526-451ABB274C5B}">
      <dsp:nvSpPr>
        <dsp:cNvPr id="0" name=""/>
        <dsp:cNvSpPr/>
      </dsp:nvSpPr>
      <dsp:spPr>
        <a:xfrm>
          <a:off x="397778" y="525235"/>
          <a:ext cx="4769703" cy="4769703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Focus: Concentrates on the top five common incidents to assess their impact on bus delay times.</a:t>
          </a:r>
        </a:p>
      </dsp:txBody>
      <dsp:txXfrm>
        <a:off x="908818" y="1462141"/>
        <a:ext cx="1618292" cy="1589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861AA-9469-EE48-9257-83A889E9F771}">
      <dsp:nvSpPr>
        <dsp:cNvPr id="0" name=""/>
        <dsp:cNvSpPr/>
      </dsp:nvSpPr>
      <dsp:spPr>
        <a:xfrm>
          <a:off x="1162225" y="2620"/>
          <a:ext cx="4648902" cy="13571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344722" rIns="90202" bIns="34472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The regression analysis reveals 'Operations - Operator' incidents significantly impact TTC bus delays, necessitating rejection of the null hypothesis for this category.</a:t>
          </a:r>
          <a:endParaRPr lang="en-US" sz="1200" kern="1200"/>
        </a:p>
      </dsp:txBody>
      <dsp:txXfrm>
        <a:off x="1162225" y="2620"/>
        <a:ext cx="4648902" cy="1357171"/>
      </dsp:txXfrm>
    </dsp:sp>
    <dsp:sp modelId="{A1D5D696-2CA7-D641-8A29-E6FA2A4F8A24}">
      <dsp:nvSpPr>
        <dsp:cNvPr id="0" name=""/>
        <dsp:cNvSpPr/>
      </dsp:nvSpPr>
      <dsp:spPr>
        <a:xfrm>
          <a:off x="0" y="2620"/>
          <a:ext cx="1162225" cy="1357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134058" rIns="61501" bIns="1340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Overview: </a:t>
          </a:r>
          <a:endParaRPr lang="en-US" sz="1500" kern="1200"/>
        </a:p>
      </dsp:txBody>
      <dsp:txXfrm>
        <a:off x="0" y="2620"/>
        <a:ext cx="1162225" cy="1357171"/>
      </dsp:txXfrm>
    </dsp:sp>
    <dsp:sp modelId="{D89E429C-C018-564B-8D6E-DC8049DFB33A}">
      <dsp:nvSpPr>
        <dsp:cNvPr id="0" name=""/>
        <dsp:cNvSpPr/>
      </dsp:nvSpPr>
      <dsp:spPr>
        <a:xfrm>
          <a:off x="1162225" y="1441222"/>
          <a:ext cx="4648902" cy="13571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344722" rIns="90202" bIns="34472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Incidents linked to operations and operators correlate with increased delay times, as evidenced by a p-value below 0.05.</a:t>
          </a:r>
          <a:endParaRPr lang="en-US" sz="1200" kern="1200"/>
        </a:p>
      </dsp:txBody>
      <dsp:txXfrm>
        <a:off x="1162225" y="1441222"/>
        <a:ext cx="4648902" cy="1357171"/>
      </dsp:txXfrm>
    </dsp:sp>
    <dsp:sp modelId="{AA9C0374-B443-9044-9323-E91B05239DA6}">
      <dsp:nvSpPr>
        <dsp:cNvPr id="0" name=""/>
        <dsp:cNvSpPr/>
      </dsp:nvSpPr>
      <dsp:spPr>
        <a:xfrm>
          <a:off x="0" y="1441222"/>
          <a:ext cx="1162225" cy="13571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134058" rIns="61501" bIns="1340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Significance of 'Operations - Operator':</a:t>
          </a:r>
          <a:endParaRPr lang="en-US" sz="1500" kern="1200"/>
        </a:p>
      </dsp:txBody>
      <dsp:txXfrm>
        <a:off x="0" y="1441222"/>
        <a:ext cx="1162225" cy="1357171"/>
      </dsp:txXfrm>
    </dsp:sp>
    <dsp:sp modelId="{109B596E-4753-534C-9763-AD02BFFE9B9C}">
      <dsp:nvSpPr>
        <dsp:cNvPr id="0" name=""/>
        <dsp:cNvSpPr/>
      </dsp:nvSpPr>
      <dsp:spPr>
        <a:xfrm>
          <a:off x="1162225" y="2879824"/>
          <a:ext cx="4648902" cy="13571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344722" rIns="90202" bIns="34472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These incident types show no significant difference in delay times compared to 'Cleaning', leading to retention of the null hypothesis for these categories.</a:t>
          </a:r>
          <a:endParaRPr lang="en-US" sz="1200" kern="1200"/>
        </a:p>
      </dsp:txBody>
      <dsp:txXfrm>
        <a:off x="1162225" y="2879824"/>
        <a:ext cx="4648902" cy="1357171"/>
      </dsp:txXfrm>
    </dsp:sp>
    <dsp:sp modelId="{90C92ED1-DBEC-3145-BFA5-46E3A9C6C8D2}">
      <dsp:nvSpPr>
        <dsp:cNvPr id="0" name=""/>
        <dsp:cNvSpPr/>
      </dsp:nvSpPr>
      <dsp:spPr>
        <a:xfrm>
          <a:off x="0" y="2879824"/>
          <a:ext cx="1162225" cy="13571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134058" rIns="61501" bIns="1340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Analysis of 'Security' and 'Collision - TTC':</a:t>
          </a:r>
          <a:endParaRPr lang="en-US" sz="1500" kern="1200"/>
        </a:p>
      </dsp:txBody>
      <dsp:txXfrm>
        <a:off x="0" y="2879824"/>
        <a:ext cx="1162225" cy="1357171"/>
      </dsp:txXfrm>
    </dsp:sp>
    <dsp:sp modelId="{2B8A7767-E9E9-404C-84C9-C6C4F7130904}">
      <dsp:nvSpPr>
        <dsp:cNvPr id="0" name=""/>
        <dsp:cNvSpPr/>
      </dsp:nvSpPr>
      <dsp:spPr>
        <a:xfrm>
          <a:off x="1162225" y="4318426"/>
          <a:ext cx="4648902" cy="13571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02" tIns="344722" rIns="90202" bIns="34472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/>
            <a:t>The boxplot, jitter plot, and scatterplot corroborate the significant impact of 'Operations - Operator' incidents on delays. Addressing these operational issues is vital for improving TTC bus punctuality.</a:t>
          </a:r>
          <a:endParaRPr lang="en-US" sz="1200" kern="1200"/>
        </a:p>
      </dsp:txBody>
      <dsp:txXfrm>
        <a:off x="1162225" y="4318426"/>
        <a:ext cx="4648902" cy="1357171"/>
      </dsp:txXfrm>
    </dsp:sp>
    <dsp:sp modelId="{85321ABC-16C5-1749-86C1-0B680028A426}">
      <dsp:nvSpPr>
        <dsp:cNvPr id="0" name=""/>
        <dsp:cNvSpPr/>
      </dsp:nvSpPr>
      <dsp:spPr>
        <a:xfrm>
          <a:off x="0" y="4318426"/>
          <a:ext cx="1162225" cy="13571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01" tIns="134058" rIns="61501" bIns="1340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i="0" kern="1200"/>
            <a:t>Visual Data Confirmation</a:t>
          </a:r>
          <a:endParaRPr lang="en-US" sz="1500" kern="1200"/>
        </a:p>
      </dsp:txBody>
      <dsp:txXfrm>
        <a:off x="0" y="4318426"/>
        <a:ext cx="1162225" cy="1357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321E-68FA-CC87-8335-FB520865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AF10F-8F99-10D9-8C7D-5E0827FEB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39F0-7DAF-4A2A-52E9-27B49753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D79E-4E0D-5D7F-E4BD-E2EE44AE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4E40-4474-DF90-385F-EB43D6A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462D-FC18-16A5-9214-3C00FE39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26E72-66D9-810C-D18F-C6F7D1C17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8A07-CED3-36F1-CB6C-7D8DD5F8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B243-F779-123A-EF9E-652B0253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5528-7E39-90BA-47AA-4AE9EFA0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30B4E-18BB-257D-9EE8-BE01D8937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837E7-E9BB-0E07-D75A-CB94917B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3776-9C44-749C-8A6E-828E7557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C4F9-0BF8-78D0-B6A2-77FA8751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E5B8-F1B1-C0F3-EDC6-C505EA28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7041-A832-FEE9-886D-7AC3EA6A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0194-0EB0-76E0-2CBF-E98A35CB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F24A3-5483-7D3F-C2BC-25C73B63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545F-6853-63E9-976A-BBE979D1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8B83-77F5-28DA-A583-44448D87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2A1A-3393-1A9B-3590-6EA215B5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761D-6C3E-6609-AA54-2996CDF5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1AFF-5E7A-32B7-DF27-1A16591F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8385-37D1-2B2E-239D-08B3017B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635E-4275-7C24-C120-BED7C768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FB7A-C85A-FEBF-06A9-6FBC6BFB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077C-6EF5-A387-C511-5E7FD7CA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29382-F67E-ECB0-D02C-6B6C72C69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7DC7B-FD52-3F22-7FA1-DA88B807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7B0E-8F3D-FC97-0CFA-1B043271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9EBC-C459-7E65-D9A5-44CA1890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742-BB10-7FE2-095A-0DDCC608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2A59-AD8A-167C-AEC7-18F588C8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FD8B3-B484-7130-3D6B-F9830CD98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1AA4-9B65-7D35-8358-23B6A5289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00101-C693-F6F9-7D93-B55C0CFFD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A6C97-C5A5-038A-A9B7-85689426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169D0-D851-54B3-DB03-61CFA22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3D744-13CC-AC0B-4DB8-4A0CB39F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DE2B-D3D1-1416-A1A5-6C5579F7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F0DB8-C6D3-4B83-6F2D-9EA05858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54AE9-A5BE-FEC9-BF21-687FD523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2AAE-CCFD-69E0-C346-8384DBB0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C403C-09DB-F8F2-16EF-54C68C74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23BE5-2911-9213-DB83-BBBBC704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1DE2-3521-ED64-A143-3873A840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E3CC-F3E0-B6FF-D4B5-5388AFE5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2181-0FB7-778A-DD7E-9800E58F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26C5A-921E-C086-53B7-9E8F28792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BC738-0D10-23D8-9AA9-CB55E5BC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2D62-C797-9660-EAC1-326F701F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E7263-DBA9-F609-C9B6-DFE5E01F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5A6F-521F-1C7E-6CFC-247DB5E06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AE192-F0ED-6149-8911-7019934F9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19A89-BB5E-28AE-F864-B97BCCE1A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85181-D5B6-053C-8E5E-CA68F2A8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4870C-426F-262D-91A2-0B0CC485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8633-1653-5689-EE42-1C537E59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E6739-308E-390E-6FE4-6E089F93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AA88F-271E-0151-4C99-DAFA56C2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945F-1E14-C282-4297-83E1AA27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1664-5A0A-AB4D-8BEE-FA844CF5FF2F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835D-A53E-070C-760D-19894F256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00DF-7F4C-1673-63DB-9F09BB2E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D9C2-018A-E947-B1A6-2D75F8BD7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1D10F-EB8C-8DC3-B863-D77E3777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TTC Bus Transit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F19A0-6CE5-A13D-BEBD-FAD399FF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By: Muhammad Hassan Zahoor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4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7B94DE-0BB7-5811-9543-506C4BF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24" name="Content Placeholder 8">
            <a:extLst>
              <a:ext uri="{FF2B5EF4-FFF2-40B4-BE49-F238E27FC236}">
                <a16:creationId xmlns:a16="http://schemas.microsoft.com/office/drawing/2014/main" id="{7E6D574C-A555-1E5A-8E78-4C6FB53DD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56474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39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DD78D-B487-7ECB-6B8D-D06B063F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Hypothesis 2</a:t>
            </a:r>
            <a:endParaRPr lang="en-US" dirty="0"/>
          </a:p>
        </p:txBody>
      </p:sp>
      <p:pic>
        <p:nvPicPr>
          <p:cNvPr id="15" name="Picture 4" descr="Interior of empty bus">
            <a:extLst>
              <a:ext uri="{FF2B5EF4-FFF2-40B4-BE49-F238E27FC236}">
                <a16:creationId xmlns:a16="http://schemas.microsoft.com/office/drawing/2014/main" id="{ACE7DCFE-F679-6F64-C1B0-EB73EC661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7" r="31037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3D99-809D-A75C-4648-88A42868F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CA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(H0): The time of day does not significantly affect the duration of delay (Min Delay) for TTC buses.</a:t>
            </a:r>
            <a:endParaRPr lang="en-CA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(H1): The time of day has a significant effect on the duration of delay for TTC buses.</a:t>
            </a:r>
            <a:endParaRPr lang="en-CA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chose this hypothesis to understand if there's a systematic pattern in bus delays that correlate with certain times of the day,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639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D533C-ECF3-B6B2-1F6A-6DBFB171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Sample T-Test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3266B-8CE4-C0C5-302A-A64A84B30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t-test indicates significant differences in average delays (p-value = 0.02969 which is less than 0.05), with holidays having longer delays than weekdays.</a:t>
            </a:r>
          </a:p>
          <a:p>
            <a:r>
              <a:rPr lang="en-US" sz="2000" dirty="0"/>
              <a:t>The 95% confidence interval ranges between -113 to -6 minutes, suggesting more extended delays during holidays.</a:t>
            </a:r>
          </a:p>
          <a:p>
            <a:r>
              <a:rPr lang="en-US" sz="2000" dirty="0"/>
              <a:t>Variance test results show a notable disparity in delay variability between weekdays and holidays.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50220F-C0D3-5198-D9A0-482204BA71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2398620"/>
            <a:ext cx="5458968" cy="20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D533C-ECF3-B6B2-1F6A-6DBFB171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3266B-8CE4-C0C5-302A-A64A84B30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The boxplot reveals greater delay variability on holidays, with a wider interquartile range.</a:t>
            </a:r>
          </a:p>
          <a:p>
            <a:r>
              <a:rPr lang="en-US" sz="2000"/>
              <a:t>Holidays are characterized by several longer delay outliers.</a:t>
            </a:r>
          </a:p>
          <a:p>
            <a:r>
              <a:rPr lang="en-US" sz="2000"/>
              <a:t>Weekdays generally exhibit more consistency with fewer and shorter delays.</a:t>
            </a:r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CCF66BD9-BBFB-D915-4FD1-A76FF5F7E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79698"/>
            <a:ext cx="6903720" cy="52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5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D533C-ECF3-B6B2-1F6A-6DBFB171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 Sample T-Test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3266B-8CE4-C0C5-302A-A64A84B30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Histogram displays a broader spread of delays during holidays, indicating a mix of short and prolonged delays.</a:t>
            </a:r>
          </a:p>
          <a:p>
            <a:r>
              <a:rPr lang="en-US" sz="2000"/>
              <a:t>The frequency of shorter delays is higher, but holidays show an increased likelihood of extended delays.</a:t>
            </a:r>
          </a:p>
          <a:p>
            <a:r>
              <a:rPr lang="en-US" sz="2000"/>
              <a:t>This pattern reflects the varying impact of different days on delay durations.</a:t>
            </a:r>
          </a:p>
        </p:txBody>
      </p:sp>
      <p:pic>
        <p:nvPicPr>
          <p:cNvPr id="7" name="Content Placeholder 6" descr="A graph with red lines and blue squares&#10;&#10;Description automatically generated">
            <a:extLst>
              <a:ext uri="{FF2B5EF4-FFF2-40B4-BE49-F238E27FC236}">
                <a16:creationId xmlns:a16="http://schemas.microsoft.com/office/drawing/2014/main" id="{06642366-394A-8A91-3897-520667014E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19291"/>
            <a:ext cx="6903720" cy="5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4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E6613-A494-5F16-F12A-2A2D0CE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247D-FADD-A2E9-4FE0-F579AC9A7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Null hypothesis rejected: Statistical analysis (t-test p-value = 0.02969) indicates significant differences in delay durations between weekdays and holidays.</a:t>
            </a:r>
          </a:p>
          <a:p>
            <a:r>
              <a:rPr lang="en-US" sz="1700"/>
              <a:t>Holidays exhibit longer delays (95% confidence interval: -113 to -6 minutes) and greater variability compared to weekdays.</a:t>
            </a:r>
          </a:p>
          <a:p>
            <a:r>
              <a:rPr lang="en-US" sz="1700"/>
              <a:t>The histogram and boxplot visualizations confirm these findings, showing broader spread and more outliers for holiday delays.</a:t>
            </a:r>
          </a:p>
          <a:p>
            <a:r>
              <a:rPr lang="en-US" sz="1700"/>
              <a:t>This evidence suggests holidays impact TTC bus delays more significantly, emphasizing the need for targeted operational strategies during these periods.</a:t>
            </a:r>
          </a:p>
        </p:txBody>
      </p:sp>
      <p:pic>
        <p:nvPicPr>
          <p:cNvPr id="5" name="Content Placeholder 4" descr="A screen shot of a phone&#10;&#10;Description automatically generated">
            <a:extLst>
              <a:ext uri="{FF2B5EF4-FFF2-40B4-BE49-F238E27FC236}">
                <a16:creationId xmlns:a16="http://schemas.microsoft.com/office/drawing/2014/main" id="{A4B53794-EF5F-DB36-89A5-3F46CCFC67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0610" y="2924889"/>
            <a:ext cx="4737650" cy="10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9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E6613-A494-5F16-F12A-2A2D0CE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247D-FADD-A2E9-4FE0-F579AC9A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CA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(H0): The time of day does not significantly affect the duration of delay (Min Delay) for TTC buses.</a:t>
            </a:r>
            <a:endParaRPr lang="en-CA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(H1): The time of day has a significant effect on the duration of delay for TTC buses.</a:t>
            </a:r>
            <a:endParaRPr lang="en-CA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hypothesis was chosen to understand whether certain times of the day are associated with longer or shorter delays,</a:t>
            </a:r>
            <a:r>
              <a:rPr lang="en-CA" sz="2000">
                <a:effectLst/>
              </a:rPr>
              <a:t> </a:t>
            </a:r>
            <a:endParaRPr lang="en-US" sz="2000"/>
          </a:p>
        </p:txBody>
      </p:sp>
      <p:pic>
        <p:nvPicPr>
          <p:cNvPr id="5" name="Picture 4" descr="Aerial view of a bus depot">
            <a:extLst>
              <a:ext uri="{FF2B5EF4-FFF2-40B4-BE49-F238E27FC236}">
                <a16:creationId xmlns:a16="http://schemas.microsoft.com/office/drawing/2014/main" id="{23BFCE2D-AD6A-DB89-E4A0-D3E675355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45" r="1811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3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60996-ADEB-70AB-95ED-06C025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866BA-833A-F493-ED8C-E1FFB494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Model Summary: Time coefficient is -0.3147, suggesting a slight decrease in delay time as the day progresses.</a:t>
            </a:r>
          </a:p>
          <a:p>
            <a:r>
              <a:rPr lang="en-US" sz="1400"/>
              <a:t>Statistical Significance: P-value of 0.272 for time variable, exceeding the alpha level of 0.05, indicates no significant effect of time on delay duration.</a:t>
            </a:r>
          </a:p>
          <a:p>
            <a:r>
              <a:rPr lang="en-US" sz="1400"/>
              <a:t>Null Hypothesis Retention: High p-value leads to acceptance of Null Hypothesis; time of day doesn't significantly affect delay duration.</a:t>
            </a:r>
          </a:p>
          <a:p>
            <a:r>
              <a:rPr lang="en-US" sz="1400"/>
              <a:t>Key Insight: Time of day, as a standalone factor, is not a strong predictor of TTC bus delays.</a:t>
            </a:r>
          </a:p>
          <a:p>
            <a:endParaRPr lang="en-US" sz="1400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40C1DA6-3BF8-516E-9563-721CF1173D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969550"/>
            <a:ext cx="6903720" cy="49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60996-ADEB-70AB-95ED-06C025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 Plot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866BA-833A-F493-ED8C-E1FFB494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Residuals vs. Fitted: Random scatter suggests no strong linear relationship between time of day and delays.</a:t>
            </a:r>
          </a:p>
          <a:p>
            <a:r>
              <a:rPr lang="en-US" sz="1500"/>
              <a:t>Scale-Location Plot: Consistent variance across predicted values, indicating homoscedasticity.</a:t>
            </a:r>
          </a:p>
          <a:p>
            <a:r>
              <a:rPr lang="en-US" sz="1500"/>
              <a:t>Normal Q-Q Plot: Some deviations from normality, especially at the tails.</a:t>
            </a:r>
          </a:p>
          <a:p>
            <a:r>
              <a:rPr lang="en-US" sz="1500"/>
              <a:t>Residuals vs Leverage: No data points with high leverage, indicating no influential outliers.</a:t>
            </a:r>
          </a:p>
        </p:txBody>
      </p:sp>
      <p:pic>
        <p:nvPicPr>
          <p:cNvPr id="8" name="Content Placeholder 7" descr="A group of graphs showing different values&#10;&#10;Description automatically generated">
            <a:extLst>
              <a:ext uri="{FF2B5EF4-FFF2-40B4-BE49-F238E27FC236}">
                <a16:creationId xmlns:a16="http://schemas.microsoft.com/office/drawing/2014/main" id="{634CCDF3-A14F-39A6-DC4E-7651F6A92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22846"/>
            <a:ext cx="6903720" cy="52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60996-ADEB-70AB-95ED-06C025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Scatterplot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866BA-833A-F493-ED8C-E1FFB494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Overview: Scatterplot shows the relationship between time of day (hour) and delay duration (minutes).</a:t>
            </a:r>
          </a:p>
          <a:p>
            <a:r>
              <a:rPr lang="en-US" sz="1500"/>
              <a:t>Data Distribution: Most delays are short, indicated by the cluster of points near the bottom.</a:t>
            </a:r>
          </a:p>
          <a:p>
            <a:r>
              <a:rPr lang="en-US" sz="1500"/>
              <a:t>Regression Line Analysis: Near-horizontal line suggests a negligible negative correlation between time of day and delay duration.</a:t>
            </a:r>
          </a:p>
          <a:p>
            <a:r>
              <a:rPr lang="en-US" sz="1500"/>
              <a:t>Outlier Observations: Presence of several outliers representing occasional, significantly longer delays.</a:t>
            </a:r>
          </a:p>
        </p:txBody>
      </p:sp>
      <p:pic>
        <p:nvPicPr>
          <p:cNvPr id="8" name="Content Placeholder 7" descr="A graph with black dots and blue line&#10;&#10;Description automatically generated">
            <a:extLst>
              <a:ext uri="{FF2B5EF4-FFF2-40B4-BE49-F238E27FC236}">
                <a16:creationId xmlns:a16="http://schemas.microsoft.com/office/drawing/2014/main" id="{73A5929E-2F0E-75E3-E36A-BA09E4CB00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19291"/>
            <a:ext cx="6903720" cy="5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88EDB-A8D9-A4FD-3BA9-F6FE81CE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pic>
        <p:nvPicPr>
          <p:cNvPr id="5" name="Picture 4" descr="Moving bus">
            <a:extLst>
              <a:ext uri="{FF2B5EF4-FFF2-40B4-BE49-F238E27FC236}">
                <a16:creationId xmlns:a16="http://schemas.microsoft.com/office/drawing/2014/main" id="{75CC7B7D-EE61-A727-481B-787D0D796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4" r="16702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72C84-498D-3923-5889-1FEEF6FD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Data Source Overview: 2021 TTC bus delay data from the Toronto Transit Commission."</a:t>
            </a:r>
          </a:p>
          <a:p>
            <a:r>
              <a:rPr lang="en-US" sz="2200"/>
              <a:t>Analysis Goal: Analyzing TTC bus operational efficiency and incident impact on delays.</a:t>
            </a:r>
          </a:p>
          <a:p>
            <a:r>
              <a:rPr lang="en-US" sz="2200"/>
              <a:t>Study Importance: Aiming to enhance TTC bus service reliability and management insights.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0090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E60996-ADEB-70AB-95ED-06C02592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866BA-833A-F493-ED8C-E1FFB494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Conclusion: Time of day does not significantly impact TTC bus delays (p-value = 0.272, coefficient = -0.3147).</a:t>
            </a:r>
          </a:p>
          <a:p>
            <a:r>
              <a:rPr lang="en-US" sz="1600"/>
              <a:t>Null Hypothesis: Accepted due to lack of statistical significance in time coefficient.</a:t>
            </a:r>
          </a:p>
          <a:p>
            <a:r>
              <a:rPr lang="en-US" sz="1600"/>
              <a:t>Overall Insight: Other factors beyond time of day likely have more influence on delay durations.</a:t>
            </a:r>
          </a:p>
          <a:p>
            <a:r>
              <a:rPr lang="en-US" sz="1600"/>
              <a:t>Future Focus: Suggests need for investigating other potential predictors to enhance transit efficiency.</a:t>
            </a:r>
          </a:p>
        </p:txBody>
      </p:sp>
      <p:pic>
        <p:nvPicPr>
          <p:cNvPr id="8" name="Content Placeholder 7" descr="A screenshot of a number&#10;&#10;Description automatically generated">
            <a:extLst>
              <a:ext uri="{FF2B5EF4-FFF2-40B4-BE49-F238E27FC236}">
                <a16:creationId xmlns:a16="http://schemas.microsoft.com/office/drawing/2014/main" id="{AA80861C-7361-B34A-4B30-BB3059070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457" y="2648396"/>
            <a:ext cx="6155141" cy="15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70016-CB20-DC37-E275-1E986404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Data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6B88B-C7F9-A877-329B-8B367C612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2394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1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8DCFF-BD43-ADFB-6449-7172C126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Hypothesis 1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E1F6-12E6-4A39-04E2-C7E638D0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/>
              <a:t>Null Hypothesis (H0): Incident type doesn't significantly affect delay duration.</a:t>
            </a:r>
          </a:p>
          <a:p>
            <a:r>
              <a:rPr lang="en-US" sz="2200" b="1"/>
              <a:t>Alternative Hypothesis (H1): Incident type significantly affects delay duration.</a:t>
            </a:r>
          </a:p>
          <a:p>
            <a:r>
              <a:rPr lang="en-US" sz="2200"/>
              <a:t>Rationale: Identifying key incidents for targeted operational improvements.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B8F56427-44E6-8C05-2B9F-AA15F3582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r="33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033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7B94DE-0BB7-5811-9543-506C4BF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Analysis Findings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3AF88A-BD06-FFD3-2553-047FA3943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0" i="0" u="none" strike="noStrike">
                <a:effectLst/>
              </a:rPr>
              <a:t>Regression Focus: Analyzing impact of incident types on TTC bus delays, with 'Cleaning' as reference.</a:t>
            </a:r>
          </a:p>
          <a:p>
            <a:r>
              <a:rPr lang="en-US" sz="1400" b="0" i="0" u="none" strike="noStrike">
                <a:effectLst/>
              </a:rPr>
              <a:t>Significant Finding: 'Operations - Operator' incidents increase delays by approximately 5.72 minutes, significantly more than 'Cleaning'.</a:t>
            </a:r>
          </a:p>
          <a:p>
            <a:r>
              <a:rPr lang="en-US" sz="1400" b="0" i="0" u="none" strike="noStrike">
                <a:effectLst/>
              </a:rPr>
              <a:t>Statistical Significance: Notable p-value (&lt; 0.05) for 'Operations - Operator', indicating a strong and significant effect on delays.</a:t>
            </a:r>
          </a:p>
          <a:p>
            <a:r>
              <a:rPr lang="en-US" sz="1400" b="0" i="0" u="none" strike="noStrike">
                <a:effectLst/>
              </a:rPr>
              <a:t>Comparative Analysis: 'Security' and 'Collision - TTC' show no significant difference in delay impact compared to 'Cleaning', as indicated by higher p-values</a:t>
            </a:r>
          </a:p>
        </p:txBody>
      </p:sp>
      <p:pic>
        <p:nvPicPr>
          <p:cNvPr id="13" name="Content Placeholder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F5FF8A8-4BAA-C366-7A57-AA3E9CDFA6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2358924"/>
            <a:ext cx="6903720" cy="2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7B94DE-0BB7-5811-9543-506C4BF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Residual Plots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3AF88A-BD06-FFD3-2553-047FA3943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0" i="0" u="none" strike="noStrike">
                <a:effectLst/>
              </a:rPr>
              <a:t>Residuals vs Fitted: No clear patterns, indicating model assumptions are generally met.</a:t>
            </a:r>
          </a:p>
          <a:p>
            <a:r>
              <a:rPr lang="en-US" sz="1500" b="0" i="0" u="none" strike="noStrike">
                <a:effectLst/>
              </a:rPr>
              <a:t>Scale-Location Plot: Random spread of points suggests consistent variance (homoscedasticity) across predictions.</a:t>
            </a:r>
          </a:p>
          <a:p>
            <a:r>
              <a:rPr lang="en-US" sz="1500" b="0" i="0" u="none" strike="noStrike">
                <a:effectLst/>
              </a:rPr>
              <a:t>Normal Q-Q Plot: Residuals mostly align with a straight line, implying approximate normal distribution.</a:t>
            </a:r>
          </a:p>
          <a:p>
            <a:r>
              <a:rPr lang="en-US" sz="1500" b="0" i="0" u="none" strike="noStrike">
                <a:effectLst/>
              </a:rPr>
              <a:t>Residuals vs Leverage: Absence of points with high leverage shows no significant outliers impacting the model.</a:t>
            </a:r>
          </a:p>
        </p:txBody>
      </p:sp>
      <p:pic>
        <p:nvPicPr>
          <p:cNvPr id="5" name="Content Placeholder 4" descr="A group of graphs showing different values&#10;&#10;Description automatically generated">
            <a:extLst>
              <a:ext uri="{FF2B5EF4-FFF2-40B4-BE49-F238E27FC236}">
                <a16:creationId xmlns:a16="http://schemas.microsoft.com/office/drawing/2014/main" id="{4057059B-AD5F-B2C9-A11F-50F5491A53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0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7B94DE-0BB7-5811-9543-506C4BF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Boxplot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3AF88A-BD06-FFD3-2553-047FA3943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0" i="0" u="none" strike="noStrike">
                <a:effectLst/>
              </a:rPr>
              <a:t>Boxplot highlights the central tendency and dispersion of delay times by incident type.</a:t>
            </a:r>
          </a:p>
          <a:p>
            <a:r>
              <a:rPr lang="en-US" sz="1500" b="0" i="0" u="none" strike="noStrike">
                <a:effectLst/>
              </a:rPr>
              <a:t>Mechanical incidents show wide delay variability; Cleaning incidents exhibit consistent, shorter delays.</a:t>
            </a:r>
          </a:p>
          <a:p>
            <a:r>
              <a:rPr lang="en-US" sz="1500" b="0" i="0" u="none" strike="noStrike">
                <a:effectLst/>
              </a:rPr>
              <a:t>Operations - Operator incidents generally lead to longer delays, indicated by higher median values.</a:t>
            </a:r>
          </a:p>
          <a:p>
            <a:r>
              <a:rPr lang="en-US" sz="1500" b="0" i="0" u="none" strike="noStrike">
                <a:effectLst/>
              </a:rPr>
              <a:t>Security and Collision - TTC incidents resemble Cleaning in delay consistency, but Collision - TTC shows more variability.</a:t>
            </a:r>
          </a:p>
        </p:txBody>
      </p:sp>
      <p:pic>
        <p:nvPicPr>
          <p:cNvPr id="4" name="Content Placeholder 3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E4C5044F-4FFB-4E14-118E-379E740CA1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10660"/>
            <a:ext cx="6903720" cy="5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7B94DE-0BB7-5811-9543-506C4BF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Jitter Plot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3AF88A-BD06-FFD3-2553-047FA3943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0" i="0" u="none" strike="noStrike" dirty="0">
                <a:effectLst/>
              </a:rPr>
              <a:t>Jitter plot offers detailed delay time visualization for each incident type, reducing data overlap.</a:t>
            </a:r>
          </a:p>
          <a:p>
            <a:r>
              <a:rPr lang="en-US" sz="1700" b="0" i="0" u="none" strike="noStrike" dirty="0">
                <a:effectLst/>
              </a:rPr>
              <a:t>Mechanical and Operations - Operator incidents show varied delay durations; Cleaning and Security incidents often cause shorter delays.</a:t>
            </a:r>
          </a:p>
          <a:p>
            <a:r>
              <a:rPr lang="en-US" sz="1700" b="0" i="0" u="none" strike="noStrike" dirty="0">
                <a:effectLst/>
              </a:rPr>
              <a:t>Collision - TTC incidents, though less frequent, display notable delay time variability.</a:t>
            </a:r>
          </a:p>
        </p:txBody>
      </p:sp>
      <p:pic>
        <p:nvPicPr>
          <p:cNvPr id="4" name="Content Placeholder 3" descr="A graph with colored dots&#10;&#10;Description automatically generated">
            <a:extLst>
              <a:ext uri="{FF2B5EF4-FFF2-40B4-BE49-F238E27FC236}">
                <a16:creationId xmlns:a16="http://schemas.microsoft.com/office/drawing/2014/main" id="{B243461E-3EDD-D8B9-72A2-39F84988A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19291"/>
            <a:ext cx="6903720" cy="54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47B94DE-0BB7-5811-9543-506C4BF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Scatterplot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3AF88A-BD06-FFD3-2553-047FA3943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/>
              <a:t>S</a:t>
            </a:r>
            <a:r>
              <a:rPr lang="en-US" sz="1500" b="0" i="0" u="none" strike="noStrike">
                <a:effectLst/>
              </a:rPr>
              <a:t>catterplot examines the relationship between incident types and delay times with linear regression lines.</a:t>
            </a:r>
          </a:p>
          <a:p>
            <a:r>
              <a:rPr lang="en-US" sz="1500" b="0" i="0" u="none" strike="noStrike">
                <a:effectLst/>
              </a:rPr>
              <a:t>Steeper slope for Operations - Operator incidents suggests a strong link to longer delays.</a:t>
            </a:r>
          </a:p>
          <a:p>
            <a:r>
              <a:rPr lang="en-US" sz="1500" b="0" i="0" u="none" strike="noStrike">
                <a:effectLst/>
              </a:rPr>
              <a:t>Mechanical incidents show significant delays, but with less steep slope than Operations - Operator.</a:t>
            </a:r>
          </a:p>
          <a:p>
            <a:r>
              <a:rPr lang="en-US" sz="1500" b="0" i="0" u="none" strike="noStrike">
                <a:effectLst/>
              </a:rPr>
              <a:t>Cleaning, Security, and Collision - TTC incidents generally associate with shorter delays, indicated by flatter regression lines.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7CC4E91B-BDE7-3C48-2F22-D6AB62389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736549"/>
            <a:ext cx="6903720" cy="53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1309</Words>
  <Application>Microsoft Macintosh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TTC Bus Transit</vt:lpstr>
      <vt:lpstr>Introduction</vt:lpstr>
      <vt:lpstr>Data Description</vt:lpstr>
      <vt:lpstr>Hypothesis 1</vt:lpstr>
      <vt:lpstr>Regression Analysis Findings </vt:lpstr>
      <vt:lpstr>Residual Plots</vt:lpstr>
      <vt:lpstr>Boxplot</vt:lpstr>
      <vt:lpstr>Jitter Plot</vt:lpstr>
      <vt:lpstr>Scatterplot</vt:lpstr>
      <vt:lpstr>Conclusion</vt:lpstr>
      <vt:lpstr>Hypothesis 2</vt:lpstr>
      <vt:lpstr>Two Sample T-Test</vt:lpstr>
      <vt:lpstr>Boxplot</vt:lpstr>
      <vt:lpstr>Two Sample T-Test</vt:lpstr>
      <vt:lpstr>Conclusion</vt:lpstr>
      <vt:lpstr>Hypothesis 3</vt:lpstr>
      <vt:lpstr>Regression Model</vt:lpstr>
      <vt:lpstr>Residual Plot</vt:lpstr>
      <vt:lpstr>Scatterplot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Bus Transit</dc:title>
  <dc:creator>Muhammad Hassan Zahoor</dc:creator>
  <cp:lastModifiedBy>Muhammad Hassan Zahoor</cp:lastModifiedBy>
  <cp:revision>2</cp:revision>
  <dcterms:created xsi:type="dcterms:W3CDTF">2023-12-16T08:09:07Z</dcterms:created>
  <dcterms:modified xsi:type="dcterms:W3CDTF">2023-12-17T06:07:16Z</dcterms:modified>
</cp:coreProperties>
</file>