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83" r:id="rId18"/>
    <p:sldId id="297" r:id="rId19"/>
    <p:sldId id="290" r:id="rId20"/>
    <p:sldId id="292" r:id="rId21"/>
    <p:sldId id="298" r:id="rId22"/>
    <p:sldId id="293" r:id="rId23"/>
    <p:sldId id="294" r:id="rId24"/>
    <p:sldId id="296" r:id="rId25"/>
    <p:sldId id="299" r:id="rId26"/>
    <p:sldId id="276" r:id="rId27"/>
    <p:sldId id="303" r:id="rId28"/>
    <p:sldId id="301" r:id="rId29"/>
    <p:sldId id="304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31" r:id="rId39"/>
    <p:sldId id="315" r:id="rId40"/>
    <p:sldId id="316" r:id="rId41"/>
    <p:sldId id="319" r:id="rId42"/>
    <p:sldId id="318" r:id="rId43"/>
    <p:sldId id="320" r:id="rId44"/>
    <p:sldId id="321" r:id="rId45"/>
    <p:sldId id="322" r:id="rId46"/>
    <p:sldId id="305" r:id="rId47"/>
    <p:sldId id="323" r:id="rId48"/>
    <p:sldId id="325" r:id="rId49"/>
    <p:sldId id="326" r:id="rId50"/>
    <p:sldId id="329" r:id="rId51"/>
    <p:sldId id="330" r:id="rId52"/>
    <p:sldId id="333" r:id="rId53"/>
    <p:sldId id="332" r:id="rId54"/>
    <p:sldId id="335" r:id="rId55"/>
    <p:sldId id="334" r:id="rId56"/>
    <p:sldId id="336" r:id="rId57"/>
    <p:sldId id="337" r:id="rId58"/>
    <p:sldId id="338" r:id="rId59"/>
    <p:sldId id="339" r:id="rId60"/>
    <p:sldId id="340" r:id="rId61"/>
    <p:sldId id="341" r:id="rId62"/>
    <p:sldId id="343" r:id="rId63"/>
    <p:sldId id="344" r:id="rId64"/>
    <p:sldId id="277" r:id="rId65"/>
    <p:sldId id="280" r:id="rId66"/>
    <p:sldId id="281" r:id="rId67"/>
    <p:sldId id="282" r:id="rId68"/>
    <p:sldId id="278" r:id="rId69"/>
    <p:sldId id="27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3333"/>
  </p:normalViewPr>
  <p:slideViewPr>
    <p:cSldViewPr snapToGrid="0" snapToObjects="1">
      <p:cViewPr>
        <p:scale>
          <a:sx n="101" d="100"/>
          <a:sy n="101" d="100"/>
        </p:scale>
        <p:origin x="1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75C35-71A5-9043-87EB-AE7160D6AEDF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6F54-D778-B04D-842E-04CB4814B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81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9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5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1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6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70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1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9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0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4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3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6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30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7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56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3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3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52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84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3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0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94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82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27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3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232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51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68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3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9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4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Wtf = what a terrible failure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310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15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49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49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973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674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1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6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89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26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379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accent6"/>
                </a:solidFill>
              </a:rPr>
              <a:t>Verbose = words more than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998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1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5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584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35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59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3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E6F54-D778-B04D-842E-04CB4814B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9536-4CDB-8142-8571-1EC849EC4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CF96-3276-CC49-B667-3F3F8C385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4C94-A8F6-2F40-8950-6F6EF39D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7C3A0-2409-C14A-825F-74221ED6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1048C-1CA1-4D4C-AF27-E5E3EEA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39C0-3E84-2D45-BC31-3010A0D5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DACA4-1166-5C49-ADE9-34FE0BFCD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3310-257F-9C40-9040-679496C9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49852-E536-C146-97EC-8B41FE64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3B5C-279F-AA4B-A169-7450DD5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A65A4-82F9-6845-B247-D0FABFFCF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3593D-C2D8-E442-B11C-2DB27A848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E16-1E54-3146-AF84-DA8B381E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08420-8EA3-B341-BD59-43B7CD08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F9F1F-5EB2-304D-AEFC-865EF520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7B1-3887-4347-A52D-6BFA826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9495-60C4-4940-B878-AE085503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74A3-AF9E-3049-9EC2-D9769CE0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6C95-962B-CC4F-9585-98D99101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D8AC-1F91-2647-B373-6CEC0A20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F59B-5D46-3746-8961-B41AFB7B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0B64-CB63-2547-BAAE-D83EA69D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8A20-47C3-AD48-984B-E9EA4AC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9790-D249-E24E-BA97-0806F9C5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6317-9F7F-2F49-96EA-35C4FC18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C8F5-9F4C-D647-B8CA-4FBD517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B7E6-1C1B-8745-972D-444510CD1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6B7F-F83D-0F4A-B36D-C831C6222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07C7B-6433-E94F-997B-BB4AD74B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77BE-4AE8-0C45-A5EB-8CA2D8DA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C1D97-3F4A-2742-A9BD-8DF1DDD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EDAF-4D27-1E47-8C48-C0CF2552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CAAF-910F-5446-9591-B31A08E6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6FBC-55E1-A34F-B26D-418F3003C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82B43-6646-1742-A942-9B9227738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51BE0-552B-2C4D-81C8-0EA0A99C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39F8-5384-C944-8F82-E776A32F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BA7C-2721-724A-B2DD-BBED0D7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18F71-21F6-9247-BCA0-9803EC88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3639-BCBB-1F40-9BD7-D4588A20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9C37C-4BF4-2948-A972-60AFBBA6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C103-11D1-594C-ACA2-7102D9A7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34654-FA9A-C247-B871-DF21343E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7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8465-73A5-4B47-ABD7-CCCF692E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FF8C3-3C71-3C47-B441-6F07305F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456C6-523E-F54C-AE81-4ED5758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DC32-5D57-5C45-8222-9EDD9498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0A72-F1AF-6646-88E1-9CD21D7A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D29BA-7309-6848-B2D9-DB59B95C7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5E69-FFAD-0F46-959E-CF9FF927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C934-9CDE-9B4E-8062-D3644536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7E0A-AE15-FB43-9BF4-BAB7C40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B2A5-3D90-CB49-AC7B-C7ABAB34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BB8AD-7226-1F43-8C39-3D7C8D55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39726-A423-B349-BED8-0644F4FF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818C-11BD-5148-9432-D65F764E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E92C8-14F1-0E42-BCCF-28626E2F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C5B5-3C2D-AE4B-917B-B82A14ED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6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28538-6073-8143-9B47-10726670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84E7A-DDA5-BE41-A03C-AF1B0B65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D08F-40B1-9D43-B6BA-8D57D9A38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06A0B-003B-554F-9018-D3E6A625ECD0}" type="datetimeFigureOut">
              <a:rPr lang="en-US" smtClean="0"/>
              <a:t>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2F75-6BA1-8742-8BF6-92FEA13AA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A494-41D3-EB43-8B2A-1014FF735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905-5685-0741-9193-C250028CE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407685" y="2890391"/>
            <a:ext cx="33766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1023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Unexpected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3581213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762903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Memory leaks</a:t>
            </a:r>
          </a:p>
        </p:txBody>
      </p:sp>
    </p:spTree>
    <p:extLst>
      <p:ext uri="{BB962C8B-B14F-4D97-AF65-F5344CB8AC3E}">
        <p14:creationId xmlns:p14="http://schemas.microsoft.com/office/powerpoint/2010/main" val="172609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89017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Wrong values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results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Memory leaks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99000"/>
                  </a:srgbClr>
                </a:solidFill>
              </a:rPr>
              <a:t>Exceptions / freezes</a:t>
            </a:r>
          </a:p>
        </p:txBody>
      </p:sp>
    </p:spTree>
    <p:extLst>
      <p:ext uri="{BB962C8B-B14F-4D97-AF65-F5344CB8AC3E}">
        <p14:creationId xmlns:p14="http://schemas.microsoft.com/office/powerpoint/2010/main" val="11938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the causes?</a:t>
            </a:r>
          </a:p>
        </p:txBody>
      </p:sp>
    </p:spTree>
    <p:extLst>
      <p:ext uri="{BB962C8B-B14F-4D97-AF65-F5344CB8AC3E}">
        <p14:creationId xmlns:p14="http://schemas.microsoft.com/office/powerpoint/2010/main" val="315120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Human design error</a:t>
            </a:r>
          </a:p>
        </p:txBody>
      </p:sp>
    </p:spTree>
    <p:extLst>
      <p:ext uri="{BB962C8B-B14F-4D97-AF65-F5344CB8AC3E}">
        <p14:creationId xmlns:p14="http://schemas.microsoft.com/office/powerpoint/2010/main" val="19417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Software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90493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709719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the causes?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932EC-052F-5342-9E01-435F6B42F025}"/>
              </a:ext>
            </a:extLst>
          </p:cNvPr>
          <p:cNvSpPr/>
          <p:nvPr/>
        </p:nvSpPr>
        <p:spPr>
          <a:xfrm>
            <a:off x="1341968" y="1580575"/>
            <a:ext cx="801209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Human design error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Software limitation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Hardware limitation</a:t>
            </a:r>
          </a:p>
        </p:txBody>
      </p:sp>
    </p:spTree>
    <p:extLst>
      <p:ext uri="{BB962C8B-B14F-4D97-AF65-F5344CB8AC3E}">
        <p14:creationId xmlns:p14="http://schemas.microsoft.com/office/powerpoint/2010/main" val="304655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</p:spTree>
    <p:extLst>
      <p:ext uri="{BB962C8B-B14F-4D97-AF65-F5344CB8AC3E}">
        <p14:creationId xmlns:p14="http://schemas.microsoft.com/office/powerpoint/2010/main" val="92326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00311-3BBD-E442-ABEA-268DDD69870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7778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8CA44-CB0E-494C-A8FC-D4188A1A89B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304184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188073" y="2890391"/>
            <a:ext cx="381585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1932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4D108D-BC62-9448-9432-3BD9A4A78F3D}"/>
              </a:ext>
            </a:extLst>
          </p:cNvPr>
          <p:cNvSpPr/>
          <p:nvPr/>
        </p:nvSpPr>
        <p:spPr>
          <a:xfrm>
            <a:off x="237425" y="1987253"/>
            <a:ext cx="4007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Compiler-time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237425" y="3520074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99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80278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8CA3F58-F9E5-FD41-8FE1-ACB60D945224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1543F-083E-6D43-A529-43D83EBD3D14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</p:spTree>
    <p:extLst>
      <p:ext uri="{BB962C8B-B14F-4D97-AF65-F5344CB8AC3E}">
        <p14:creationId xmlns:p14="http://schemas.microsoft.com/office/powerpoint/2010/main" val="17050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String name = “ Bassam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A3E1BF-CD2F-6243-8E0D-E19431756728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B5D2CD-8CE5-1B42-8DA0-55EF882D38E5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523754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435556"/>
            <a:ext cx="465980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sz="2800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String name = “ Bassam </a:t>
            </a:r>
            <a:r>
              <a:rPr lang="en-US" sz="2800" b="1" dirty="0">
                <a:solidFill>
                  <a:srgbClr val="C00000">
                    <a:alpha val="99000"/>
                  </a:srgbClr>
                </a:solidFill>
              </a:rPr>
              <a:t>“</a:t>
            </a:r>
            <a:r>
              <a:rPr lang="en-US" sz="2800" b="1" dirty="0">
                <a:solidFill>
                  <a:srgbClr val="C00000">
                    <a:alpha val="30000"/>
                  </a:srgbClr>
                </a:solidFill>
              </a:rPr>
              <a:t> 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9B63EA-D867-0240-A32D-97647733539C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DA1619-D0EA-704C-B943-DE021BD1D381}"/>
              </a:ext>
            </a:extLst>
          </p:cNvPr>
          <p:cNvSpPr/>
          <p:nvPr/>
        </p:nvSpPr>
        <p:spPr>
          <a:xfrm>
            <a:off x="425341" y="3531918"/>
            <a:ext cx="6360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166047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</p:spTree>
    <p:extLst>
      <p:ext uri="{BB962C8B-B14F-4D97-AF65-F5344CB8AC3E}">
        <p14:creationId xmlns:p14="http://schemas.microsoft.com/office/powerpoint/2010/main" val="401963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636416" y="0"/>
            <a:ext cx="491916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Type of errors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4E1A6F0-4F61-9F43-A160-C65F353CF696}"/>
              </a:ext>
            </a:extLst>
          </p:cNvPr>
          <p:cNvSpPr/>
          <p:nvPr/>
        </p:nvSpPr>
        <p:spPr>
          <a:xfrm rot="5400000">
            <a:off x="5830328" y="-2885956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1601F-C818-784F-906B-6108219F6319}"/>
              </a:ext>
            </a:extLst>
          </p:cNvPr>
          <p:cNvSpPr/>
          <p:nvPr/>
        </p:nvSpPr>
        <p:spPr>
          <a:xfrm>
            <a:off x="9065964" y="1987253"/>
            <a:ext cx="2888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Runtime 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DC514B-FF4E-F445-91E0-2D9362D4C287}"/>
              </a:ext>
            </a:extLst>
          </p:cNvPr>
          <p:cNvCxnSpPr/>
          <p:nvPr/>
        </p:nvCxnSpPr>
        <p:spPr>
          <a:xfrm>
            <a:off x="1745767" y="2730840"/>
            <a:ext cx="0" cy="691978"/>
          </a:xfrm>
          <a:prstGeom prst="straightConnector1">
            <a:avLst/>
          </a:prstGeom>
          <a:ln w="38100">
            <a:solidFill>
              <a:srgbClr val="C0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5B42B1-514F-894E-B3CA-5FFBCBD60F0B}"/>
              </a:ext>
            </a:extLst>
          </p:cNvPr>
          <p:cNvSpPr/>
          <p:nvPr/>
        </p:nvSpPr>
        <p:spPr>
          <a:xfrm>
            <a:off x="486256" y="4719820"/>
            <a:ext cx="4659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Ex: Missing double quotations</a:t>
            </a:r>
          </a:p>
          <a:p>
            <a:endParaRPr lang="en-US" b="1" dirty="0">
              <a:solidFill>
                <a:srgbClr val="C00000">
                  <a:alpha val="30000"/>
                </a:srgbClr>
              </a:solidFill>
            </a:endParaRP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;</a:t>
            </a:r>
          </a:p>
          <a:p>
            <a:r>
              <a:rPr lang="en-US" b="1" dirty="0">
                <a:solidFill>
                  <a:srgbClr val="C00000">
                    <a:alpha val="30000"/>
                  </a:srgbClr>
                </a:solidFill>
              </a:rPr>
              <a:t>String name = “ Bassam “ 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BC6A4-3712-4745-BA92-1834667E87CE}"/>
              </a:ext>
            </a:extLst>
          </p:cNvPr>
          <p:cNvCxnSpPr>
            <a:cxnSpLocks/>
          </p:cNvCxnSpPr>
          <p:nvPr/>
        </p:nvCxnSpPr>
        <p:spPr>
          <a:xfrm>
            <a:off x="10446231" y="2730840"/>
            <a:ext cx="0" cy="621953"/>
          </a:xfrm>
          <a:prstGeom prst="straightConnector1">
            <a:avLst/>
          </a:prstGeom>
          <a:ln w="38100">
            <a:solidFill>
              <a:srgbClr val="C00000">
                <a:alpha val="9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7BACA-C893-534E-9085-FA255535985D}"/>
              </a:ext>
            </a:extLst>
          </p:cNvPr>
          <p:cNvSpPr/>
          <p:nvPr/>
        </p:nvSpPr>
        <p:spPr>
          <a:xfrm>
            <a:off x="6096000" y="3843238"/>
            <a:ext cx="609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30000"/>
                  </a:srgbClr>
                </a:solidFill>
              </a:rPr>
              <a:t>Errors produced at execution-time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9C3A9D-997A-BB4B-B14E-1CF7219306FF}"/>
              </a:ext>
            </a:extLst>
          </p:cNvPr>
          <p:cNvSpPr/>
          <p:nvPr/>
        </p:nvSpPr>
        <p:spPr>
          <a:xfrm>
            <a:off x="0" y="1987254"/>
            <a:ext cx="3979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>
                    <a:alpha val="30000"/>
                  </a:srgbClr>
                </a:solidFill>
              </a:rPr>
              <a:t>Compiler time error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762E8D-EEB7-2C4E-AB1D-399494A9065A}"/>
              </a:ext>
            </a:extLst>
          </p:cNvPr>
          <p:cNvSpPr/>
          <p:nvPr/>
        </p:nvSpPr>
        <p:spPr>
          <a:xfrm>
            <a:off x="486256" y="3699754"/>
            <a:ext cx="4296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>
                    <a:alpha val="30000"/>
                  </a:srgbClr>
                </a:solidFill>
              </a:rPr>
              <a:t>Error produced at compiler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CDC05-8C7D-1140-A1C1-429369FD0D89}"/>
              </a:ext>
            </a:extLst>
          </p:cNvPr>
          <p:cNvSpPr/>
          <p:nvPr/>
        </p:nvSpPr>
        <p:spPr>
          <a:xfrm>
            <a:off x="6063637" y="4852837"/>
            <a:ext cx="609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Ex: logical error</a:t>
            </a:r>
            <a:br>
              <a:rPr lang="en-US" sz="3200" b="1" dirty="0">
                <a:solidFill>
                  <a:srgbClr val="C00000">
                    <a:alpha val="99000"/>
                  </a:srgbClr>
                </a:solidFill>
              </a:rPr>
            </a:br>
            <a:r>
              <a:rPr lang="en-US" sz="3200" b="1" dirty="0">
                <a:solidFill>
                  <a:srgbClr val="C00000">
                    <a:alpha val="99000"/>
                  </a:srgbClr>
                </a:solidFill>
              </a:rPr>
              <a:t>Division by Zero ( 3/0 )</a:t>
            </a:r>
          </a:p>
        </p:txBody>
      </p:sp>
    </p:spTree>
    <p:extLst>
      <p:ext uri="{BB962C8B-B14F-4D97-AF65-F5344CB8AC3E}">
        <p14:creationId xmlns:p14="http://schemas.microsoft.com/office/powerpoint/2010/main" val="248462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663911" y="2890391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Dealing with errors</a:t>
            </a:r>
          </a:p>
        </p:txBody>
      </p:sp>
    </p:spTree>
    <p:extLst>
      <p:ext uri="{BB962C8B-B14F-4D97-AF65-F5344CB8AC3E}">
        <p14:creationId xmlns:p14="http://schemas.microsoft.com/office/powerpoint/2010/main" val="32572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E6329-DF52-434D-B7C0-D3B9BF41E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2787478" y="367978"/>
            <a:ext cx="68641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Dealing with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206C7-832B-224B-90DC-94FEFC2081A9}"/>
              </a:ext>
            </a:extLst>
          </p:cNvPr>
          <p:cNvSpPr/>
          <p:nvPr/>
        </p:nvSpPr>
        <p:spPr>
          <a:xfrm>
            <a:off x="881449" y="2890391"/>
            <a:ext cx="10429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Android studio debugging tool</a:t>
            </a:r>
          </a:p>
        </p:txBody>
      </p:sp>
    </p:spTree>
    <p:extLst>
      <p:ext uri="{BB962C8B-B14F-4D97-AF65-F5344CB8AC3E}">
        <p14:creationId xmlns:p14="http://schemas.microsoft.com/office/powerpoint/2010/main" val="1033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567365" y="2890391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Log messages</a:t>
            </a:r>
          </a:p>
        </p:txBody>
      </p:sp>
    </p:spTree>
    <p:extLst>
      <p:ext uri="{BB962C8B-B14F-4D97-AF65-F5344CB8AC3E}">
        <p14:creationId xmlns:p14="http://schemas.microsoft.com/office/powerpoint/2010/main" val="3336561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0817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debugging?</a:t>
            </a:r>
          </a:p>
        </p:txBody>
      </p:sp>
    </p:spTree>
    <p:extLst>
      <p:ext uri="{BB962C8B-B14F-4D97-AF65-F5344CB8AC3E}">
        <p14:creationId xmlns:p14="http://schemas.microsoft.com/office/powerpoint/2010/main" val="215221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85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</a:t>
            </a:r>
            <a:br>
              <a:rPr lang="en-US" sz="6600" dirty="0"/>
            </a:b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91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TAG			Message</a:t>
            </a:r>
            <a:endParaRPr lang="en-US" sz="6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278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</p:txBody>
      </p:sp>
    </p:spTree>
    <p:extLst>
      <p:ext uri="{BB962C8B-B14F-4D97-AF65-F5344CB8AC3E}">
        <p14:creationId xmlns:p14="http://schemas.microsoft.com/office/powerpoint/2010/main" val="168568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1807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  <a:r>
              <a:rPr lang="en-US" sz="3600" b="1" dirty="0" err="1">
                <a:solidFill>
                  <a:schemeClr val="accent6"/>
                </a:solidFill>
              </a:rPr>
              <a:t>i</a:t>
            </a:r>
            <a:endParaRPr lang="en-US" sz="3600" b="1" dirty="0">
              <a:solidFill>
                <a:schemeClr val="accent6"/>
              </a:solidFill>
            </a:endParaRP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35092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54602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00133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/>
                </a:solidFill>
              </a:rPr>
              <a:t>&lt;log-level&gt;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v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163429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29366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68875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debugging?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56CBF-5A60-A94C-BC8F-459E6E7D0853}"/>
              </a:ext>
            </a:extLst>
          </p:cNvPr>
          <p:cNvSpPr/>
          <p:nvPr/>
        </p:nvSpPr>
        <p:spPr>
          <a:xfrm>
            <a:off x="799512" y="2512420"/>
            <a:ext cx="1067991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Something we do to identify 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4071454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0819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			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7710185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1378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Log</a:t>
            </a:r>
            <a:r>
              <a:rPr lang="ar-SA" sz="3600" b="1" dirty="0">
                <a:solidFill>
                  <a:schemeClr val="accent6"/>
                </a:solidFill>
              </a:rPr>
              <a:t>		</a:t>
            </a:r>
            <a:r>
              <a:rPr lang="en-US" sz="3600" b="1" dirty="0">
                <a:solidFill>
                  <a:schemeClr val="accent6">
                    <a:alpha val="30000"/>
                  </a:schemeClr>
                </a:solidFill>
              </a:rPr>
              <a:t>&lt;log-level&gt;		TAG			Message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Log.			</a:t>
            </a:r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v		     ”any string”	“any string”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d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i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w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e</a:t>
            </a:r>
          </a:p>
          <a:p>
            <a:r>
              <a:rPr lang="en-US" sz="3600" b="1" dirty="0">
                <a:solidFill>
                  <a:schemeClr val="accent6">
                    <a:alpha val="99000"/>
                  </a:schemeClr>
                </a:solidFill>
              </a:rPr>
              <a:t>			a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28496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Log.&lt;log-level&gt;(TAG, "Message");</a:t>
            </a:r>
          </a:p>
        </p:txBody>
      </p:sp>
    </p:spTree>
    <p:extLst>
      <p:ext uri="{BB962C8B-B14F-4D97-AF65-F5344CB8AC3E}">
        <p14:creationId xmlns:p14="http://schemas.microsoft.com/office/powerpoint/2010/main" val="290530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/>
                </a:solidFill>
              </a:rPr>
              <a:t>Log.d</a:t>
            </a:r>
            <a:r>
              <a:rPr lang="en-US" sz="4000" b="1" dirty="0">
                <a:solidFill>
                  <a:schemeClr val="accent6"/>
                </a:solidFill>
              </a:rPr>
              <a:t>(“Bassam”, “Bassam”);</a:t>
            </a:r>
          </a:p>
        </p:txBody>
      </p:sp>
    </p:spTree>
    <p:extLst>
      <p:ext uri="{BB962C8B-B14F-4D97-AF65-F5344CB8AC3E}">
        <p14:creationId xmlns:p14="http://schemas.microsoft.com/office/powerpoint/2010/main" val="1469345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04733-72E3-8848-B28B-C60B5873F76F}"/>
              </a:ext>
            </a:extLst>
          </p:cNvPr>
          <p:cNvSpPr/>
          <p:nvPr/>
        </p:nvSpPr>
        <p:spPr>
          <a:xfrm>
            <a:off x="681871" y="2025418"/>
            <a:ext cx="108282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Log.&lt;log-level&gt;(TAG, "Message");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4000" b="1" dirty="0">
                <a:solidFill>
                  <a:schemeClr val="accent6">
                    <a:alpha val="30000"/>
                  </a:schemeClr>
                </a:solidFill>
              </a:rPr>
              <a:t>(“Bassam”, “Bassam”);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2800" b="1" dirty="0" err="1">
                <a:solidFill>
                  <a:schemeClr val="accent6">
                    <a:alpha val="30000"/>
                  </a:schemeClr>
                </a:solidFill>
              </a:rPr>
              <a:t>Log.d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(</a:t>
            </a:r>
            <a:r>
              <a:rPr lang="en-US" sz="2800" b="1" dirty="0">
                <a:solidFill>
                  <a:schemeClr val="accent6"/>
                </a:solidFill>
              </a:rPr>
              <a:t>“ Class name “, “ Method name + what do you want to know “ </a:t>
            </a:r>
            <a:r>
              <a:rPr lang="en-US" sz="2800" b="1" dirty="0">
                <a:solidFill>
                  <a:schemeClr val="accent6">
                    <a:alpha val="30000"/>
                  </a:schemeClr>
                </a:solidFill>
              </a:rPr>
              <a:t>);</a:t>
            </a:r>
          </a:p>
          <a:p>
            <a:endParaRPr lang="en-US" sz="4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27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3740359" y="98854"/>
            <a:ext cx="50572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Log messages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415B8-15BC-E84B-A0F7-60EC18047CA3}"/>
              </a:ext>
            </a:extLst>
          </p:cNvPr>
          <p:cNvSpPr/>
          <p:nvPr/>
        </p:nvSpPr>
        <p:spPr>
          <a:xfrm>
            <a:off x="502698" y="2240933"/>
            <a:ext cx="11532592" cy="439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spcBef>
                <a:spcPts val="100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Verbose - All system logs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Debug - All debug logs, variable values, debugging notes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Info - Status info,  such as database connection</a:t>
            </a:r>
          </a:p>
          <a:p>
            <a:pPr marL="457200" indent="-457200" fontAlgn="base">
              <a:spcBef>
                <a:spcPts val="1000"/>
              </a:spcBef>
              <a:spcAft>
                <a:spcPts val="1700"/>
              </a:spcAft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Warning - Unexpected behavior, non-fatal issues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Error - Serious error conditions, exceptions, crashes only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6"/>
                </a:solidFill>
              </a:rPr>
              <a:t>Assert – wtf (should never happen)</a:t>
            </a:r>
          </a:p>
        </p:txBody>
      </p:sp>
    </p:spTree>
    <p:extLst>
      <p:ext uri="{BB962C8B-B14F-4D97-AF65-F5344CB8AC3E}">
        <p14:creationId xmlns:p14="http://schemas.microsoft.com/office/powerpoint/2010/main" val="3007652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A33F79A-0128-DA45-8A12-7D472675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09" y="0"/>
            <a:ext cx="108984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5FD88-7A04-BB4D-B498-20A0F304CED1}"/>
              </a:ext>
            </a:extLst>
          </p:cNvPr>
          <p:cNvSpPr txBox="1"/>
          <p:nvPr/>
        </p:nvSpPr>
        <p:spPr>
          <a:xfrm>
            <a:off x="-22300" y="4631961"/>
            <a:ext cx="131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0FC56-B281-0047-ABE9-0C0B333B831C}"/>
              </a:ext>
            </a:extLst>
          </p:cNvPr>
          <p:cNvSpPr txBox="1"/>
          <p:nvPr/>
        </p:nvSpPr>
        <p:spPr>
          <a:xfrm>
            <a:off x="59261" y="6343339"/>
            <a:ext cx="115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Logcat tab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85C15B7-DE23-FB40-ABA4-7A8F19BA25C0}"/>
              </a:ext>
            </a:extLst>
          </p:cNvPr>
          <p:cNvSpPr/>
          <p:nvPr/>
        </p:nvSpPr>
        <p:spPr>
          <a:xfrm>
            <a:off x="1211949" y="6374646"/>
            <a:ext cx="706792" cy="35009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4690954-4953-CD4F-B74E-12EE6DED2787}"/>
              </a:ext>
            </a:extLst>
          </p:cNvPr>
          <p:cNvSpPr/>
          <p:nvPr/>
        </p:nvSpPr>
        <p:spPr>
          <a:xfrm>
            <a:off x="1276506" y="4655210"/>
            <a:ext cx="2321133" cy="3460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9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78E4678-20B3-7249-BA83-C346415E5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506200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B53E68-F3DB-6E4A-B67C-B48536B899F4}"/>
              </a:ext>
            </a:extLst>
          </p:cNvPr>
          <p:cNvSpPr/>
          <p:nvPr/>
        </p:nvSpPr>
        <p:spPr>
          <a:xfrm>
            <a:off x="7005404" y="1423348"/>
            <a:ext cx="48668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Log.d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", "Hello World");</a:t>
            </a:r>
            <a:endParaRPr lang="en-US" b="0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BE6C01-29B4-5E46-8C39-3C20D768FB63}"/>
              </a:ext>
            </a:extLst>
          </p:cNvPr>
          <p:cNvSpPr/>
          <p:nvPr/>
        </p:nvSpPr>
        <p:spPr>
          <a:xfrm>
            <a:off x="685800" y="4140343"/>
            <a:ext cx="1066487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09-12 14:28:07.971 4304 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com.example.android.helloworld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D/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MainActivity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Hello World</a:t>
            </a:r>
          </a:p>
          <a:p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9604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>
            <a:extLst>
              <a:ext uri="{FF2B5EF4-FFF2-40B4-BE49-F238E27FC236}">
                <a16:creationId xmlns:a16="http://schemas.microsoft.com/office/drawing/2014/main" id="{639408E0-2C65-B748-854D-C42867AE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0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DB16E119-9FE5-574E-9A73-395679973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71" y="2086655"/>
            <a:ext cx="13970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3B574-849C-AF40-9EF9-B823F201E031}"/>
              </a:ext>
            </a:extLst>
          </p:cNvPr>
          <p:cNvSpPr/>
          <p:nvPr/>
        </p:nvSpPr>
        <p:spPr>
          <a:xfrm>
            <a:off x="92598" y="3940855"/>
            <a:ext cx="12192000" cy="291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790F9-AD23-AF42-BC31-6204413A79EF}"/>
              </a:ext>
            </a:extLst>
          </p:cNvPr>
          <p:cNvSpPr/>
          <p:nvPr/>
        </p:nvSpPr>
        <p:spPr>
          <a:xfrm>
            <a:off x="3512664" y="4937762"/>
            <a:ext cx="60960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" panose="02000000000000000000" pitchFamily="2" charset="0"/>
              </a:rPr>
              <a:t>Displays logs with levels at this level or higher</a:t>
            </a:r>
            <a:endParaRPr lang="en-US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209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2207961" y="2890391"/>
            <a:ext cx="77760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Unexpected behaviors</a:t>
            </a:r>
          </a:p>
        </p:txBody>
      </p:sp>
    </p:spTree>
    <p:extLst>
      <p:ext uri="{BB962C8B-B14F-4D97-AF65-F5344CB8AC3E}">
        <p14:creationId xmlns:p14="http://schemas.microsoft.com/office/powerpoint/2010/main" val="974241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75C9A18A-8CF8-244D-8C83-F01E138B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03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9DB2F517-9303-1F4D-8F63-A61D13F09740}"/>
              </a:ext>
            </a:extLst>
          </p:cNvPr>
          <p:cNvSpPr/>
          <p:nvPr/>
        </p:nvSpPr>
        <p:spPr>
          <a:xfrm>
            <a:off x="4207329" y="196306"/>
            <a:ext cx="274320" cy="261257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4C799ED2-185D-E745-9216-EF379803A3F0}"/>
              </a:ext>
            </a:extLst>
          </p:cNvPr>
          <p:cNvSpPr/>
          <p:nvPr/>
        </p:nvSpPr>
        <p:spPr>
          <a:xfrm>
            <a:off x="4481649" y="168184"/>
            <a:ext cx="5778500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477314-2FF2-9F40-B44B-F45083DF41E7}"/>
              </a:ext>
            </a:extLst>
          </p:cNvPr>
          <p:cNvSpPr/>
          <p:nvPr/>
        </p:nvSpPr>
        <p:spPr>
          <a:xfrm>
            <a:off x="10202818" y="60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7177" name="Picture 9">
            <a:extLst>
              <a:ext uri="{FF2B5EF4-FFF2-40B4-BE49-F238E27FC236}">
                <a16:creationId xmlns:a16="http://schemas.microsoft.com/office/drawing/2014/main" id="{275B6174-2965-2C45-BF6C-2E5D1B63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0634" y="140062"/>
            <a:ext cx="1184365" cy="118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1D9ACD9-E0DB-C240-BE03-587BC93FD095}"/>
              </a:ext>
            </a:extLst>
          </p:cNvPr>
          <p:cNvSpPr/>
          <p:nvPr/>
        </p:nvSpPr>
        <p:spPr>
          <a:xfrm>
            <a:off x="444500" y="3866606"/>
            <a:ext cx="643165" cy="28937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C8B5401E-CFF1-BD4C-BCDD-00570A22310C}"/>
              </a:ext>
            </a:extLst>
          </p:cNvPr>
          <p:cNvSpPr/>
          <p:nvPr/>
        </p:nvSpPr>
        <p:spPr>
          <a:xfrm>
            <a:off x="1087665" y="3838484"/>
            <a:ext cx="9172484" cy="317500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7C04D1-4981-E14A-A6B9-F571DFB5A891}"/>
              </a:ext>
            </a:extLst>
          </p:cNvPr>
          <p:cNvSpPr/>
          <p:nvPr/>
        </p:nvSpPr>
        <p:spPr>
          <a:xfrm>
            <a:off x="10199734" y="3743234"/>
            <a:ext cx="508000" cy="5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12CA9-0311-684F-8BE0-26657327E5BB}"/>
              </a:ext>
            </a:extLst>
          </p:cNvPr>
          <p:cNvSpPr txBox="1"/>
          <p:nvPr/>
        </p:nvSpPr>
        <p:spPr>
          <a:xfrm>
            <a:off x="10755630" y="3688129"/>
            <a:ext cx="11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 pane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20A93-C135-F948-A164-8E4701838EEF}"/>
              </a:ext>
            </a:extLst>
          </p:cNvPr>
          <p:cNvSpPr/>
          <p:nvPr/>
        </p:nvSpPr>
        <p:spPr>
          <a:xfrm>
            <a:off x="10199734" y="5496177"/>
            <a:ext cx="190699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Menu:</a:t>
            </a:r>
            <a:endParaRPr lang="en-US" b="0" dirty="0">
              <a:effectLst/>
            </a:endParaRPr>
          </a:p>
          <a:p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Run &gt; Debug 'your app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51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54713EAD-A5EC-E54D-9E07-49D85E44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3307"/>
            <a:ext cx="9305365" cy="603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985A8D-42D4-5B41-BDD7-50E0F5D93779}"/>
              </a:ext>
            </a:extLst>
          </p:cNvPr>
          <p:cNvSpPr/>
          <p:nvPr/>
        </p:nvSpPr>
        <p:spPr>
          <a:xfrm>
            <a:off x="412377" y="6075360"/>
            <a:ext cx="179294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Frames</a:t>
            </a:r>
            <a:endParaRPr lang="en-US" b="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13952-39F9-5B44-81E8-274FEF9F2C76}"/>
              </a:ext>
            </a:extLst>
          </p:cNvPr>
          <p:cNvSpPr/>
          <p:nvPr/>
        </p:nvSpPr>
        <p:spPr>
          <a:xfrm>
            <a:off x="2617695" y="6075360"/>
            <a:ext cx="46257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Variables</a:t>
            </a:r>
            <a:endParaRPr lang="en-US" b="0" dirty="0"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114F2-ADF6-0549-8240-DE44541521FC}"/>
              </a:ext>
            </a:extLst>
          </p:cNvPr>
          <p:cNvSpPr/>
          <p:nvPr/>
        </p:nvSpPr>
        <p:spPr>
          <a:xfrm>
            <a:off x="7404848" y="6075360"/>
            <a:ext cx="159571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Watches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1783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</p:spTree>
    <p:extLst>
      <p:ext uri="{BB962C8B-B14F-4D97-AF65-F5344CB8AC3E}">
        <p14:creationId xmlns:p14="http://schemas.microsoft.com/office/powerpoint/2010/main" val="16446464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</p:spTree>
    <p:extLst>
      <p:ext uri="{BB962C8B-B14F-4D97-AF65-F5344CB8AC3E}">
        <p14:creationId xmlns:p14="http://schemas.microsoft.com/office/powerpoint/2010/main" val="3437055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38019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660162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3875449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251731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95D863-07B7-B744-BE30-C737C94AD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07"/>
          <a:stretch/>
        </p:blipFill>
        <p:spPr bwMode="auto">
          <a:xfrm>
            <a:off x="1352550" y="2889250"/>
            <a:ext cx="9918700" cy="83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D21631-4D0A-1F48-93D0-0ADC275C6003}"/>
              </a:ext>
            </a:extLst>
          </p:cNvPr>
          <p:cNvCxnSpPr>
            <a:cxnSpLocks/>
          </p:cNvCxnSpPr>
          <p:nvPr/>
        </p:nvCxnSpPr>
        <p:spPr>
          <a:xfrm>
            <a:off x="4051300" y="2197100"/>
            <a:ext cx="57150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2A4B80-DB8E-5849-B3F7-2B6BFCAEB60C}"/>
              </a:ext>
            </a:extLst>
          </p:cNvPr>
          <p:cNvSpPr txBox="1"/>
          <p:nvPr/>
        </p:nvSpPr>
        <p:spPr>
          <a:xfrm>
            <a:off x="2794000" y="1827768"/>
            <a:ext cx="2211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execution point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834F8-11B5-B240-9595-1662A3E2DD83}"/>
              </a:ext>
            </a:extLst>
          </p:cNvPr>
          <p:cNvCxnSpPr>
            <a:cxnSpLocks/>
          </p:cNvCxnSpPr>
          <p:nvPr/>
        </p:nvCxnSpPr>
        <p:spPr>
          <a:xfrm flipV="1">
            <a:off x="4051300" y="3550212"/>
            <a:ext cx="953818" cy="86826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964C7A-77F5-1245-A780-7903322C895E}"/>
              </a:ext>
            </a:extLst>
          </p:cNvPr>
          <p:cNvSpPr txBox="1"/>
          <p:nvPr/>
        </p:nvSpPr>
        <p:spPr>
          <a:xfrm>
            <a:off x="3362873" y="4418479"/>
            <a:ext cx="107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over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38CD03-8C9F-E843-B795-69B0640D8F4D}"/>
              </a:ext>
            </a:extLst>
          </p:cNvPr>
          <p:cNvCxnSpPr>
            <a:cxnSpLocks/>
          </p:cNvCxnSpPr>
          <p:nvPr/>
        </p:nvCxnSpPr>
        <p:spPr>
          <a:xfrm flipV="1">
            <a:off x="5005118" y="3560537"/>
            <a:ext cx="476909" cy="1341663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FEB84C-2C12-6A49-B0AA-5591B3F5AB53}"/>
              </a:ext>
            </a:extLst>
          </p:cNvPr>
          <p:cNvSpPr txBox="1"/>
          <p:nvPr/>
        </p:nvSpPr>
        <p:spPr>
          <a:xfrm>
            <a:off x="4318000" y="5051666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into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0F6DF-4B64-0545-9611-ECB1A18FEE2A}"/>
              </a:ext>
            </a:extLst>
          </p:cNvPr>
          <p:cNvCxnSpPr>
            <a:cxnSpLocks/>
          </p:cNvCxnSpPr>
          <p:nvPr/>
        </p:nvCxnSpPr>
        <p:spPr>
          <a:xfrm flipH="1" flipV="1">
            <a:off x="5890404" y="3594057"/>
            <a:ext cx="160497" cy="14576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F283F0-1C8E-6C4E-B478-E75267C329CF}"/>
              </a:ext>
            </a:extLst>
          </p:cNvPr>
          <p:cNvSpPr txBox="1"/>
          <p:nvPr/>
        </p:nvSpPr>
        <p:spPr>
          <a:xfrm>
            <a:off x="5405691" y="5051666"/>
            <a:ext cx="157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step into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A862B8-518D-2448-BC25-1761F8C1302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435845" y="3512872"/>
            <a:ext cx="1509638" cy="135412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E1E00FE-EF0A-D944-9F43-E93328AF3267}"/>
              </a:ext>
            </a:extLst>
          </p:cNvPr>
          <p:cNvSpPr txBox="1"/>
          <p:nvPr/>
        </p:nvSpPr>
        <p:spPr>
          <a:xfrm>
            <a:off x="7457657" y="4867000"/>
            <a:ext cx="97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out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D6DECF-0BC2-C446-A14E-675DBA76CDBA}"/>
              </a:ext>
            </a:extLst>
          </p:cNvPr>
          <p:cNvCxnSpPr>
            <a:cxnSpLocks/>
          </p:cNvCxnSpPr>
          <p:nvPr/>
        </p:nvCxnSpPr>
        <p:spPr>
          <a:xfrm>
            <a:off x="6680200" y="2187535"/>
            <a:ext cx="0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46988-BED5-A646-B8E7-806107A3A481}"/>
              </a:ext>
            </a:extLst>
          </p:cNvPr>
          <p:cNvCxnSpPr>
            <a:cxnSpLocks/>
          </p:cNvCxnSpPr>
          <p:nvPr/>
        </p:nvCxnSpPr>
        <p:spPr>
          <a:xfrm flipH="1">
            <a:off x="7177964" y="2197100"/>
            <a:ext cx="767519" cy="111068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1A94B-FA96-DB44-9F81-22B888667B96}"/>
              </a:ext>
            </a:extLst>
          </p:cNvPr>
          <p:cNvSpPr txBox="1"/>
          <p:nvPr/>
        </p:nvSpPr>
        <p:spPr>
          <a:xfrm>
            <a:off x="5932552" y="1788221"/>
            <a:ext cx="1256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frame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51A68D-5CBF-594A-A78D-42ECCD9FB7D4}"/>
              </a:ext>
            </a:extLst>
          </p:cNvPr>
          <p:cNvSpPr txBox="1"/>
          <p:nvPr/>
        </p:nvSpPr>
        <p:spPr>
          <a:xfrm>
            <a:off x="7672452" y="1788221"/>
            <a:ext cx="146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to Cursor</a:t>
            </a:r>
          </a:p>
        </p:txBody>
      </p:sp>
    </p:spTree>
    <p:extLst>
      <p:ext uri="{BB962C8B-B14F-4D97-AF65-F5344CB8AC3E}">
        <p14:creationId xmlns:p14="http://schemas.microsoft.com/office/powerpoint/2010/main" val="21414889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256354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EB542E-BD22-504E-B34F-DEA80F774E92}"/>
              </a:ext>
            </a:extLst>
          </p:cNvPr>
          <p:cNvSpPr/>
          <p:nvPr/>
        </p:nvSpPr>
        <p:spPr>
          <a:xfrm>
            <a:off x="545867" y="2890391"/>
            <a:ext cx="101797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Unexpected behaviors </a:t>
            </a:r>
            <a:r>
              <a:rPr lang="en-US" sz="6400" b="1" dirty="0">
                <a:solidFill>
                  <a:srgbClr val="C00000"/>
                </a:solidFill>
              </a:rPr>
              <a:t>= Bugs</a:t>
            </a:r>
          </a:p>
        </p:txBody>
      </p:sp>
    </p:spTree>
    <p:extLst>
      <p:ext uri="{BB962C8B-B14F-4D97-AF65-F5344CB8AC3E}">
        <p14:creationId xmlns:p14="http://schemas.microsoft.com/office/powerpoint/2010/main" val="3217717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595936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EE15C496-BBCE-334A-A764-CC460F26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0801"/>
            <a:ext cx="6426200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5F8200-E8B1-7147-84D6-CD2A870E2C6E}"/>
              </a:ext>
            </a:extLst>
          </p:cNvPr>
          <p:cNvCxnSpPr>
            <a:cxnSpLocks/>
          </p:cNvCxnSpPr>
          <p:nvPr/>
        </p:nvCxnSpPr>
        <p:spPr>
          <a:xfrm>
            <a:off x="3251200" y="1930400"/>
            <a:ext cx="1816100" cy="16510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98C1CD-EFE2-F547-B325-C4AF5012DC15}"/>
              </a:ext>
            </a:extLst>
          </p:cNvPr>
          <p:cNvSpPr txBox="1"/>
          <p:nvPr/>
        </p:nvSpPr>
        <p:spPr>
          <a:xfrm>
            <a:off x="1972183" y="1551285"/>
            <a:ext cx="1181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FFCA81-E489-D148-B9E2-49B781F74AF2}"/>
              </a:ext>
            </a:extLst>
          </p:cNvPr>
          <p:cNvCxnSpPr>
            <a:cxnSpLocks/>
          </p:cNvCxnSpPr>
          <p:nvPr/>
        </p:nvCxnSpPr>
        <p:spPr>
          <a:xfrm>
            <a:off x="3251200" y="2474615"/>
            <a:ext cx="1905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2B9B6-80E1-5745-88DE-A8379D1C7682}"/>
              </a:ext>
            </a:extLst>
          </p:cNvPr>
          <p:cNvSpPr txBox="1"/>
          <p:nvPr/>
        </p:nvSpPr>
        <p:spPr>
          <a:xfrm>
            <a:off x="2004488" y="2243782"/>
            <a:ext cx="920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Pause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0C3EF9-8F03-D54D-B74D-406512D1BF54}"/>
              </a:ext>
            </a:extLst>
          </p:cNvPr>
          <p:cNvCxnSpPr>
            <a:cxnSpLocks/>
          </p:cNvCxnSpPr>
          <p:nvPr/>
        </p:nvCxnSpPr>
        <p:spPr>
          <a:xfrm flipV="1">
            <a:off x="3251200" y="3776712"/>
            <a:ext cx="1905000" cy="70003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C4D18F-4902-8249-8558-9C389CCE7B0F}"/>
              </a:ext>
            </a:extLst>
          </p:cNvPr>
          <p:cNvSpPr txBox="1"/>
          <p:nvPr/>
        </p:nvSpPr>
        <p:spPr>
          <a:xfrm>
            <a:off x="1610261" y="4475718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Mute all breakpoints</a:t>
            </a:r>
          </a:p>
        </p:txBody>
      </p:sp>
    </p:spTree>
    <p:extLst>
      <p:ext uri="{BB962C8B-B14F-4D97-AF65-F5344CB8AC3E}">
        <p14:creationId xmlns:p14="http://schemas.microsoft.com/office/powerpoint/2010/main" val="2997627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8903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Breakpoints</a:t>
            </a:r>
          </a:p>
        </p:txBody>
      </p:sp>
    </p:spTree>
    <p:extLst>
      <p:ext uri="{BB962C8B-B14F-4D97-AF65-F5344CB8AC3E}">
        <p14:creationId xmlns:p14="http://schemas.microsoft.com/office/powerpoint/2010/main" val="40301846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091623-0966-444B-8DD5-EF587FB6293B}"/>
              </a:ext>
            </a:extLst>
          </p:cNvPr>
          <p:cNvSpPr/>
          <p:nvPr/>
        </p:nvSpPr>
        <p:spPr>
          <a:xfrm>
            <a:off x="3974432" y="248791"/>
            <a:ext cx="42431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>
                    <a:alpha val="30000"/>
                  </a:schemeClr>
                </a:solidFill>
              </a:rPr>
              <a:t>Breakpoints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9AB160-4DE7-3649-8BEB-103FF27BB8F5}"/>
              </a:ext>
            </a:extLst>
          </p:cNvPr>
          <p:cNvSpPr/>
          <p:nvPr/>
        </p:nvSpPr>
        <p:spPr>
          <a:xfrm>
            <a:off x="571500" y="2890391"/>
            <a:ext cx="112903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b="1" dirty="0">
                <a:solidFill>
                  <a:schemeClr val="accent6"/>
                </a:solidFill>
              </a:rPr>
              <a:t>Allow you to stop the execution at which line you want.</a:t>
            </a:r>
          </a:p>
        </p:txBody>
      </p:sp>
    </p:spTree>
    <p:extLst>
      <p:ext uri="{BB962C8B-B14F-4D97-AF65-F5344CB8AC3E}">
        <p14:creationId xmlns:p14="http://schemas.microsoft.com/office/powerpoint/2010/main" val="15521796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2890391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9876045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Why testing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9519391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Find and fix issues early</a:t>
            </a:r>
          </a:p>
        </p:txBody>
      </p:sp>
    </p:spTree>
    <p:extLst>
      <p:ext uri="{BB962C8B-B14F-4D97-AF65-F5344CB8AC3E}">
        <p14:creationId xmlns:p14="http://schemas.microsoft.com/office/powerpoint/2010/main" val="4293770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58016" y="283115"/>
            <a:ext cx="89803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>
                    <a:alpha val="30000"/>
                  </a:schemeClr>
                </a:solidFill>
              </a:rPr>
              <a:t>Why testing is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58527-9D8C-8F45-818B-301A85542459}"/>
              </a:ext>
            </a:extLst>
          </p:cNvPr>
          <p:cNvSpPr/>
          <p:nvPr/>
        </p:nvSpPr>
        <p:spPr>
          <a:xfrm>
            <a:off x="758016" y="1643448"/>
            <a:ext cx="911980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1"/>
                </a:solidFill>
              </a:rPr>
              <a:t>Find and fix issues early</a:t>
            </a:r>
          </a:p>
        </p:txBody>
      </p:sp>
    </p:spTree>
    <p:extLst>
      <p:ext uri="{BB962C8B-B14F-4D97-AF65-F5344CB8AC3E}">
        <p14:creationId xmlns:p14="http://schemas.microsoft.com/office/powerpoint/2010/main" val="3929824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616748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4635E6-FEA2-DC41-A394-D58B00822739}"/>
              </a:ext>
            </a:extLst>
          </p:cNvPr>
          <p:cNvSpPr/>
          <p:nvPr/>
        </p:nvSpPr>
        <p:spPr>
          <a:xfrm rot="5400000">
            <a:off x="5830329" y="-2218691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78C8A-423F-D14A-9982-B03D0A9DBB76}"/>
              </a:ext>
            </a:extLst>
          </p:cNvPr>
          <p:cNvSpPr/>
          <p:nvPr/>
        </p:nvSpPr>
        <p:spPr>
          <a:xfrm>
            <a:off x="289473" y="2659559"/>
            <a:ext cx="2912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869827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B0E07D-4C45-0640-99D1-FC5447FFF14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4811033" y="616748"/>
            <a:ext cx="25699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504635E6-FEA2-DC41-A394-D58B00822739}"/>
              </a:ext>
            </a:extLst>
          </p:cNvPr>
          <p:cNvSpPr/>
          <p:nvPr/>
        </p:nvSpPr>
        <p:spPr>
          <a:xfrm rot="5400000">
            <a:off x="5830329" y="-2218691"/>
            <a:ext cx="531343" cy="8700462"/>
          </a:xfrm>
          <a:custGeom>
            <a:avLst/>
            <a:gdLst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  <a:gd name="connsiteX7" fmla="*/ 531343 w 531343"/>
              <a:gd name="connsiteY7" fmla="*/ 8700462 h 8700462"/>
              <a:gd name="connsiteX0" fmla="*/ 531343 w 531343"/>
              <a:gd name="connsiteY0" fmla="*/ 8700462 h 8700462"/>
              <a:gd name="connsiteX1" fmla="*/ 265671 w 531343"/>
              <a:gd name="connsiteY1" fmla="*/ 8656185 h 8700462"/>
              <a:gd name="connsiteX2" fmla="*/ 265672 w 531343"/>
              <a:gd name="connsiteY2" fmla="*/ 4394508 h 8700462"/>
              <a:gd name="connsiteX3" fmla="*/ 0 w 531343"/>
              <a:gd name="connsiteY3" fmla="*/ 4350231 h 8700462"/>
              <a:gd name="connsiteX4" fmla="*/ 265672 w 531343"/>
              <a:gd name="connsiteY4" fmla="*/ 4305954 h 8700462"/>
              <a:gd name="connsiteX5" fmla="*/ 265672 w 531343"/>
              <a:gd name="connsiteY5" fmla="*/ 44277 h 8700462"/>
              <a:gd name="connsiteX6" fmla="*/ 531344 w 531343"/>
              <a:gd name="connsiteY6" fmla="*/ 0 h 870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43" h="8700462" stroke="0" extrusionOk="0">
                <a:moveTo>
                  <a:pt x="531343" y="8700462"/>
                </a:moveTo>
                <a:cubicBezTo>
                  <a:pt x="383010" y="8699471"/>
                  <a:pt x="262306" y="8681902"/>
                  <a:pt x="265671" y="8656185"/>
                </a:cubicBezTo>
                <a:cubicBezTo>
                  <a:pt x="496828" y="7284290"/>
                  <a:pt x="171523" y="5818061"/>
                  <a:pt x="265672" y="4394508"/>
                </a:cubicBezTo>
                <a:cubicBezTo>
                  <a:pt x="249306" y="4386036"/>
                  <a:pt x="142689" y="4372552"/>
                  <a:pt x="0" y="4350231"/>
                </a:cubicBezTo>
                <a:cubicBezTo>
                  <a:pt x="142721" y="4348039"/>
                  <a:pt x="267164" y="4331121"/>
                  <a:pt x="265672" y="4305954"/>
                </a:cubicBezTo>
                <a:cubicBezTo>
                  <a:pt x="216139" y="2722771"/>
                  <a:pt x="250863" y="1807663"/>
                  <a:pt x="265672" y="44277"/>
                </a:cubicBezTo>
                <a:cubicBezTo>
                  <a:pt x="260172" y="18981"/>
                  <a:pt x="369001" y="14703"/>
                  <a:pt x="531344" y="0"/>
                </a:cubicBezTo>
                <a:cubicBezTo>
                  <a:pt x="499495" y="2596427"/>
                  <a:pt x="493467" y="5852944"/>
                  <a:pt x="531343" y="8700462"/>
                </a:cubicBezTo>
                <a:close/>
              </a:path>
              <a:path w="531343" h="8700462" fill="none" extrusionOk="0">
                <a:moveTo>
                  <a:pt x="531343" y="8700462"/>
                </a:moveTo>
                <a:cubicBezTo>
                  <a:pt x="387688" y="8702182"/>
                  <a:pt x="267300" y="8681031"/>
                  <a:pt x="265671" y="8656185"/>
                </a:cubicBezTo>
                <a:cubicBezTo>
                  <a:pt x="218267" y="7227959"/>
                  <a:pt x="404555" y="5928647"/>
                  <a:pt x="265672" y="4394508"/>
                </a:cubicBezTo>
                <a:cubicBezTo>
                  <a:pt x="276448" y="4386095"/>
                  <a:pt x="148152" y="4364993"/>
                  <a:pt x="0" y="4350231"/>
                </a:cubicBezTo>
                <a:cubicBezTo>
                  <a:pt x="149062" y="4353828"/>
                  <a:pt x="266463" y="4331377"/>
                  <a:pt x="265672" y="4305954"/>
                </a:cubicBezTo>
                <a:cubicBezTo>
                  <a:pt x="416111" y="2567688"/>
                  <a:pt x="179793" y="1184419"/>
                  <a:pt x="265672" y="44277"/>
                </a:cubicBezTo>
                <a:cubicBezTo>
                  <a:pt x="263044" y="20255"/>
                  <a:pt x="366785" y="-12304"/>
                  <a:pt x="531344" y="0"/>
                </a:cubicBezTo>
              </a:path>
            </a:pathLst>
          </a:custGeom>
          <a:noFill/>
          <a:ln w="254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378C8A-423F-D14A-9982-B03D0A9DBB76}"/>
              </a:ext>
            </a:extLst>
          </p:cNvPr>
          <p:cNvSpPr/>
          <p:nvPr/>
        </p:nvSpPr>
        <p:spPr>
          <a:xfrm>
            <a:off x="289473" y="2659559"/>
            <a:ext cx="29125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181919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/>
                </a:solidFill>
              </a:rPr>
              <a:t>What is bugs?</a:t>
            </a:r>
          </a:p>
        </p:txBody>
      </p:sp>
    </p:spTree>
    <p:extLst>
      <p:ext uri="{BB962C8B-B14F-4D97-AF65-F5344CB8AC3E}">
        <p14:creationId xmlns:p14="http://schemas.microsoft.com/office/powerpoint/2010/main" val="22854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38466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107201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B8593E-31AC-FA49-BB23-068E5A77DF88}"/>
              </a:ext>
            </a:extLst>
          </p:cNvPr>
          <p:cNvSpPr/>
          <p:nvPr/>
        </p:nvSpPr>
        <p:spPr>
          <a:xfrm>
            <a:off x="799512" y="246045"/>
            <a:ext cx="49315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What is bugs?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ED92A-2E57-7A4B-B37E-BC19EFE54C3C}"/>
              </a:ext>
            </a:extLst>
          </p:cNvPr>
          <p:cNvSpPr/>
          <p:nvPr/>
        </p:nvSpPr>
        <p:spPr>
          <a:xfrm>
            <a:off x="1341968" y="1580575"/>
            <a:ext cx="62203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>
                    <a:alpha val="30000"/>
                  </a:srgbClr>
                </a:solidFill>
              </a:rPr>
              <a:t>Crashes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rgbClr val="C00000"/>
                </a:solidFill>
              </a:rPr>
              <a:t>Wrong values</a:t>
            </a:r>
          </a:p>
        </p:txBody>
      </p:sp>
    </p:spTree>
    <p:extLst>
      <p:ext uri="{BB962C8B-B14F-4D97-AF65-F5344CB8AC3E}">
        <p14:creationId xmlns:p14="http://schemas.microsoft.com/office/powerpoint/2010/main" val="308232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1205</Words>
  <Application>Microsoft Macintosh PowerPoint</Application>
  <PresentationFormat>Widescreen</PresentationFormat>
  <Paragraphs>338</Paragraphs>
  <Slides>69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140064015 Bassam A . Almutairi</dc:creator>
  <cp:lastModifiedBy>140064015 Bassam A . Almutairi</cp:lastModifiedBy>
  <cp:revision>21</cp:revision>
  <dcterms:created xsi:type="dcterms:W3CDTF">2021-01-01T11:05:51Z</dcterms:created>
  <dcterms:modified xsi:type="dcterms:W3CDTF">2021-01-02T11:20:07Z</dcterms:modified>
</cp:coreProperties>
</file>