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9"/>
  </p:notes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3" r:id="rId18"/>
    <p:sldId id="297" r:id="rId19"/>
    <p:sldId id="290" r:id="rId20"/>
    <p:sldId id="292" r:id="rId21"/>
    <p:sldId id="298" r:id="rId22"/>
    <p:sldId id="293" r:id="rId23"/>
    <p:sldId id="294" r:id="rId24"/>
    <p:sldId id="296" r:id="rId25"/>
    <p:sldId id="299" r:id="rId26"/>
    <p:sldId id="276" r:id="rId27"/>
    <p:sldId id="303" r:id="rId28"/>
    <p:sldId id="301" r:id="rId29"/>
    <p:sldId id="304" r:id="rId30"/>
    <p:sldId id="373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31" r:id="rId40"/>
    <p:sldId id="315" r:id="rId41"/>
    <p:sldId id="316" r:id="rId42"/>
    <p:sldId id="319" r:id="rId43"/>
    <p:sldId id="318" r:id="rId44"/>
    <p:sldId id="320" r:id="rId45"/>
    <p:sldId id="321" r:id="rId46"/>
    <p:sldId id="322" r:id="rId47"/>
    <p:sldId id="305" r:id="rId48"/>
    <p:sldId id="323" r:id="rId49"/>
    <p:sldId id="325" r:id="rId50"/>
    <p:sldId id="326" r:id="rId51"/>
    <p:sldId id="329" r:id="rId52"/>
    <p:sldId id="330" r:id="rId53"/>
    <p:sldId id="333" r:id="rId54"/>
    <p:sldId id="332" r:id="rId55"/>
    <p:sldId id="335" r:id="rId56"/>
    <p:sldId id="334" r:id="rId57"/>
    <p:sldId id="336" r:id="rId58"/>
    <p:sldId id="337" r:id="rId59"/>
    <p:sldId id="338" r:id="rId60"/>
    <p:sldId id="339" r:id="rId61"/>
    <p:sldId id="340" r:id="rId62"/>
    <p:sldId id="341" r:id="rId63"/>
    <p:sldId id="343" r:id="rId64"/>
    <p:sldId id="344" r:id="rId65"/>
    <p:sldId id="277" r:id="rId66"/>
    <p:sldId id="280" r:id="rId67"/>
    <p:sldId id="281" r:id="rId68"/>
    <p:sldId id="387" r:id="rId69"/>
    <p:sldId id="388" r:id="rId70"/>
    <p:sldId id="389" r:id="rId71"/>
    <p:sldId id="347" r:id="rId72"/>
    <p:sldId id="278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349" r:id="rId86"/>
    <p:sldId id="370" r:id="rId87"/>
    <p:sldId id="371" r:id="rId88"/>
    <p:sldId id="372" r:id="rId89"/>
    <p:sldId id="369" r:id="rId90"/>
    <p:sldId id="367" r:id="rId91"/>
    <p:sldId id="368" r:id="rId92"/>
    <p:sldId id="366" r:id="rId93"/>
    <p:sldId id="363" r:id="rId94"/>
    <p:sldId id="364" r:id="rId95"/>
    <p:sldId id="365" r:id="rId96"/>
    <p:sldId id="374" r:id="rId97"/>
    <p:sldId id="362" r:id="rId98"/>
    <p:sldId id="382" r:id="rId99"/>
    <p:sldId id="383" r:id="rId100"/>
    <p:sldId id="381" r:id="rId101"/>
    <p:sldId id="376" r:id="rId102"/>
    <p:sldId id="378" r:id="rId103"/>
    <p:sldId id="377" r:id="rId104"/>
    <p:sldId id="380" r:id="rId105"/>
    <p:sldId id="386" r:id="rId106"/>
    <p:sldId id="384" r:id="rId107"/>
    <p:sldId id="385" r:id="rId108"/>
    <p:sldId id="375" r:id="rId109"/>
    <p:sldId id="394" r:id="rId110"/>
    <p:sldId id="392" r:id="rId111"/>
    <p:sldId id="393" r:id="rId112"/>
    <p:sldId id="391" r:id="rId113"/>
    <p:sldId id="390" r:id="rId114"/>
    <p:sldId id="398" r:id="rId115"/>
    <p:sldId id="399" r:id="rId116"/>
    <p:sldId id="400" r:id="rId117"/>
    <p:sldId id="402" r:id="rId118"/>
    <p:sldId id="395" r:id="rId119"/>
    <p:sldId id="397" r:id="rId120"/>
    <p:sldId id="406" r:id="rId121"/>
    <p:sldId id="412" r:id="rId122"/>
    <p:sldId id="413" r:id="rId123"/>
    <p:sldId id="414" r:id="rId124"/>
    <p:sldId id="415" r:id="rId125"/>
    <p:sldId id="407" r:id="rId126"/>
    <p:sldId id="408" r:id="rId127"/>
    <p:sldId id="409" r:id="rId128"/>
    <p:sldId id="410" r:id="rId129"/>
    <p:sldId id="411" r:id="rId130"/>
    <p:sldId id="416" r:id="rId131"/>
    <p:sldId id="420" r:id="rId132"/>
    <p:sldId id="421" r:id="rId133"/>
    <p:sldId id="422" r:id="rId134"/>
    <p:sldId id="423" r:id="rId135"/>
    <p:sldId id="424" r:id="rId136"/>
    <p:sldId id="425" r:id="rId137"/>
    <p:sldId id="426" r:id="rId1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82"/>
    <p:restoredTop sz="79310"/>
  </p:normalViewPr>
  <p:slideViewPr>
    <p:cSldViewPr snapToGrid="0" snapToObjects="1">
      <p:cViewPr varScale="1">
        <p:scale>
          <a:sx n="75" d="100"/>
          <a:sy n="75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75C35-71A5-9043-87EB-AE7160D6AEDF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6F54-D778-B04D-842E-04CB4814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x/fragment/app/Fragment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ndroid.com/studio/build/multidex" TargetMode="External"/><Relationship Id="rId5" Type="http://schemas.openxmlformats.org/officeDocument/2006/relationships/hyperlink" Target="https://developer.android.com/studio/write/annotations" TargetMode="External"/><Relationship Id="rId4" Type="http://schemas.openxmlformats.org/officeDocument/2006/relationships/hyperlink" Target="https://developer.android.com/reference/androidx/recyclerview/widget/RecyclerView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x/fragment/app/Fragment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ndroid.com/studio/build/multidex" TargetMode="External"/><Relationship Id="rId5" Type="http://schemas.openxmlformats.org/officeDocument/2006/relationships/hyperlink" Target="https://developer.android.com/studio/write/annotations" TargetMode="External"/><Relationship Id="rId4" Type="http://schemas.openxmlformats.org/officeDocument/2006/relationships/hyperlink" Target="https://developer.android.com/reference/androidx/recyclerview/widget/RecyclerView" TargetMode="External"/></Relationships>
</file>

<file path=ppt/notesSlides/_rels/notes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x/fragment/app/Fragment" TargetMode="External"/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ndroid.com/studio/build/multidex" TargetMode="External"/><Relationship Id="rId5" Type="http://schemas.openxmlformats.org/officeDocument/2006/relationships/hyperlink" Target="https://developer.android.com/studio/write/annotations" TargetMode="External"/><Relationship Id="rId4" Type="http://schemas.openxmlformats.org/officeDocument/2006/relationships/hyperlink" Target="https://developer.android.com/reference/androidx/recyclerview/widget/RecyclerView" TargetMode="Externa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163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754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61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056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91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688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65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759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874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11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Backward Compatibility for newer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large amount of the support libraries provide backward compatibility for newer framework classes and methods. For example,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Fragment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support class provides support for fragments on devices running versions earlier than Android 3.0 (API level 11).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Convenience and Helper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support libraries provides a number of helper classes, particularly for user interface development. For example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RecyclerView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provides an user interface widget for displaying and managing very long lists, useable on versions of Android from API level 7 and up.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 and Utilities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There are a number of features that provide utility beyond code you incorporate into your app, including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support-annotations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library for improved code lint checks on method inputs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Multidex support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configuring and distributing apps with over 65,536 methods.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0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9913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Backward Compatibility for newer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large amount of the support libraries provide backward compatibility for newer framework classes and methods. For example,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Fragment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support class provides support for fragments on devices running versions earlier than Android 3.0 (API level 11).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Convenience and Helper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support libraries provides a number of helper classes, particularly for user interface development. For example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RecyclerView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provides an user interface widget for displaying and managing very long lists, useable on versions of Android from API level 7 and up.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 and Utilities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There are a number of features that provide utility beyond code you incorporate into your app, including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support-annotations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library for improved code lint checks on method inputs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Multidex support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configuring and distributing apps with over 65,536 methods.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9279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Backward Compatibility for newer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large amount of the support libraries provide backward compatibility for newer framework classes and methods. For example,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Fragment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support class provides support for fragments on devices running versions earlier than Android 3.0 (API level 11).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Convenience and Helper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support libraries provides a number of helper classes, particularly for user interface development. For example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RecyclerView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provides an user interface widget for displaying and managing very long lists, useable on versions of Android from API level 7 and up.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 and Utilities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There are a number of features that provide utility beyond code you incorporate into your app, including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support-annotations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library for improved code lint checks on method inputs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Multidex support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configuring and distributing apps with over 65,536 methods.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07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402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782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81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385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988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9813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997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591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937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293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924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975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37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753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630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365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041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007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720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807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46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1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1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1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9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0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3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0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6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4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2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4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10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44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82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79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32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9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5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68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3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95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43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Wtf = what a terrible failure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10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15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49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95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7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973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74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1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8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26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79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9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45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53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feedback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failures.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failure detection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development cycle.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Safer code refactoring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letting you optimize code without worrying about regressions.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development velocity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helping you minimize technical debt.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84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feedback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failures.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failure detection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development cycle.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Safer code refactoring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letting you optimize code without worrying about regressions.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development velocity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helping you minimize technical debt.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895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feedback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failures.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failure detection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development cycle.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Safer code refactoring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letting you optimize code without worrying about regressions.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development velocity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helping you minimize technical debt.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25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feedback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failures.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failure detection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development cycle.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Safer code refactoring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letting you optimize code without worrying about regressions.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development velocity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helping you minimize technical debt.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702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4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59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36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87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7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23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75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33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78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69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36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16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60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3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33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827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45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66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4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42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69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28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06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5091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8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37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50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425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730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45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325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083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421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477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768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9536-4CDB-8142-8571-1EC849EC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CF96-3276-CC49-B667-3F3F8C385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4C94-A8F6-2F40-8950-6F6EF39D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7C3A0-2409-C14A-825F-74221ED6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048C-1CA1-4D4C-AF27-E5E3EEAE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39C0-3E84-2D45-BC31-3010A0D5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DACA4-1166-5C49-ADE9-34FE0BFCD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3310-257F-9C40-9040-679496C9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9852-E536-C146-97EC-8B41FE64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3B5C-279F-AA4B-A169-7450DD5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A65A4-82F9-6845-B247-D0FABFFC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3593D-C2D8-E442-B11C-2DB27A848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1E16-1E54-3146-AF84-DA8B381E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8420-8EA3-B341-BD59-43B7CD08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9F1F-5EB2-304D-AEFC-865EF520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27B1-3887-4347-A52D-6BFA8266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9495-60C4-4940-B878-AE085503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74A3-AF9E-3049-9EC2-D9769CE0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6C95-962B-CC4F-9585-98D99101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9D8AC-1F91-2647-B373-6CEC0A20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F59B-5D46-3746-8961-B41AFB7B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0B64-CB63-2547-BAAE-D83EA69D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8A20-47C3-AD48-984B-E9EA4ACE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9790-D249-E24E-BA97-0806F9C5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6317-9F7F-2F49-96EA-35C4FC18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6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C8F5-9F4C-D647-B8CA-4FBD517B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B7E6-1C1B-8745-972D-444510CD1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96B7F-F83D-0F4A-B36D-C831C6222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7C7B-6433-E94F-997B-BB4AD74B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E77BE-4AE8-0C45-A5EB-8CA2D8DA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1D97-3F4A-2742-A9BD-8DF1DDD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EDAF-4D27-1E47-8C48-C0CF2552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CAAF-910F-5446-9591-B31A08E6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6FBC-55E1-A34F-B26D-418F3003C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82B43-6646-1742-A942-9B9227738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51BE0-552B-2C4D-81C8-0EA0A99C3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139F8-5384-C944-8F82-E776A32F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0BA7C-2721-724A-B2DD-BBED0D79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18F71-21F6-9247-BCA0-9803EC88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639-BCBB-1F40-9BD7-D4588A20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9C37C-4BF4-2948-A972-60AFBBA6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AC103-11D1-594C-ACA2-7102D9A7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34654-FA9A-C247-B871-DF21343E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A8465-73A5-4B47-ABD7-CCCF692E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FF8C3-3C71-3C47-B441-6F07305F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56C6-523E-F54C-AE81-4ED5758F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DC32-5D57-5C45-8222-9EDD9498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A72-F1AF-6646-88E1-9CD21D7A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D29BA-7309-6848-B2D9-DB59B95C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5E69-FFAD-0F46-959E-CF9FF927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C934-9CDE-9B4E-8062-D3644536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E7E0A-AE15-FB43-9BF4-BAB7C40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B2A5-3D90-CB49-AC7B-C7ABAB34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BB8AD-7226-1F43-8C39-3D7C8D55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39726-A423-B349-BED8-0644F4FF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818C-11BD-5148-9432-D65F764E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E92C8-14F1-0E42-BCCF-28626E2F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6C5B5-3C2D-AE4B-917B-B82A14E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28538-6073-8143-9B47-10726670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84E7A-DDA5-BE41-A03C-AF1B0B65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D08F-40B1-9D43-B6BA-8D57D9A38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6A0B-003B-554F-9018-D3E6A625ECD0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F2F75-6BA1-8742-8BF6-92FEA13AA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A494-41D3-EB43-8B2A-1014FF735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407685" y="2890391"/>
            <a:ext cx="33766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81023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7629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Unexpected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35812133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8A9A6-E37E-B541-9CD4-0A221723F385}"/>
              </a:ext>
            </a:extLst>
          </p:cNvPr>
          <p:cNvSpPr/>
          <p:nvPr/>
        </p:nvSpPr>
        <p:spPr>
          <a:xfrm>
            <a:off x="685347" y="1421823"/>
            <a:ext cx="27758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 err="1">
                <a:solidFill>
                  <a:schemeClr val="bg1"/>
                </a:solidFill>
              </a:rPr>
              <a:t>onView</a:t>
            </a:r>
            <a:endParaRPr lang="en-US" sz="6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479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8A9A6-E37E-B541-9CD4-0A221723F385}"/>
              </a:ext>
            </a:extLst>
          </p:cNvPr>
          <p:cNvSpPr/>
          <p:nvPr/>
        </p:nvSpPr>
        <p:spPr>
          <a:xfrm>
            <a:off x="685347" y="1421823"/>
            <a:ext cx="103051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 err="1">
                <a:solidFill>
                  <a:schemeClr val="bg1"/>
                </a:solidFill>
              </a:rPr>
              <a:t>onView</a:t>
            </a:r>
            <a:r>
              <a:rPr lang="en-US" sz="6400" b="1" dirty="0">
                <a:solidFill>
                  <a:schemeClr val="bg1"/>
                </a:solidFill>
              </a:rPr>
              <a:t>			-&gt;			Method</a:t>
            </a:r>
          </a:p>
        </p:txBody>
      </p:sp>
    </p:spTree>
    <p:extLst>
      <p:ext uri="{BB962C8B-B14F-4D97-AF65-F5344CB8AC3E}">
        <p14:creationId xmlns:p14="http://schemas.microsoft.com/office/powerpoint/2010/main" val="28256900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8A9A6-E37E-B541-9CD4-0A221723F385}"/>
              </a:ext>
            </a:extLst>
          </p:cNvPr>
          <p:cNvSpPr/>
          <p:nvPr/>
        </p:nvSpPr>
        <p:spPr>
          <a:xfrm>
            <a:off x="685347" y="1421823"/>
            <a:ext cx="103051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 err="1">
                <a:solidFill>
                  <a:schemeClr val="bg1">
                    <a:alpha val="30000"/>
                  </a:schemeClr>
                </a:solidFill>
              </a:rPr>
              <a:t>onView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			-&gt;			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0774D-5739-A54E-84CB-E534BE641904}"/>
              </a:ext>
            </a:extLst>
          </p:cNvPr>
          <p:cNvSpPr/>
          <p:nvPr/>
        </p:nvSpPr>
        <p:spPr>
          <a:xfrm>
            <a:off x="685347" y="2499041"/>
            <a:ext cx="78781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 err="1">
                <a:solidFill>
                  <a:schemeClr val="bg1">
                    <a:alpha val="30000"/>
                  </a:schemeClr>
                </a:solidFill>
              </a:rPr>
              <a:t>onView</a:t>
            </a:r>
            <a:r>
              <a:rPr lang="en-US" sz="6400" b="1" dirty="0">
                <a:solidFill>
                  <a:schemeClr val="bg1"/>
                </a:solidFill>
              </a:rPr>
              <a:t>(</a:t>
            </a:r>
            <a:r>
              <a:rPr lang="en-US" sz="6400" b="1" dirty="0" err="1">
                <a:solidFill>
                  <a:schemeClr val="bg1"/>
                </a:solidFill>
              </a:rPr>
              <a:t>ViewMatcher</a:t>
            </a:r>
            <a:r>
              <a:rPr lang="en-US" sz="6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2790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8A9A6-E37E-B541-9CD4-0A221723F385}"/>
              </a:ext>
            </a:extLst>
          </p:cNvPr>
          <p:cNvSpPr/>
          <p:nvPr/>
        </p:nvSpPr>
        <p:spPr>
          <a:xfrm>
            <a:off x="685347" y="1421823"/>
            <a:ext cx="103051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 err="1">
                <a:solidFill>
                  <a:schemeClr val="bg1">
                    <a:alpha val="30000"/>
                  </a:schemeClr>
                </a:solidFill>
              </a:rPr>
              <a:t>onView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			-&gt;			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0774D-5739-A54E-84CB-E534BE641904}"/>
              </a:ext>
            </a:extLst>
          </p:cNvPr>
          <p:cNvSpPr/>
          <p:nvPr/>
        </p:nvSpPr>
        <p:spPr>
          <a:xfrm>
            <a:off x="685347" y="2499041"/>
            <a:ext cx="78781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 err="1">
                <a:solidFill>
                  <a:schemeClr val="bg1">
                    <a:alpha val="30000"/>
                  </a:schemeClr>
                </a:solidFill>
              </a:rPr>
              <a:t>onView</a:t>
            </a:r>
            <a:r>
              <a:rPr lang="en-US" sz="6400" b="1" dirty="0">
                <a:solidFill>
                  <a:schemeClr val="bg1"/>
                </a:solidFill>
              </a:rPr>
              <a:t>(</a:t>
            </a:r>
            <a:r>
              <a:rPr lang="en-US" sz="6400" b="1" dirty="0" err="1">
                <a:solidFill>
                  <a:schemeClr val="bg1"/>
                </a:solidFill>
              </a:rPr>
              <a:t>ViewMatcher</a:t>
            </a:r>
            <a:r>
              <a:rPr lang="en-US" sz="6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FCA77E-2140-1742-8256-63051F9F6150}"/>
              </a:ext>
            </a:extLst>
          </p:cNvPr>
          <p:cNvSpPr/>
          <p:nvPr/>
        </p:nvSpPr>
        <p:spPr>
          <a:xfrm rot="5400000">
            <a:off x="5688279" y="1616833"/>
            <a:ext cx="451263" cy="4370119"/>
          </a:xfrm>
          <a:custGeom>
            <a:avLst/>
            <a:gdLst>
              <a:gd name="connsiteX0" fmla="*/ 451263 w 451263"/>
              <a:gd name="connsiteY0" fmla="*/ 4370119 h 4370119"/>
              <a:gd name="connsiteX1" fmla="*/ 225631 w 451263"/>
              <a:gd name="connsiteY1" fmla="*/ 4332515 h 4370119"/>
              <a:gd name="connsiteX2" fmla="*/ 225632 w 451263"/>
              <a:gd name="connsiteY2" fmla="*/ 2222663 h 4370119"/>
              <a:gd name="connsiteX3" fmla="*/ 0 w 451263"/>
              <a:gd name="connsiteY3" fmla="*/ 2185059 h 4370119"/>
              <a:gd name="connsiteX4" fmla="*/ 225632 w 451263"/>
              <a:gd name="connsiteY4" fmla="*/ 2147455 h 4370119"/>
              <a:gd name="connsiteX5" fmla="*/ 225632 w 451263"/>
              <a:gd name="connsiteY5" fmla="*/ 37604 h 4370119"/>
              <a:gd name="connsiteX6" fmla="*/ 451264 w 451263"/>
              <a:gd name="connsiteY6" fmla="*/ 0 h 4370119"/>
              <a:gd name="connsiteX7" fmla="*/ 451263 w 451263"/>
              <a:gd name="connsiteY7" fmla="*/ 4370119 h 4370119"/>
              <a:gd name="connsiteX0" fmla="*/ 451263 w 451263"/>
              <a:gd name="connsiteY0" fmla="*/ 4370119 h 4370119"/>
              <a:gd name="connsiteX1" fmla="*/ 225631 w 451263"/>
              <a:gd name="connsiteY1" fmla="*/ 4332515 h 4370119"/>
              <a:gd name="connsiteX2" fmla="*/ 225632 w 451263"/>
              <a:gd name="connsiteY2" fmla="*/ 2222663 h 4370119"/>
              <a:gd name="connsiteX3" fmla="*/ 0 w 451263"/>
              <a:gd name="connsiteY3" fmla="*/ 2185059 h 4370119"/>
              <a:gd name="connsiteX4" fmla="*/ 225632 w 451263"/>
              <a:gd name="connsiteY4" fmla="*/ 2147455 h 4370119"/>
              <a:gd name="connsiteX5" fmla="*/ 225632 w 451263"/>
              <a:gd name="connsiteY5" fmla="*/ 37604 h 4370119"/>
              <a:gd name="connsiteX6" fmla="*/ 451264 w 451263"/>
              <a:gd name="connsiteY6" fmla="*/ 0 h 43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63" h="4370119" stroke="0" extrusionOk="0">
                <a:moveTo>
                  <a:pt x="451263" y="4370119"/>
                </a:moveTo>
                <a:cubicBezTo>
                  <a:pt x="324761" y="4368954"/>
                  <a:pt x="224373" y="4353755"/>
                  <a:pt x="225631" y="4332515"/>
                </a:cubicBezTo>
                <a:cubicBezTo>
                  <a:pt x="263002" y="3637098"/>
                  <a:pt x="95097" y="2930098"/>
                  <a:pt x="225632" y="2222663"/>
                </a:cubicBezTo>
                <a:cubicBezTo>
                  <a:pt x="218288" y="2209067"/>
                  <a:pt x="121947" y="2199794"/>
                  <a:pt x="0" y="2185059"/>
                </a:cubicBezTo>
                <a:cubicBezTo>
                  <a:pt x="120985" y="2183074"/>
                  <a:pt x="226302" y="2168543"/>
                  <a:pt x="225632" y="2147455"/>
                </a:cubicBezTo>
                <a:cubicBezTo>
                  <a:pt x="176099" y="1695473"/>
                  <a:pt x="210823" y="1034554"/>
                  <a:pt x="225632" y="37604"/>
                </a:cubicBezTo>
                <a:cubicBezTo>
                  <a:pt x="220378" y="16031"/>
                  <a:pt x="324707" y="1831"/>
                  <a:pt x="451264" y="0"/>
                </a:cubicBezTo>
                <a:cubicBezTo>
                  <a:pt x="430547" y="1259142"/>
                  <a:pt x="405801" y="2976592"/>
                  <a:pt x="451263" y="4370119"/>
                </a:cubicBezTo>
                <a:close/>
              </a:path>
              <a:path w="451263" h="4370119" fill="none" extrusionOk="0">
                <a:moveTo>
                  <a:pt x="451263" y="4370119"/>
                </a:moveTo>
                <a:cubicBezTo>
                  <a:pt x="328362" y="4371077"/>
                  <a:pt x="226790" y="4353562"/>
                  <a:pt x="225631" y="4332515"/>
                </a:cubicBezTo>
                <a:cubicBezTo>
                  <a:pt x="173280" y="3620764"/>
                  <a:pt x="284936" y="2974447"/>
                  <a:pt x="225632" y="2222663"/>
                </a:cubicBezTo>
                <a:cubicBezTo>
                  <a:pt x="226975" y="2203894"/>
                  <a:pt x="125628" y="2195569"/>
                  <a:pt x="0" y="2185059"/>
                </a:cubicBezTo>
                <a:cubicBezTo>
                  <a:pt x="125694" y="2186724"/>
                  <a:pt x="226813" y="2169669"/>
                  <a:pt x="225632" y="2147455"/>
                </a:cubicBezTo>
                <a:cubicBezTo>
                  <a:pt x="376071" y="1296146"/>
                  <a:pt x="139753" y="485310"/>
                  <a:pt x="225632" y="37604"/>
                </a:cubicBezTo>
                <a:cubicBezTo>
                  <a:pt x="221936" y="17443"/>
                  <a:pt x="321791" y="-3353"/>
                  <a:pt x="451264" y="0"/>
                </a:cubicBezTo>
              </a:path>
            </a:pathLst>
          </a:custGeom>
          <a:noFill/>
          <a:ln w="3492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25FA4-BAEF-7A49-B563-151DB4DA54EA}"/>
              </a:ext>
            </a:extLst>
          </p:cNvPr>
          <p:cNvSpPr/>
          <p:nvPr/>
        </p:nvSpPr>
        <p:spPr>
          <a:xfrm>
            <a:off x="1264624" y="4241087"/>
            <a:ext cx="92985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Help us to specify the class</a:t>
            </a:r>
          </a:p>
        </p:txBody>
      </p:sp>
    </p:spTree>
    <p:extLst>
      <p:ext uri="{BB962C8B-B14F-4D97-AF65-F5344CB8AC3E}">
        <p14:creationId xmlns:p14="http://schemas.microsoft.com/office/powerpoint/2010/main" val="39800786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11875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0774D-5739-A54E-84CB-E534BE641904}"/>
              </a:ext>
            </a:extLst>
          </p:cNvPr>
          <p:cNvSpPr/>
          <p:nvPr/>
        </p:nvSpPr>
        <p:spPr>
          <a:xfrm>
            <a:off x="649721" y="1389165"/>
            <a:ext cx="4028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chemeClr val="bg1">
                    <a:alpha val="30000"/>
                  </a:schemeClr>
                </a:solidFill>
              </a:rPr>
              <a:t>onView</a:t>
            </a:r>
            <a:r>
              <a:rPr lang="en-US" sz="3200" b="1" dirty="0">
                <a:solidFill>
                  <a:schemeClr val="bg1">
                    <a:alpha val="30000"/>
                  </a:schemeClr>
                </a:solidFill>
              </a:rPr>
              <a:t>(</a:t>
            </a:r>
            <a:r>
              <a:rPr lang="en-US" sz="3200" b="1" dirty="0" err="1">
                <a:solidFill>
                  <a:schemeClr val="bg1">
                    <a:alpha val="30000"/>
                  </a:schemeClr>
                </a:solidFill>
              </a:rPr>
              <a:t>ViewMatcher</a:t>
            </a:r>
            <a:r>
              <a:rPr lang="en-US" sz="3200" b="1" dirty="0">
                <a:solidFill>
                  <a:schemeClr val="bg1">
                    <a:alpha val="30000"/>
                  </a:schemeClr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9AFC7-D341-234C-8A4E-95C86B293384}"/>
              </a:ext>
            </a:extLst>
          </p:cNvPr>
          <p:cNvSpPr/>
          <p:nvPr/>
        </p:nvSpPr>
        <p:spPr>
          <a:xfrm>
            <a:off x="649720" y="2360963"/>
            <a:ext cx="10838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99000"/>
                  </a:schemeClr>
                </a:solidFill>
              </a:rPr>
              <a:t>ViewMatcher</a:t>
            </a:r>
            <a:r>
              <a:rPr lang="en-US" sz="4400" b="1" dirty="0">
                <a:solidFill>
                  <a:schemeClr val="bg1">
                    <a:alpha val="99000"/>
                  </a:schemeClr>
                </a:solidFill>
              </a:rPr>
              <a:t> 		-&gt; 		So many methods</a:t>
            </a:r>
          </a:p>
        </p:txBody>
      </p:sp>
    </p:spTree>
    <p:extLst>
      <p:ext uri="{BB962C8B-B14F-4D97-AF65-F5344CB8AC3E}">
        <p14:creationId xmlns:p14="http://schemas.microsoft.com/office/powerpoint/2010/main" val="4990108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0774D-5739-A54E-84CB-E534BE641904}"/>
              </a:ext>
            </a:extLst>
          </p:cNvPr>
          <p:cNvSpPr/>
          <p:nvPr/>
        </p:nvSpPr>
        <p:spPr>
          <a:xfrm>
            <a:off x="649721" y="1389165"/>
            <a:ext cx="4028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chemeClr val="bg1">
                    <a:alpha val="30000"/>
                  </a:schemeClr>
                </a:solidFill>
              </a:rPr>
              <a:t>onView</a:t>
            </a:r>
            <a:r>
              <a:rPr lang="en-US" sz="3200" b="1" dirty="0">
                <a:solidFill>
                  <a:schemeClr val="bg1">
                    <a:alpha val="30000"/>
                  </a:schemeClr>
                </a:solidFill>
              </a:rPr>
              <a:t>(</a:t>
            </a:r>
            <a:r>
              <a:rPr lang="en-US" sz="3200" b="1" dirty="0" err="1">
                <a:solidFill>
                  <a:schemeClr val="bg1">
                    <a:alpha val="30000"/>
                  </a:schemeClr>
                </a:solidFill>
              </a:rPr>
              <a:t>ViewMatcher</a:t>
            </a:r>
            <a:r>
              <a:rPr lang="en-US" sz="3200" b="1" dirty="0">
                <a:solidFill>
                  <a:schemeClr val="bg1">
                    <a:alpha val="30000"/>
                  </a:schemeClr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9AFC7-D341-234C-8A4E-95C86B293384}"/>
              </a:ext>
            </a:extLst>
          </p:cNvPr>
          <p:cNvSpPr/>
          <p:nvPr/>
        </p:nvSpPr>
        <p:spPr>
          <a:xfrm>
            <a:off x="649720" y="2360963"/>
            <a:ext cx="10838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ViewMatcher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		-&gt; 		So many 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7F7D9B-7565-C94C-802E-ECE15B43AAA4}"/>
              </a:ext>
            </a:extLst>
          </p:cNvPr>
          <p:cNvCxnSpPr>
            <a:cxnSpLocks/>
          </p:cNvCxnSpPr>
          <p:nvPr/>
        </p:nvCxnSpPr>
        <p:spPr>
          <a:xfrm>
            <a:off x="2375066" y="3284783"/>
            <a:ext cx="0" cy="297351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A1642-2031-984C-8C61-0BEC2404D311}"/>
              </a:ext>
            </a:extLst>
          </p:cNvPr>
          <p:cNvCxnSpPr>
            <a:cxnSpLocks/>
          </p:cNvCxnSpPr>
          <p:nvPr/>
        </p:nvCxnSpPr>
        <p:spPr>
          <a:xfrm flipH="1">
            <a:off x="2375067" y="4120737"/>
            <a:ext cx="2861951" cy="0"/>
          </a:xfrm>
          <a:prstGeom prst="line">
            <a:avLst/>
          </a:prstGeom>
          <a:ln w="63500" cmpd="tri">
            <a:solidFill>
              <a:schemeClr val="bg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489A6F-4302-A44F-B034-54BD470C3856}"/>
              </a:ext>
            </a:extLst>
          </p:cNvPr>
          <p:cNvSpPr/>
          <p:nvPr/>
        </p:nvSpPr>
        <p:spPr>
          <a:xfrm>
            <a:off x="2913276" y="3412865"/>
            <a:ext cx="2244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withId</a:t>
            </a:r>
            <a:r>
              <a:rPr lang="en-US" sz="4000" b="1" dirty="0">
                <a:solidFill>
                  <a:schemeClr val="bg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6993768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0774D-5739-A54E-84CB-E534BE641904}"/>
              </a:ext>
            </a:extLst>
          </p:cNvPr>
          <p:cNvSpPr/>
          <p:nvPr/>
        </p:nvSpPr>
        <p:spPr>
          <a:xfrm>
            <a:off x="649721" y="1389165"/>
            <a:ext cx="4028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chemeClr val="bg1">
                    <a:alpha val="30000"/>
                  </a:schemeClr>
                </a:solidFill>
              </a:rPr>
              <a:t>onView</a:t>
            </a:r>
            <a:r>
              <a:rPr lang="en-US" sz="3200" b="1" dirty="0">
                <a:solidFill>
                  <a:schemeClr val="bg1">
                    <a:alpha val="30000"/>
                  </a:schemeClr>
                </a:solidFill>
              </a:rPr>
              <a:t>(</a:t>
            </a:r>
            <a:r>
              <a:rPr lang="en-US" sz="3200" b="1" dirty="0" err="1">
                <a:solidFill>
                  <a:schemeClr val="bg1">
                    <a:alpha val="30000"/>
                  </a:schemeClr>
                </a:solidFill>
              </a:rPr>
              <a:t>ViewMatcher</a:t>
            </a:r>
            <a:r>
              <a:rPr lang="en-US" sz="3200" b="1" dirty="0">
                <a:solidFill>
                  <a:schemeClr val="bg1">
                    <a:alpha val="30000"/>
                  </a:schemeClr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9AFC7-D341-234C-8A4E-95C86B293384}"/>
              </a:ext>
            </a:extLst>
          </p:cNvPr>
          <p:cNvSpPr/>
          <p:nvPr/>
        </p:nvSpPr>
        <p:spPr>
          <a:xfrm>
            <a:off x="649720" y="2360963"/>
            <a:ext cx="10838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ViewMatcher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		-&gt; 		So many 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7F7D9B-7565-C94C-802E-ECE15B43AAA4}"/>
              </a:ext>
            </a:extLst>
          </p:cNvPr>
          <p:cNvCxnSpPr>
            <a:cxnSpLocks/>
          </p:cNvCxnSpPr>
          <p:nvPr/>
        </p:nvCxnSpPr>
        <p:spPr>
          <a:xfrm>
            <a:off x="2375066" y="3284783"/>
            <a:ext cx="0" cy="297351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A1642-2031-984C-8C61-0BEC2404D311}"/>
              </a:ext>
            </a:extLst>
          </p:cNvPr>
          <p:cNvCxnSpPr>
            <a:cxnSpLocks/>
          </p:cNvCxnSpPr>
          <p:nvPr/>
        </p:nvCxnSpPr>
        <p:spPr>
          <a:xfrm flipH="1">
            <a:off x="2375067" y="4120737"/>
            <a:ext cx="2861951" cy="0"/>
          </a:xfrm>
          <a:prstGeom prst="line">
            <a:avLst/>
          </a:prstGeom>
          <a:ln w="63500" cmpd="tri">
            <a:solidFill>
              <a:schemeClr val="bg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489A6F-4302-A44F-B034-54BD470C3856}"/>
              </a:ext>
            </a:extLst>
          </p:cNvPr>
          <p:cNvSpPr/>
          <p:nvPr/>
        </p:nvSpPr>
        <p:spPr>
          <a:xfrm>
            <a:off x="2913276" y="3412865"/>
            <a:ext cx="2244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bg1">
                    <a:alpha val="30000"/>
                  </a:schemeClr>
                </a:solidFill>
              </a:rPr>
              <a:t>withId</a:t>
            </a:r>
            <a:r>
              <a:rPr lang="en-US" sz="4000" b="1" dirty="0">
                <a:solidFill>
                  <a:schemeClr val="bg1">
                    <a:alpha val="30000"/>
                  </a:schemeClr>
                </a:solidFill>
              </a:rPr>
              <a:t>(…)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31433-723B-4345-B67A-3D5BFAA56828}"/>
              </a:ext>
            </a:extLst>
          </p:cNvPr>
          <p:cNvCxnSpPr>
            <a:cxnSpLocks/>
          </p:cNvCxnSpPr>
          <p:nvPr/>
        </p:nvCxnSpPr>
        <p:spPr>
          <a:xfrm flipH="1">
            <a:off x="2373088" y="4997531"/>
            <a:ext cx="2861951" cy="0"/>
          </a:xfrm>
          <a:prstGeom prst="line">
            <a:avLst/>
          </a:prstGeom>
          <a:ln w="63500" cmpd="tri">
            <a:solidFill>
              <a:schemeClr val="bg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EE9DBE-31B1-CF4F-9D95-09C8AA69FF1A}"/>
              </a:ext>
            </a:extLst>
          </p:cNvPr>
          <p:cNvSpPr/>
          <p:nvPr/>
        </p:nvSpPr>
        <p:spPr>
          <a:xfrm>
            <a:off x="2911297" y="4289659"/>
            <a:ext cx="2705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withText</a:t>
            </a:r>
            <a:r>
              <a:rPr lang="en-US" sz="4000" b="1" dirty="0">
                <a:solidFill>
                  <a:schemeClr val="bg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2186487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0774D-5739-A54E-84CB-E534BE641904}"/>
              </a:ext>
            </a:extLst>
          </p:cNvPr>
          <p:cNvSpPr/>
          <p:nvPr/>
        </p:nvSpPr>
        <p:spPr>
          <a:xfrm>
            <a:off x="649721" y="1389165"/>
            <a:ext cx="4028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chemeClr val="bg1">
                    <a:alpha val="30000"/>
                  </a:schemeClr>
                </a:solidFill>
              </a:rPr>
              <a:t>onView</a:t>
            </a:r>
            <a:r>
              <a:rPr lang="en-US" sz="3200" b="1" dirty="0">
                <a:solidFill>
                  <a:schemeClr val="bg1">
                    <a:alpha val="30000"/>
                  </a:schemeClr>
                </a:solidFill>
              </a:rPr>
              <a:t>(</a:t>
            </a:r>
            <a:r>
              <a:rPr lang="en-US" sz="3200" b="1" dirty="0" err="1">
                <a:solidFill>
                  <a:schemeClr val="bg1">
                    <a:alpha val="30000"/>
                  </a:schemeClr>
                </a:solidFill>
              </a:rPr>
              <a:t>ViewMatcher</a:t>
            </a:r>
            <a:r>
              <a:rPr lang="en-US" sz="3200" b="1" dirty="0">
                <a:solidFill>
                  <a:schemeClr val="bg1">
                    <a:alpha val="30000"/>
                  </a:schemeClr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9AFC7-D341-234C-8A4E-95C86B293384}"/>
              </a:ext>
            </a:extLst>
          </p:cNvPr>
          <p:cNvSpPr/>
          <p:nvPr/>
        </p:nvSpPr>
        <p:spPr>
          <a:xfrm>
            <a:off x="649720" y="2360963"/>
            <a:ext cx="10838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ViewMatcher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		-&gt; 		So many 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7F7D9B-7565-C94C-802E-ECE15B43AAA4}"/>
              </a:ext>
            </a:extLst>
          </p:cNvPr>
          <p:cNvCxnSpPr>
            <a:cxnSpLocks/>
          </p:cNvCxnSpPr>
          <p:nvPr/>
        </p:nvCxnSpPr>
        <p:spPr>
          <a:xfrm>
            <a:off x="2375066" y="3284783"/>
            <a:ext cx="0" cy="297351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A1642-2031-984C-8C61-0BEC2404D311}"/>
              </a:ext>
            </a:extLst>
          </p:cNvPr>
          <p:cNvCxnSpPr>
            <a:cxnSpLocks/>
          </p:cNvCxnSpPr>
          <p:nvPr/>
        </p:nvCxnSpPr>
        <p:spPr>
          <a:xfrm flipH="1">
            <a:off x="2375067" y="4120737"/>
            <a:ext cx="2861951" cy="0"/>
          </a:xfrm>
          <a:prstGeom prst="line">
            <a:avLst/>
          </a:prstGeom>
          <a:ln w="63500" cmpd="tri">
            <a:solidFill>
              <a:schemeClr val="bg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489A6F-4302-A44F-B034-54BD470C3856}"/>
              </a:ext>
            </a:extLst>
          </p:cNvPr>
          <p:cNvSpPr/>
          <p:nvPr/>
        </p:nvSpPr>
        <p:spPr>
          <a:xfrm>
            <a:off x="2913276" y="3412865"/>
            <a:ext cx="2244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bg1">
                    <a:alpha val="30000"/>
                  </a:schemeClr>
                </a:solidFill>
              </a:rPr>
              <a:t>withId</a:t>
            </a:r>
            <a:r>
              <a:rPr lang="en-US" sz="4000" b="1" dirty="0">
                <a:solidFill>
                  <a:schemeClr val="bg1">
                    <a:alpha val="30000"/>
                  </a:schemeClr>
                </a:solidFill>
              </a:rPr>
              <a:t>(…)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31433-723B-4345-B67A-3D5BFAA56828}"/>
              </a:ext>
            </a:extLst>
          </p:cNvPr>
          <p:cNvCxnSpPr>
            <a:cxnSpLocks/>
          </p:cNvCxnSpPr>
          <p:nvPr/>
        </p:nvCxnSpPr>
        <p:spPr>
          <a:xfrm flipH="1">
            <a:off x="2373088" y="4997531"/>
            <a:ext cx="2861951" cy="0"/>
          </a:xfrm>
          <a:prstGeom prst="line">
            <a:avLst/>
          </a:prstGeom>
          <a:ln w="63500" cmpd="tri">
            <a:solidFill>
              <a:schemeClr val="bg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EE9DBE-31B1-CF4F-9D95-09C8AA69FF1A}"/>
              </a:ext>
            </a:extLst>
          </p:cNvPr>
          <p:cNvSpPr/>
          <p:nvPr/>
        </p:nvSpPr>
        <p:spPr>
          <a:xfrm>
            <a:off x="2911297" y="4289659"/>
            <a:ext cx="2705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bg1">
                    <a:alpha val="30000"/>
                  </a:schemeClr>
                </a:solidFill>
              </a:rPr>
              <a:t>withText</a:t>
            </a:r>
            <a:r>
              <a:rPr lang="en-US" sz="4000" b="1" dirty="0">
                <a:solidFill>
                  <a:schemeClr val="bg1">
                    <a:alpha val="30000"/>
                  </a:schemeClr>
                </a:solidFill>
              </a:rPr>
              <a:t>(…)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042E8A-BB9C-6142-80CC-2B97FE46C9B6}"/>
              </a:ext>
            </a:extLst>
          </p:cNvPr>
          <p:cNvCxnSpPr>
            <a:cxnSpLocks/>
          </p:cNvCxnSpPr>
          <p:nvPr/>
        </p:nvCxnSpPr>
        <p:spPr>
          <a:xfrm flipH="1">
            <a:off x="2373091" y="5888182"/>
            <a:ext cx="2861951" cy="0"/>
          </a:xfrm>
          <a:prstGeom prst="line">
            <a:avLst/>
          </a:prstGeom>
          <a:ln w="63500" cmpd="tri">
            <a:solidFill>
              <a:schemeClr val="bg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10A03B-9AF3-D446-BDCF-DC3333138871}"/>
              </a:ext>
            </a:extLst>
          </p:cNvPr>
          <p:cNvSpPr/>
          <p:nvPr/>
        </p:nvSpPr>
        <p:spPr>
          <a:xfrm>
            <a:off x="2911300" y="5180310"/>
            <a:ext cx="2731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withHint</a:t>
            </a:r>
            <a:r>
              <a:rPr lang="en-US" sz="4000" b="1" dirty="0">
                <a:solidFill>
                  <a:schemeClr val="bg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7864693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557149" y="2890391"/>
            <a:ext cx="30777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44514791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A535C-6002-1842-9B98-CE08553A0718}"/>
              </a:ext>
            </a:extLst>
          </p:cNvPr>
          <p:cNvSpPr/>
          <p:nvPr/>
        </p:nvSpPr>
        <p:spPr>
          <a:xfrm>
            <a:off x="557687" y="1683548"/>
            <a:ext cx="78618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Create the test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D7E1E-FE01-B34D-8777-A6D76A47CE0E}"/>
              </a:ext>
            </a:extLst>
          </p:cNvPr>
          <p:cNvSpPr/>
          <p:nvPr/>
        </p:nvSpPr>
        <p:spPr>
          <a:xfrm>
            <a:off x="4811033" y="129860"/>
            <a:ext cx="30777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36530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76290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7260984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A535C-6002-1842-9B98-CE08553A0718}"/>
              </a:ext>
            </a:extLst>
          </p:cNvPr>
          <p:cNvSpPr/>
          <p:nvPr/>
        </p:nvSpPr>
        <p:spPr>
          <a:xfrm>
            <a:off x="557687" y="1683548"/>
            <a:ext cx="894142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Create the test class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Create the test method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18A61-AFE6-474F-81D1-FA2BD62ED0C5}"/>
              </a:ext>
            </a:extLst>
          </p:cNvPr>
          <p:cNvSpPr/>
          <p:nvPr/>
        </p:nvSpPr>
        <p:spPr>
          <a:xfrm>
            <a:off x="4811033" y="129860"/>
            <a:ext cx="30777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28580868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811033" y="129860"/>
            <a:ext cx="30777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Practical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EA535C-6002-1842-9B98-CE08553A0718}"/>
              </a:ext>
            </a:extLst>
          </p:cNvPr>
          <p:cNvSpPr/>
          <p:nvPr/>
        </p:nvSpPr>
        <p:spPr>
          <a:xfrm>
            <a:off x="557687" y="1683548"/>
            <a:ext cx="89414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Create the test class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Create the test method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Test the logic</a:t>
            </a:r>
          </a:p>
        </p:txBody>
      </p:sp>
    </p:spTree>
    <p:extLst>
      <p:ext uri="{BB962C8B-B14F-4D97-AF65-F5344CB8AC3E}">
        <p14:creationId xmlns:p14="http://schemas.microsoft.com/office/powerpoint/2010/main" val="34700346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167345" y="2890391"/>
            <a:ext cx="58573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Support libraries</a:t>
            </a:r>
          </a:p>
        </p:txBody>
      </p:sp>
    </p:spTree>
    <p:extLst>
      <p:ext uri="{BB962C8B-B14F-4D97-AF65-F5344CB8AC3E}">
        <p14:creationId xmlns:p14="http://schemas.microsoft.com/office/powerpoint/2010/main" val="7261114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167345" y="301570"/>
            <a:ext cx="58573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Support libraries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408CF-1A53-F84F-8559-A8517368C9D6}"/>
              </a:ext>
            </a:extLst>
          </p:cNvPr>
          <p:cNvSpPr/>
          <p:nvPr/>
        </p:nvSpPr>
        <p:spPr>
          <a:xfrm>
            <a:off x="825927" y="1580668"/>
            <a:ext cx="90668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735333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167345" y="301570"/>
            <a:ext cx="58573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Support libraries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408CF-1A53-F84F-8559-A8517368C9D6}"/>
              </a:ext>
            </a:extLst>
          </p:cNvPr>
          <p:cNvSpPr/>
          <p:nvPr/>
        </p:nvSpPr>
        <p:spPr>
          <a:xfrm>
            <a:off x="825927" y="1580668"/>
            <a:ext cx="906684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Backward compatibility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Helper classes</a:t>
            </a:r>
          </a:p>
        </p:txBody>
      </p:sp>
    </p:spTree>
    <p:extLst>
      <p:ext uri="{BB962C8B-B14F-4D97-AF65-F5344CB8AC3E}">
        <p14:creationId xmlns:p14="http://schemas.microsoft.com/office/powerpoint/2010/main" val="18343614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167345" y="301570"/>
            <a:ext cx="58573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Support libraries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408CF-1A53-F84F-8559-A8517368C9D6}"/>
              </a:ext>
            </a:extLst>
          </p:cNvPr>
          <p:cNvSpPr/>
          <p:nvPr/>
        </p:nvSpPr>
        <p:spPr>
          <a:xfrm>
            <a:off x="825927" y="1580668"/>
            <a:ext cx="9333774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Backward compatibility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Helper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Debugging and Utilities</a:t>
            </a:r>
          </a:p>
        </p:txBody>
      </p:sp>
    </p:spTree>
    <p:extLst>
      <p:ext uri="{BB962C8B-B14F-4D97-AF65-F5344CB8AC3E}">
        <p14:creationId xmlns:p14="http://schemas.microsoft.com/office/powerpoint/2010/main" val="288282848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167345" y="2890391"/>
            <a:ext cx="58573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Support libraries</a:t>
            </a:r>
          </a:p>
        </p:txBody>
      </p:sp>
    </p:spTree>
    <p:extLst>
      <p:ext uri="{BB962C8B-B14F-4D97-AF65-F5344CB8AC3E}">
        <p14:creationId xmlns:p14="http://schemas.microsoft.com/office/powerpoint/2010/main" val="3393136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167345" y="2890391"/>
            <a:ext cx="58573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Support libraries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8A19D0-2225-6049-9E93-C2C471D8EE78}"/>
              </a:ext>
            </a:extLst>
          </p:cNvPr>
          <p:cNvSpPr/>
          <p:nvPr/>
        </p:nvSpPr>
        <p:spPr>
          <a:xfrm rot="19174517">
            <a:off x="4036591" y="2890391"/>
            <a:ext cx="41188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812101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263942" y="2890391"/>
            <a:ext cx="56641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Android Jetpack</a:t>
            </a:r>
          </a:p>
        </p:txBody>
      </p:sp>
    </p:spTree>
    <p:extLst>
      <p:ext uri="{BB962C8B-B14F-4D97-AF65-F5344CB8AC3E}">
        <p14:creationId xmlns:p14="http://schemas.microsoft.com/office/powerpoint/2010/main" val="39846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89017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Memory leaks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99000"/>
                  </a:srgbClr>
                </a:solidFill>
              </a:rPr>
              <a:t>Exceptions / freezes</a:t>
            </a:r>
          </a:p>
        </p:txBody>
      </p:sp>
    </p:spTree>
    <p:extLst>
      <p:ext uri="{BB962C8B-B14F-4D97-AF65-F5344CB8AC3E}">
        <p14:creationId xmlns:p14="http://schemas.microsoft.com/office/powerpoint/2010/main" val="119387881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263942" y="194692"/>
            <a:ext cx="56641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 Jetpack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C936-4EEF-7749-87F9-1D93113890B3}"/>
              </a:ext>
            </a:extLst>
          </p:cNvPr>
          <p:cNvSpPr/>
          <p:nvPr/>
        </p:nvSpPr>
        <p:spPr>
          <a:xfrm>
            <a:off x="578140" y="1466602"/>
            <a:ext cx="97638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Modern App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646496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263942" y="194692"/>
            <a:ext cx="56641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Android Jetpack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C936-4EEF-7749-87F9-1D93113890B3}"/>
              </a:ext>
            </a:extLst>
          </p:cNvPr>
          <p:cNvSpPr/>
          <p:nvPr/>
        </p:nvSpPr>
        <p:spPr>
          <a:xfrm>
            <a:off x="578140" y="1466602"/>
            <a:ext cx="1016573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Modern App Architecture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Eliminate boiler plate code</a:t>
            </a:r>
          </a:p>
        </p:txBody>
      </p:sp>
    </p:spTree>
    <p:extLst>
      <p:ext uri="{BB962C8B-B14F-4D97-AF65-F5344CB8AC3E}">
        <p14:creationId xmlns:p14="http://schemas.microsoft.com/office/powerpoint/2010/main" val="37202316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263942" y="194692"/>
            <a:ext cx="56641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Android Jetpack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C936-4EEF-7749-87F9-1D93113890B3}"/>
              </a:ext>
            </a:extLst>
          </p:cNvPr>
          <p:cNvSpPr/>
          <p:nvPr/>
        </p:nvSpPr>
        <p:spPr>
          <a:xfrm>
            <a:off x="578140" y="1466602"/>
            <a:ext cx="1016573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Modern App Architecture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Eliminate boiler plate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Simplifying complex tasks</a:t>
            </a:r>
          </a:p>
        </p:txBody>
      </p:sp>
    </p:spTree>
    <p:extLst>
      <p:ext uri="{BB962C8B-B14F-4D97-AF65-F5344CB8AC3E}">
        <p14:creationId xmlns:p14="http://schemas.microsoft.com/office/powerpoint/2010/main" val="36470566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263942" y="194692"/>
            <a:ext cx="56641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 Jetpack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C936-4EEF-7749-87F9-1D93113890B3}"/>
              </a:ext>
            </a:extLst>
          </p:cNvPr>
          <p:cNvSpPr/>
          <p:nvPr/>
        </p:nvSpPr>
        <p:spPr>
          <a:xfrm>
            <a:off x="578140" y="1466602"/>
            <a:ext cx="10165732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Modern App Architecture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Eliminate boiler plate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Simplifying complex tasks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And so many…</a:t>
            </a:r>
          </a:p>
        </p:txBody>
      </p:sp>
    </p:spTree>
    <p:extLst>
      <p:ext uri="{BB962C8B-B14F-4D97-AF65-F5344CB8AC3E}">
        <p14:creationId xmlns:p14="http://schemas.microsoft.com/office/powerpoint/2010/main" val="20456738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295647" y="3021019"/>
            <a:ext cx="96007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Android Jetpack philosophy</a:t>
            </a:r>
          </a:p>
        </p:txBody>
      </p:sp>
    </p:spTree>
    <p:extLst>
      <p:ext uri="{BB962C8B-B14F-4D97-AF65-F5344CB8AC3E}">
        <p14:creationId xmlns:p14="http://schemas.microsoft.com/office/powerpoint/2010/main" val="161534551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815153" y="211254"/>
            <a:ext cx="97513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 Jetpack philosophy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C936-4EEF-7749-87F9-1D93113890B3}"/>
              </a:ext>
            </a:extLst>
          </p:cNvPr>
          <p:cNvSpPr/>
          <p:nvPr/>
        </p:nvSpPr>
        <p:spPr>
          <a:xfrm>
            <a:off x="344269" y="2987737"/>
            <a:ext cx="118477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Focus in Four key areas of Android</a:t>
            </a:r>
          </a:p>
        </p:txBody>
      </p:sp>
    </p:spTree>
    <p:extLst>
      <p:ext uri="{BB962C8B-B14F-4D97-AF65-F5344CB8AC3E}">
        <p14:creationId xmlns:p14="http://schemas.microsoft.com/office/powerpoint/2010/main" val="117960646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C936-4EEF-7749-87F9-1D93113890B3}"/>
              </a:ext>
            </a:extLst>
          </p:cNvPr>
          <p:cNvSpPr/>
          <p:nvPr/>
        </p:nvSpPr>
        <p:spPr>
          <a:xfrm>
            <a:off x="344269" y="1466602"/>
            <a:ext cx="118477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Focus in Four key areas of Android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44A1333-4DF5-E84C-A64D-3C741980CF11}"/>
              </a:ext>
            </a:extLst>
          </p:cNvPr>
          <p:cNvSpPr/>
          <p:nvPr/>
        </p:nvSpPr>
        <p:spPr>
          <a:xfrm rot="5400000">
            <a:off x="5653046" y="-2460772"/>
            <a:ext cx="854244" cy="10925303"/>
          </a:xfrm>
          <a:custGeom>
            <a:avLst/>
            <a:gdLst>
              <a:gd name="connsiteX0" fmla="*/ 854244 w 854244"/>
              <a:gd name="connsiteY0" fmla="*/ 10925303 h 10925303"/>
              <a:gd name="connsiteX1" fmla="*/ 427122 w 854244"/>
              <a:gd name="connsiteY1" fmla="*/ 10854119 h 10925303"/>
              <a:gd name="connsiteX2" fmla="*/ 427122 w 854244"/>
              <a:gd name="connsiteY2" fmla="*/ 5533836 h 10925303"/>
              <a:gd name="connsiteX3" fmla="*/ 0 w 854244"/>
              <a:gd name="connsiteY3" fmla="*/ 5462652 h 10925303"/>
              <a:gd name="connsiteX4" fmla="*/ 427122 w 854244"/>
              <a:gd name="connsiteY4" fmla="*/ 5391468 h 10925303"/>
              <a:gd name="connsiteX5" fmla="*/ 427122 w 854244"/>
              <a:gd name="connsiteY5" fmla="*/ 71184 h 10925303"/>
              <a:gd name="connsiteX6" fmla="*/ 854244 w 854244"/>
              <a:gd name="connsiteY6" fmla="*/ 0 h 10925303"/>
              <a:gd name="connsiteX7" fmla="*/ 854244 w 854244"/>
              <a:gd name="connsiteY7" fmla="*/ 10925303 h 10925303"/>
              <a:gd name="connsiteX0" fmla="*/ 854244 w 854244"/>
              <a:gd name="connsiteY0" fmla="*/ 10925303 h 10925303"/>
              <a:gd name="connsiteX1" fmla="*/ 427122 w 854244"/>
              <a:gd name="connsiteY1" fmla="*/ 10854119 h 10925303"/>
              <a:gd name="connsiteX2" fmla="*/ 427122 w 854244"/>
              <a:gd name="connsiteY2" fmla="*/ 5533836 h 10925303"/>
              <a:gd name="connsiteX3" fmla="*/ 0 w 854244"/>
              <a:gd name="connsiteY3" fmla="*/ 5462652 h 10925303"/>
              <a:gd name="connsiteX4" fmla="*/ 427122 w 854244"/>
              <a:gd name="connsiteY4" fmla="*/ 5391468 h 10925303"/>
              <a:gd name="connsiteX5" fmla="*/ 427122 w 854244"/>
              <a:gd name="connsiteY5" fmla="*/ 71184 h 10925303"/>
              <a:gd name="connsiteX6" fmla="*/ 854244 w 854244"/>
              <a:gd name="connsiteY6" fmla="*/ 0 h 1092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44" h="10925303" stroke="0" extrusionOk="0">
                <a:moveTo>
                  <a:pt x="854244" y="10925303"/>
                </a:moveTo>
                <a:cubicBezTo>
                  <a:pt x="614033" y="10922640"/>
                  <a:pt x="425088" y="10894196"/>
                  <a:pt x="427122" y="10854119"/>
                </a:cubicBezTo>
                <a:cubicBezTo>
                  <a:pt x="560004" y="9975676"/>
                  <a:pt x="342171" y="8014191"/>
                  <a:pt x="427122" y="5533836"/>
                </a:cubicBezTo>
                <a:cubicBezTo>
                  <a:pt x="401521" y="5519523"/>
                  <a:pt x="230879" y="5490367"/>
                  <a:pt x="0" y="5462652"/>
                </a:cubicBezTo>
                <a:cubicBezTo>
                  <a:pt x="229507" y="5459158"/>
                  <a:pt x="427606" y="5431013"/>
                  <a:pt x="427122" y="5391468"/>
                </a:cubicBezTo>
                <a:cubicBezTo>
                  <a:pt x="377589" y="4145124"/>
                  <a:pt x="412313" y="1109441"/>
                  <a:pt x="427122" y="71184"/>
                </a:cubicBezTo>
                <a:cubicBezTo>
                  <a:pt x="406301" y="28682"/>
                  <a:pt x="608694" y="9092"/>
                  <a:pt x="854244" y="0"/>
                </a:cubicBezTo>
                <a:cubicBezTo>
                  <a:pt x="806013" y="3628914"/>
                  <a:pt x="938699" y="7395918"/>
                  <a:pt x="854244" y="10925303"/>
                </a:cubicBezTo>
                <a:close/>
              </a:path>
              <a:path w="854244" h="10925303" fill="none" extrusionOk="0">
                <a:moveTo>
                  <a:pt x="854244" y="10925303"/>
                </a:moveTo>
                <a:cubicBezTo>
                  <a:pt x="619087" y="10925715"/>
                  <a:pt x="433651" y="10895003"/>
                  <a:pt x="427122" y="10854119"/>
                </a:cubicBezTo>
                <a:cubicBezTo>
                  <a:pt x="264925" y="9617030"/>
                  <a:pt x="354960" y="8036879"/>
                  <a:pt x="427122" y="5533836"/>
                </a:cubicBezTo>
                <a:cubicBezTo>
                  <a:pt x="445685" y="5522155"/>
                  <a:pt x="237764" y="5482028"/>
                  <a:pt x="0" y="5462652"/>
                </a:cubicBezTo>
                <a:cubicBezTo>
                  <a:pt x="237057" y="5464445"/>
                  <a:pt x="432095" y="5436873"/>
                  <a:pt x="427122" y="5391468"/>
                </a:cubicBezTo>
                <a:cubicBezTo>
                  <a:pt x="577561" y="3693227"/>
                  <a:pt x="341243" y="786371"/>
                  <a:pt x="427122" y="71184"/>
                </a:cubicBezTo>
                <a:cubicBezTo>
                  <a:pt x="406658" y="35230"/>
                  <a:pt x="594088" y="-16741"/>
                  <a:pt x="854244" y="0"/>
                </a:cubicBezTo>
              </a:path>
            </a:pathLst>
          </a:custGeom>
          <a:ln w="508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A4762-7374-684E-A1E8-338C29CEF7B5}"/>
              </a:ext>
            </a:extLst>
          </p:cNvPr>
          <p:cNvSpPr/>
          <p:nvPr/>
        </p:nvSpPr>
        <p:spPr>
          <a:xfrm>
            <a:off x="103127" y="3623692"/>
            <a:ext cx="3079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5C8879-95A9-834F-B053-800617B0E0BE}"/>
              </a:ext>
            </a:extLst>
          </p:cNvPr>
          <p:cNvSpPr/>
          <p:nvPr/>
        </p:nvSpPr>
        <p:spPr>
          <a:xfrm>
            <a:off x="1815153" y="211254"/>
            <a:ext cx="97513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 Jetpack philosophy</a:t>
            </a:r>
          </a:p>
        </p:txBody>
      </p:sp>
    </p:spTree>
    <p:extLst>
      <p:ext uri="{BB962C8B-B14F-4D97-AF65-F5344CB8AC3E}">
        <p14:creationId xmlns:p14="http://schemas.microsoft.com/office/powerpoint/2010/main" val="18879255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C936-4EEF-7749-87F9-1D93113890B3}"/>
              </a:ext>
            </a:extLst>
          </p:cNvPr>
          <p:cNvSpPr/>
          <p:nvPr/>
        </p:nvSpPr>
        <p:spPr>
          <a:xfrm>
            <a:off x="344269" y="1466602"/>
            <a:ext cx="118477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Focus in Four key areas of Android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44A1333-4DF5-E84C-A64D-3C741980CF11}"/>
              </a:ext>
            </a:extLst>
          </p:cNvPr>
          <p:cNvSpPr/>
          <p:nvPr/>
        </p:nvSpPr>
        <p:spPr>
          <a:xfrm rot="5400000">
            <a:off x="5653046" y="-2460772"/>
            <a:ext cx="854244" cy="10925303"/>
          </a:xfrm>
          <a:custGeom>
            <a:avLst/>
            <a:gdLst>
              <a:gd name="connsiteX0" fmla="*/ 854244 w 854244"/>
              <a:gd name="connsiteY0" fmla="*/ 10925303 h 10925303"/>
              <a:gd name="connsiteX1" fmla="*/ 427122 w 854244"/>
              <a:gd name="connsiteY1" fmla="*/ 10854119 h 10925303"/>
              <a:gd name="connsiteX2" fmla="*/ 427122 w 854244"/>
              <a:gd name="connsiteY2" fmla="*/ 5533836 h 10925303"/>
              <a:gd name="connsiteX3" fmla="*/ 0 w 854244"/>
              <a:gd name="connsiteY3" fmla="*/ 5462652 h 10925303"/>
              <a:gd name="connsiteX4" fmla="*/ 427122 w 854244"/>
              <a:gd name="connsiteY4" fmla="*/ 5391468 h 10925303"/>
              <a:gd name="connsiteX5" fmla="*/ 427122 w 854244"/>
              <a:gd name="connsiteY5" fmla="*/ 71184 h 10925303"/>
              <a:gd name="connsiteX6" fmla="*/ 854244 w 854244"/>
              <a:gd name="connsiteY6" fmla="*/ 0 h 10925303"/>
              <a:gd name="connsiteX7" fmla="*/ 854244 w 854244"/>
              <a:gd name="connsiteY7" fmla="*/ 10925303 h 10925303"/>
              <a:gd name="connsiteX0" fmla="*/ 854244 w 854244"/>
              <a:gd name="connsiteY0" fmla="*/ 10925303 h 10925303"/>
              <a:gd name="connsiteX1" fmla="*/ 427122 w 854244"/>
              <a:gd name="connsiteY1" fmla="*/ 10854119 h 10925303"/>
              <a:gd name="connsiteX2" fmla="*/ 427122 w 854244"/>
              <a:gd name="connsiteY2" fmla="*/ 5533836 h 10925303"/>
              <a:gd name="connsiteX3" fmla="*/ 0 w 854244"/>
              <a:gd name="connsiteY3" fmla="*/ 5462652 h 10925303"/>
              <a:gd name="connsiteX4" fmla="*/ 427122 w 854244"/>
              <a:gd name="connsiteY4" fmla="*/ 5391468 h 10925303"/>
              <a:gd name="connsiteX5" fmla="*/ 427122 w 854244"/>
              <a:gd name="connsiteY5" fmla="*/ 71184 h 10925303"/>
              <a:gd name="connsiteX6" fmla="*/ 854244 w 854244"/>
              <a:gd name="connsiteY6" fmla="*/ 0 h 1092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44" h="10925303" stroke="0" extrusionOk="0">
                <a:moveTo>
                  <a:pt x="854244" y="10925303"/>
                </a:moveTo>
                <a:cubicBezTo>
                  <a:pt x="614033" y="10922640"/>
                  <a:pt x="425088" y="10894196"/>
                  <a:pt x="427122" y="10854119"/>
                </a:cubicBezTo>
                <a:cubicBezTo>
                  <a:pt x="560004" y="9975676"/>
                  <a:pt x="342171" y="8014191"/>
                  <a:pt x="427122" y="5533836"/>
                </a:cubicBezTo>
                <a:cubicBezTo>
                  <a:pt x="401521" y="5519523"/>
                  <a:pt x="230879" y="5490367"/>
                  <a:pt x="0" y="5462652"/>
                </a:cubicBezTo>
                <a:cubicBezTo>
                  <a:pt x="229507" y="5459158"/>
                  <a:pt x="427606" y="5431013"/>
                  <a:pt x="427122" y="5391468"/>
                </a:cubicBezTo>
                <a:cubicBezTo>
                  <a:pt x="377589" y="4145124"/>
                  <a:pt x="412313" y="1109441"/>
                  <a:pt x="427122" y="71184"/>
                </a:cubicBezTo>
                <a:cubicBezTo>
                  <a:pt x="406301" y="28682"/>
                  <a:pt x="608694" y="9092"/>
                  <a:pt x="854244" y="0"/>
                </a:cubicBezTo>
                <a:cubicBezTo>
                  <a:pt x="806013" y="3628914"/>
                  <a:pt x="938699" y="7395918"/>
                  <a:pt x="854244" y="10925303"/>
                </a:cubicBezTo>
                <a:close/>
              </a:path>
              <a:path w="854244" h="10925303" fill="none" extrusionOk="0">
                <a:moveTo>
                  <a:pt x="854244" y="10925303"/>
                </a:moveTo>
                <a:cubicBezTo>
                  <a:pt x="619087" y="10925715"/>
                  <a:pt x="433651" y="10895003"/>
                  <a:pt x="427122" y="10854119"/>
                </a:cubicBezTo>
                <a:cubicBezTo>
                  <a:pt x="264925" y="9617030"/>
                  <a:pt x="354960" y="8036879"/>
                  <a:pt x="427122" y="5533836"/>
                </a:cubicBezTo>
                <a:cubicBezTo>
                  <a:pt x="445685" y="5522155"/>
                  <a:pt x="237764" y="5482028"/>
                  <a:pt x="0" y="5462652"/>
                </a:cubicBezTo>
                <a:cubicBezTo>
                  <a:pt x="237057" y="5464445"/>
                  <a:pt x="432095" y="5436873"/>
                  <a:pt x="427122" y="5391468"/>
                </a:cubicBezTo>
                <a:cubicBezTo>
                  <a:pt x="577561" y="3693227"/>
                  <a:pt x="341243" y="786371"/>
                  <a:pt x="427122" y="71184"/>
                </a:cubicBezTo>
                <a:cubicBezTo>
                  <a:pt x="406658" y="35230"/>
                  <a:pt x="594088" y="-16741"/>
                  <a:pt x="854244" y="0"/>
                </a:cubicBezTo>
              </a:path>
            </a:pathLst>
          </a:custGeom>
          <a:ln w="508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A4762-7374-684E-A1E8-338C29CEF7B5}"/>
              </a:ext>
            </a:extLst>
          </p:cNvPr>
          <p:cNvSpPr/>
          <p:nvPr/>
        </p:nvSpPr>
        <p:spPr>
          <a:xfrm>
            <a:off x="103127" y="3623692"/>
            <a:ext cx="3079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DCD2A-B0E8-3A4F-AB5A-6FDB8FA289E0}"/>
              </a:ext>
            </a:extLst>
          </p:cNvPr>
          <p:cNvSpPr/>
          <p:nvPr/>
        </p:nvSpPr>
        <p:spPr>
          <a:xfrm>
            <a:off x="4283086" y="3623690"/>
            <a:ext cx="7040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B411-6358-E947-B05C-57B5CB2EC311}"/>
              </a:ext>
            </a:extLst>
          </p:cNvPr>
          <p:cNvSpPr/>
          <p:nvPr/>
        </p:nvSpPr>
        <p:spPr>
          <a:xfrm>
            <a:off x="1815153" y="211254"/>
            <a:ext cx="97513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 Jetpack philosophy</a:t>
            </a:r>
          </a:p>
        </p:txBody>
      </p:sp>
    </p:spTree>
    <p:extLst>
      <p:ext uri="{BB962C8B-B14F-4D97-AF65-F5344CB8AC3E}">
        <p14:creationId xmlns:p14="http://schemas.microsoft.com/office/powerpoint/2010/main" val="18739254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C936-4EEF-7749-87F9-1D93113890B3}"/>
              </a:ext>
            </a:extLst>
          </p:cNvPr>
          <p:cNvSpPr/>
          <p:nvPr/>
        </p:nvSpPr>
        <p:spPr>
          <a:xfrm>
            <a:off x="344269" y="1466602"/>
            <a:ext cx="118477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Focus in Four key areas of Android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44A1333-4DF5-E84C-A64D-3C741980CF11}"/>
              </a:ext>
            </a:extLst>
          </p:cNvPr>
          <p:cNvSpPr/>
          <p:nvPr/>
        </p:nvSpPr>
        <p:spPr>
          <a:xfrm rot="5400000">
            <a:off x="5653046" y="-2460772"/>
            <a:ext cx="854244" cy="10925303"/>
          </a:xfrm>
          <a:custGeom>
            <a:avLst/>
            <a:gdLst>
              <a:gd name="connsiteX0" fmla="*/ 854244 w 854244"/>
              <a:gd name="connsiteY0" fmla="*/ 10925303 h 10925303"/>
              <a:gd name="connsiteX1" fmla="*/ 427122 w 854244"/>
              <a:gd name="connsiteY1" fmla="*/ 10854119 h 10925303"/>
              <a:gd name="connsiteX2" fmla="*/ 427122 w 854244"/>
              <a:gd name="connsiteY2" fmla="*/ 5533836 h 10925303"/>
              <a:gd name="connsiteX3" fmla="*/ 0 w 854244"/>
              <a:gd name="connsiteY3" fmla="*/ 5462652 h 10925303"/>
              <a:gd name="connsiteX4" fmla="*/ 427122 w 854244"/>
              <a:gd name="connsiteY4" fmla="*/ 5391468 h 10925303"/>
              <a:gd name="connsiteX5" fmla="*/ 427122 w 854244"/>
              <a:gd name="connsiteY5" fmla="*/ 71184 h 10925303"/>
              <a:gd name="connsiteX6" fmla="*/ 854244 w 854244"/>
              <a:gd name="connsiteY6" fmla="*/ 0 h 10925303"/>
              <a:gd name="connsiteX7" fmla="*/ 854244 w 854244"/>
              <a:gd name="connsiteY7" fmla="*/ 10925303 h 10925303"/>
              <a:gd name="connsiteX0" fmla="*/ 854244 w 854244"/>
              <a:gd name="connsiteY0" fmla="*/ 10925303 h 10925303"/>
              <a:gd name="connsiteX1" fmla="*/ 427122 w 854244"/>
              <a:gd name="connsiteY1" fmla="*/ 10854119 h 10925303"/>
              <a:gd name="connsiteX2" fmla="*/ 427122 w 854244"/>
              <a:gd name="connsiteY2" fmla="*/ 5533836 h 10925303"/>
              <a:gd name="connsiteX3" fmla="*/ 0 w 854244"/>
              <a:gd name="connsiteY3" fmla="*/ 5462652 h 10925303"/>
              <a:gd name="connsiteX4" fmla="*/ 427122 w 854244"/>
              <a:gd name="connsiteY4" fmla="*/ 5391468 h 10925303"/>
              <a:gd name="connsiteX5" fmla="*/ 427122 w 854244"/>
              <a:gd name="connsiteY5" fmla="*/ 71184 h 10925303"/>
              <a:gd name="connsiteX6" fmla="*/ 854244 w 854244"/>
              <a:gd name="connsiteY6" fmla="*/ 0 h 1092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44" h="10925303" stroke="0" extrusionOk="0">
                <a:moveTo>
                  <a:pt x="854244" y="10925303"/>
                </a:moveTo>
                <a:cubicBezTo>
                  <a:pt x="614033" y="10922640"/>
                  <a:pt x="425088" y="10894196"/>
                  <a:pt x="427122" y="10854119"/>
                </a:cubicBezTo>
                <a:cubicBezTo>
                  <a:pt x="560004" y="9975676"/>
                  <a:pt x="342171" y="8014191"/>
                  <a:pt x="427122" y="5533836"/>
                </a:cubicBezTo>
                <a:cubicBezTo>
                  <a:pt x="401521" y="5519523"/>
                  <a:pt x="230879" y="5490367"/>
                  <a:pt x="0" y="5462652"/>
                </a:cubicBezTo>
                <a:cubicBezTo>
                  <a:pt x="229507" y="5459158"/>
                  <a:pt x="427606" y="5431013"/>
                  <a:pt x="427122" y="5391468"/>
                </a:cubicBezTo>
                <a:cubicBezTo>
                  <a:pt x="377589" y="4145124"/>
                  <a:pt x="412313" y="1109441"/>
                  <a:pt x="427122" y="71184"/>
                </a:cubicBezTo>
                <a:cubicBezTo>
                  <a:pt x="406301" y="28682"/>
                  <a:pt x="608694" y="9092"/>
                  <a:pt x="854244" y="0"/>
                </a:cubicBezTo>
                <a:cubicBezTo>
                  <a:pt x="806013" y="3628914"/>
                  <a:pt x="938699" y="7395918"/>
                  <a:pt x="854244" y="10925303"/>
                </a:cubicBezTo>
                <a:close/>
              </a:path>
              <a:path w="854244" h="10925303" fill="none" extrusionOk="0">
                <a:moveTo>
                  <a:pt x="854244" y="10925303"/>
                </a:moveTo>
                <a:cubicBezTo>
                  <a:pt x="619087" y="10925715"/>
                  <a:pt x="433651" y="10895003"/>
                  <a:pt x="427122" y="10854119"/>
                </a:cubicBezTo>
                <a:cubicBezTo>
                  <a:pt x="264925" y="9617030"/>
                  <a:pt x="354960" y="8036879"/>
                  <a:pt x="427122" y="5533836"/>
                </a:cubicBezTo>
                <a:cubicBezTo>
                  <a:pt x="445685" y="5522155"/>
                  <a:pt x="237764" y="5482028"/>
                  <a:pt x="0" y="5462652"/>
                </a:cubicBezTo>
                <a:cubicBezTo>
                  <a:pt x="237057" y="5464445"/>
                  <a:pt x="432095" y="5436873"/>
                  <a:pt x="427122" y="5391468"/>
                </a:cubicBezTo>
                <a:cubicBezTo>
                  <a:pt x="577561" y="3693227"/>
                  <a:pt x="341243" y="786371"/>
                  <a:pt x="427122" y="71184"/>
                </a:cubicBezTo>
                <a:cubicBezTo>
                  <a:pt x="406658" y="35230"/>
                  <a:pt x="594088" y="-16741"/>
                  <a:pt x="854244" y="0"/>
                </a:cubicBezTo>
              </a:path>
            </a:pathLst>
          </a:custGeom>
          <a:ln w="508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A4762-7374-684E-A1E8-338C29CEF7B5}"/>
              </a:ext>
            </a:extLst>
          </p:cNvPr>
          <p:cNvSpPr/>
          <p:nvPr/>
        </p:nvSpPr>
        <p:spPr>
          <a:xfrm>
            <a:off x="103127" y="3623692"/>
            <a:ext cx="3079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DCD2A-B0E8-3A4F-AB5A-6FDB8FA289E0}"/>
              </a:ext>
            </a:extLst>
          </p:cNvPr>
          <p:cNvSpPr/>
          <p:nvPr/>
        </p:nvSpPr>
        <p:spPr>
          <a:xfrm>
            <a:off x="4283086" y="3623690"/>
            <a:ext cx="7040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4C1F1-37B2-114A-8C23-3EDD6D15245B}"/>
              </a:ext>
            </a:extLst>
          </p:cNvPr>
          <p:cNvSpPr/>
          <p:nvPr/>
        </p:nvSpPr>
        <p:spPr>
          <a:xfrm>
            <a:off x="6346462" y="3623691"/>
            <a:ext cx="2266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E8F29D-22E5-3840-A6CC-C0002C04631E}"/>
              </a:ext>
            </a:extLst>
          </p:cNvPr>
          <p:cNvSpPr/>
          <p:nvPr/>
        </p:nvSpPr>
        <p:spPr>
          <a:xfrm>
            <a:off x="1815153" y="211254"/>
            <a:ext cx="97513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 Jetpack philosophy</a:t>
            </a:r>
          </a:p>
        </p:txBody>
      </p:sp>
    </p:spTree>
    <p:extLst>
      <p:ext uri="{BB962C8B-B14F-4D97-AF65-F5344CB8AC3E}">
        <p14:creationId xmlns:p14="http://schemas.microsoft.com/office/powerpoint/2010/main" val="241058484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C936-4EEF-7749-87F9-1D93113890B3}"/>
              </a:ext>
            </a:extLst>
          </p:cNvPr>
          <p:cNvSpPr/>
          <p:nvPr/>
        </p:nvSpPr>
        <p:spPr>
          <a:xfrm>
            <a:off x="344269" y="1466602"/>
            <a:ext cx="118477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Focus in Four key areas of Android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44A1333-4DF5-E84C-A64D-3C741980CF11}"/>
              </a:ext>
            </a:extLst>
          </p:cNvPr>
          <p:cNvSpPr/>
          <p:nvPr/>
        </p:nvSpPr>
        <p:spPr>
          <a:xfrm rot="5400000">
            <a:off x="5653046" y="-2460772"/>
            <a:ext cx="854244" cy="10925303"/>
          </a:xfrm>
          <a:custGeom>
            <a:avLst/>
            <a:gdLst>
              <a:gd name="connsiteX0" fmla="*/ 854244 w 854244"/>
              <a:gd name="connsiteY0" fmla="*/ 10925303 h 10925303"/>
              <a:gd name="connsiteX1" fmla="*/ 427122 w 854244"/>
              <a:gd name="connsiteY1" fmla="*/ 10854119 h 10925303"/>
              <a:gd name="connsiteX2" fmla="*/ 427122 w 854244"/>
              <a:gd name="connsiteY2" fmla="*/ 5533836 h 10925303"/>
              <a:gd name="connsiteX3" fmla="*/ 0 w 854244"/>
              <a:gd name="connsiteY3" fmla="*/ 5462652 h 10925303"/>
              <a:gd name="connsiteX4" fmla="*/ 427122 w 854244"/>
              <a:gd name="connsiteY4" fmla="*/ 5391468 h 10925303"/>
              <a:gd name="connsiteX5" fmla="*/ 427122 w 854244"/>
              <a:gd name="connsiteY5" fmla="*/ 71184 h 10925303"/>
              <a:gd name="connsiteX6" fmla="*/ 854244 w 854244"/>
              <a:gd name="connsiteY6" fmla="*/ 0 h 10925303"/>
              <a:gd name="connsiteX7" fmla="*/ 854244 w 854244"/>
              <a:gd name="connsiteY7" fmla="*/ 10925303 h 10925303"/>
              <a:gd name="connsiteX0" fmla="*/ 854244 w 854244"/>
              <a:gd name="connsiteY0" fmla="*/ 10925303 h 10925303"/>
              <a:gd name="connsiteX1" fmla="*/ 427122 w 854244"/>
              <a:gd name="connsiteY1" fmla="*/ 10854119 h 10925303"/>
              <a:gd name="connsiteX2" fmla="*/ 427122 w 854244"/>
              <a:gd name="connsiteY2" fmla="*/ 5533836 h 10925303"/>
              <a:gd name="connsiteX3" fmla="*/ 0 w 854244"/>
              <a:gd name="connsiteY3" fmla="*/ 5462652 h 10925303"/>
              <a:gd name="connsiteX4" fmla="*/ 427122 w 854244"/>
              <a:gd name="connsiteY4" fmla="*/ 5391468 h 10925303"/>
              <a:gd name="connsiteX5" fmla="*/ 427122 w 854244"/>
              <a:gd name="connsiteY5" fmla="*/ 71184 h 10925303"/>
              <a:gd name="connsiteX6" fmla="*/ 854244 w 854244"/>
              <a:gd name="connsiteY6" fmla="*/ 0 h 1092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44" h="10925303" stroke="0" extrusionOk="0">
                <a:moveTo>
                  <a:pt x="854244" y="10925303"/>
                </a:moveTo>
                <a:cubicBezTo>
                  <a:pt x="614033" y="10922640"/>
                  <a:pt x="425088" y="10894196"/>
                  <a:pt x="427122" y="10854119"/>
                </a:cubicBezTo>
                <a:cubicBezTo>
                  <a:pt x="560004" y="9975676"/>
                  <a:pt x="342171" y="8014191"/>
                  <a:pt x="427122" y="5533836"/>
                </a:cubicBezTo>
                <a:cubicBezTo>
                  <a:pt x="401521" y="5519523"/>
                  <a:pt x="230879" y="5490367"/>
                  <a:pt x="0" y="5462652"/>
                </a:cubicBezTo>
                <a:cubicBezTo>
                  <a:pt x="229507" y="5459158"/>
                  <a:pt x="427606" y="5431013"/>
                  <a:pt x="427122" y="5391468"/>
                </a:cubicBezTo>
                <a:cubicBezTo>
                  <a:pt x="377589" y="4145124"/>
                  <a:pt x="412313" y="1109441"/>
                  <a:pt x="427122" y="71184"/>
                </a:cubicBezTo>
                <a:cubicBezTo>
                  <a:pt x="406301" y="28682"/>
                  <a:pt x="608694" y="9092"/>
                  <a:pt x="854244" y="0"/>
                </a:cubicBezTo>
                <a:cubicBezTo>
                  <a:pt x="806013" y="3628914"/>
                  <a:pt x="938699" y="7395918"/>
                  <a:pt x="854244" y="10925303"/>
                </a:cubicBezTo>
                <a:close/>
              </a:path>
              <a:path w="854244" h="10925303" fill="none" extrusionOk="0">
                <a:moveTo>
                  <a:pt x="854244" y="10925303"/>
                </a:moveTo>
                <a:cubicBezTo>
                  <a:pt x="619087" y="10925715"/>
                  <a:pt x="433651" y="10895003"/>
                  <a:pt x="427122" y="10854119"/>
                </a:cubicBezTo>
                <a:cubicBezTo>
                  <a:pt x="264925" y="9617030"/>
                  <a:pt x="354960" y="8036879"/>
                  <a:pt x="427122" y="5533836"/>
                </a:cubicBezTo>
                <a:cubicBezTo>
                  <a:pt x="445685" y="5522155"/>
                  <a:pt x="237764" y="5482028"/>
                  <a:pt x="0" y="5462652"/>
                </a:cubicBezTo>
                <a:cubicBezTo>
                  <a:pt x="237057" y="5464445"/>
                  <a:pt x="432095" y="5436873"/>
                  <a:pt x="427122" y="5391468"/>
                </a:cubicBezTo>
                <a:cubicBezTo>
                  <a:pt x="577561" y="3693227"/>
                  <a:pt x="341243" y="786371"/>
                  <a:pt x="427122" y="71184"/>
                </a:cubicBezTo>
                <a:cubicBezTo>
                  <a:pt x="406658" y="35230"/>
                  <a:pt x="594088" y="-16741"/>
                  <a:pt x="854244" y="0"/>
                </a:cubicBezTo>
              </a:path>
            </a:pathLst>
          </a:custGeom>
          <a:ln w="508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A4762-7374-684E-A1E8-338C29CEF7B5}"/>
              </a:ext>
            </a:extLst>
          </p:cNvPr>
          <p:cNvSpPr/>
          <p:nvPr/>
        </p:nvSpPr>
        <p:spPr>
          <a:xfrm>
            <a:off x="103127" y="3623692"/>
            <a:ext cx="3079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DCD2A-B0E8-3A4F-AB5A-6FDB8FA289E0}"/>
              </a:ext>
            </a:extLst>
          </p:cNvPr>
          <p:cNvSpPr/>
          <p:nvPr/>
        </p:nvSpPr>
        <p:spPr>
          <a:xfrm>
            <a:off x="4283086" y="3623690"/>
            <a:ext cx="7040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4C1F1-37B2-114A-8C23-3EDD6D15245B}"/>
              </a:ext>
            </a:extLst>
          </p:cNvPr>
          <p:cNvSpPr/>
          <p:nvPr/>
        </p:nvSpPr>
        <p:spPr>
          <a:xfrm>
            <a:off x="6346462" y="3623691"/>
            <a:ext cx="2266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EBFD1-8ECD-674F-B8D4-A4B3101E82AF}"/>
              </a:ext>
            </a:extLst>
          </p:cNvPr>
          <p:cNvSpPr/>
          <p:nvPr/>
        </p:nvSpPr>
        <p:spPr>
          <a:xfrm>
            <a:off x="9382522" y="3623691"/>
            <a:ext cx="28623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Foundation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93BED-4FC3-5544-9972-264AE454EB22}"/>
              </a:ext>
            </a:extLst>
          </p:cNvPr>
          <p:cNvSpPr/>
          <p:nvPr/>
        </p:nvSpPr>
        <p:spPr>
          <a:xfrm>
            <a:off x="1815153" y="211254"/>
            <a:ext cx="97513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 Jetpack philosophy</a:t>
            </a:r>
          </a:p>
        </p:txBody>
      </p:sp>
    </p:spTree>
    <p:extLst>
      <p:ext uri="{BB962C8B-B14F-4D97-AF65-F5344CB8AC3E}">
        <p14:creationId xmlns:p14="http://schemas.microsoft.com/office/powerpoint/2010/main" val="34962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the causes?</a:t>
            </a:r>
          </a:p>
        </p:txBody>
      </p:sp>
    </p:spTree>
    <p:extLst>
      <p:ext uri="{BB962C8B-B14F-4D97-AF65-F5344CB8AC3E}">
        <p14:creationId xmlns:p14="http://schemas.microsoft.com/office/powerpoint/2010/main" val="315120671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4C936-4EEF-7749-87F9-1D93113890B3}"/>
              </a:ext>
            </a:extLst>
          </p:cNvPr>
          <p:cNvSpPr/>
          <p:nvPr/>
        </p:nvSpPr>
        <p:spPr>
          <a:xfrm>
            <a:off x="344269" y="1466602"/>
            <a:ext cx="118477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Focus in Four key areas of Android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44A1333-4DF5-E84C-A64D-3C741980CF11}"/>
              </a:ext>
            </a:extLst>
          </p:cNvPr>
          <p:cNvSpPr/>
          <p:nvPr/>
        </p:nvSpPr>
        <p:spPr>
          <a:xfrm rot="5400000">
            <a:off x="5653046" y="-2460772"/>
            <a:ext cx="854244" cy="10925303"/>
          </a:xfrm>
          <a:custGeom>
            <a:avLst/>
            <a:gdLst>
              <a:gd name="connsiteX0" fmla="*/ 854244 w 854244"/>
              <a:gd name="connsiteY0" fmla="*/ 10925303 h 10925303"/>
              <a:gd name="connsiteX1" fmla="*/ 427122 w 854244"/>
              <a:gd name="connsiteY1" fmla="*/ 10854119 h 10925303"/>
              <a:gd name="connsiteX2" fmla="*/ 427122 w 854244"/>
              <a:gd name="connsiteY2" fmla="*/ 5533836 h 10925303"/>
              <a:gd name="connsiteX3" fmla="*/ 0 w 854244"/>
              <a:gd name="connsiteY3" fmla="*/ 5462652 h 10925303"/>
              <a:gd name="connsiteX4" fmla="*/ 427122 w 854244"/>
              <a:gd name="connsiteY4" fmla="*/ 5391468 h 10925303"/>
              <a:gd name="connsiteX5" fmla="*/ 427122 w 854244"/>
              <a:gd name="connsiteY5" fmla="*/ 71184 h 10925303"/>
              <a:gd name="connsiteX6" fmla="*/ 854244 w 854244"/>
              <a:gd name="connsiteY6" fmla="*/ 0 h 10925303"/>
              <a:gd name="connsiteX7" fmla="*/ 854244 w 854244"/>
              <a:gd name="connsiteY7" fmla="*/ 10925303 h 10925303"/>
              <a:gd name="connsiteX0" fmla="*/ 854244 w 854244"/>
              <a:gd name="connsiteY0" fmla="*/ 10925303 h 10925303"/>
              <a:gd name="connsiteX1" fmla="*/ 427122 w 854244"/>
              <a:gd name="connsiteY1" fmla="*/ 10854119 h 10925303"/>
              <a:gd name="connsiteX2" fmla="*/ 427122 w 854244"/>
              <a:gd name="connsiteY2" fmla="*/ 5533836 h 10925303"/>
              <a:gd name="connsiteX3" fmla="*/ 0 w 854244"/>
              <a:gd name="connsiteY3" fmla="*/ 5462652 h 10925303"/>
              <a:gd name="connsiteX4" fmla="*/ 427122 w 854244"/>
              <a:gd name="connsiteY4" fmla="*/ 5391468 h 10925303"/>
              <a:gd name="connsiteX5" fmla="*/ 427122 w 854244"/>
              <a:gd name="connsiteY5" fmla="*/ 71184 h 10925303"/>
              <a:gd name="connsiteX6" fmla="*/ 854244 w 854244"/>
              <a:gd name="connsiteY6" fmla="*/ 0 h 1092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44" h="10925303" stroke="0" extrusionOk="0">
                <a:moveTo>
                  <a:pt x="854244" y="10925303"/>
                </a:moveTo>
                <a:cubicBezTo>
                  <a:pt x="614033" y="10922640"/>
                  <a:pt x="425088" y="10894196"/>
                  <a:pt x="427122" y="10854119"/>
                </a:cubicBezTo>
                <a:cubicBezTo>
                  <a:pt x="560004" y="9975676"/>
                  <a:pt x="342171" y="8014191"/>
                  <a:pt x="427122" y="5533836"/>
                </a:cubicBezTo>
                <a:cubicBezTo>
                  <a:pt x="401521" y="5519523"/>
                  <a:pt x="230879" y="5490367"/>
                  <a:pt x="0" y="5462652"/>
                </a:cubicBezTo>
                <a:cubicBezTo>
                  <a:pt x="229507" y="5459158"/>
                  <a:pt x="427606" y="5431013"/>
                  <a:pt x="427122" y="5391468"/>
                </a:cubicBezTo>
                <a:cubicBezTo>
                  <a:pt x="377589" y="4145124"/>
                  <a:pt x="412313" y="1109441"/>
                  <a:pt x="427122" y="71184"/>
                </a:cubicBezTo>
                <a:cubicBezTo>
                  <a:pt x="406301" y="28682"/>
                  <a:pt x="608694" y="9092"/>
                  <a:pt x="854244" y="0"/>
                </a:cubicBezTo>
                <a:cubicBezTo>
                  <a:pt x="806013" y="3628914"/>
                  <a:pt x="938699" y="7395918"/>
                  <a:pt x="854244" y="10925303"/>
                </a:cubicBezTo>
                <a:close/>
              </a:path>
              <a:path w="854244" h="10925303" fill="none" extrusionOk="0">
                <a:moveTo>
                  <a:pt x="854244" y="10925303"/>
                </a:moveTo>
                <a:cubicBezTo>
                  <a:pt x="619087" y="10925715"/>
                  <a:pt x="433651" y="10895003"/>
                  <a:pt x="427122" y="10854119"/>
                </a:cubicBezTo>
                <a:cubicBezTo>
                  <a:pt x="264925" y="9617030"/>
                  <a:pt x="354960" y="8036879"/>
                  <a:pt x="427122" y="5533836"/>
                </a:cubicBezTo>
                <a:cubicBezTo>
                  <a:pt x="445685" y="5522155"/>
                  <a:pt x="237764" y="5482028"/>
                  <a:pt x="0" y="5462652"/>
                </a:cubicBezTo>
                <a:cubicBezTo>
                  <a:pt x="237057" y="5464445"/>
                  <a:pt x="432095" y="5436873"/>
                  <a:pt x="427122" y="5391468"/>
                </a:cubicBezTo>
                <a:cubicBezTo>
                  <a:pt x="577561" y="3693227"/>
                  <a:pt x="341243" y="786371"/>
                  <a:pt x="427122" y="71184"/>
                </a:cubicBezTo>
                <a:cubicBezTo>
                  <a:pt x="406658" y="35230"/>
                  <a:pt x="594088" y="-16741"/>
                  <a:pt x="854244" y="0"/>
                </a:cubicBezTo>
              </a:path>
            </a:pathLst>
          </a:custGeom>
          <a:ln w="508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alpha val="99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A4762-7374-684E-A1E8-338C29CEF7B5}"/>
              </a:ext>
            </a:extLst>
          </p:cNvPr>
          <p:cNvSpPr/>
          <p:nvPr/>
        </p:nvSpPr>
        <p:spPr>
          <a:xfrm>
            <a:off x="103127" y="3623692"/>
            <a:ext cx="3079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DCD2A-B0E8-3A4F-AB5A-6FDB8FA289E0}"/>
              </a:ext>
            </a:extLst>
          </p:cNvPr>
          <p:cNvSpPr/>
          <p:nvPr/>
        </p:nvSpPr>
        <p:spPr>
          <a:xfrm>
            <a:off x="4283086" y="3623690"/>
            <a:ext cx="7040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4C1F1-37B2-114A-8C23-3EDD6D15245B}"/>
              </a:ext>
            </a:extLst>
          </p:cNvPr>
          <p:cNvSpPr/>
          <p:nvPr/>
        </p:nvSpPr>
        <p:spPr>
          <a:xfrm>
            <a:off x="6346462" y="3623691"/>
            <a:ext cx="2266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Behavior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EBFD1-8ECD-674F-B8D4-A4B3101E82AF}"/>
              </a:ext>
            </a:extLst>
          </p:cNvPr>
          <p:cNvSpPr/>
          <p:nvPr/>
        </p:nvSpPr>
        <p:spPr>
          <a:xfrm>
            <a:off x="9382522" y="3623691"/>
            <a:ext cx="28623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Foundation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93BED-4FC3-5544-9972-264AE454EB22}"/>
              </a:ext>
            </a:extLst>
          </p:cNvPr>
          <p:cNvSpPr/>
          <p:nvPr/>
        </p:nvSpPr>
        <p:spPr>
          <a:xfrm>
            <a:off x="1815153" y="211254"/>
            <a:ext cx="97513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 Jetpack philosophy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6AF92-49D4-284D-9748-9DE768B350D1}"/>
              </a:ext>
            </a:extLst>
          </p:cNvPr>
          <p:cNvSpPr/>
          <p:nvPr/>
        </p:nvSpPr>
        <p:spPr>
          <a:xfrm>
            <a:off x="799550" y="5374320"/>
            <a:ext cx="1059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Individually adapted but work well together </a:t>
            </a:r>
          </a:p>
        </p:txBody>
      </p:sp>
    </p:spTree>
    <p:extLst>
      <p:ext uri="{BB962C8B-B14F-4D97-AF65-F5344CB8AC3E}">
        <p14:creationId xmlns:p14="http://schemas.microsoft.com/office/powerpoint/2010/main" val="50602845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EB26-4488-8D4B-88A5-A30602D6C90C}"/>
              </a:ext>
            </a:extLst>
          </p:cNvPr>
          <p:cNvSpPr/>
          <p:nvPr/>
        </p:nvSpPr>
        <p:spPr>
          <a:xfrm>
            <a:off x="4204961" y="318501"/>
            <a:ext cx="45322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>
                    <a:alpha val="99000"/>
                  </a:schemeClr>
                </a:solidFill>
              </a:rPr>
              <a:t>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9A7A-3831-3D4E-BD97-A18DB83D7B6B}"/>
              </a:ext>
            </a:extLst>
          </p:cNvPr>
          <p:cNvSpPr/>
          <p:nvPr/>
        </p:nvSpPr>
        <p:spPr>
          <a:xfrm>
            <a:off x="863148" y="1830518"/>
            <a:ext cx="7874079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Lifecycle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Data persistence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Paging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Navigation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Work manager</a:t>
            </a:r>
          </a:p>
        </p:txBody>
      </p:sp>
    </p:spTree>
    <p:extLst>
      <p:ext uri="{BB962C8B-B14F-4D97-AF65-F5344CB8AC3E}">
        <p14:creationId xmlns:p14="http://schemas.microsoft.com/office/powerpoint/2010/main" val="53854733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EB26-4488-8D4B-88A5-A30602D6C90C}"/>
              </a:ext>
            </a:extLst>
          </p:cNvPr>
          <p:cNvSpPr/>
          <p:nvPr/>
        </p:nvSpPr>
        <p:spPr>
          <a:xfrm>
            <a:off x="4362972" y="175997"/>
            <a:ext cx="39655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>
                    <a:alpha val="99000"/>
                  </a:schemeClr>
                </a:solidFill>
              </a:rPr>
              <a:t>Navigation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9A7A-3831-3D4E-BD97-A18DB83D7B6B}"/>
              </a:ext>
            </a:extLst>
          </p:cNvPr>
          <p:cNvSpPr/>
          <p:nvPr/>
        </p:nvSpPr>
        <p:spPr>
          <a:xfrm>
            <a:off x="483138" y="1716506"/>
            <a:ext cx="12129795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Deep linking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Automated Fragment Transactions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Overflow menu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Navigation Drawer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Bottom navigation</a:t>
            </a:r>
          </a:p>
        </p:txBody>
      </p:sp>
    </p:spTree>
    <p:extLst>
      <p:ext uri="{BB962C8B-B14F-4D97-AF65-F5344CB8AC3E}">
        <p14:creationId xmlns:p14="http://schemas.microsoft.com/office/powerpoint/2010/main" val="37085571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EB26-4488-8D4B-88A5-A30602D6C90C}"/>
              </a:ext>
            </a:extLst>
          </p:cNvPr>
          <p:cNvSpPr/>
          <p:nvPr/>
        </p:nvSpPr>
        <p:spPr>
          <a:xfrm>
            <a:off x="5614137" y="304255"/>
            <a:ext cx="963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>
                    <a:alpha val="99000"/>
                  </a:schemeClr>
                </a:solidFill>
              </a:rPr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9A7A-3831-3D4E-BD97-A18DB83D7B6B}"/>
              </a:ext>
            </a:extLst>
          </p:cNvPr>
          <p:cNvSpPr/>
          <p:nvPr/>
        </p:nvSpPr>
        <p:spPr>
          <a:xfrm>
            <a:off x="483138" y="1716506"/>
            <a:ext cx="8519320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Animation &amp; Transitions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Layout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Emoji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Fragments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TV, Wear, Auto Libraries</a:t>
            </a:r>
          </a:p>
        </p:txBody>
      </p:sp>
    </p:spTree>
    <p:extLst>
      <p:ext uri="{BB962C8B-B14F-4D97-AF65-F5344CB8AC3E}">
        <p14:creationId xmlns:p14="http://schemas.microsoft.com/office/powerpoint/2010/main" val="9595829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EB26-4488-8D4B-88A5-A30602D6C90C}"/>
              </a:ext>
            </a:extLst>
          </p:cNvPr>
          <p:cNvSpPr/>
          <p:nvPr/>
        </p:nvSpPr>
        <p:spPr>
          <a:xfrm>
            <a:off x="4440322" y="304255"/>
            <a:ext cx="33113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>
                    <a:alpha val="99000"/>
                  </a:schemeClr>
                </a:solidFill>
              </a:rPr>
              <a:t>Behavior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9A7A-3831-3D4E-BD97-A18DB83D7B6B}"/>
              </a:ext>
            </a:extLst>
          </p:cNvPr>
          <p:cNvSpPr/>
          <p:nvPr/>
        </p:nvSpPr>
        <p:spPr>
          <a:xfrm>
            <a:off x="483138" y="1716506"/>
            <a:ext cx="484902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Notifications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Permissions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157643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EB26-4488-8D4B-88A5-A30602D6C90C}"/>
              </a:ext>
            </a:extLst>
          </p:cNvPr>
          <p:cNvSpPr/>
          <p:nvPr/>
        </p:nvSpPr>
        <p:spPr>
          <a:xfrm>
            <a:off x="4440322" y="304255"/>
            <a:ext cx="41996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>
                    <a:alpha val="99000"/>
                  </a:schemeClr>
                </a:solidFill>
              </a:rPr>
              <a:t>Foundation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9A7A-3831-3D4E-BD97-A18DB83D7B6B}"/>
              </a:ext>
            </a:extLst>
          </p:cNvPr>
          <p:cNvSpPr/>
          <p:nvPr/>
        </p:nvSpPr>
        <p:spPr>
          <a:xfrm>
            <a:off x="483138" y="1716506"/>
            <a:ext cx="787516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chemeClr val="bg1">
                    <a:alpha val="99000"/>
                  </a:schemeClr>
                </a:solidFill>
              </a:rPr>
              <a:t>AppCompat</a:t>
            </a:r>
            <a:endParaRPr lang="en-US" sz="6000" b="1" dirty="0">
              <a:solidFill>
                <a:schemeClr val="bg1">
                  <a:alpha val="99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Testing Libraries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b="1" dirty="0" err="1">
                <a:solidFill>
                  <a:schemeClr val="bg1">
                    <a:alpha val="99000"/>
                  </a:schemeClr>
                </a:solidFill>
              </a:rPr>
              <a:t>Koltin</a:t>
            </a: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 extensions (</a:t>
            </a:r>
            <a:r>
              <a:rPr lang="en-US" sz="6000" b="1" dirty="0" err="1">
                <a:solidFill>
                  <a:schemeClr val="bg1">
                    <a:alpha val="99000"/>
                  </a:schemeClr>
                </a:solidFill>
              </a:rPr>
              <a:t>ktx</a:t>
            </a: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0074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DEB26-4488-8D4B-88A5-A30602D6C90C}"/>
              </a:ext>
            </a:extLst>
          </p:cNvPr>
          <p:cNvSpPr/>
          <p:nvPr/>
        </p:nvSpPr>
        <p:spPr>
          <a:xfrm>
            <a:off x="3775304" y="304255"/>
            <a:ext cx="51722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>
                    <a:alpha val="99000"/>
                  </a:schemeClr>
                </a:solidFill>
              </a:rPr>
              <a:t>To know more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9A7A-3831-3D4E-BD97-A18DB83D7B6B}"/>
              </a:ext>
            </a:extLst>
          </p:cNvPr>
          <p:cNvSpPr/>
          <p:nvPr/>
        </p:nvSpPr>
        <p:spPr>
          <a:xfrm>
            <a:off x="932951" y="3119462"/>
            <a:ext cx="102539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err="1">
                <a:solidFill>
                  <a:schemeClr val="bg1">
                    <a:alpha val="99000"/>
                  </a:schemeClr>
                </a:solidFill>
              </a:rPr>
              <a:t>developer.android.com</a:t>
            </a:r>
            <a:r>
              <a:rPr lang="en-US" sz="6000" b="1" dirty="0">
                <a:solidFill>
                  <a:schemeClr val="bg1">
                    <a:alpha val="99000"/>
                  </a:schemeClr>
                </a:solidFill>
              </a:rPr>
              <a:t>/jetpack</a:t>
            </a:r>
          </a:p>
        </p:txBody>
      </p:sp>
    </p:spTree>
    <p:extLst>
      <p:ext uri="{BB962C8B-B14F-4D97-AF65-F5344CB8AC3E}">
        <p14:creationId xmlns:p14="http://schemas.microsoft.com/office/powerpoint/2010/main" val="30727860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799202" y="2807264"/>
            <a:ext cx="25935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150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Human design error</a:t>
            </a:r>
          </a:p>
        </p:txBody>
      </p:sp>
    </p:spTree>
    <p:extLst>
      <p:ext uri="{BB962C8B-B14F-4D97-AF65-F5344CB8AC3E}">
        <p14:creationId xmlns:p14="http://schemas.microsoft.com/office/powerpoint/2010/main" val="194177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Human design error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Software limitation</a:t>
            </a:r>
          </a:p>
        </p:txBody>
      </p:sp>
    </p:spTree>
    <p:extLst>
      <p:ext uri="{BB962C8B-B14F-4D97-AF65-F5344CB8AC3E}">
        <p14:creationId xmlns:p14="http://schemas.microsoft.com/office/powerpoint/2010/main" val="90493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Human design error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Software limitation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Hardware limitation</a:t>
            </a:r>
          </a:p>
        </p:txBody>
      </p:sp>
    </p:spTree>
    <p:extLst>
      <p:ext uri="{BB962C8B-B14F-4D97-AF65-F5344CB8AC3E}">
        <p14:creationId xmlns:p14="http://schemas.microsoft.com/office/powerpoint/2010/main" val="304655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</p:spTree>
    <p:extLst>
      <p:ext uri="{BB962C8B-B14F-4D97-AF65-F5344CB8AC3E}">
        <p14:creationId xmlns:p14="http://schemas.microsoft.com/office/powerpoint/2010/main" val="92326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00311-3BBD-E442-ABEA-268DDD698708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7778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Runtime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8CA44-CB0E-494C-A8FC-D4188A1A89B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304184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188073" y="2890391"/>
            <a:ext cx="38158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1932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D108D-BC62-9448-9432-3BD9A4A78F3D}"/>
              </a:ext>
            </a:extLst>
          </p:cNvPr>
          <p:cNvSpPr/>
          <p:nvPr/>
        </p:nvSpPr>
        <p:spPr>
          <a:xfrm>
            <a:off x="237425" y="1987253"/>
            <a:ext cx="4007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99000"/>
                  </a:srgbClr>
                </a:solidFill>
              </a:rPr>
              <a:t>Compiler-time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CA3F58-F9E5-FD41-8FE1-ACB60D945224}"/>
              </a:ext>
            </a:extLst>
          </p:cNvPr>
          <p:cNvSpPr/>
          <p:nvPr/>
        </p:nvSpPr>
        <p:spPr>
          <a:xfrm>
            <a:off x="237425" y="3520074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99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80278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CA3F58-F9E5-FD41-8FE1-ACB60D945224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Ex: Missing double quotations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543F-083E-6D43-A529-43D83EBD3D14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170505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Ex: Missing double quotations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String name = “ Bassam 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3E1BF-CD2F-6243-8E0D-E19431756728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5D2CD-8CE5-1B42-8DA0-55EF882D38E5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52375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sz="2800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String name = “ Bassam </a:t>
            </a:r>
            <a:r>
              <a:rPr lang="en-US" sz="2800" b="1" dirty="0">
                <a:solidFill>
                  <a:srgbClr val="C00000">
                    <a:alpha val="99000"/>
                  </a:srgbClr>
                </a:solidFill>
              </a:rPr>
              <a:t>“</a:t>
            </a:r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 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B63EA-D867-0240-A32D-97647733539C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DA1619-D0EA-704C-B943-DE021BD1D381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166047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719820"/>
            <a:ext cx="465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“ 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BC6A4-3712-4745-BA92-1834667E87CE}"/>
              </a:ext>
            </a:extLst>
          </p:cNvPr>
          <p:cNvCxnSpPr>
            <a:cxnSpLocks/>
          </p:cNvCxnSpPr>
          <p:nvPr/>
        </p:nvCxnSpPr>
        <p:spPr>
          <a:xfrm>
            <a:off x="10446231" y="2730840"/>
            <a:ext cx="0" cy="621953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7BACA-C893-534E-9085-FA255535985D}"/>
              </a:ext>
            </a:extLst>
          </p:cNvPr>
          <p:cNvSpPr/>
          <p:nvPr/>
        </p:nvSpPr>
        <p:spPr>
          <a:xfrm>
            <a:off x="6096000" y="3843238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Errors produced at execution-time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C3A9D-997A-BB4B-B14E-1CF7219306F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62E8D-EEB7-2C4E-AB1D-399494A9065A}"/>
              </a:ext>
            </a:extLst>
          </p:cNvPr>
          <p:cNvSpPr/>
          <p:nvPr/>
        </p:nvSpPr>
        <p:spPr>
          <a:xfrm>
            <a:off x="486256" y="3699754"/>
            <a:ext cx="429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401963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719820"/>
            <a:ext cx="465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“ 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BC6A4-3712-4745-BA92-1834667E87CE}"/>
              </a:ext>
            </a:extLst>
          </p:cNvPr>
          <p:cNvCxnSpPr>
            <a:cxnSpLocks/>
          </p:cNvCxnSpPr>
          <p:nvPr/>
        </p:nvCxnSpPr>
        <p:spPr>
          <a:xfrm>
            <a:off x="10446231" y="2730840"/>
            <a:ext cx="0" cy="621953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7BACA-C893-534E-9085-FA255535985D}"/>
              </a:ext>
            </a:extLst>
          </p:cNvPr>
          <p:cNvSpPr/>
          <p:nvPr/>
        </p:nvSpPr>
        <p:spPr>
          <a:xfrm>
            <a:off x="6096000" y="3843238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30000"/>
                  </a:srgbClr>
                </a:solidFill>
              </a:rPr>
              <a:t>Errors produced at execution-time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C3A9D-997A-BB4B-B14E-1CF7219306F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62E8D-EEB7-2C4E-AB1D-399494A9065A}"/>
              </a:ext>
            </a:extLst>
          </p:cNvPr>
          <p:cNvSpPr/>
          <p:nvPr/>
        </p:nvSpPr>
        <p:spPr>
          <a:xfrm>
            <a:off x="486256" y="3699754"/>
            <a:ext cx="429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CDC05-8C7D-1140-A1C1-429369FD0D89}"/>
              </a:ext>
            </a:extLst>
          </p:cNvPr>
          <p:cNvSpPr/>
          <p:nvPr/>
        </p:nvSpPr>
        <p:spPr>
          <a:xfrm>
            <a:off x="6063637" y="4852837"/>
            <a:ext cx="609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Ex: logical error</a:t>
            </a:r>
            <a:br>
              <a:rPr lang="en-US" sz="3200" b="1" dirty="0">
                <a:solidFill>
                  <a:srgbClr val="C00000">
                    <a:alpha val="99000"/>
                  </a:srgbClr>
                </a:solidFill>
              </a:rPr>
            </a:br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Division by Zero ( 3/0 )</a:t>
            </a:r>
          </a:p>
        </p:txBody>
      </p:sp>
    </p:spTree>
    <p:extLst>
      <p:ext uri="{BB962C8B-B14F-4D97-AF65-F5344CB8AC3E}">
        <p14:creationId xmlns:p14="http://schemas.microsoft.com/office/powerpoint/2010/main" val="2484624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E6329-DF52-434D-B7C0-D3B9BF41E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2663911" y="2890391"/>
            <a:ext cx="6864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325726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E6329-DF52-434D-B7C0-D3B9BF41E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2787478" y="367978"/>
            <a:ext cx="6864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Dealing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206C7-832B-224B-90DC-94FEFC2081A9}"/>
              </a:ext>
            </a:extLst>
          </p:cNvPr>
          <p:cNvSpPr/>
          <p:nvPr/>
        </p:nvSpPr>
        <p:spPr>
          <a:xfrm>
            <a:off x="881449" y="2890391"/>
            <a:ext cx="10429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Android studio debugging tool</a:t>
            </a:r>
          </a:p>
        </p:txBody>
      </p:sp>
    </p:spTree>
    <p:extLst>
      <p:ext uri="{BB962C8B-B14F-4D97-AF65-F5344CB8AC3E}">
        <p14:creationId xmlns:p14="http://schemas.microsoft.com/office/powerpoint/2010/main" val="1033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67365" y="2890391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Log messages</a:t>
            </a:r>
          </a:p>
        </p:txBody>
      </p:sp>
    </p:spTree>
    <p:extLst>
      <p:ext uri="{BB962C8B-B14F-4D97-AF65-F5344CB8AC3E}">
        <p14:creationId xmlns:p14="http://schemas.microsoft.com/office/powerpoint/2010/main" val="333656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728113" y="2551837"/>
            <a:ext cx="11081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Something we write to understand code’s behavior</a:t>
            </a:r>
            <a:endParaRPr lang="en-US" sz="8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1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68875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2152213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0817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TAG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91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TAG			Message</a:t>
            </a: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78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</p:txBody>
      </p:sp>
    </p:spTree>
    <p:extLst>
      <p:ext uri="{BB962C8B-B14F-4D97-AF65-F5344CB8AC3E}">
        <p14:creationId xmlns:p14="http://schemas.microsoft.com/office/powerpoint/2010/main" val="1685684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918079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  <a:r>
              <a:rPr lang="en-US" sz="3600" b="1" dirty="0" err="1">
                <a:solidFill>
                  <a:schemeClr val="accent6"/>
                </a:solidFill>
              </a:rPr>
              <a:t>i</a:t>
            </a:r>
            <a:endParaRPr lang="en-US" sz="3600" b="1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535092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54602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00133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6342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68875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debugging?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56CBF-5A60-A94C-BC8F-459E6E7D0853}"/>
              </a:ext>
            </a:extLst>
          </p:cNvPr>
          <p:cNvSpPr/>
          <p:nvPr/>
        </p:nvSpPr>
        <p:spPr>
          <a:xfrm>
            <a:off x="799512" y="2512420"/>
            <a:ext cx="106799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Something we do to identify unexpected behaviors</a:t>
            </a:r>
          </a:p>
        </p:txBody>
      </p:sp>
    </p:spTree>
    <p:extLst>
      <p:ext uri="{BB962C8B-B14F-4D97-AF65-F5344CB8AC3E}">
        <p14:creationId xmlns:p14="http://schemas.microsoft.com/office/powerpoint/2010/main" val="4071454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v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93669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20819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		     ”any string”				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771018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		     ”any string”	“any string”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328496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Log.&lt;log-level&gt;(TAG, "Message");</a:t>
            </a:r>
          </a:p>
        </p:txBody>
      </p:sp>
    </p:spTree>
    <p:extLst>
      <p:ext uri="{BB962C8B-B14F-4D97-AF65-F5344CB8AC3E}">
        <p14:creationId xmlns:p14="http://schemas.microsoft.com/office/powerpoint/2010/main" val="2905309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Log.&lt;log-level&gt;(TAG, "Message");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4000" b="1" dirty="0" err="1">
                <a:solidFill>
                  <a:schemeClr val="accent6"/>
                </a:solidFill>
              </a:rPr>
              <a:t>Log.d</a:t>
            </a:r>
            <a:r>
              <a:rPr lang="en-US" sz="4000" b="1" dirty="0">
                <a:solidFill>
                  <a:schemeClr val="accent6"/>
                </a:solidFill>
              </a:rPr>
              <a:t>(“Bassam”, “Bassam”);</a:t>
            </a:r>
          </a:p>
        </p:txBody>
      </p:sp>
    </p:spTree>
    <p:extLst>
      <p:ext uri="{BB962C8B-B14F-4D97-AF65-F5344CB8AC3E}">
        <p14:creationId xmlns:p14="http://schemas.microsoft.com/office/powerpoint/2010/main" val="1469345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Log.&lt;log-level&gt;(TAG, "Message");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4000" b="1" dirty="0" err="1">
                <a:solidFill>
                  <a:schemeClr val="accent6">
                    <a:alpha val="30000"/>
                  </a:schemeClr>
                </a:solidFill>
              </a:rPr>
              <a:t>Log.d</a:t>
            </a:r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(“Bassam”, “Bassam”);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2800" b="1" dirty="0" err="1">
                <a:solidFill>
                  <a:schemeClr val="accent6">
                    <a:alpha val="30000"/>
                  </a:schemeClr>
                </a:solidFill>
              </a:rPr>
              <a:t>Log.d</a:t>
            </a:r>
            <a:r>
              <a:rPr lang="en-US" sz="2800" b="1" dirty="0">
                <a:solidFill>
                  <a:schemeClr val="accent6">
                    <a:alpha val="30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accent6"/>
                </a:solidFill>
              </a:rPr>
              <a:t>“ Class name “, “ Method name + what do you want to know “ </a:t>
            </a:r>
            <a:r>
              <a:rPr lang="en-US" sz="2800" b="1" dirty="0">
                <a:solidFill>
                  <a:schemeClr val="accent6">
                    <a:alpha val="30000"/>
                  </a:schemeClr>
                </a:solidFill>
              </a:rPr>
              <a:t>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27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415B8-15BC-E84B-A0F7-60EC18047CA3}"/>
              </a:ext>
            </a:extLst>
          </p:cNvPr>
          <p:cNvSpPr/>
          <p:nvPr/>
        </p:nvSpPr>
        <p:spPr>
          <a:xfrm>
            <a:off x="502698" y="2240933"/>
            <a:ext cx="11532592" cy="439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Bef>
                <a:spcPts val="1000"/>
              </a:spcBef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Verbose - All system logs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Debug - All debug logs, variable values, debugging notes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Info - Status info,  such as database connection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Warning - Unexpected behavior, non-fatal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Error - Serious error conditions, exceptions, crashes only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Assert – wtf (should never happen)</a:t>
            </a:r>
          </a:p>
        </p:txBody>
      </p:sp>
    </p:spTree>
    <p:extLst>
      <p:ext uri="{BB962C8B-B14F-4D97-AF65-F5344CB8AC3E}">
        <p14:creationId xmlns:p14="http://schemas.microsoft.com/office/powerpoint/2010/main" val="3007652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A33F79A-0128-DA45-8A12-7D472675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9" y="0"/>
            <a:ext cx="108984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5FD88-7A04-BB4D-B498-20A0F304CED1}"/>
              </a:ext>
            </a:extLst>
          </p:cNvPr>
          <p:cNvSpPr txBox="1"/>
          <p:nvPr/>
        </p:nvSpPr>
        <p:spPr>
          <a:xfrm>
            <a:off x="-22300" y="4631961"/>
            <a:ext cx="131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Logcat pane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0FC56-B281-0047-ABE9-0C0B333B831C}"/>
              </a:ext>
            </a:extLst>
          </p:cNvPr>
          <p:cNvSpPr txBox="1"/>
          <p:nvPr/>
        </p:nvSpPr>
        <p:spPr>
          <a:xfrm>
            <a:off x="59261" y="6343339"/>
            <a:ext cx="115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Logcat tab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5C15B7-DE23-FB40-ABA4-7A8F19BA25C0}"/>
              </a:ext>
            </a:extLst>
          </p:cNvPr>
          <p:cNvSpPr/>
          <p:nvPr/>
        </p:nvSpPr>
        <p:spPr>
          <a:xfrm>
            <a:off x="1211949" y="6374646"/>
            <a:ext cx="706792" cy="35009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4690954-4953-CD4F-B74E-12EE6DED2787}"/>
              </a:ext>
            </a:extLst>
          </p:cNvPr>
          <p:cNvSpPr/>
          <p:nvPr/>
        </p:nvSpPr>
        <p:spPr>
          <a:xfrm>
            <a:off x="1276506" y="4655210"/>
            <a:ext cx="2321133" cy="34608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9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78E4678-20B3-7249-BA83-C346415E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62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B53E68-F3DB-6E4A-B67C-B48536B899F4}"/>
              </a:ext>
            </a:extLst>
          </p:cNvPr>
          <p:cNvSpPr/>
          <p:nvPr/>
        </p:nvSpPr>
        <p:spPr>
          <a:xfrm>
            <a:off x="7005404" y="1423348"/>
            <a:ext cx="48668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Log.d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MainActivity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", "Hello World");</a:t>
            </a:r>
            <a:endParaRPr lang="en-US" b="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BE6C01-29B4-5E46-8C39-3C20D768FB63}"/>
              </a:ext>
            </a:extLst>
          </p:cNvPr>
          <p:cNvSpPr/>
          <p:nvPr/>
        </p:nvSpPr>
        <p:spPr>
          <a:xfrm>
            <a:off x="685800" y="4140343"/>
            <a:ext cx="1066487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09-12 14:28:07.971 4304 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com.example.android.helloworld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MainActivity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Hello World</a:t>
            </a:r>
          </a:p>
          <a:p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960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EB542E-BD22-504E-B34F-DEA80F774E92}"/>
              </a:ext>
            </a:extLst>
          </p:cNvPr>
          <p:cNvSpPr/>
          <p:nvPr/>
        </p:nvSpPr>
        <p:spPr>
          <a:xfrm>
            <a:off x="2207961" y="2890391"/>
            <a:ext cx="77760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Unexpected behaviors</a:t>
            </a:r>
          </a:p>
        </p:txBody>
      </p:sp>
    </p:spTree>
    <p:extLst>
      <p:ext uri="{BB962C8B-B14F-4D97-AF65-F5344CB8AC3E}">
        <p14:creationId xmlns:p14="http://schemas.microsoft.com/office/powerpoint/2010/main" val="974241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>
            <a:extLst>
              <a:ext uri="{FF2B5EF4-FFF2-40B4-BE49-F238E27FC236}">
                <a16:creationId xmlns:a16="http://schemas.microsoft.com/office/drawing/2014/main" id="{639408E0-2C65-B748-854D-C42867AE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DB16E119-9FE5-574E-9A73-39567997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71" y="2086655"/>
            <a:ext cx="13970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3B574-849C-AF40-9EF9-B823F201E031}"/>
              </a:ext>
            </a:extLst>
          </p:cNvPr>
          <p:cNvSpPr/>
          <p:nvPr/>
        </p:nvSpPr>
        <p:spPr>
          <a:xfrm>
            <a:off x="92598" y="3940855"/>
            <a:ext cx="12192000" cy="291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790F9-AD23-AF42-BC31-6204413A79EF}"/>
              </a:ext>
            </a:extLst>
          </p:cNvPr>
          <p:cNvSpPr/>
          <p:nvPr/>
        </p:nvSpPr>
        <p:spPr>
          <a:xfrm>
            <a:off x="3512664" y="4937762"/>
            <a:ext cx="60960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Displays logs with levels at this level or higher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2095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>
            <a:extLst>
              <a:ext uri="{FF2B5EF4-FFF2-40B4-BE49-F238E27FC236}">
                <a16:creationId xmlns:a16="http://schemas.microsoft.com/office/drawing/2014/main" id="{75C9A18A-8CF8-244D-8C83-F01E138B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DB2F517-9303-1F4D-8F63-A61D13F09740}"/>
              </a:ext>
            </a:extLst>
          </p:cNvPr>
          <p:cNvSpPr/>
          <p:nvPr/>
        </p:nvSpPr>
        <p:spPr>
          <a:xfrm>
            <a:off x="4207329" y="196306"/>
            <a:ext cx="274320" cy="261257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C799ED2-185D-E745-9216-EF379803A3F0}"/>
              </a:ext>
            </a:extLst>
          </p:cNvPr>
          <p:cNvSpPr/>
          <p:nvPr/>
        </p:nvSpPr>
        <p:spPr>
          <a:xfrm>
            <a:off x="4481649" y="168184"/>
            <a:ext cx="5778500" cy="3175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477314-2FF2-9F40-B44B-F45083DF41E7}"/>
              </a:ext>
            </a:extLst>
          </p:cNvPr>
          <p:cNvSpPr/>
          <p:nvPr/>
        </p:nvSpPr>
        <p:spPr>
          <a:xfrm>
            <a:off x="10202818" y="60234"/>
            <a:ext cx="508000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7177" name="Picture 9">
            <a:extLst>
              <a:ext uri="{FF2B5EF4-FFF2-40B4-BE49-F238E27FC236}">
                <a16:creationId xmlns:a16="http://schemas.microsoft.com/office/drawing/2014/main" id="{275B6174-2965-2C45-BF6C-2E5D1B63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634" y="140062"/>
            <a:ext cx="1184365" cy="118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41D9ACD9-E0DB-C240-BE03-587BC93FD095}"/>
              </a:ext>
            </a:extLst>
          </p:cNvPr>
          <p:cNvSpPr/>
          <p:nvPr/>
        </p:nvSpPr>
        <p:spPr>
          <a:xfrm>
            <a:off x="444500" y="3866606"/>
            <a:ext cx="643165" cy="28937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C8B5401E-CFF1-BD4C-BCDD-00570A22310C}"/>
              </a:ext>
            </a:extLst>
          </p:cNvPr>
          <p:cNvSpPr/>
          <p:nvPr/>
        </p:nvSpPr>
        <p:spPr>
          <a:xfrm>
            <a:off x="1087665" y="3838484"/>
            <a:ext cx="9172484" cy="3175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7C04D1-4981-E14A-A6B9-F571DFB5A891}"/>
              </a:ext>
            </a:extLst>
          </p:cNvPr>
          <p:cNvSpPr/>
          <p:nvPr/>
        </p:nvSpPr>
        <p:spPr>
          <a:xfrm>
            <a:off x="10199734" y="3743234"/>
            <a:ext cx="508000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12CA9-0311-684F-8BE0-26657327E5BB}"/>
              </a:ext>
            </a:extLst>
          </p:cNvPr>
          <p:cNvSpPr txBox="1"/>
          <p:nvPr/>
        </p:nvSpPr>
        <p:spPr>
          <a:xfrm>
            <a:off x="10755630" y="3688129"/>
            <a:ext cx="118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Debugger pane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20A93-C135-F948-A164-8E4701838EEF}"/>
              </a:ext>
            </a:extLst>
          </p:cNvPr>
          <p:cNvSpPr/>
          <p:nvPr/>
        </p:nvSpPr>
        <p:spPr>
          <a:xfrm>
            <a:off x="10199734" y="5496177"/>
            <a:ext cx="190699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Menu:</a:t>
            </a:r>
            <a:endParaRPr lang="en-US" b="0" dirty="0">
              <a:effectLst/>
            </a:endParaRPr>
          </a:p>
          <a:p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Run &gt; Debug 'your app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51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54713EAD-A5EC-E54D-9E07-49D85E44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307"/>
            <a:ext cx="9305365" cy="603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985A8D-42D4-5B41-BDD7-50E0F5D93779}"/>
              </a:ext>
            </a:extLst>
          </p:cNvPr>
          <p:cNvSpPr/>
          <p:nvPr/>
        </p:nvSpPr>
        <p:spPr>
          <a:xfrm>
            <a:off x="412377" y="6075360"/>
            <a:ext cx="179294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Frames</a:t>
            </a:r>
            <a:endParaRPr lang="en-US" b="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13952-39F9-5B44-81E8-274FEF9F2C76}"/>
              </a:ext>
            </a:extLst>
          </p:cNvPr>
          <p:cNvSpPr/>
          <p:nvPr/>
        </p:nvSpPr>
        <p:spPr>
          <a:xfrm>
            <a:off x="2617695" y="6075360"/>
            <a:ext cx="46257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Variables</a:t>
            </a:r>
            <a:endParaRPr lang="en-US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4F2-ADF6-0549-8240-DE44541521FC}"/>
              </a:ext>
            </a:extLst>
          </p:cNvPr>
          <p:cNvSpPr/>
          <p:nvPr/>
        </p:nvSpPr>
        <p:spPr>
          <a:xfrm>
            <a:off x="7404848" y="6075360"/>
            <a:ext cx="159571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Watches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1783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</p:spTree>
    <p:extLst>
      <p:ext uri="{BB962C8B-B14F-4D97-AF65-F5344CB8AC3E}">
        <p14:creationId xmlns:p14="http://schemas.microsoft.com/office/powerpoint/2010/main" val="1644646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</p:spTree>
    <p:extLst>
      <p:ext uri="{BB962C8B-B14F-4D97-AF65-F5344CB8AC3E}">
        <p14:creationId xmlns:p14="http://schemas.microsoft.com/office/powerpoint/2010/main" val="3437055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38019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660162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3875449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0F6DF-4B64-0545-9611-ECB1A18FEE2A}"/>
              </a:ext>
            </a:extLst>
          </p:cNvPr>
          <p:cNvCxnSpPr>
            <a:cxnSpLocks/>
          </p:cNvCxnSpPr>
          <p:nvPr/>
        </p:nvCxnSpPr>
        <p:spPr>
          <a:xfrm flipH="1" flipV="1">
            <a:off x="5890404" y="3594057"/>
            <a:ext cx="160497" cy="14576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F283F0-1C8E-6C4E-B478-E75267C329CF}"/>
              </a:ext>
            </a:extLst>
          </p:cNvPr>
          <p:cNvSpPr txBox="1"/>
          <p:nvPr/>
        </p:nvSpPr>
        <p:spPr>
          <a:xfrm>
            <a:off x="5405691" y="5051666"/>
            <a:ext cx="15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step into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251731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0F6DF-4B64-0545-9611-ECB1A18FEE2A}"/>
              </a:ext>
            </a:extLst>
          </p:cNvPr>
          <p:cNvCxnSpPr>
            <a:cxnSpLocks/>
          </p:cNvCxnSpPr>
          <p:nvPr/>
        </p:nvCxnSpPr>
        <p:spPr>
          <a:xfrm flipH="1" flipV="1">
            <a:off x="5890404" y="3594057"/>
            <a:ext cx="160497" cy="14576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F283F0-1C8E-6C4E-B478-E75267C329CF}"/>
              </a:ext>
            </a:extLst>
          </p:cNvPr>
          <p:cNvSpPr txBox="1"/>
          <p:nvPr/>
        </p:nvSpPr>
        <p:spPr>
          <a:xfrm>
            <a:off x="5405691" y="5051666"/>
            <a:ext cx="15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step into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A862B8-518D-2448-BC25-1761F8C1302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435845" y="3512872"/>
            <a:ext cx="1509638" cy="135412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1E00FE-EF0A-D944-9F43-E93328AF3267}"/>
              </a:ext>
            </a:extLst>
          </p:cNvPr>
          <p:cNvSpPr txBox="1"/>
          <p:nvPr/>
        </p:nvSpPr>
        <p:spPr>
          <a:xfrm>
            <a:off x="7457657" y="4867000"/>
            <a:ext cx="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out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14148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EB542E-BD22-504E-B34F-DEA80F774E92}"/>
              </a:ext>
            </a:extLst>
          </p:cNvPr>
          <p:cNvSpPr/>
          <p:nvPr/>
        </p:nvSpPr>
        <p:spPr>
          <a:xfrm>
            <a:off x="545867" y="2890391"/>
            <a:ext cx="101797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behaviors </a:t>
            </a:r>
            <a:r>
              <a:rPr lang="en-US" sz="6400" b="1" dirty="0">
                <a:solidFill>
                  <a:srgbClr val="C00000"/>
                </a:solidFill>
              </a:rPr>
              <a:t>= Bugs</a:t>
            </a:r>
          </a:p>
        </p:txBody>
      </p:sp>
    </p:spTree>
    <p:extLst>
      <p:ext uri="{BB962C8B-B14F-4D97-AF65-F5344CB8AC3E}">
        <p14:creationId xmlns:p14="http://schemas.microsoft.com/office/powerpoint/2010/main" val="3217717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25635450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FFCA81-E489-D148-B9E2-49B781F74AF2}"/>
              </a:ext>
            </a:extLst>
          </p:cNvPr>
          <p:cNvCxnSpPr>
            <a:cxnSpLocks/>
          </p:cNvCxnSpPr>
          <p:nvPr/>
        </p:nvCxnSpPr>
        <p:spPr>
          <a:xfrm>
            <a:off x="3251200" y="2474615"/>
            <a:ext cx="1905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2B9B6-80E1-5745-88DE-A8379D1C7682}"/>
              </a:ext>
            </a:extLst>
          </p:cNvPr>
          <p:cNvSpPr txBox="1"/>
          <p:nvPr/>
        </p:nvSpPr>
        <p:spPr>
          <a:xfrm>
            <a:off x="2004488" y="2243782"/>
            <a:ext cx="9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595936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FFCA81-E489-D148-B9E2-49B781F74AF2}"/>
              </a:ext>
            </a:extLst>
          </p:cNvPr>
          <p:cNvCxnSpPr>
            <a:cxnSpLocks/>
          </p:cNvCxnSpPr>
          <p:nvPr/>
        </p:nvCxnSpPr>
        <p:spPr>
          <a:xfrm>
            <a:off x="3251200" y="2474615"/>
            <a:ext cx="1905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2B9B6-80E1-5745-88DE-A8379D1C7682}"/>
              </a:ext>
            </a:extLst>
          </p:cNvPr>
          <p:cNvSpPr txBox="1"/>
          <p:nvPr/>
        </p:nvSpPr>
        <p:spPr>
          <a:xfrm>
            <a:off x="2004488" y="2243782"/>
            <a:ext cx="9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Pause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C3EF9-8F03-D54D-B74D-406512D1BF54}"/>
              </a:ext>
            </a:extLst>
          </p:cNvPr>
          <p:cNvCxnSpPr>
            <a:cxnSpLocks/>
          </p:cNvCxnSpPr>
          <p:nvPr/>
        </p:nvCxnSpPr>
        <p:spPr>
          <a:xfrm flipV="1">
            <a:off x="3251200" y="3776712"/>
            <a:ext cx="1905000" cy="70003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C4D18F-4902-8249-8558-9C389CCE7B0F}"/>
              </a:ext>
            </a:extLst>
          </p:cNvPr>
          <p:cNvSpPr txBox="1"/>
          <p:nvPr/>
        </p:nvSpPr>
        <p:spPr>
          <a:xfrm>
            <a:off x="1610261" y="447571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Mute all breakpoints</a:t>
            </a:r>
          </a:p>
        </p:txBody>
      </p:sp>
    </p:spTree>
    <p:extLst>
      <p:ext uri="{BB962C8B-B14F-4D97-AF65-F5344CB8AC3E}">
        <p14:creationId xmlns:p14="http://schemas.microsoft.com/office/powerpoint/2010/main" val="2997627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091623-0966-444B-8DD5-EF587FB6293B}"/>
              </a:ext>
            </a:extLst>
          </p:cNvPr>
          <p:cNvSpPr/>
          <p:nvPr/>
        </p:nvSpPr>
        <p:spPr>
          <a:xfrm>
            <a:off x="3974432" y="2890391"/>
            <a:ext cx="4243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4030184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091623-0966-444B-8DD5-EF587FB6293B}"/>
              </a:ext>
            </a:extLst>
          </p:cNvPr>
          <p:cNvSpPr/>
          <p:nvPr/>
        </p:nvSpPr>
        <p:spPr>
          <a:xfrm>
            <a:off x="3974432" y="248791"/>
            <a:ext cx="4243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Breakpoints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AB160-4DE7-3649-8BEB-103FF27BB8F5}"/>
              </a:ext>
            </a:extLst>
          </p:cNvPr>
          <p:cNvSpPr/>
          <p:nvPr/>
        </p:nvSpPr>
        <p:spPr>
          <a:xfrm>
            <a:off x="571500" y="2890391"/>
            <a:ext cx="11290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Allow you to stop the execution at which line you want.</a:t>
            </a:r>
          </a:p>
        </p:txBody>
      </p:sp>
    </p:spTree>
    <p:extLst>
      <p:ext uri="{BB962C8B-B14F-4D97-AF65-F5344CB8AC3E}">
        <p14:creationId xmlns:p14="http://schemas.microsoft.com/office/powerpoint/2010/main" val="15521796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811033" y="2890391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876045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Why testing is important?</a:t>
            </a:r>
          </a:p>
        </p:txBody>
      </p:sp>
    </p:spTree>
    <p:extLst>
      <p:ext uri="{BB962C8B-B14F-4D97-AF65-F5344CB8AC3E}">
        <p14:creationId xmlns:p14="http://schemas.microsoft.com/office/powerpoint/2010/main" val="3951939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6" y="1643448"/>
            <a:ext cx="62840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Rapid feedback</a:t>
            </a:r>
          </a:p>
        </p:txBody>
      </p:sp>
    </p:spTree>
    <p:extLst>
      <p:ext uri="{BB962C8B-B14F-4D97-AF65-F5344CB8AC3E}">
        <p14:creationId xmlns:p14="http://schemas.microsoft.com/office/powerpoint/2010/main" val="4293770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6" y="1643448"/>
            <a:ext cx="854349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Rapid feedback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Early failure detection</a:t>
            </a:r>
          </a:p>
        </p:txBody>
      </p:sp>
    </p:spTree>
    <p:extLst>
      <p:ext uri="{BB962C8B-B14F-4D97-AF65-F5344CB8AC3E}">
        <p14:creationId xmlns:p14="http://schemas.microsoft.com/office/powerpoint/2010/main" val="1691608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6" y="1643448"/>
            <a:ext cx="854349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Rapid feedback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Early failure detection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Safer code refactoring</a:t>
            </a:r>
          </a:p>
        </p:txBody>
      </p:sp>
    </p:spTree>
    <p:extLst>
      <p:ext uri="{BB962C8B-B14F-4D97-AF65-F5344CB8AC3E}">
        <p14:creationId xmlns:p14="http://schemas.microsoft.com/office/powerpoint/2010/main" val="140250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bugs?</a:t>
            </a:r>
          </a:p>
        </p:txBody>
      </p:sp>
    </p:spTree>
    <p:extLst>
      <p:ext uri="{BB962C8B-B14F-4D97-AF65-F5344CB8AC3E}">
        <p14:creationId xmlns:p14="http://schemas.microsoft.com/office/powerpoint/2010/main" val="228546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6" y="1643448"/>
            <a:ext cx="10734349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Rapid feedback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Early failure detection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Safer code refactoring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Stable development velocity</a:t>
            </a:r>
          </a:p>
        </p:txBody>
      </p:sp>
    </p:spTree>
    <p:extLst>
      <p:ext uri="{BB962C8B-B14F-4D97-AF65-F5344CB8AC3E}">
        <p14:creationId xmlns:p14="http://schemas.microsoft.com/office/powerpoint/2010/main" val="10445912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2C789D-8637-F946-9E7E-BD8D0B183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2"/>
            <a:ext cx="12192000" cy="6858000"/>
          </a:xfrm>
          <a:prstGeom prst="rect">
            <a:avLst/>
          </a:prstGeom>
          <a:solidFill>
            <a:srgbClr val="00B0F0"/>
          </a:solidFill>
        </p:spPr>
      </p:pic>
    </p:spTree>
    <p:extLst>
      <p:ext uri="{BB962C8B-B14F-4D97-AF65-F5344CB8AC3E}">
        <p14:creationId xmlns:p14="http://schemas.microsoft.com/office/powerpoint/2010/main" val="20902326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462105" y="2890391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Type of Testing</a:t>
            </a:r>
          </a:p>
        </p:txBody>
      </p:sp>
    </p:spTree>
    <p:extLst>
      <p:ext uri="{BB962C8B-B14F-4D97-AF65-F5344CB8AC3E}">
        <p14:creationId xmlns:p14="http://schemas.microsoft.com/office/powerpoint/2010/main" val="38698273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1839857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3746720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708352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1634995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5588515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383823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69174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38466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10720169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0687465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5031971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57ACE-8397-0E4D-9842-BA2674176082}"/>
              </a:ext>
            </a:extLst>
          </p:cNvPr>
          <p:cNvSpPr/>
          <p:nvPr/>
        </p:nvSpPr>
        <p:spPr>
          <a:xfrm>
            <a:off x="822005" y="5615607"/>
            <a:ext cx="38711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7223059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57ACE-8397-0E4D-9842-BA2674176082}"/>
              </a:ext>
            </a:extLst>
          </p:cNvPr>
          <p:cNvSpPr/>
          <p:nvPr/>
        </p:nvSpPr>
        <p:spPr>
          <a:xfrm>
            <a:off x="822005" y="5615607"/>
            <a:ext cx="38711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AD0023-A899-6242-8C49-00E48780EAB8}"/>
              </a:ext>
            </a:extLst>
          </p:cNvPr>
          <p:cNvSpPr/>
          <p:nvPr/>
        </p:nvSpPr>
        <p:spPr>
          <a:xfrm>
            <a:off x="61254" y="2462963"/>
            <a:ext cx="4099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Acceptance</a:t>
            </a:r>
          </a:p>
        </p:txBody>
      </p:sp>
    </p:spTree>
    <p:extLst>
      <p:ext uri="{BB962C8B-B14F-4D97-AF65-F5344CB8AC3E}">
        <p14:creationId xmlns:p14="http://schemas.microsoft.com/office/powerpoint/2010/main" val="23731550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76405" y="0"/>
            <a:ext cx="52677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Type of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F5DCA-CD4E-084F-B7BA-5A2988BC4708}"/>
              </a:ext>
            </a:extLst>
          </p:cNvPr>
          <p:cNvSpPr/>
          <p:nvPr/>
        </p:nvSpPr>
        <p:spPr>
          <a:xfrm>
            <a:off x="988333" y="1759748"/>
            <a:ext cx="40166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663A5-6FDE-3647-AD00-D5984A3DA55C}"/>
              </a:ext>
            </a:extLst>
          </p:cNvPr>
          <p:cNvSpPr/>
          <p:nvPr/>
        </p:nvSpPr>
        <p:spPr>
          <a:xfrm>
            <a:off x="6957333" y="4287048"/>
            <a:ext cx="47760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Compatibility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68F88-5C17-F545-A5CD-A627198012B0}"/>
              </a:ext>
            </a:extLst>
          </p:cNvPr>
          <p:cNvSpPr/>
          <p:nvPr/>
        </p:nvSpPr>
        <p:spPr>
          <a:xfrm>
            <a:off x="1722666" y="3209830"/>
            <a:ext cx="4980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1D78-8461-C54E-ABB1-42B38F0B4E13}"/>
              </a:ext>
            </a:extLst>
          </p:cNvPr>
          <p:cNvSpPr/>
          <p:nvPr/>
        </p:nvSpPr>
        <p:spPr>
          <a:xfrm>
            <a:off x="6535966" y="1493734"/>
            <a:ext cx="31742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Usability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FEE76-861A-6545-B2D1-23F88612D963}"/>
              </a:ext>
            </a:extLst>
          </p:cNvPr>
          <p:cNvSpPr/>
          <p:nvPr/>
        </p:nvSpPr>
        <p:spPr>
          <a:xfrm>
            <a:off x="554266" y="4825657"/>
            <a:ext cx="36455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B8275-6707-6444-9F1C-8FB8D057EB74}"/>
              </a:ext>
            </a:extLst>
          </p:cNvPr>
          <p:cNvSpPr/>
          <p:nvPr/>
        </p:nvSpPr>
        <p:spPr>
          <a:xfrm>
            <a:off x="5490497" y="2570952"/>
            <a:ext cx="29386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099AA-8639-BE4A-8B15-EBF06F9C8367}"/>
              </a:ext>
            </a:extLst>
          </p:cNvPr>
          <p:cNvSpPr/>
          <p:nvPr/>
        </p:nvSpPr>
        <p:spPr>
          <a:xfrm>
            <a:off x="5004945" y="5242173"/>
            <a:ext cx="45656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69423-1FDF-034B-9278-8E9F242DDED6}"/>
              </a:ext>
            </a:extLst>
          </p:cNvPr>
          <p:cNvSpPr/>
          <p:nvPr/>
        </p:nvSpPr>
        <p:spPr>
          <a:xfrm>
            <a:off x="6786841" y="3331923"/>
            <a:ext cx="39565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E53CE-AB0E-C746-9BB2-EF123053D7AC}"/>
              </a:ext>
            </a:extLst>
          </p:cNvPr>
          <p:cNvSpPr/>
          <p:nvPr/>
        </p:nvSpPr>
        <p:spPr>
          <a:xfrm>
            <a:off x="2024607" y="3956697"/>
            <a:ext cx="41829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57ACE-8397-0E4D-9842-BA2674176082}"/>
              </a:ext>
            </a:extLst>
          </p:cNvPr>
          <p:cNvSpPr/>
          <p:nvPr/>
        </p:nvSpPr>
        <p:spPr>
          <a:xfrm>
            <a:off x="822005" y="5615607"/>
            <a:ext cx="38711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AD0023-A899-6242-8C49-00E48780EAB8}"/>
              </a:ext>
            </a:extLst>
          </p:cNvPr>
          <p:cNvSpPr/>
          <p:nvPr/>
        </p:nvSpPr>
        <p:spPr>
          <a:xfrm>
            <a:off x="61254" y="2462963"/>
            <a:ext cx="4099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10000"/>
                  </a:schemeClr>
                </a:solidFill>
              </a:rPr>
              <a:t>Acceptance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FDDA7-F37E-474B-9B6B-96E5941C3842}"/>
              </a:ext>
            </a:extLst>
          </p:cNvPr>
          <p:cNvSpPr/>
          <p:nvPr/>
        </p:nvSpPr>
        <p:spPr>
          <a:xfrm>
            <a:off x="3747230" y="3367953"/>
            <a:ext cx="52012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And so many…</a:t>
            </a:r>
          </a:p>
        </p:txBody>
      </p:sp>
    </p:spTree>
    <p:extLst>
      <p:ext uri="{BB962C8B-B14F-4D97-AF65-F5344CB8AC3E}">
        <p14:creationId xmlns:p14="http://schemas.microsoft.com/office/powerpoint/2010/main" val="6504991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Android testing</a:t>
            </a:r>
          </a:p>
        </p:txBody>
      </p:sp>
    </p:spTree>
    <p:extLst>
      <p:ext uri="{BB962C8B-B14F-4D97-AF65-F5344CB8AC3E}">
        <p14:creationId xmlns:p14="http://schemas.microsoft.com/office/powerpoint/2010/main" val="12596294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</a:t>
            </a: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9984-6AA6-B149-AD49-B46FD4EC0EDE}"/>
              </a:ext>
            </a:extLst>
          </p:cNvPr>
          <p:cNvSpPr/>
          <p:nvPr/>
        </p:nvSpPr>
        <p:spPr>
          <a:xfrm>
            <a:off x="643769" y="2648338"/>
            <a:ext cx="86580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main—code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558571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9984-6AA6-B149-AD49-B46FD4EC0EDE}"/>
              </a:ext>
            </a:extLst>
          </p:cNvPr>
          <p:cNvSpPr/>
          <p:nvPr/>
        </p:nvSpPr>
        <p:spPr>
          <a:xfrm>
            <a:off x="643769" y="2648338"/>
            <a:ext cx="86580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30000"/>
                  </a:schemeClr>
                </a:solidFill>
              </a:rPr>
              <a:t>main—code and resources</a:t>
            </a:r>
          </a:p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(test)—local unit tests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BC97C-B938-B44B-BD2F-74F2450883DC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</a:t>
            </a: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8357258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9984-6AA6-B149-AD49-B46FD4EC0EDE}"/>
              </a:ext>
            </a:extLst>
          </p:cNvPr>
          <p:cNvSpPr/>
          <p:nvPr/>
        </p:nvSpPr>
        <p:spPr>
          <a:xfrm>
            <a:off x="643769" y="2648338"/>
            <a:ext cx="110296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30000"/>
                  </a:schemeClr>
                </a:solidFill>
              </a:rPr>
              <a:t>main—code and resources</a:t>
            </a:r>
          </a:p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30000"/>
                  </a:schemeClr>
                </a:solidFill>
              </a:rPr>
              <a:t>(test)—local unit tests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bg1">
                    <a:alpha val="99000"/>
                  </a:schemeClr>
                </a:solidFill>
              </a:rPr>
              <a:t>androidTest</a:t>
            </a:r>
            <a:r>
              <a:rPr lang="en-US" sz="5400" b="1" dirty="0">
                <a:solidFill>
                  <a:schemeClr val="bg1">
                    <a:alpha val="99000"/>
                  </a:schemeClr>
                </a:solidFill>
              </a:rPr>
              <a:t>)—instrumented tests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40CE8-6AB1-B742-9999-046EE5BEC566}"/>
              </a:ext>
            </a:extLst>
          </p:cNvPr>
          <p:cNvSpPr/>
          <p:nvPr/>
        </p:nvSpPr>
        <p:spPr>
          <a:xfrm>
            <a:off x="3376537" y="356197"/>
            <a:ext cx="5438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Android</a:t>
            </a: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582353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532911" y="2890391"/>
            <a:ext cx="31261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77637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62203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Wrong values</a:t>
            </a:r>
          </a:p>
        </p:txBody>
      </p:sp>
    </p:spTree>
    <p:extLst>
      <p:ext uri="{BB962C8B-B14F-4D97-AF65-F5344CB8AC3E}">
        <p14:creationId xmlns:p14="http://schemas.microsoft.com/office/powerpoint/2010/main" val="30823277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376156" y="290882"/>
            <a:ext cx="31261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Unit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6A5CB-F80D-5940-B0BA-E91CEC295432}"/>
              </a:ext>
            </a:extLst>
          </p:cNvPr>
          <p:cNvSpPr/>
          <p:nvPr/>
        </p:nvSpPr>
        <p:spPr>
          <a:xfrm>
            <a:off x="457084" y="2219831"/>
            <a:ext cx="112778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Test the smallest testable part</a:t>
            </a:r>
          </a:p>
        </p:txBody>
      </p:sp>
    </p:spTree>
    <p:extLst>
      <p:ext uri="{BB962C8B-B14F-4D97-AF65-F5344CB8AC3E}">
        <p14:creationId xmlns:p14="http://schemas.microsoft.com/office/powerpoint/2010/main" val="40703304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376156" y="290882"/>
            <a:ext cx="31261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Unit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6A5CB-F80D-5940-B0BA-E91CEC295432}"/>
              </a:ext>
            </a:extLst>
          </p:cNvPr>
          <p:cNvSpPr/>
          <p:nvPr/>
        </p:nvSpPr>
        <p:spPr>
          <a:xfrm>
            <a:off x="457084" y="2219831"/>
            <a:ext cx="1127783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 the smallest testable part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Isolate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41277796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9926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077718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Define a use case</a:t>
            </a:r>
          </a:p>
        </p:txBody>
      </p:sp>
    </p:spTree>
    <p:extLst>
      <p:ext uri="{BB962C8B-B14F-4D97-AF65-F5344CB8AC3E}">
        <p14:creationId xmlns:p14="http://schemas.microsoft.com/office/powerpoint/2010/main" val="19609949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Define a use case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Write test code</a:t>
            </a:r>
          </a:p>
        </p:txBody>
      </p:sp>
    </p:spTree>
    <p:extLst>
      <p:ext uri="{BB962C8B-B14F-4D97-AF65-F5344CB8AC3E}">
        <p14:creationId xmlns:p14="http://schemas.microsoft.com/office/powerpoint/2010/main" val="3333999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Define a use case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Write test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Write your logic</a:t>
            </a:r>
          </a:p>
        </p:txBody>
      </p:sp>
    </p:spTree>
    <p:extLst>
      <p:ext uri="{BB962C8B-B14F-4D97-AF65-F5344CB8AC3E}">
        <p14:creationId xmlns:p14="http://schemas.microsoft.com/office/powerpoint/2010/main" val="29072918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1692647" y="172611"/>
            <a:ext cx="88067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Test-Driven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A45C2-9A97-924F-9ABA-7CC09E59DCD5}"/>
              </a:ext>
            </a:extLst>
          </p:cNvPr>
          <p:cNvSpPr/>
          <p:nvPr/>
        </p:nvSpPr>
        <p:spPr>
          <a:xfrm>
            <a:off x="421196" y="1605171"/>
            <a:ext cx="6920869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Define a use case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Write test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Write your logic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5797659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8A9A6-E37E-B541-9CD4-0A221723F385}"/>
              </a:ext>
            </a:extLst>
          </p:cNvPr>
          <p:cNvSpPr/>
          <p:nvPr/>
        </p:nvSpPr>
        <p:spPr>
          <a:xfrm>
            <a:off x="994105" y="1611829"/>
            <a:ext cx="56340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Find the view</a:t>
            </a:r>
          </a:p>
        </p:txBody>
      </p:sp>
    </p:spTree>
    <p:extLst>
      <p:ext uri="{BB962C8B-B14F-4D97-AF65-F5344CB8AC3E}">
        <p14:creationId xmlns:p14="http://schemas.microsoft.com/office/powerpoint/2010/main" val="42026985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8A9A6-E37E-B541-9CD4-0A221723F385}"/>
              </a:ext>
            </a:extLst>
          </p:cNvPr>
          <p:cNvSpPr/>
          <p:nvPr/>
        </p:nvSpPr>
        <p:spPr>
          <a:xfrm>
            <a:off x="994105" y="1611829"/>
            <a:ext cx="613180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Find the view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Perform action</a:t>
            </a:r>
          </a:p>
        </p:txBody>
      </p:sp>
    </p:spTree>
    <p:extLst>
      <p:ext uri="{BB962C8B-B14F-4D97-AF65-F5344CB8AC3E}">
        <p14:creationId xmlns:p14="http://schemas.microsoft.com/office/powerpoint/2010/main" val="18684794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941662" y="181319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8A9A6-E37E-B541-9CD4-0A221723F385}"/>
              </a:ext>
            </a:extLst>
          </p:cNvPr>
          <p:cNvSpPr/>
          <p:nvPr/>
        </p:nvSpPr>
        <p:spPr>
          <a:xfrm>
            <a:off x="994105" y="1611829"/>
            <a:ext cx="745268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Find the view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Perform action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Check if it’s passed</a:t>
            </a:r>
          </a:p>
        </p:txBody>
      </p:sp>
    </p:spTree>
    <p:extLst>
      <p:ext uri="{BB962C8B-B14F-4D97-AF65-F5344CB8AC3E}">
        <p14:creationId xmlns:p14="http://schemas.microsoft.com/office/powerpoint/2010/main" val="155778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2475</Words>
  <Application>Microsoft Macintosh PowerPoint</Application>
  <PresentationFormat>Widescreen</PresentationFormat>
  <Paragraphs>702</Paragraphs>
  <Slides>137</Slides>
  <Notes>132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3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140064015 Bassam A . Almutairi</dc:creator>
  <cp:lastModifiedBy>140064015 Bassam A . Almutairi</cp:lastModifiedBy>
  <cp:revision>40</cp:revision>
  <dcterms:created xsi:type="dcterms:W3CDTF">2021-01-01T11:05:51Z</dcterms:created>
  <dcterms:modified xsi:type="dcterms:W3CDTF">2021-01-04T17:30:09Z</dcterms:modified>
</cp:coreProperties>
</file>