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00"/>
    <p:restoredTop sz="94694"/>
  </p:normalViewPr>
  <p:slideViewPr>
    <p:cSldViewPr snapToGrid="0" snapToObjects="1">
      <p:cViewPr>
        <p:scale>
          <a:sx n="95" d="100"/>
          <a:sy n="95" d="100"/>
        </p:scale>
        <p:origin x="6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7A42-DAD8-9146-9135-5549FB42B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3C1C9-4355-5A48-86B1-FC4AB67D2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7C89-9A22-744C-9C08-0AA817E4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993C-D6A3-E44A-A72D-7D28CAA7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9609-C737-E646-AA33-AA1799A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D19B-42EB-FD4A-BF23-E101C4E5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A717A-75A2-3543-8787-D21BAA01A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70646-096D-D749-B5A7-EDFE924C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2CEFC-31F8-1445-AB36-A448C720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31BD-E64F-814D-A229-9E8A8E36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57DD3-6A43-D54C-9771-1CA037475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6BE4D-45F3-3A45-87BD-EEDA6CC9D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3D5CF-E245-F045-A8CF-69EA770C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C5CE2-2FA8-034F-A540-764886A5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D121-B2DE-0344-8392-7B5B6E6C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5C8E-B0DF-524D-9F74-58A913C7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20472-3DAB-CA46-A9D8-DB6D9A54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93DD-DC8D-094E-92B0-8864F76E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14309-A28F-C749-AD80-4659CC34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A4EF-4671-F244-8281-74367CC8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1ACD-8B5B-1F41-A3A6-2B7D0F0C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53D1D-15FE-2947-8B8C-87971E6AB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CD52-5F9A-624F-9E00-8B8C3838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C0FA-D9FD-A946-86AC-F0ADB289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FEB1-6E13-7C42-9430-D24F2E7C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5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0644-132F-8F48-AD6C-CD4053DE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A3FE-78B9-B34C-A9AF-076580E81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02EC0-90B7-1243-8640-5EC4B7246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E42E-FF6C-334A-A905-7738BEC1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F57C7-77BE-8E49-9E74-87AA4521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AF15B-D09F-8D45-BB37-8D2976F7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C73D-5F48-D44C-B043-44EA0937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A412-30BC-BE48-A235-59DDAB602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0FBEA-B0E8-5641-BAD7-9343C9D86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790DD-2AEC-4B40-A0FC-5A42B6770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233726-D530-D24B-B1C9-FF1DFF17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079B9-2EE5-4F4F-970F-89A6E6D6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E20D8-E3D3-C74B-A4C1-D71DAD9B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DED43-274F-9D46-82F8-15328F6C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932C-EEE1-944B-8F54-AA7EB4A9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103E2-6F58-1640-A0DB-CE9B92D8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36548-7EB8-6F47-A4B9-04A8315D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5B6F2-B067-F04E-8D52-91913F4E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8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18335-4199-5243-A666-A19CBD79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2FF74-640D-2345-9AB1-CFBCFB02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013DC-DAF3-8B4D-9454-3174BF63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26E0-7EFB-014E-80FA-0E5339C7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4E1E-DC7D-E042-A677-0430C3725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EB819-39FB-8D42-9E55-3CCCA3D4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68F0D-BFA3-4444-9FF9-7DCC9D23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9C3DF-1214-EC4B-8398-4F58A6AD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02D2-38AD-8349-AD2A-2047951D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2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3EC7-AD6F-EF43-947E-41BEBD7C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B4FB6-3463-4744-8F23-82EB354AF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9DD89-56BD-104A-B53D-44412BA69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1F512-1630-DB43-BFC3-C0B8F93A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3F49A-CB19-D243-94E6-4D93F899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D73B9-82E3-E14A-B824-63B48DE4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5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C31A4-FE59-8C4D-BD43-E35450D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ED62-9EE2-C24D-8BA0-C0B168B9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B2F0-62B0-C248-8EF0-5B266104B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B9EF-0A54-2D44-B53D-5F0098BE52BE}" type="datetimeFigureOut">
              <a:rPr lang="en-US" smtClean="0"/>
              <a:t>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74FC-3F47-E044-AEEA-761D994DD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E211-BB1C-2443-9EF9-0B62B20BC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C5A19-54BB-274D-AC29-A62F98B3A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A15529-A216-4948-B61F-F22B971F98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BD5E-53A6-1F47-995B-FE125E154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1929"/>
            <a:ext cx="9144000" cy="1094141"/>
          </a:xfrm>
          <a:ln>
            <a:noFill/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08665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2700102" y="719161"/>
            <a:ext cx="69191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Vector asset 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214F3-FBC2-0E4F-A623-122CFA9E25C6}"/>
              </a:ext>
            </a:extLst>
          </p:cNvPr>
          <p:cNvSpPr txBox="1"/>
          <p:nvPr/>
        </p:nvSpPr>
        <p:spPr>
          <a:xfrm>
            <a:off x="436680" y="2192362"/>
            <a:ext cx="1084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Create one image in xml and it will be able to scale for all different devices.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Create your own app icon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908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2700102" y="719161"/>
            <a:ext cx="47026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214F3-FBC2-0E4F-A623-122CFA9E25C6}"/>
              </a:ext>
            </a:extLst>
          </p:cNvPr>
          <p:cNvSpPr txBox="1"/>
          <p:nvPr/>
        </p:nvSpPr>
        <p:spPr>
          <a:xfrm>
            <a:off x="436680" y="2192362"/>
            <a:ext cx="1084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Use smallest resolution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Resize, crop, compress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Vector drawings for simple images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Use Lib: Glide or Picasso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Use lossy image formats and adjust quality where possible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2320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2700102" y="719161"/>
            <a:ext cx="47026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214F3-FBC2-0E4F-A623-122CFA9E25C6}"/>
              </a:ext>
            </a:extLst>
          </p:cNvPr>
          <p:cNvSpPr txBox="1"/>
          <p:nvPr/>
        </p:nvSpPr>
        <p:spPr>
          <a:xfrm>
            <a:off x="436680" y="2192362"/>
            <a:ext cx="1084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Image downloading and caching library for Android (glide, Picasso)</a:t>
            </a:r>
          </a:p>
        </p:txBody>
      </p:sp>
    </p:spTree>
    <p:extLst>
      <p:ext uri="{BB962C8B-B14F-4D97-AF65-F5344CB8AC3E}">
        <p14:creationId xmlns:p14="http://schemas.microsoft.com/office/powerpoint/2010/main" val="144906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2756546" y="264433"/>
            <a:ext cx="19143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214F3-FBC2-0E4F-A623-122CFA9E25C6}"/>
              </a:ext>
            </a:extLst>
          </p:cNvPr>
          <p:cNvSpPr txBox="1"/>
          <p:nvPr/>
        </p:nvSpPr>
        <p:spPr>
          <a:xfrm>
            <a:off x="402813" y="1372429"/>
            <a:ext cx="108409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Specify the look and feel of individual views in android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Why?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Reduce duplication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Make code more compact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Manage visual appearance of many components with one style.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Inherit and expand of a parent style</a:t>
            </a:r>
          </a:p>
        </p:txBody>
      </p:sp>
    </p:spTree>
    <p:extLst>
      <p:ext uri="{BB962C8B-B14F-4D97-AF65-F5344CB8AC3E}">
        <p14:creationId xmlns:p14="http://schemas.microsoft.com/office/powerpoint/2010/main" val="8137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2700102" y="719161"/>
            <a:ext cx="25987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Theme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214F3-FBC2-0E4F-A623-122CFA9E25C6}"/>
              </a:ext>
            </a:extLst>
          </p:cNvPr>
          <p:cNvSpPr txBox="1"/>
          <p:nvPr/>
        </p:nvSpPr>
        <p:spPr>
          <a:xfrm>
            <a:off x="436680" y="2192362"/>
            <a:ext cx="10840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Is a style which applied to an entire activity or even entire application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 Applied in the Android Manifest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There are few Android templates “</a:t>
            </a:r>
            <a:r>
              <a:rPr lang="en-US" sz="4000" b="1" dirty="0" err="1"/>
              <a:t>AppTheme</a:t>
            </a:r>
            <a:r>
              <a:rPr lang="en-US" sz="4000" b="1" dirty="0"/>
              <a:t>”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High-density </a:t>
            </a:r>
            <a:r>
              <a:rPr lang="en-US" sz="4000" b="1" dirty="0" err="1"/>
              <a:t>pixles</a:t>
            </a:r>
            <a:endParaRPr lang="en-US" sz="40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Px = </a:t>
            </a:r>
            <a:r>
              <a:rPr lang="en-US" sz="4000" b="1" dirty="0" err="1"/>
              <a:t>dp</a:t>
            </a:r>
            <a:r>
              <a:rPr lang="en-US" sz="4000" b="1" dirty="0"/>
              <a:t> * (dpi / 160)</a:t>
            </a:r>
          </a:p>
        </p:txBody>
      </p:sp>
    </p:spTree>
    <p:extLst>
      <p:ext uri="{BB962C8B-B14F-4D97-AF65-F5344CB8AC3E}">
        <p14:creationId xmlns:p14="http://schemas.microsoft.com/office/powerpoint/2010/main" val="3985277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313A7-6C86-F348-B5A9-E214B8EF4EBA}"/>
              </a:ext>
            </a:extLst>
          </p:cNvPr>
          <p:cNvSpPr txBox="1"/>
          <p:nvPr/>
        </p:nvSpPr>
        <p:spPr>
          <a:xfrm>
            <a:off x="2606566" y="1313793"/>
            <a:ext cx="189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List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33BF6D-9E8E-DE46-B5D7-7CCBF8B9D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800350"/>
            <a:ext cx="1524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18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313A7-6C86-F348-B5A9-E214B8EF4EBA}"/>
              </a:ext>
            </a:extLst>
          </p:cNvPr>
          <p:cNvSpPr txBox="1"/>
          <p:nvPr/>
        </p:nvSpPr>
        <p:spPr>
          <a:xfrm>
            <a:off x="2606566" y="1313793"/>
            <a:ext cx="279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GradientDrawable</a:t>
            </a:r>
            <a:r>
              <a:rPr lang="en-US" b="1" dirty="0"/>
              <a:t> example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167A94A-1001-C34E-A6C4-EF84314E4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222500"/>
            <a:ext cx="73533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3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787EFA1-0189-2F4B-9ECB-5C64BF40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00" y="585800"/>
            <a:ext cx="6697066" cy="611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A8B7856-E5B6-CE44-8907-72D8591520FD}"/>
              </a:ext>
            </a:extLst>
          </p:cNvPr>
          <p:cNvGrpSpPr/>
          <p:nvPr/>
        </p:nvGrpSpPr>
        <p:grpSpPr>
          <a:xfrm>
            <a:off x="4415513" y="1982474"/>
            <a:ext cx="2208002" cy="362768"/>
            <a:chOff x="3286801" y="2110879"/>
            <a:chExt cx="2208002" cy="36276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F125D3-534C-0647-A8BB-843EE4650390}"/>
                </a:ext>
              </a:extLst>
            </p:cNvPr>
            <p:cNvCxnSpPr>
              <a:cxnSpLocks/>
            </p:cNvCxnSpPr>
            <p:nvPr/>
          </p:nvCxnSpPr>
          <p:spPr>
            <a:xfrm>
              <a:off x="3547753" y="2292263"/>
              <a:ext cx="1947050" cy="1"/>
            </a:xfrm>
            <a:prstGeom prst="straightConnector1">
              <a:avLst/>
            </a:prstGeom>
            <a:ln w="25400" cap="rnd" cmpd="sng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061432-AA4A-0940-ACF8-C3CD50490850}"/>
                </a:ext>
              </a:extLst>
            </p:cNvPr>
            <p:cNvSpPr/>
            <p:nvPr/>
          </p:nvSpPr>
          <p:spPr>
            <a:xfrm>
              <a:off x="3286801" y="2110879"/>
              <a:ext cx="362768" cy="3627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C7B825-38BB-FE46-A806-913F0D2D2370}"/>
              </a:ext>
            </a:extLst>
          </p:cNvPr>
          <p:cNvCxnSpPr>
            <a:cxnSpLocks/>
          </p:cNvCxnSpPr>
          <p:nvPr/>
        </p:nvCxnSpPr>
        <p:spPr>
          <a:xfrm>
            <a:off x="3478547" y="2580369"/>
            <a:ext cx="3028453" cy="0"/>
          </a:xfrm>
          <a:prstGeom prst="straightConnector1">
            <a:avLst/>
          </a:prstGeom>
          <a:ln w="25400" cap="rnd" cmpd="sng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B27DF53-B60D-E64A-B2A8-93BF05FC61B1}"/>
              </a:ext>
            </a:extLst>
          </p:cNvPr>
          <p:cNvSpPr/>
          <p:nvPr/>
        </p:nvSpPr>
        <p:spPr>
          <a:xfrm>
            <a:off x="3217595" y="2398985"/>
            <a:ext cx="362768" cy="362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3AB097-B52B-DD4A-A10D-DFA4942BC953}"/>
              </a:ext>
            </a:extLst>
          </p:cNvPr>
          <p:cNvCxnSpPr>
            <a:cxnSpLocks/>
          </p:cNvCxnSpPr>
          <p:nvPr/>
        </p:nvCxnSpPr>
        <p:spPr>
          <a:xfrm>
            <a:off x="4103931" y="2943137"/>
            <a:ext cx="3028453" cy="0"/>
          </a:xfrm>
          <a:prstGeom prst="straightConnector1">
            <a:avLst/>
          </a:prstGeom>
          <a:ln w="25400" cap="rnd" cmpd="sng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E7F4765-B5C5-C747-B703-879F0E011EDA}"/>
              </a:ext>
            </a:extLst>
          </p:cNvPr>
          <p:cNvSpPr/>
          <p:nvPr/>
        </p:nvSpPr>
        <p:spPr>
          <a:xfrm>
            <a:off x="3842979" y="2761753"/>
            <a:ext cx="362768" cy="362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9AE2BB-CDC6-1747-878F-75F332EF8A4E}"/>
              </a:ext>
            </a:extLst>
          </p:cNvPr>
          <p:cNvCxnSpPr>
            <a:cxnSpLocks/>
          </p:cNvCxnSpPr>
          <p:nvPr/>
        </p:nvCxnSpPr>
        <p:spPr>
          <a:xfrm>
            <a:off x="4676465" y="4810037"/>
            <a:ext cx="1932351" cy="0"/>
          </a:xfrm>
          <a:prstGeom prst="straightConnector1">
            <a:avLst/>
          </a:prstGeom>
          <a:ln w="25400" cap="rnd" cmpd="sng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A07D723-98CB-F84D-AF2E-DBFB3C914D67}"/>
              </a:ext>
            </a:extLst>
          </p:cNvPr>
          <p:cNvSpPr/>
          <p:nvPr/>
        </p:nvSpPr>
        <p:spPr>
          <a:xfrm>
            <a:off x="4319540" y="4628653"/>
            <a:ext cx="362768" cy="362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BFCBDB-E413-0444-8A5D-BBD3F3E12DC0}"/>
              </a:ext>
            </a:extLst>
          </p:cNvPr>
          <p:cNvSpPr/>
          <p:nvPr/>
        </p:nvSpPr>
        <p:spPr>
          <a:xfrm>
            <a:off x="113241" y="1287783"/>
            <a:ext cx="6096000" cy="222240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Chose icon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typeand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change name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Choose Image, Clipart, or Text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Click icon to chose clipart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Inspect assets for multiple screen sizes</a:t>
            </a:r>
          </a:p>
        </p:txBody>
      </p:sp>
    </p:spTree>
    <p:extLst>
      <p:ext uri="{BB962C8B-B14F-4D97-AF65-F5344CB8AC3E}">
        <p14:creationId xmlns:p14="http://schemas.microsoft.com/office/powerpoint/2010/main" val="277321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3A61FAB-AE98-704D-9C93-DDF539727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540" y="623454"/>
            <a:ext cx="6563158" cy="561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2EBE8D-F31C-8046-8001-B506E9DBA3C9}"/>
              </a:ext>
            </a:extLst>
          </p:cNvPr>
          <p:cNvCxnSpPr>
            <a:cxnSpLocks/>
          </p:cNvCxnSpPr>
          <p:nvPr/>
        </p:nvCxnSpPr>
        <p:spPr>
          <a:xfrm>
            <a:off x="4163649" y="2214754"/>
            <a:ext cx="1932351" cy="0"/>
          </a:xfrm>
          <a:prstGeom prst="straightConnector1">
            <a:avLst/>
          </a:prstGeom>
          <a:ln w="25400" cap="rnd" cmpd="sng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AC5E22D-7C49-784E-B732-1EC686A24E18}"/>
              </a:ext>
            </a:extLst>
          </p:cNvPr>
          <p:cNvSpPr/>
          <p:nvPr/>
        </p:nvSpPr>
        <p:spPr>
          <a:xfrm>
            <a:off x="3806724" y="2033370"/>
            <a:ext cx="362768" cy="362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5DFC9-DCF7-7B4E-A2CB-29DDC24B1ED8}"/>
              </a:ext>
            </a:extLst>
          </p:cNvPr>
          <p:cNvCxnSpPr>
            <a:cxnSpLocks/>
          </p:cNvCxnSpPr>
          <p:nvPr/>
        </p:nvCxnSpPr>
        <p:spPr>
          <a:xfrm>
            <a:off x="4080970" y="2806425"/>
            <a:ext cx="1932351" cy="0"/>
          </a:xfrm>
          <a:prstGeom prst="straightConnector1">
            <a:avLst/>
          </a:prstGeom>
          <a:ln w="25400" cap="rnd" cmpd="sng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5AFB80F-C07C-9944-BF9B-91CCF78FE7F9}"/>
              </a:ext>
            </a:extLst>
          </p:cNvPr>
          <p:cNvSpPr/>
          <p:nvPr/>
        </p:nvSpPr>
        <p:spPr>
          <a:xfrm>
            <a:off x="3724045" y="2625041"/>
            <a:ext cx="362768" cy="3627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F74CFF-66E8-C642-BACF-221EC451B740}"/>
              </a:ext>
            </a:extLst>
          </p:cNvPr>
          <p:cNvSpPr/>
          <p:nvPr/>
        </p:nvSpPr>
        <p:spPr>
          <a:xfrm>
            <a:off x="340302" y="3660699"/>
            <a:ext cx="4684059" cy="2222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Choose from Material Icon library, or supply your own SVG or PSD vector drawing</a:t>
            </a:r>
          </a:p>
          <a:p>
            <a:pPr fontAlgn="base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Opens Material Icon library</a:t>
            </a:r>
          </a:p>
        </p:txBody>
      </p:sp>
    </p:spTree>
    <p:extLst>
      <p:ext uri="{BB962C8B-B14F-4D97-AF65-F5344CB8AC3E}">
        <p14:creationId xmlns:p14="http://schemas.microsoft.com/office/powerpoint/2010/main" val="4357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A5D8D-3314-FC4E-BBB5-BF524C3CE678}"/>
              </a:ext>
            </a:extLst>
          </p:cNvPr>
          <p:cNvSpPr/>
          <p:nvPr/>
        </p:nvSpPr>
        <p:spPr>
          <a:xfrm>
            <a:off x="1165412" y="108474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What is a Style? 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B4A6-AFD5-CD4D-9F5A-88F9B33867AD}"/>
              </a:ext>
            </a:extLst>
          </p:cNvPr>
          <p:cNvSpPr/>
          <p:nvPr/>
        </p:nvSpPr>
        <p:spPr>
          <a:xfrm>
            <a:off x="1878106" y="213633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Collection of attributes that define the visual appearance of a View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Reduce duplication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Make code more compact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Manage visual appearance of many components with one style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3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A15529-A216-4948-B61F-F22B971F98E4}"/>
              </a:ext>
            </a:extLst>
          </p:cNvPr>
          <p:cNvSpPr/>
          <p:nvPr/>
        </p:nvSpPr>
        <p:spPr>
          <a:xfrm>
            <a:off x="0" y="0"/>
            <a:ext cx="576862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BD5E-53A6-1F47-995B-FE125E154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1929"/>
            <a:ext cx="2946400" cy="1094141"/>
          </a:xfr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lt"/>
              </a:rPr>
              <a:t>Bad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CFFBE6-43AB-9647-AEC7-6636A3D9A4B1}"/>
              </a:ext>
            </a:extLst>
          </p:cNvPr>
          <p:cNvSpPr txBox="1">
            <a:spLocks/>
          </p:cNvSpPr>
          <p:nvPr/>
        </p:nvSpPr>
        <p:spPr>
          <a:xfrm>
            <a:off x="7862711" y="2881929"/>
            <a:ext cx="2946400" cy="1094141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+mn-lt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511311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4AB96-54F6-2F4F-B3A6-15311CC9221A}"/>
              </a:ext>
            </a:extLst>
          </p:cNvPr>
          <p:cNvSpPr/>
          <p:nvPr/>
        </p:nvSpPr>
        <p:spPr>
          <a:xfrm>
            <a:off x="1057835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424242"/>
                </a:solidFill>
                <a:latin typeface="Consolas" panose="020B0609020204030204" pitchFamily="49" charset="0"/>
              </a:rPr>
              <a:t>&lt;TextView</a:t>
            </a:r>
            <a:endParaRPr lang="en-US"/>
          </a:p>
          <a:p>
            <a:r>
              <a:rPr lang="en-US">
                <a:solidFill>
                  <a:srgbClr val="424242"/>
                </a:solidFill>
                <a:latin typeface="Consolas" panose="020B0609020204030204" pitchFamily="49" charset="0"/>
              </a:rPr>
              <a:t>  android:layout_width="match_parent"</a:t>
            </a:r>
            <a:endParaRPr lang="en-US"/>
          </a:p>
          <a:p>
            <a:r>
              <a:rPr lang="en-US">
                <a:solidFill>
                  <a:srgbClr val="424242"/>
                </a:solidFill>
                <a:latin typeface="Consolas" panose="020B0609020204030204" pitchFamily="49" charset="0"/>
              </a:rPr>
              <a:t>  android:layout_height="wrap_content"</a:t>
            </a:r>
            <a:endParaRPr lang="en-US"/>
          </a:p>
          <a:p>
            <a:r>
              <a:rPr lang="en-US">
                <a:solidFill>
                  <a:srgbClr val="424242"/>
                </a:solidFill>
                <a:latin typeface="Consolas" panose="020B0609020204030204" pitchFamily="49" charset="0"/>
              </a:rPr>
              <a:t>  android:textColor="#00FF00"</a:t>
            </a:r>
            <a:endParaRPr lang="en-US"/>
          </a:p>
          <a:p>
            <a:r>
              <a:rPr lang="en-US">
                <a:solidFill>
                  <a:srgbClr val="424242"/>
                </a:solidFill>
                <a:latin typeface="Consolas" panose="020B0609020204030204" pitchFamily="49" charset="0"/>
              </a:rPr>
              <a:t>  android:typeface="monospace"</a:t>
            </a:r>
            <a:endParaRPr lang="en-US"/>
          </a:p>
          <a:p>
            <a:r>
              <a:rPr lang="en-US">
                <a:solidFill>
                  <a:srgbClr val="424242"/>
                </a:solidFill>
                <a:latin typeface="Consolas" panose="020B0609020204030204" pitchFamily="49" charset="0"/>
              </a:rPr>
              <a:t>  android:text="@string/hello" /&gt;</a:t>
            </a:r>
            <a:endParaRPr lang="en-US"/>
          </a:p>
          <a:p>
            <a:br>
              <a:rPr lang="en-US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CFE60-55C4-514A-99C8-7481FB240892}"/>
              </a:ext>
            </a:extLst>
          </p:cNvPr>
          <p:cNvSpPr/>
          <p:nvPr/>
        </p:nvSpPr>
        <p:spPr>
          <a:xfrm>
            <a:off x="5791200" y="42599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24242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424242"/>
                </a:solidFill>
                <a:latin typeface="Consolas" panose="020B0609020204030204" pitchFamily="49" charset="0"/>
              </a:rPr>
              <a:t>TextView</a:t>
            </a:r>
            <a:endParaRPr lang="en-US" dirty="0"/>
          </a:p>
          <a:p>
            <a:r>
              <a:rPr lang="en-US" dirty="0">
                <a:solidFill>
                  <a:srgbClr val="424242"/>
                </a:solidFill>
                <a:latin typeface="Consolas" panose="020B0609020204030204" pitchFamily="49" charset="0"/>
              </a:rPr>
              <a:t>    style="@style/</a:t>
            </a:r>
            <a:r>
              <a:rPr lang="en-US" dirty="0" err="1">
                <a:solidFill>
                  <a:srgbClr val="424242"/>
                </a:solidFill>
                <a:latin typeface="Consolas" panose="020B0609020204030204" pitchFamily="49" charset="0"/>
              </a:rPr>
              <a:t>CodeFont</a:t>
            </a:r>
            <a:r>
              <a:rPr lang="en-US" dirty="0">
                <a:solidFill>
                  <a:srgbClr val="424242"/>
                </a:solidFill>
                <a:latin typeface="Consolas" panose="020B0609020204030204" pitchFamily="49" charset="0"/>
              </a:rPr>
              <a:t>"</a:t>
            </a:r>
            <a:endParaRPr lang="en-US" dirty="0"/>
          </a:p>
          <a:p>
            <a:r>
              <a:rPr lang="en-US" dirty="0">
                <a:solidFill>
                  <a:srgbClr val="424242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424242"/>
                </a:solidFill>
                <a:latin typeface="Consolas" panose="020B0609020204030204" pitchFamily="49" charset="0"/>
              </a:rPr>
              <a:t>android:text</a:t>
            </a:r>
            <a:r>
              <a:rPr lang="en-US" dirty="0">
                <a:solidFill>
                  <a:srgbClr val="424242"/>
                </a:solidFill>
                <a:latin typeface="Consolas" panose="020B0609020204030204" pitchFamily="49" charset="0"/>
              </a:rPr>
              <a:t>="@string/hello" /&gt;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90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34B987-D076-CC41-AEE7-C654BC23E527}"/>
              </a:ext>
            </a:extLst>
          </p:cNvPr>
          <p:cNvSpPr/>
          <p:nvPr/>
        </p:nvSpPr>
        <p:spPr>
          <a:xfrm>
            <a:off x="1380564" y="15419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>
                <a:solidFill>
                  <a:srgbClr val="000000"/>
                </a:solidFill>
                <a:latin typeface="Roboto"/>
              </a:rPr>
              <a:t> </a:t>
            </a:r>
            <a:r>
              <a:rPr lang="en-US" b="1">
                <a:solidFill>
                  <a:srgbClr val="000000"/>
                </a:solidFill>
                <a:latin typeface="Roboto"/>
              </a:rPr>
              <a:t>styles.xml</a:t>
            </a:r>
            <a:r>
              <a:rPr lang="en-US">
                <a:solidFill>
                  <a:srgbClr val="000000"/>
                </a:solidFill>
                <a:latin typeface="Roboto"/>
              </a:rPr>
              <a:t> is in </a:t>
            </a:r>
            <a:r>
              <a:rPr lang="en-US" b="1">
                <a:solidFill>
                  <a:srgbClr val="000000"/>
                </a:solidFill>
                <a:latin typeface="Roboto"/>
              </a:rPr>
              <a:t>res/values</a:t>
            </a:r>
            <a:endParaRPr lang="en-US"/>
          </a:p>
          <a:p>
            <a:br>
              <a:rPr lang="en-US"/>
            </a:br>
            <a:r>
              <a:rPr lang="en-US"/>
              <a:t>&lt;resources&gt;</a:t>
            </a:r>
          </a:p>
          <a:p>
            <a:r>
              <a:rPr lang="en-US"/>
              <a:t>    &lt;style name="CodeFont"&gt;</a:t>
            </a:r>
          </a:p>
          <a:p>
            <a:r>
              <a:rPr lang="en-US"/>
              <a:t>        &lt;item name="android:textColor"&gt;#00FF00&lt;/item&gt;</a:t>
            </a:r>
          </a:p>
          <a:p>
            <a:r>
              <a:rPr lang="en-US"/>
              <a:t>        &lt;item name="android:typeface"&gt;monospace&lt;/item&gt;</a:t>
            </a:r>
          </a:p>
          <a:p>
            <a:r>
              <a:rPr lang="en-US"/>
              <a:t>    &lt;/style&gt;</a:t>
            </a:r>
          </a:p>
          <a:p>
            <a:r>
              <a:rPr lang="en-US"/>
              <a:t>&lt;/resources&gt;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946C4E-C453-8B40-893E-893171BA3020}"/>
              </a:ext>
            </a:extLst>
          </p:cNvPr>
          <p:cNvSpPr/>
          <p:nvPr/>
        </p:nvSpPr>
        <p:spPr>
          <a:xfrm>
            <a:off x="3048000" y="705178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Roboto"/>
              </a:rPr>
              <a:t>Define a parent style..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. 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&lt;resources&gt;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&lt;style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CodeFont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&lt;item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android:layout_width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match_parent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&lt;/item&gt;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&lt;item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android:layout_height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wrap_content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&lt;/item&gt;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&lt;item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android:textColor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"&gt;#00FF00&lt;/item&gt;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&lt;item name="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android:typeface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"&gt;monospace&lt;/item&gt;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&lt;/style&gt;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&lt;/resources&gt;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019E86-1912-7A46-BAD8-68A3D98BB4DD}"/>
              </a:ext>
            </a:extLst>
          </p:cNvPr>
          <p:cNvSpPr/>
          <p:nvPr/>
        </p:nvSpPr>
        <p:spPr>
          <a:xfrm>
            <a:off x="2415988" y="179341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Roboto"/>
              </a:rPr>
              <a:t>Define child with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Codefont</a:t>
            </a:r>
            <a:r>
              <a:rPr lang="en-US" dirty="0">
                <a:solidFill>
                  <a:srgbClr val="000000"/>
                </a:solidFill>
                <a:latin typeface="Roboto"/>
              </a:rPr>
              <a:t> as parent 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&lt;resources&gt;</a:t>
            </a:r>
          </a:p>
          <a:p>
            <a:r>
              <a:rPr lang="en-US" dirty="0"/>
              <a:t>    &lt;style name="</a:t>
            </a:r>
            <a:r>
              <a:rPr lang="en-US" dirty="0" err="1"/>
              <a:t>RedCode</a:t>
            </a:r>
            <a:r>
              <a:rPr lang="en-US" dirty="0"/>
              <a:t>" parent="@style/</a:t>
            </a:r>
            <a:r>
              <a:rPr lang="en-US" dirty="0" err="1"/>
              <a:t>Codefont</a:t>
            </a:r>
            <a:r>
              <a:rPr lang="en-US" dirty="0"/>
              <a:t>&gt;</a:t>
            </a:r>
          </a:p>
          <a:p>
            <a:r>
              <a:rPr lang="en-US" dirty="0"/>
              <a:t>        &lt;item name="</a:t>
            </a:r>
            <a:r>
              <a:rPr lang="en-US" dirty="0" err="1"/>
              <a:t>android:textColor</a:t>
            </a:r>
            <a:r>
              <a:rPr lang="en-US" dirty="0"/>
              <a:t>"&gt;#FF0000&lt;/item&gt;</a:t>
            </a:r>
          </a:p>
          <a:p>
            <a:r>
              <a:rPr lang="en-US" dirty="0"/>
              <a:t>    &lt;/style&gt;</a:t>
            </a:r>
          </a:p>
          <a:p>
            <a:r>
              <a:rPr lang="en-US" dirty="0"/>
              <a:t>&lt;/resources&gt;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29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CBD2C-AC3A-E44B-B1AB-8471F5EA6A54}"/>
              </a:ext>
            </a:extLst>
          </p:cNvPr>
          <p:cNvSpPr txBox="1"/>
          <p:nvPr/>
        </p:nvSpPr>
        <p:spPr>
          <a:xfrm>
            <a:off x="4087906" y="123712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3902D-B954-9140-B3F9-D7708F68DEE1}"/>
              </a:ext>
            </a:extLst>
          </p:cNvPr>
          <p:cNvSpPr/>
          <p:nvPr/>
        </p:nvSpPr>
        <p:spPr>
          <a:xfrm>
            <a:off x="3048000" y="2487717"/>
            <a:ext cx="6096000" cy="188256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A Theme is a style applied to an entire activity or even the entire application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Roboto"/>
              </a:rPr>
              <a:t>Themes are applied in </a:t>
            </a:r>
            <a:r>
              <a:rPr lang="en-US" dirty="0" err="1">
                <a:solidFill>
                  <a:srgbClr val="000000"/>
                </a:solidFill>
                <a:latin typeface="Roboto"/>
              </a:rPr>
              <a:t>AndroidManifest.xml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 algn="ctr"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&lt;application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android:theme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="@style/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AppTheme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"&gt;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4C09BF-04BA-A944-B509-6F4BB48FE526}"/>
              </a:ext>
            </a:extLst>
          </p:cNvPr>
          <p:cNvSpPr/>
          <p:nvPr/>
        </p:nvSpPr>
        <p:spPr>
          <a:xfrm>
            <a:off x="869577" y="12326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Customize </a:t>
            </a:r>
            <a:r>
              <a:rPr lang="en-US" b="1" dirty="0" err="1">
                <a:latin typeface="Roboto"/>
              </a:rPr>
              <a:t>AppTheme</a:t>
            </a:r>
            <a:r>
              <a:rPr lang="en-US" b="1" dirty="0">
                <a:latin typeface="Roboto"/>
              </a:rPr>
              <a:t> of Your Project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04B28-9379-D943-99F6-AC4CE60D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3" y="2090111"/>
            <a:ext cx="9959788" cy="40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4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DBD59D2-D955-144E-9D1D-D0A786C6B5F6}"/>
              </a:ext>
            </a:extLst>
          </p:cNvPr>
          <p:cNvSpPr txBox="1"/>
          <p:nvPr/>
        </p:nvSpPr>
        <p:spPr>
          <a:xfrm>
            <a:off x="3159270" y="1340050"/>
            <a:ext cx="67544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Performance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Accuracy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10401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3723715" y="1859339"/>
            <a:ext cx="47445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 err="1"/>
              <a:t>Drawables</a:t>
            </a:r>
            <a:endParaRPr lang="en-US" sz="66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Styles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Themes</a:t>
            </a:r>
          </a:p>
        </p:txBody>
      </p:sp>
    </p:spTree>
    <p:extLst>
      <p:ext uri="{BB962C8B-B14F-4D97-AF65-F5344CB8AC3E}">
        <p14:creationId xmlns:p14="http://schemas.microsoft.com/office/powerpoint/2010/main" val="24563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3723715" y="1859339"/>
            <a:ext cx="55045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Faster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Reduce code</a:t>
            </a:r>
          </a:p>
        </p:txBody>
      </p:sp>
    </p:spTree>
    <p:extLst>
      <p:ext uri="{BB962C8B-B14F-4D97-AF65-F5344CB8AC3E}">
        <p14:creationId xmlns:p14="http://schemas.microsoft.com/office/powerpoint/2010/main" val="7456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833760" y="1712584"/>
            <a:ext cx="10906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Drawable is generic class used to present any kind of graphic</a:t>
            </a:r>
          </a:p>
          <a:p>
            <a:endParaRPr lang="en-US" sz="6600" b="1" dirty="0"/>
          </a:p>
          <a:p>
            <a:r>
              <a:rPr lang="en-US" sz="6600" b="1" dirty="0"/>
              <a:t>res/drawable project folder</a:t>
            </a:r>
          </a:p>
        </p:txBody>
      </p:sp>
    </p:spTree>
    <p:extLst>
      <p:ext uri="{BB962C8B-B14F-4D97-AF65-F5344CB8AC3E}">
        <p14:creationId xmlns:p14="http://schemas.microsoft.com/office/powerpoint/2010/main" val="230445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1872338" y="1340050"/>
            <a:ext cx="908293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Bitmap file (</a:t>
            </a:r>
            <a:r>
              <a:rPr lang="en-US" sz="6600" b="1" dirty="0" err="1"/>
              <a:t>png</a:t>
            </a:r>
            <a:r>
              <a:rPr lang="en-US" sz="6600" b="1" dirty="0"/>
              <a:t>. Jpeg)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Shape drawable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Layer List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Vector drawable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Transition drawable</a:t>
            </a:r>
          </a:p>
        </p:txBody>
      </p:sp>
    </p:spTree>
    <p:extLst>
      <p:ext uri="{BB962C8B-B14F-4D97-AF65-F5344CB8AC3E}">
        <p14:creationId xmlns:p14="http://schemas.microsoft.com/office/powerpoint/2010/main" val="270864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1127271" y="369206"/>
            <a:ext cx="955201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Bitmap files are a set of pixels in a grid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 dirty="0"/>
              <a:t>Vector graphics are describing the objects geometrically. (this means vector can scale with no loss of quality</a:t>
            </a:r>
          </a:p>
        </p:txBody>
      </p:sp>
    </p:spTree>
    <p:extLst>
      <p:ext uri="{BB962C8B-B14F-4D97-AF65-F5344CB8AC3E}">
        <p14:creationId xmlns:p14="http://schemas.microsoft.com/office/powerpoint/2010/main" val="3322286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BD56D37-BB4E-E54E-968A-1AB2AC871FC4}"/>
              </a:ext>
            </a:extLst>
          </p:cNvPr>
          <p:cNvSpPr txBox="1"/>
          <p:nvPr/>
        </p:nvSpPr>
        <p:spPr>
          <a:xfrm>
            <a:off x="2700102" y="719161"/>
            <a:ext cx="67917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Image asset Studio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214F3-FBC2-0E4F-A623-122CFA9E25C6}"/>
              </a:ext>
            </a:extLst>
          </p:cNvPr>
          <p:cNvSpPr txBox="1"/>
          <p:nvPr/>
        </p:nvSpPr>
        <p:spPr>
          <a:xfrm>
            <a:off x="436680" y="2192362"/>
            <a:ext cx="10840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Helps you to build multiple versions of each bitmap for different disparate resolutions.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b="1" dirty="0"/>
              <a:t>Create your own app icon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2221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688</Words>
  <Application>Microsoft Macintosh PowerPoint</Application>
  <PresentationFormat>Widescreen</PresentationFormat>
  <Paragraphs>105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Roboto</vt:lpstr>
      <vt:lpstr>Office Theme</vt:lpstr>
      <vt:lpstr>User Experience</vt:lpstr>
      <vt:lpstr>Bad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</dc:title>
  <dc:creator>140064015 Bassam A . Almutairi</dc:creator>
  <cp:lastModifiedBy>140064015 Bassam A . Almutairi</cp:lastModifiedBy>
  <cp:revision>14</cp:revision>
  <dcterms:created xsi:type="dcterms:W3CDTF">2021-01-18T07:15:13Z</dcterms:created>
  <dcterms:modified xsi:type="dcterms:W3CDTF">2021-01-20T14:12:26Z</dcterms:modified>
</cp:coreProperties>
</file>