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3" r:id="rId18"/>
    <p:sldId id="297" r:id="rId19"/>
    <p:sldId id="290" r:id="rId20"/>
    <p:sldId id="292" r:id="rId21"/>
    <p:sldId id="298" r:id="rId22"/>
    <p:sldId id="293" r:id="rId23"/>
    <p:sldId id="294" r:id="rId24"/>
    <p:sldId id="296" r:id="rId25"/>
    <p:sldId id="299" r:id="rId26"/>
    <p:sldId id="276" r:id="rId27"/>
    <p:sldId id="303" r:id="rId28"/>
    <p:sldId id="301" r:id="rId29"/>
    <p:sldId id="304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31" r:id="rId39"/>
    <p:sldId id="315" r:id="rId40"/>
    <p:sldId id="316" r:id="rId41"/>
    <p:sldId id="319" r:id="rId42"/>
    <p:sldId id="318" r:id="rId43"/>
    <p:sldId id="320" r:id="rId44"/>
    <p:sldId id="321" r:id="rId45"/>
    <p:sldId id="322" r:id="rId46"/>
    <p:sldId id="305" r:id="rId47"/>
    <p:sldId id="323" r:id="rId48"/>
    <p:sldId id="325" r:id="rId49"/>
    <p:sldId id="326" r:id="rId50"/>
    <p:sldId id="329" r:id="rId51"/>
    <p:sldId id="330" r:id="rId52"/>
    <p:sldId id="333" r:id="rId53"/>
    <p:sldId id="332" r:id="rId54"/>
    <p:sldId id="335" r:id="rId55"/>
    <p:sldId id="334" r:id="rId56"/>
    <p:sldId id="336" r:id="rId57"/>
    <p:sldId id="337" r:id="rId58"/>
    <p:sldId id="338" r:id="rId59"/>
    <p:sldId id="339" r:id="rId60"/>
    <p:sldId id="340" r:id="rId61"/>
    <p:sldId id="341" r:id="rId62"/>
    <p:sldId id="343" r:id="rId63"/>
    <p:sldId id="344" r:id="rId64"/>
    <p:sldId id="277" r:id="rId65"/>
    <p:sldId id="280" r:id="rId66"/>
    <p:sldId id="281" r:id="rId67"/>
    <p:sldId id="282" r:id="rId68"/>
    <p:sldId id="346" r:id="rId69"/>
    <p:sldId id="347" r:id="rId70"/>
    <p:sldId id="278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49" r:id="rId84"/>
    <p:sldId id="370" r:id="rId85"/>
    <p:sldId id="371" r:id="rId86"/>
    <p:sldId id="372" r:id="rId87"/>
    <p:sldId id="369" r:id="rId88"/>
    <p:sldId id="367" r:id="rId89"/>
    <p:sldId id="368" r:id="rId90"/>
    <p:sldId id="366" r:id="rId91"/>
    <p:sldId id="363" r:id="rId92"/>
    <p:sldId id="364" r:id="rId93"/>
    <p:sldId id="365" r:id="rId94"/>
    <p:sldId id="362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3333"/>
  </p:normalViewPr>
  <p:slideViewPr>
    <p:cSldViewPr snapToGrid="0" snapToObjects="1">
      <p:cViewPr>
        <p:scale>
          <a:sx n="98" d="100"/>
          <a:sy n="98" d="100"/>
        </p:scale>
        <p:origin x="2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75C35-71A5-9043-87EB-AE7160D6AEDF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6F54-D778-B04D-842E-04CB4814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9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1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1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1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9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3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0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6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4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0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4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2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7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32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51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68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7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32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9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43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Wtf = what a terrible failure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10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15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9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49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973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74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1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6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89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26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79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98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9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5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84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35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67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41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59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36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879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23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7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33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78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69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36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16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60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3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34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82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33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66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4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42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69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28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06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091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89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50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9536-4CDB-8142-8571-1EC849EC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CF96-3276-CC49-B667-3F3F8C385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4C94-A8F6-2F40-8950-6F6EF39D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C3A0-2409-C14A-825F-74221ED6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048C-1CA1-4D4C-AF27-E5E3EEAE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39C0-3E84-2D45-BC31-3010A0D5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DACA4-1166-5C49-ADE9-34FE0BFCD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3310-257F-9C40-9040-679496C9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9852-E536-C146-97EC-8B41FE64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3B5C-279F-AA4B-A169-7450DD5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A65A4-82F9-6845-B247-D0FABFFC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3593D-C2D8-E442-B11C-2DB27A848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1E16-1E54-3146-AF84-DA8B381E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8420-8EA3-B341-BD59-43B7CD08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9F1F-5EB2-304D-AEFC-865EF520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27B1-3887-4347-A52D-6BFA8266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9495-60C4-4940-B878-AE085503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74A3-AF9E-3049-9EC2-D9769CE0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6C95-962B-CC4F-9585-98D99101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9D8AC-1F91-2647-B373-6CEC0A20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F59B-5D46-3746-8961-B41AFB7B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0B64-CB63-2547-BAAE-D83EA69D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8A20-47C3-AD48-984B-E9EA4ACE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9790-D249-E24E-BA97-0806F9C5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6317-9F7F-2F49-96EA-35C4FC18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C8F5-9F4C-D647-B8CA-4FBD517B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B7E6-1C1B-8745-972D-444510CD1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96B7F-F83D-0F4A-B36D-C831C6222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7C7B-6433-E94F-997B-BB4AD74B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E77BE-4AE8-0C45-A5EB-8CA2D8DA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1D97-3F4A-2742-A9BD-8DF1DDD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EDAF-4D27-1E47-8C48-C0CF2552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CAAF-910F-5446-9591-B31A08E6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6FBC-55E1-A34F-B26D-418F3003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82B43-6646-1742-A942-9B9227738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51BE0-552B-2C4D-81C8-0EA0A99C3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139F8-5384-C944-8F82-E776A32F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0BA7C-2721-724A-B2DD-BBED0D79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18F71-21F6-9247-BCA0-9803EC88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639-BCBB-1F40-9BD7-D4588A20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9C37C-4BF4-2948-A972-60AFBBA6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C103-11D1-594C-ACA2-7102D9A7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34654-FA9A-C247-B871-DF21343E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A8465-73A5-4B47-ABD7-CCCF692E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FF8C3-3C71-3C47-B441-6F07305F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56C6-523E-F54C-AE81-4ED5758F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DC32-5D57-5C45-8222-9EDD9498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A72-F1AF-6646-88E1-9CD21D7A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D29BA-7309-6848-B2D9-DB59B95C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5E69-FFAD-0F46-959E-CF9FF927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C934-9CDE-9B4E-8062-D3644536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E7E0A-AE15-FB43-9BF4-BAB7C40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B2A5-3D90-CB49-AC7B-C7ABAB34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BB8AD-7226-1F43-8C39-3D7C8D55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39726-A423-B349-BED8-0644F4FF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818C-11BD-5148-9432-D65F764E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E92C8-14F1-0E42-BCCF-28626E2F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6C5B5-3C2D-AE4B-917B-B82A14E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28538-6073-8143-9B47-1072667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84E7A-DDA5-BE41-A03C-AF1B0B65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D08F-40B1-9D43-B6BA-8D57D9A38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F2F75-6BA1-8742-8BF6-92FEA13AA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A494-41D3-EB43-8B2A-1014FF735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407685" y="2890391"/>
            <a:ext cx="33766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81023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7629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Unexpected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358121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76290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72609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89017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Memory leaks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99000"/>
                  </a:srgbClr>
                </a:solidFill>
              </a:rPr>
              <a:t>Exceptions / freezes</a:t>
            </a:r>
          </a:p>
        </p:txBody>
      </p:sp>
    </p:spTree>
    <p:extLst>
      <p:ext uri="{BB962C8B-B14F-4D97-AF65-F5344CB8AC3E}">
        <p14:creationId xmlns:p14="http://schemas.microsoft.com/office/powerpoint/2010/main" val="119387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the causes?</a:t>
            </a:r>
          </a:p>
        </p:txBody>
      </p:sp>
    </p:spTree>
    <p:extLst>
      <p:ext uri="{BB962C8B-B14F-4D97-AF65-F5344CB8AC3E}">
        <p14:creationId xmlns:p14="http://schemas.microsoft.com/office/powerpoint/2010/main" val="315120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Human design error</a:t>
            </a:r>
          </a:p>
        </p:txBody>
      </p:sp>
    </p:spTree>
    <p:extLst>
      <p:ext uri="{BB962C8B-B14F-4D97-AF65-F5344CB8AC3E}">
        <p14:creationId xmlns:p14="http://schemas.microsoft.com/office/powerpoint/2010/main" val="194177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Human design error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Software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90493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Human design error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Software limitation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Hardware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304655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</p:spTree>
    <p:extLst>
      <p:ext uri="{BB962C8B-B14F-4D97-AF65-F5344CB8AC3E}">
        <p14:creationId xmlns:p14="http://schemas.microsoft.com/office/powerpoint/2010/main" val="92326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00311-3BBD-E442-ABEA-268DDD698708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7778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Runtime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8CA44-CB0E-494C-A8FC-D4188A1A89B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304184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188073" y="2890391"/>
            <a:ext cx="38158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1932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D108D-BC62-9448-9432-3BD9A4A78F3D}"/>
              </a:ext>
            </a:extLst>
          </p:cNvPr>
          <p:cNvSpPr/>
          <p:nvPr/>
        </p:nvSpPr>
        <p:spPr>
          <a:xfrm>
            <a:off x="237425" y="1987253"/>
            <a:ext cx="4007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99000"/>
                  </a:srgbClr>
                </a:solidFill>
              </a:rPr>
              <a:t>Compiler-time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CA3F58-F9E5-FD41-8FE1-ACB60D945224}"/>
              </a:ext>
            </a:extLst>
          </p:cNvPr>
          <p:cNvSpPr/>
          <p:nvPr/>
        </p:nvSpPr>
        <p:spPr>
          <a:xfrm>
            <a:off x="237425" y="3520074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99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80278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CA3F58-F9E5-FD41-8FE1-ACB60D945224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Ex: Missing double quotations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543F-083E-6D43-A529-43D83EBD3D14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170505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Ex: Missing double quotations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String name = “ Bassam 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3E1BF-CD2F-6243-8E0D-E19431756728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5D2CD-8CE5-1B42-8DA0-55EF882D38E5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52375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sz="2800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String name = “ Bassam </a:t>
            </a:r>
            <a:r>
              <a:rPr lang="en-US" sz="2800" b="1" dirty="0">
                <a:solidFill>
                  <a:srgbClr val="C00000">
                    <a:alpha val="99000"/>
                  </a:srgbClr>
                </a:solidFill>
              </a:rPr>
              <a:t>“</a:t>
            </a:r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 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B63EA-D867-0240-A32D-97647733539C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DA1619-D0EA-704C-B943-DE021BD1D381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166047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719820"/>
            <a:ext cx="465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“ 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BC6A4-3712-4745-BA92-1834667E87CE}"/>
              </a:ext>
            </a:extLst>
          </p:cNvPr>
          <p:cNvCxnSpPr>
            <a:cxnSpLocks/>
          </p:cNvCxnSpPr>
          <p:nvPr/>
        </p:nvCxnSpPr>
        <p:spPr>
          <a:xfrm>
            <a:off x="10446231" y="2730840"/>
            <a:ext cx="0" cy="621953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7BACA-C893-534E-9085-FA255535985D}"/>
              </a:ext>
            </a:extLst>
          </p:cNvPr>
          <p:cNvSpPr/>
          <p:nvPr/>
        </p:nvSpPr>
        <p:spPr>
          <a:xfrm>
            <a:off x="6096000" y="3843238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Errors produced at execution-time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C3A9D-997A-BB4B-B14E-1CF7219306F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62E8D-EEB7-2C4E-AB1D-399494A9065A}"/>
              </a:ext>
            </a:extLst>
          </p:cNvPr>
          <p:cNvSpPr/>
          <p:nvPr/>
        </p:nvSpPr>
        <p:spPr>
          <a:xfrm>
            <a:off x="486256" y="3699754"/>
            <a:ext cx="429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401963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719820"/>
            <a:ext cx="465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“ 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BC6A4-3712-4745-BA92-1834667E87CE}"/>
              </a:ext>
            </a:extLst>
          </p:cNvPr>
          <p:cNvCxnSpPr>
            <a:cxnSpLocks/>
          </p:cNvCxnSpPr>
          <p:nvPr/>
        </p:nvCxnSpPr>
        <p:spPr>
          <a:xfrm>
            <a:off x="10446231" y="2730840"/>
            <a:ext cx="0" cy="621953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7BACA-C893-534E-9085-FA255535985D}"/>
              </a:ext>
            </a:extLst>
          </p:cNvPr>
          <p:cNvSpPr/>
          <p:nvPr/>
        </p:nvSpPr>
        <p:spPr>
          <a:xfrm>
            <a:off x="6096000" y="3843238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30000"/>
                  </a:srgbClr>
                </a:solidFill>
              </a:rPr>
              <a:t>Errors produced at execution-time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C3A9D-997A-BB4B-B14E-1CF7219306F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62E8D-EEB7-2C4E-AB1D-399494A9065A}"/>
              </a:ext>
            </a:extLst>
          </p:cNvPr>
          <p:cNvSpPr/>
          <p:nvPr/>
        </p:nvSpPr>
        <p:spPr>
          <a:xfrm>
            <a:off x="486256" y="3699754"/>
            <a:ext cx="429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CDC05-8C7D-1140-A1C1-429369FD0D89}"/>
              </a:ext>
            </a:extLst>
          </p:cNvPr>
          <p:cNvSpPr/>
          <p:nvPr/>
        </p:nvSpPr>
        <p:spPr>
          <a:xfrm>
            <a:off x="6063637" y="4852837"/>
            <a:ext cx="609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Ex: logical error</a:t>
            </a:r>
            <a:br>
              <a:rPr lang="en-US" sz="3200" b="1" dirty="0">
                <a:solidFill>
                  <a:srgbClr val="C00000">
                    <a:alpha val="99000"/>
                  </a:srgbClr>
                </a:solidFill>
              </a:rPr>
            </a:br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Division by Zero ( 3/0 )</a:t>
            </a:r>
          </a:p>
        </p:txBody>
      </p:sp>
    </p:spTree>
    <p:extLst>
      <p:ext uri="{BB962C8B-B14F-4D97-AF65-F5344CB8AC3E}">
        <p14:creationId xmlns:p14="http://schemas.microsoft.com/office/powerpoint/2010/main" val="2484624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E6329-DF52-434D-B7C0-D3B9BF41E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2663911" y="2890391"/>
            <a:ext cx="6864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325726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E6329-DF52-434D-B7C0-D3B9BF41E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2787478" y="367978"/>
            <a:ext cx="6864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Dealing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206C7-832B-224B-90DC-94FEFC2081A9}"/>
              </a:ext>
            </a:extLst>
          </p:cNvPr>
          <p:cNvSpPr/>
          <p:nvPr/>
        </p:nvSpPr>
        <p:spPr>
          <a:xfrm>
            <a:off x="881449" y="2890391"/>
            <a:ext cx="10429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Android studio debugging tool</a:t>
            </a:r>
          </a:p>
        </p:txBody>
      </p:sp>
    </p:spTree>
    <p:extLst>
      <p:ext uri="{BB962C8B-B14F-4D97-AF65-F5344CB8AC3E}">
        <p14:creationId xmlns:p14="http://schemas.microsoft.com/office/powerpoint/2010/main" val="1033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67365" y="2890391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Log messages</a:t>
            </a:r>
          </a:p>
        </p:txBody>
      </p:sp>
    </p:spTree>
    <p:extLst>
      <p:ext uri="{BB962C8B-B14F-4D97-AF65-F5344CB8AC3E}">
        <p14:creationId xmlns:p14="http://schemas.microsoft.com/office/powerpoint/2010/main" val="333656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0817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1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68875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2152213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TAG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91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TAG			Message</a:t>
            </a: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78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</p:txBody>
      </p:sp>
    </p:spTree>
    <p:extLst>
      <p:ext uri="{BB962C8B-B14F-4D97-AF65-F5344CB8AC3E}">
        <p14:creationId xmlns:p14="http://schemas.microsoft.com/office/powerpoint/2010/main" val="168568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918079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  <a:r>
              <a:rPr lang="en-US" sz="3600" b="1" dirty="0" err="1">
                <a:solidFill>
                  <a:schemeClr val="accent6"/>
                </a:solidFill>
              </a:rPr>
              <a:t>i</a:t>
            </a:r>
            <a:endParaRPr lang="en-US" sz="3600" b="1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535092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54602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00133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63429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v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936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68875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debugging?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56CBF-5A60-A94C-BC8F-459E6E7D0853}"/>
              </a:ext>
            </a:extLst>
          </p:cNvPr>
          <p:cNvSpPr/>
          <p:nvPr/>
        </p:nvSpPr>
        <p:spPr>
          <a:xfrm>
            <a:off x="799512" y="2512420"/>
            <a:ext cx="106799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Something we do to identify unexpected behaviors</a:t>
            </a:r>
          </a:p>
        </p:txBody>
      </p:sp>
    </p:spTree>
    <p:extLst>
      <p:ext uri="{BB962C8B-B14F-4D97-AF65-F5344CB8AC3E}">
        <p14:creationId xmlns:p14="http://schemas.microsoft.com/office/powerpoint/2010/main" val="4071454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20819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		     ”any string”				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771018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		     ”any string”	“any string”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328496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Log.&lt;log-level&gt;(TAG, "Message");</a:t>
            </a:r>
          </a:p>
        </p:txBody>
      </p:sp>
    </p:spTree>
    <p:extLst>
      <p:ext uri="{BB962C8B-B14F-4D97-AF65-F5344CB8AC3E}">
        <p14:creationId xmlns:p14="http://schemas.microsoft.com/office/powerpoint/2010/main" val="2905309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Log.&lt;log-level&gt;(TAG, "Message");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4000" b="1" dirty="0" err="1">
                <a:solidFill>
                  <a:schemeClr val="accent6"/>
                </a:solidFill>
              </a:rPr>
              <a:t>Log.d</a:t>
            </a:r>
            <a:r>
              <a:rPr lang="en-US" sz="4000" b="1" dirty="0">
                <a:solidFill>
                  <a:schemeClr val="accent6"/>
                </a:solidFill>
              </a:rPr>
              <a:t>(“Bassam”, “Bassam”);</a:t>
            </a:r>
          </a:p>
        </p:txBody>
      </p:sp>
    </p:spTree>
    <p:extLst>
      <p:ext uri="{BB962C8B-B14F-4D97-AF65-F5344CB8AC3E}">
        <p14:creationId xmlns:p14="http://schemas.microsoft.com/office/powerpoint/2010/main" val="1469345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Log.&lt;log-level&gt;(TAG, "Message");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4000" b="1" dirty="0" err="1">
                <a:solidFill>
                  <a:schemeClr val="accent6">
                    <a:alpha val="30000"/>
                  </a:schemeClr>
                </a:solidFill>
              </a:rPr>
              <a:t>Log.d</a:t>
            </a:r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(“Bassam”, “Bassam”);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2800" b="1" dirty="0" err="1">
                <a:solidFill>
                  <a:schemeClr val="accent6">
                    <a:alpha val="30000"/>
                  </a:schemeClr>
                </a:solidFill>
              </a:rPr>
              <a:t>Log.d</a:t>
            </a:r>
            <a:r>
              <a:rPr lang="en-US" sz="2800" b="1" dirty="0">
                <a:solidFill>
                  <a:schemeClr val="accent6">
                    <a:alpha val="30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accent6"/>
                </a:solidFill>
              </a:rPr>
              <a:t>“ Class name “, “ Method name + what do you want to know “ </a:t>
            </a:r>
            <a:r>
              <a:rPr lang="en-US" sz="2800" b="1" dirty="0">
                <a:solidFill>
                  <a:schemeClr val="accent6">
                    <a:alpha val="30000"/>
                  </a:schemeClr>
                </a:solidFill>
              </a:rPr>
              <a:t>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27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415B8-15BC-E84B-A0F7-60EC18047CA3}"/>
              </a:ext>
            </a:extLst>
          </p:cNvPr>
          <p:cNvSpPr/>
          <p:nvPr/>
        </p:nvSpPr>
        <p:spPr>
          <a:xfrm>
            <a:off x="502698" y="2240933"/>
            <a:ext cx="11532592" cy="439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ts val="1000"/>
              </a:spcBef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Verbose - All system logs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Debug - All debug logs, variable values, debugging notes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Info - Status info,  such as database connection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Warning - Unexpected behavior, non-fatal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Error - Serious error conditions, exceptions, crashes only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Assert – wtf (should never happen)</a:t>
            </a:r>
          </a:p>
        </p:txBody>
      </p:sp>
    </p:spTree>
    <p:extLst>
      <p:ext uri="{BB962C8B-B14F-4D97-AF65-F5344CB8AC3E}">
        <p14:creationId xmlns:p14="http://schemas.microsoft.com/office/powerpoint/2010/main" val="3007652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A33F79A-0128-DA45-8A12-7D472675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9" y="0"/>
            <a:ext cx="108984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5FD88-7A04-BB4D-B498-20A0F304CED1}"/>
              </a:ext>
            </a:extLst>
          </p:cNvPr>
          <p:cNvSpPr txBox="1"/>
          <p:nvPr/>
        </p:nvSpPr>
        <p:spPr>
          <a:xfrm>
            <a:off x="-22300" y="4631961"/>
            <a:ext cx="131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Logcat pane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0FC56-B281-0047-ABE9-0C0B333B831C}"/>
              </a:ext>
            </a:extLst>
          </p:cNvPr>
          <p:cNvSpPr txBox="1"/>
          <p:nvPr/>
        </p:nvSpPr>
        <p:spPr>
          <a:xfrm>
            <a:off x="59261" y="6343339"/>
            <a:ext cx="115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Logcat tab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5C15B7-DE23-FB40-ABA4-7A8F19BA25C0}"/>
              </a:ext>
            </a:extLst>
          </p:cNvPr>
          <p:cNvSpPr/>
          <p:nvPr/>
        </p:nvSpPr>
        <p:spPr>
          <a:xfrm>
            <a:off x="1211949" y="6374646"/>
            <a:ext cx="706792" cy="35009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4690954-4953-CD4F-B74E-12EE6DED2787}"/>
              </a:ext>
            </a:extLst>
          </p:cNvPr>
          <p:cNvSpPr/>
          <p:nvPr/>
        </p:nvSpPr>
        <p:spPr>
          <a:xfrm>
            <a:off x="1276506" y="4655210"/>
            <a:ext cx="2321133" cy="34608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9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78E4678-20B3-7249-BA83-C346415E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62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B53E68-F3DB-6E4A-B67C-B48536B899F4}"/>
              </a:ext>
            </a:extLst>
          </p:cNvPr>
          <p:cNvSpPr/>
          <p:nvPr/>
        </p:nvSpPr>
        <p:spPr>
          <a:xfrm>
            <a:off x="7005404" y="1423348"/>
            <a:ext cx="48668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Log.d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MainActivity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", "Hello World");</a:t>
            </a:r>
            <a:endParaRPr lang="en-US" b="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BE6C01-29B4-5E46-8C39-3C20D768FB63}"/>
              </a:ext>
            </a:extLst>
          </p:cNvPr>
          <p:cNvSpPr/>
          <p:nvPr/>
        </p:nvSpPr>
        <p:spPr>
          <a:xfrm>
            <a:off x="685800" y="4140343"/>
            <a:ext cx="1066487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09-12 14:28:07.971 4304 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com.example.android.helloworld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MainActivity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Hello World</a:t>
            </a:r>
          </a:p>
          <a:p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604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>
            <a:extLst>
              <a:ext uri="{FF2B5EF4-FFF2-40B4-BE49-F238E27FC236}">
                <a16:creationId xmlns:a16="http://schemas.microsoft.com/office/drawing/2014/main" id="{639408E0-2C65-B748-854D-C42867AE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DB16E119-9FE5-574E-9A73-39567997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71" y="2086655"/>
            <a:ext cx="13970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3B574-849C-AF40-9EF9-B823F201E031}"/>
              </a:ext>
            </a:extLst>
          </p:cNvPr>
          <p:cNvSpPr/>
          <p:nvPr/>
        </p:nvSpPr>
        <p:spPr>
          <a:xfrm>
            <a:off x="92598" y="3940855"/>
            <a:ext cx="12192000" cy="291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790F9-AD23-AF42-BC31-6204413A79EF}"/>
              </a:ext>
            </a:extLst>
          </p:cNvPr>
          <p:cNvSpPr/>
          <p:nvPr/>
        </p:nvSpPr>
        <p:spPr>
          <a:xfrm>
            <a:off x="3512664" y="4937762"/>
            <a:ext cx="60960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Displays logs with levels at this level or higher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09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EB542E-BD22-504E-B34F-DEA80F774E92}"/>
              </a:ext>
            </a:extLst>
          </p:cNvPr>
          <p:cNvSpPr/>
          <p:nvPr/>
        </p:nvSpPr>
        <p:spPr>
          <a:xfrm>
            <a:off x="2207961" y="2890391"/>
            <a:ext cx="77760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Unexpected behaviors</a:t>
            </a:r>
          </a:p>
        </p:txBody>
      </p:sp>
    </p:spTree>
    <p:extLst>
      <p:ext uri="{BB962C8B-B14F-4D97-AF65-F5344CB8AC3E}">
        <p14:creationId xmlns:p14="http://schemas.microsoft.com/office/powerpoint/2010/main" val="974241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>
            <a:extLst>
              <a:ext uri="{FF2B5EF4-FFF2-40B4-BE49-F238E27FC236}">
                <a16:creationId xmlns:a16="http://schemas.microsoft.com/office/drawing/2014/main" id="{75C9A18A-8CF8-244D-8C83-F01E138B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DB2F517-9303-1F4D-8F63-A61D13F09740}"/>
              </a:ext>
            </a:extLst>
          </p:cNvPr>
          <p:cNvSpPr/>
          <p:nvPr/>
        </p:nvSpPr>
        <p:spPr>
          <a:xfrm>
            <a:off x="4207329" y="196306"/>
            <a:ext cx="274320" cy="261257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C799ED2-185D-E745-9216-EF379803A3F0}"/>
              </a:ext>
            </a:extLst>
          </p:cNvPr>
          <p:cNvSpPr/>
          <p:nvPr/>
        </p:nvSpPr>
        <p:spPr>
          <a:xfrm>
            <a:off x="4481649" y="168184"/>
            <a:ext cx="5778500" cy="3175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477314-2FF2-9F40-B44B-F45083DF41E7}"/>
              </a:ext>
            </a:extLst>
          </p:cNvPr>
          <p:cNvSpPr/>
          <p:nvPr/>
        </p:nvSpPr>
        <p:spPr>
          <a:xfrm>
            <a:off x="10202818" y="60234"/>
            <a:ext cx="508000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7177" name="Picture 9">
            <a:extLst>
              <a:ext uri="{FF2B5EF4-FFF2-40B4-BE49-F238E27FC236}">
                <a16:creationId xmlns:a16="http://schemas.microsoft.com/office/drawing/2014/main" id="{275B6174-2965-2C45-BF6C-2E5D1B63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634" y="140062"/>
            <a:ext cx="1184365" cy="11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41D9ACD9-E0DB-C240-BE03-587BC93FD095}"/>
              </a:ext>
            </a:extLst>
          </p:cNvPr>
          <p:cNvSpPr/>
          <p:nvPr/>
        </p:nvSpPr>
        <p:spPr>
          <a:xfrm>
            <a:off x="444500" y="3866606"/>
            <a:ext cx="643165" cy="28937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C8B5401E-CFF1-BD4C-BCDD-00570A22310C}"/>
              </a:ext>
            </a:extLst>
          </p:cNvPr>
          <p:cNvSpPr/>
          <p:nvPr/>
        </p:nvSpPr>
        <p:spPr>
          <a:xfrm>
            <a:off x="1087665" y="3838484"/>
            <a:ext cx="9172484" cy="3175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7C04D1-4981-E14A-A6B9-F571DFB5A891}"/>
              </a:ext>
            </a:extLst>
          </p:cNvPr>
          <p:cNvSpPr/>
          <p:nvPr/>
        </p:nvSpPr>
        <p:spPr>
          <a:xfrm>
            <a:off x="10199734" y="3743234"/>
            <a:ext cx="508000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12CA9-0311-684F-8BE0-26657327E5BB}"/>
              </a:ext>
            </a:extLst>
          </p:cNvPr>
          <p:cNvSpPr txBox="1"/>
          <p:nvPr/>
        </p:nvSpPr>
        <p:spPr>
          <a:xfrm>
            <a:off x="10755630" y="3688129"/>
            <a:ext cx="118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Debugger pane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20A93-C135-F948-A164-8E4701838EEF}"/>
              </a:ext>
            </a:extLst>
          </p:cNvPr>
          <p:cNvSpPr/>
          <p:nvPr/>
        </p:nvSpPr>
        <p:spPr>
          <a:xfrm>
            <a:off x="10199734" y="5496177"/>
            <a:ext cx="190699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Menu:</a:t>
            </a:r>
            <a:endParaRPr lang="en-US" b="0" dirty="0">
              <a:effectLst/>
            </a:endParaRPr>
          </a:p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Run &gt; Debug 'your app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51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54713EAD-A5EC-E54D-9E07-49D85E44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307"/>
            <a:ext cx="9305365" cy="603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985A8D-42D4-5B41-BDD7-50E0F5D93779}"/>
              </a:ext>
            </a:extLst>
          </p:cNvPr>
          <p:cNvSpPr/>
          <p:nvPr/>
        </p:nvSpPr>
        <p:spPr>
          <a:xfrm>
            <a:off x="412377" y="6075360"/>
            <a:ext cx="179294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Frames</a:t>
            </a:r>
            <a:endParaRPr lang="en-US" b="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13952-39F9-5B44-81E8-274FEF9F2C76}"/>
              </a:ext>
            </a:extLst>
          </p:cNvPr>
          <p:cNvSpPr/>
          <p:nvPr/>
        </p:nvSpPr>
        <p:spPr>
          <a:xfrm>
            <a:off x="2617695" y="6075360"/>
            <a:ext cx="46257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Variables</a:t>
            </a:r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4F2-ADF6-0549-8240-DE44541521FC}"/>
              </a:ext>
            </a:extLst>
          </p:cNvPr>
          <p:cNvSpPr/>
          <p:nvPr/>
        </p:nvSpPr>
        <p:spPr>
          <a:xfrm>
            <a:off x="7404848" y="6075360"/>
            <a:ext cx="159571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Watches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1783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</p:spTree>
    <p:extLst>
      <p:ext uri="{BB962C8B-B14F-4D97-AF65-F5344CB8AC3E}">
        <p14:creationId xmlns:p14="http://schemas.microsoft.com/office/powerpoint/2010/main" val="1644646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</p:spTree>
    <p:extLst>
      <p:ext uri="{BB962C8B-B14F-4D97-AF65-F5344CB8AC3E}">
        <p14:creationId xmlns:p14="http://schemas.microsoft.com/office/powerpoint/2010/main" val="3437055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38019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660162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3875449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0F6DF-4B64-0545-9611-ECB1A18FEE2A}"/>
              </a:ext>
            </a:extLst>
          </p:cNvPr>
          <p:cNvCxnSpPr>
            <a:cxnSpLocks/>
          </p:cNvCxnSpPr>
          <p:nvPr/>
        </p:nvCxnSpPr>
        <p:spPr>
          <a:xfrm flipH="1" flipV="1">
            <a:off x="5890404" y="3594057"/>
            <a:ext cx="160497" cy="14576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F283F0-1C8E-6C4E-B478-E75267C329CF}"/>
              </a:ext>
            </a:extLst>
          </p:cNvPr>
          <p:cNvSpPr txBox="1"/>
          <p:nvPr/>
        </p:nvSpPr>
        <p:spPr>
          <a:xfrm>
            <a:off x="5405691" y="5051666"/>
            <a:ext cx="15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step into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251731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0F6DF-4B64-0545-9611-ECB1A18FEE2A}"/>
              </a:ext>
            </a:extLst>
          </p:cNvPr>
          <p:cNvCxnSpPr>
            <a:cxnSpLocks/>
          </p:cNvCxnSpPr>
          <p:nvPr/>
        </p:nvCxnSpPr>
        <p:spPr>
          <a:xfrm flipH="1" flipV="1">
            <a:off x="5890404" y="3594057"/>
            <a:ext cx="160497" cy="14576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F283F0-1C8E-6C4E-B478-E75267C329CF}"/>
              </a:ext>
            </a:extLst>
          </p:cNvPr>
          <p:cNvSpPr txBox="1"/>
          <p:nvPr/>
        </p:nvSpPr>
        <p:spPr>
          <a:xfrm>
            <a:off x="5405691" y="5051666"/>
            <a:ext cx="15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step into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A862B8-518D-2448-BC25-1761F8C1302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435845" y="3512872"/>
            <a:ext cx="1509638" cy="135412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1E00FE-EF0A-D944-9F43-E93328AF3267}"/>
              </a:ext>
            </a:extLst>
          </p:cNvPr>
          <p:cNvSpPr txBox="1"/>
          <p:nvPr/>
        </p:nvSpPr>
        <p:spPr>
          <a:xfrm>
            <a:off x="7457657" y="4867000"/>
            <a:ext cx="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out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141488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25635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EB542E-BD22-504E-B34F-DEA80F774E92}"/>
              </a:ext>
            </a:extLst>
          </p:cNvPr>
          <p:cNvSpPr/>
          <p:nvPr/>
        </p:nvSpPr>
        <p:spPr>
          <a:xfrm>
            <a:off x="545867" y="2890391"/>
            <a:ext cx="10179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behaviors </a:t>
            </a:r>
            <a:r>
              <a:rPr lang="en-US" sz="6400" b="1" dirty="0">
                <a:solidFill>
                  <a:srgbClr val="C00000"/>
                </a:solidFill>
              </a:rPr>
              <a:t>= Bugs</a:t>
            </a:r>
          </a:p>
        </p:txBody>
      </p:sp>
    </p:spTree>
    <p:extLst>
      <p:ext uri="{BB962C8B-B14F-4D97-AF65-F5344CB8AC3E}">
        <p14:creationId xmlns:p14="http://schemas.microsoft.com/office/powerpoint/2010/main" val="3217717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FFCA81-E489-D148-B9E2-49B781F74AF2}"/>
              </a:ext>
            </a:extLst>
          </p:cNvPr>
          <p:cNvCxnSpPr>
            <a:cxnSpLocks/>
          </p:cNvCxnSpPr>
          <p:nvPr/>
        </p:nvCxnSpPr>
        <p:spPr>
          <a:xfrm>
            <a:off x="3251200" y="2474615"/>
            <a:ext cx="1905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2B9B6-80E1-5745-88DE-A8379D1C7682}"/>
              </a:ext>
            </a:extLst>
          </p:cNvPr>
          <p:cNvSpPr txBox="1"/>
          <p:nvPr/>
        </p:nvSpPr>
        <p:spPr>
          <a:xfrm>
            <a:off x="2004488" y="2243782"/>
            <a:ext cx="9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595936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FFCA81-E489-D148-B9E2-49B781F74AF2}"/>
              </a:ext>
            </a:extLst>
          </p:cNvPr>
          <p:cNvCxnSpPr>
            <a:cxnSpLocks/>
          </p:cNvCxnSpPr>
          <p:nvPr/>
        </p:nvCxnSpPr>
        <p:spPr>
          <a:xfrm>
            <a:off x="3251200" y="2474615"/>
            <a:ext cx="1905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2B9B6-80E1-5745-88DE-A8379D1C7682}"/>
              </a:ext>
            </a:extLst>
          </p:cNvPr>
          <p:cNvSpPr txBox="1"/>
          <p:nvPr/>
        </p:nvSpPr>
        <p:spPr>
          <a:xfrm>
            <a:off x="2004488" y="2243782"/>
            <a:ext cx="9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C3EF9-8F03-D54D-B74D-406512D1BF54}"/>
              </a:ext>
            </a:extLst>
          </p:cNvPr>
          <p:cNvCxnSpPr>
            <a:cxnSpLocks/>
          </p:cNvCxnSpPr>
          <p:nvPr/>
        </p:nvCxnSpPr>
        <p:spPr>
          <a:xfrm flipV="1">
            <a:off x="3251200" y="3776712"/>
            <a:ext cx="1905000" cy="70003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C4D18F-4902-8249-8558-9C389CCE7B0F}"/>
              </a:ext>
            </a:extLst>
          </p:cNvPr>
          <p:cNvSpPr txBox="1"/>
          <p:nvPr/>
        </p:nvSpPr>
        <p:spPr>
          <a:xfrm>
            <a:off x="1610261" y="447571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Mute all breakpoints</a:t>
            </a:r>
          </a:p>
        </p:txBody>
      </p:sp>
    </p:spTree>
    <p:extLst>
      <p:ext uri="{BB962C8B-B14F-4D97-AF65-F5344CB8AC3E}">
        <p14:creationId xmlns:p14="http://schemas.microsoft.com/office/powerpoint/2010/main" val="2997627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091623-0966-444B-8DD5-EF587FB6293B}"/>
              </a:ext>
            </a:extLst>
          </p:cNvPr>
          <p:cNvSpPr/>
          <p:nvPr/>
        </p:nvSpPr>
        <p:spPr>
          <a:xfrm>
            <a:off x="3974432" y="2890391"/>
            <a:ext cx="4243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4030184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091623-0966-444B-8DD5-EF587FB6293B}"/>
              </a:ext>
            </a:extLst>
          </p:cNvPr>
          <p:cNvSpPr/>
          <p:nvPr/>
        </p:nvSpPr>
        <p:spPr>
          <a:xfrm>
            <a:off x="3974432" y="248791"/>
            <a:ext cx="4243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Breakpoints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AB160-4DE7-3649-8BEB-103FF27BB8F5}"/>
              </a:ext>
            </a:extLst>
          </p:cNvPr>
          <p:cNvSpPr/>
          <p:nvPr/>
        </p:nvSpPr>
        <p:spPr>
          <a:xfrm>
            <a:off x="571500" y="2890391"/>
            <a:ext cx="11290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Allow you to stop the execution at which line you want.</a:t>
            </a:r>
          </a:p>
        </p:txBody>
      </p:sp>
    </p:spTree>
    <p:extLst>
      <p:ext uri="{BB962C8B-B14F-4D97-AF65-F5344CB8AC3E}">
        <p14:creationId xmlns:p14="http://schemas.microsoft.com/office/powerpoint/2010/main" val="15521796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811033" y="2890391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87604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Why testing is important?</a:t>
            </a:r>
          </a:p>
        </p:txBody>
      </p:sp>
    </p:spTree>
    <p:extLst>
      <p:ext uri="{BB962C8B-B14F-4D97-AF65-F5344CB8AC3E}">
        <p14:creationId xmlns:p14="http://schemas.microsoft.com/office/powerpoint/2010/main" val="3951939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91198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Find and fix issues early</a:t>
            </a:r>
          </a:p>
        </p:txBody>
      </p:sp>
    </p:spTree>
    <p:extLst>
      <p:ext uri="{BB962C8B-B14F-4D97-AF65-F5344CB8AC3E}">
        <p14:creationId xmlns:p14="http://schemas.microsoft.com/office/powerpoint/2010/main" val="4293770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911980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Find and fix issues early</a:t>
            </a:r>
            <a:endParaRPr lang="ar-SA" sz="6400" b="1" dirty="0">
              <a:solidFill>
                <a:schemeClr val="bg1">
                  <a:alpha val="30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Less cost and effort</a:t>
            </a:r>
          </a:p>
        </p:txBody>
      </p:sp>
    </p:spTree>
    <p:extLst>
      <p:ext uri="{BB962C8B-B14F-4D97-AF65-F5344CB8AC3E}">
        <p14:creationId xmlns:p14="http://schemas.microsoft.com/office/powerpoint/2010/main" val="39298245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7" y="1643448"/>
            <a:ext cx="97448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Find and fix issues early</a:t>
            </a:r>
            <a:endParaRPr lang="ar-SA" sz="6400" b="1" dirty="0">
              <a:solidFill>
                <a:schemeClr val="bg1">
                  <a:alpha val="30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Less cost and effort</a:t>
            </a:r>
          </a:p>
        </p:txBody>
      </p:sp>
    </p:spTree>
    <p:extLst>
      <p:ext uri="{BB962C8B-B14F-4D97-AF65-F5344CB8AC3E}">
        <p14:creationId xmlns:p14="http://schemas.microsoft.com/office/powerpoint/2010/main" val="801775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2C789D-8637-F946-9E7E-BD8D0B183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2"/>
            <a:ext cx="12192000" cy="6858000"/>
          </a:xfrm>
          <a:prstGeom prst="rect">
            <a:avLst/>
          </a:prstGeom>
          <a:solidFill>
            <a:srgbClr val="00B0F0"/>
          </a:solidFill>
        </p:spPr>
      </p:pic>
    </p:spTree>
    <p:extLst>
      <p:ext uri="{BB962C8B-B14F-4D97-AF65-F5344CB8AC3E}">
        <p14:creationId xmlns:p14="http://schemas.microsoft.com/office/powerpoint/2010/main" val="209023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bugs?</a:t>
            </a:r>
          </a:p>
        </p:txBody>
      </p:sp>
    </p:spTree>
    <p:extLst>
      <p:ext uri="{BB962C8B-B14F-4D97-AF65-F5344CB8AC3E}">
        <p14:creationId xmlns:p14="http://schemas.microsoft.com/office/powerpoint/2010/main" val="228546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462105" y="2890391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Type of Testing</a:t>
            </a:r>
          </a:p>
        </p:txBody>
      </p:sp>
    </p:spTree>
    <p:extLst>
      <p:ext uri="{BB962C8B-B14F-4D97-AF65-F5344CB8AC3E}">
        <p14:creationId xmlns:p14="http://schemas.microsoft.com/office/powerpoint/2010/main" val="38698273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1839857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3746720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70835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6349956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5588515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383823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6917472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068746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50319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38466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10720169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57ACE-8397-0E4D-9842-BA2674176082}"/>
              </a:ext>
            </a:extLst>
          </p:cNvPr>
          <p:cNvSpPr/>
          <p:nvPr/>
        </p:nvSpPr>
        <p:spPr>
          <a:xfrm>
            <a:off x="822005" y="5615607"/>
            <a:ext cx="38711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7223059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57ACE-8397-0E4D-9842-BA2674176082}"/>
              </a:ext>
            </a:extLst>
          </p:cNvPr>
          <p:cNvSpPr/>
          <p:nvPr/>
        </p:nvSpPr>
        <p:spPr>
          <a:xfrm>
            <a:off x="822005" y="5615607"/>
            <a:ext cx="38711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AD0023-A899-6242-8C49-00E48780EAB8}"/>
              </a:ext>
            </a:extLst>
          </p:cNvPr>
          <p:cNvSpPr/>
          <p:nvPr/>
        </p:nvSpPr>
        <p:spPr>
          <a:xfrm>
            <a:off x="61254" y="2462963"/>
            <a:ext cx="4099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Acceptance</a:t>
            </a:r>
          </a:p>
        </p:txBody>
      </p:sp>
    </p:spTree>
    <p:extLst>
      <p:ext uri="{BB962C8B-B14F-4D97-AF65-F5344CB8AC3E}">
        <p14:creationId xmlns:p14="http://schemas.microsoft.com/office/powerpoint/2010/main" val="23731550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57ACE-8397-0E4D-9842-BA2674176082}"/>
              </a:ext>
            </a:extLst>
          </p:cNvPr>
          <p:cNvSpPr/>
          <p:nvPr/>
        </p:nvSpPr>
        <p:spPr>
          <a:xfrm>
            <a:off x="822005" y="5615607"/>
            <a:ext cx="38711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AD0023-A899-6242-8C49-00E48780EAB8}"/>
              </a:ext>
            </a:extLst>
          </p:cNvPr>
          <p:cNvSpPr/>
          <p:nvPr/>
        </p:nvSpPr>
        <p:spPr>
          <a:xfrm>
            <a:off x="61254" y="2462963"/>
            <a:ext cx="4099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Acceptance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FDDA7-F37E-474B-9B6B-96E5941C3842}"/>
              </a:ext>
            </a:extLst>
          </p:cNvPr>
          <p:cNvSpPr/>
          <p:nvPr/>
        </p:nvSpPr>
        <p:spPr>
          <a:xfrm>
            <a:off x="3747230" y="3367953"/>
            <a:ext cx="52012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And so many…</a:t>
            </a:r>
          </a:p>
        </p:txBody>
      </p:sp>
    </p:spTree>
    <p:extLst>
      <p:ext uri="{BB962C8B-B14F-4D97-AF65-F5344CB8AC3E}">
        <p14:creationId xmlns:p14="http://schemas.microsoft.com/office/powerpoint/2010/main" val="6504991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Android testing</a:t>
            </a:r>
          </a:p>
        </p:txBody>
      </p:sp>
    </p:spTree>
    <p:extLst>
      <p:ext uri="{BB962C8B-B14F-4D97-AF65-F5344CB8AC3E}">
        <p14:creationId xmlns:p14="http://schemas.microsoft.com/office/powerpoint/2010/main" val="12596294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</a:t>
            </a: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9984-6AA6-B149-AD49-B46FD4EC0EDE}"/>
              </a:ext>
            </a:extLst>
          </p:cNvPr>
          <p:cNvSpPr/>
          <p:nvPr/>
        </p:nvSpPr>
        <p:spPr>
          <a:xfrm>
            <a:off x="643769" y="2648338"/>
            <a:ext cx="86580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main—code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558571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9984-6AA6-B149-AD49-B46FD4EC0EDE}"/>
              </a:ext>
            </a:extLst>
          </p:cNvPr>
          <p:cNvSpPr/>
          <p:nvPr/>
        </p:nvSpPr>
        <p:spPr>
          <a:xfrm>
            <a:off x="643769" y="2648338"/>
            <a:ext cx="86580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30000"/>
                  </a:schemeClr>
                </a:solidFill>
              </a:rPr>
              <a:t>main—code and resources</a:t>
            </a:r>
          </a:p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(test)—local unit tests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BC97C-B938-B44B-BD2F-74F2450883DC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</a:t>
            </a: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8357258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9984-6AA6-B149-AD49-B46FD4EC0EDE}"/>
              </a:ext>
            </a:extLst>
          </p:cNvPr>
          <p:cNvSpPr/>
          <p:nvPr/>
        </p:nvSpPr>
        <p:spPr>
          <a:xfrm>
            <a:off x="643769" y="2648338"/>
            <a:ext cx="1090446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30000"/>
                  </a:schemeClr>
                </a:solidFill>
              </a:rPr>
              <a:t>main—code and resources</a:t>
            </a:r>
          </a:p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30000"/>
                  </a:schemeClr>
                </a:solidFill>
              </a:rPr>
              <a:t>(test)—local unit tests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bg1">
                    <a:alpha val="99000"/>
                  </a:schemeClr>
                </a:solidFill>
              </a:rPr>
              <a:t>androidTest</a:t>
            </a: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)—instrumented tests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40CE8-6AB1-B742-9999-046EE5BEC566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</a:t>
            </a: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58235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532911" y="2890391"/>
            <a:ext cx="31261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7763726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376156" y="290882"/>
            <a:ext cx="31261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Unit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6A5CB-F80D-5940-B0BA-E91CEC295432}"/>
              </a:ext>
            </a:extLst>
          </p:cNvPr>
          <p:cNvSpPr/>
          <p:nvPr/>
        </p:nvSpPr>
        <p:spPr>
          <a:xfrm>
            <a:off x="457084" y="2219831"/>
            <a:ext cx="112778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Test the smallest testable part</a:t>
            </a:r>
          </a:p>
        </p:txBody>
      </p:sp>
    </p:spTree>
    <p:extLst>
      <p:ext uri="{BB962C8B-B14F-4D97-AF65-F5344CB8AC3E}">
        <p14:creationId xmlns:p14="http://schemas.microsoft.com/office/powerpoint/2010/main" val="40703304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376156" y="290882"/>
            <a:ext cx="31261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Unit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6A5CB-F80D-5940-B0BA-E91CEC295432}"/>
              </a:ext>
            </a:extLst>
          </p:cNvPr>
          <p:cNvSpPr/>
          <p:nvPr/>
        </p:nvSpPr>
        <p:spPr>
          <a:xfrm>
            <a:off x="457084" y="2219831"/>
            <a:ext cx="1127783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 the smallest testable part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Isolate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412777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62203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Wrong values</a:t>
            </a:r>
          </a:p>
        </p:txBody>
      </p:sp>
    </p:spTree>
    <p:extLst>
      <p:ext uri="{BB962C8B-B14F-4D97-AF65-F5344CB8AC3E}">
        <p14:creationId xmlns:p14="http://schemas.microsoft.com/office/powerpoint/2010/main" val="30823277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9926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077718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Define a use case</a:t>
            </a:r>
          </a:p>
        </p:txBody>
      </p:sp>
    </p:spTree>
    <p:extLst>
      <p:ext uri="{BB962C8B-B14F-4D97-AF65-F5344CB8AC3E}">
        <p14:creationId xmlns:p14="http://schemas.microsoft.com/office/powerpoint/2010/main" val="19609949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Define a use case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Write test code</a:t>
            </a:r>
          </a:p>
        </p:txBody>
      </p:sp>
    </p:spTree>
    <p:extLst>
      <p:ext uri="{BB962C8B-B14F-4D97-AF65-F5344CB8AC3E}">
        <p14:creationId xmlns:p14="http://schemas.microsoft.com/office/powerpoint/2010/main" val="3333999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Define a use case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Write test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9072918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811033" y="616748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2026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1459</Words>
  <Application>Microsoft Macintosh PowerPoint</Application>
  <PresentationFormat>Widescreen</PresentationFormat>
  <Paragraphs>481</Paragraphs>
  <Slides>94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140064015 Bassam A . Almutairi</dc:creator>
  <cp:lastModifiedBy>140064015 Bassam A . Almutairi</cp:lastModifiedBy>
  <cp:revision>26</cp:revision>
  <dcterms:created xsi:type="dcterms:W3CDTF">2021-01-01T11:05:51Z</dcterms:created>
  <dcterms:modified xsi:type="dcterms:W3CDTF">2021-01-02T21:21:59Z</dcterms:modified>
</cp:coreProperties>
</file>