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7" r:id="rId1"/>
  </p:sldMasterIdLst>
  <p:sldIdLst>
    <p:sldId id="256" r:id="rId2"/>
    <p:sldId id="277" r:id="rId3"/>
    <p:sldId id="278" r:id="rId4"/>
    <p:sldId id="279" r:id="rId5"/>
    <p:sldId id="280" r:id="rId6"/>
    <p:sldId id="281" r:id="rId7"/>
    <p:sldId id="282" r:id="rId8"/>
    <p:sldId id="283" r:id="rId9"/>
    <p:sldId id="284" r:id="rId10"/>
    <p:sldId id="285" r:id="rId11"/>
    <p:sldId id="286" r:id="rId12"/>
    <p:sldId id="261" r:id="rId13"/>
    <p:sldId id="275" r:id="rId14"/>
    <p:sldId id="295" r:id="rId15"/>
    <p:sldId id="288" r:id="rId16"/>
    <p:sldId id="289" r:id="rId17"/>
    <p:sldId id="294" r:id="rId18"/>
    <p:sldId id="291" r:id="rId19"/>
    <p:sldId id="292" r:id="rId20"/>
    <p:sldId id="293"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033" autoAdjust="0"/>
    <p:restoredTop sz="94660"/>
  </p:normalViewPr>
  <p:slideViewPr>
    <p:cSldViewPr>
      <p:cViewPr varScale="1">
        <p:scale>
          <a:sx n="110" d="100"/>
          <a:sy n="110" d="100"/>
        </p:scale>
        <p:origin x="1536" y="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8" name="Group 17"/>
          <p:cNvGrpSpPr/>
          <p:nvPr/>
        </p:nvGrpSpPr>
        <p:grpSpPr>
          <a:xfrm>
            <a:off x="0" y="0"/>
            <a:ext cx="9144677" cy="6858000"/>
            <a:chOff x="0" y="0"/>
            <a:chExt cx="9144677" cy="6858000"/>
          </a:xfrm>
        </p:grpSpPr>
        <p:pic>
          <p:nvPicPr>
            <p:cNvPr id="8" name="Picture 7" descr="S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1" name="Rectangle 10"/>
            <p:cNvSpPr/>
            <p:nvPr/>
          </p:nvSpPr>
          <p:spPr>
            <a:xfrm>
              <a:off x="1515532" y="1520422"/>
              <a:ext cx="6112935" cy="3818468"/>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2" name="Picture 11"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959"/>
            <a:stretch/>
          </p:blipFill>
          <p:spPr>
            <a:xfrm>
              <a:off x="0" y="3128434"/>
              <a:ext cx="1664208" cy="612648"/>
            </a:xfrm>
            <a:prstGeom prst="rect">
              <a:avLst/>
            </a:prstGeom>
          </p:spPr>
        </p:pic>
        <p:pic>
          <p:nvPicPr>
            <p:cNvPr id="13" name="Picture 12"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959"/>
            <a:stretch/>
          </p:blipFill>
          <p:spPr>
            <a:xfrm>
              <a:off x="7480469" y="3128434"/>
              <a:ext cx="1664208" cy="612648"/>
            </a:xfrm>
            <a:prstGeom prst="rect">
              <a:avLst/>
            </a:prstGeom>
          </p:spPr>
        </p:pic>
      </p:grpSp>
      <p:sp>
        <p:nvSpPr>
          <p:cNvPr id="2" name="Title 1"/>
          <p:cNvSpPr>
            <a:spLocks noGrp="1"/>
          </p:cNvSpPr>
          <p:nvPr>
            <p:ph type="ctrTitle"/>
          </p:nvPr>
        </p:nvSpPr>
        <p:spPr>
          <a:xfrm>
            <a:off x="1921934" y="1811863"/>
            <a:ext cx="5308866" cy="1515533"/>
          </a:xfrm>
        </p:spPr>
        <p:txBody>
          <a:bodyPr anchor="b">
            <a:noAutofit/>
          </a:bodyPr>
          <a:lstStyle>
            <a:lvl1pPr algn="ctr">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1921934" y="3598327"/>
            <a:ext cx="5308866" cy="1377651"/>
          </a:xfrm>
        </p:spPr>
        <p:txBody>
          <a:bodyPr anchor="t">
            <a:normAutofit/>
          </a:bodyPr>
          <a:lstStyle>
            <a:lvl1pPr marL="0" indent="0" algn="ctr">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6065417" y="5054602"/>
            <a:ext cx="673276" cy="279400"/>
          </a:xfrm>
        </p:spPr>
        <p:txBody>
          <a:bodyPr/>
          <a:lstStyle/>
          <a:p>
            <a:fld id="{1D8BD707-D9CF-40AE-B4C6-C98DA3205C09}" type="datetimeFigureOut">
              <a:rPr lang="en-US" smtClean="0"/>
              <a:pPr/>
              <a:t>8/27/2019</a:t>
            </a:fld>
            <a:endParaRPr lang="en-US"/>
          </a:p>
        </p:txBody>
      </p:sp>
      <p:sp>
        <p:nvSpPr>
          <p:cNvPr id="5" name="Footer Placeholder 4"/>
          <p:cNvSpPr>
            <a:spLocks noGrp="1"/>
          </p:cNvSpPr>
          <p:nvPr>
            <p:ph type="ftr" sz="quarter" idx="11"/>
          </p:nvPr>
        </p:nvSpPr>
        <p:spPr>
          <a:xfrm>
            <a:off x="1921934" y="5054602"/>
            <a:ext cx="4064860" cy="279400"/>
          </a:xfrm>
        </p:spPr>
        <p:txBody>
          <a:bodyPr/>
          <a:lstStyle/>
          <a:p>
            <a:endParaRPr lang="en-US"/>
          </a:p>
        </p:txBody>
      </p:sp>
      <p:sp>
        <p:nvSpPr>
          <p:cNvPr id="6" name="Slide Number Placeholder 5"/>
          <p:cNvSpPr>
            <a:spLocks noGrp="1"/>
          </p:cNvSpPr>
          <p:nvPr>
            <p:ph type="sldNum" sz="quarter" idx="12"/>
          </p:nvPr>
        </p:nvSpPr>
        <p:spPr>
          <a:xfrm>
            <a:off x="6817317" y="5054602"/>
            <a:ext cx="413483" cy="279400"/>
          </a:xfrm>
        </p:spPr>
        <p:txBody>
          <a:bodyPr/>
          <a:lstStyle/>
          <a:p>
            <a:fld id="{B6F15528-21DE-4FAA-801E-634DDDAF4B2B}" type="slidenum">
              <a:rPr lang="en-US" smtClean="0"/>
              <a:pPr/>
              <a:t>‹#›</a:t>
            </a:fld>
            <a:endParaRPr lang="en-US"/>
          </a:p>
        </p:txBody>
      </p:sp>
      <p:cxnSp>
        <p:nvCxnSpPr>
          <p:cNvPr id="15" name="Straight Connector 14"/>
          <p:cNvCxnSpPr/>
          <p:nvPr/>
        </p:nvCxnSpPr>
        <p:spPr>
          <a:xfrm>
            <a:off x="2019825" y="3471329"/>
            <a:ext cx="5113083"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67683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6" y="4815415"/>
            <a:ext cx="6798734"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26260" y="1032933"/>
            <a:ext cx="7091482" cy="3361269"/>
          </a:xfrm>
          <a:prstGeom prst="roundRect">
            <a:avLst>
              <a:gd name="adj" fmla="val 0"/>
            </a:avLst>
          </a:prstGeom>
          <a:ln w="57150" cmpd="thickThin">
            <a:solidFill>
              <a:schemeClr val="tx1">
                <a:lumMod val="50000"/>
                <a:lumOff val="5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76866" y="5382153"/>
            <a:ext cx="6798734" cy="493712"/>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2522699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6" y="906873"/>
            <a:ext cx="6798734" cy="3097860"/>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76865" y="4275666"/>
            <a:ext cx="6798736" cy="1600202"/>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cxnSp>
        <p:nvCxnSpPr>
          <p:cNvPr id="15" name="Straight Connector 14"/>
          <p:cNvCxnSpPr/>
          <p:nvPr/>
        </p:nvCxnSpPr>
        <p:spPr>
          <a:xfrm>
            <a:off x="1278465" y="4140199"/>
            <a:ext cx="6606425"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450646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34333" y="982132"/>
            <a:ext cx="6400250"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00200" y="3352799"/>
            <a:ext cx="5892798" cy="651933"/>
          </a:xfrm>
        </p:spPr>
        <p:txBody>
          <a:bodyPr anchor="ctr">
            <a:normAutofit/>
          </a:bodyPr>
          <a:lstStyle>
            <a:lvl1pPr marL="0" indent="0" algn="r">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176863" y="4343400"/>
            <a:ext cx="6798738"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14" name="TextBox 13"/>
          <p:cNvSpPr txBox="1"/>
          <p:nvPr/>
        </p:nvSpPr>
        <p:spPr>
          <a:xfrm>
            <a:off x="849969" y="905362"/>
            <a:ext cx="457319" cy="584776"/>
          </a:xfrm>
          <a:prstGeom prst="rect">
            <a:avLst/>
          </a:prstGeom>
        </p:spPr>
        <p:txBody>
          <a:bodyPr vert="horz" lIns="91440" tIns="45720" rIns="91440" bIns="45720" rtlCol="0" anchor="ctr">
            <a:noAutofit/>
          </a:bodyPr>
          <a:lstStyle/>
          <a:p>
            <a:pPr lvl="0"/>
            <a:r>
              <a:rPr lang="en-US" sz="7200" dirty="0">
                <a:solidFill>
                  <a:schemeClr val="tx1"/>
                </a:solidFill>
                <a:effectLst/>
              </a:rPr>
              <a:t>“</a:t>
            </a:r>
          </a:p>
        </p:txBody>
      </p:sp>
      <p:sp>
        <p:nvSpPr>
          <p:cNvPr id="15" name="TextBox 14"/>
          <p:cNvSpPr txBox="1"/>
          <p:nvPr/>
        </p:nvSpPr>
        <p:spPr>
          <a:xfrm>
            <a:off x="7633503" y="2827870"/>
            <a:ext cx="457319" cy="584776"/>
          </a:xfrm>
          <a:prstGeom prst="rect">
            <a:avLst/>
          </a:prstGeom>
        </p:spPr>
        <p:txBody>
          <a:bodyPr vert="horz" lIns="91440" tIns="45720" rIns="91440" bIns="45720" rtlCol="0" anchor="ctr">
            <a:noAutofit/>
          </a:bodyPr>
          <a:lstStyle/>
          <a:p>
            <a:pPr lvl="0" algn="r"/>
            <a:r>
              <a:rPr lang="en-US" sz="7200" dirty="0">
                <a:solidFill>
                  <a:schemeClr val="tx1"/>
                </a:solidFill>
                <a:effectLst/>
              </a:rPr>
              <a:t>”</a:t>
            </a:r>
          </a:p>
        </p:txBody>
      </p:sp>
      <p:cxnSp>
        <p:nvCxnSpPr>
          <p:cNvPr id="19" name="Straight Connector 18"/>
          <p:cNvCxnSpPr/>
          <p:nvPr/>
        </p:nvCxnSpPr>
        <p:spPr>
          <a:xfrm>
            <a:off x="1278466" y="4140199"/>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552840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76869" y="3308581"/>
            <a:ext cx="679872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76868" y="4777381"/>
            <a:ext cx="6798730" cy="8604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6201027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09416" y="982132"/>
            <a:ext cx="632516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8" name="Text Placeholder 2"/>
          <p:cNvSpPr>
            <a:spLocks noGrp="1"/>
          </p:cNvSpPr>
          <p:nvPr>
            <p:ph type="body" idx="13"/>
          </p:nvPr>
        </p:nvSpPr>
        <p:spPr>
          <a:xfrm>
            <a:off x="1176868" y="3639312"/>
            <a:ext cx="6798730" cy="886968"/>
          </a:xfrm>
        </p:spPr>
        <p:txBody>
          <a:bodyPr anchor="b">
            <a:normAutofit/>
          </a:bodyPr>
          <a:lstStyle>
            <a:lvl1pPr marL="0" indent="0" algn="l">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176865" y="4529667"/>
            <a:ext cx="6798736" cy="1346200"/>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12" name="TextBox 11"/>
          <p:cNvSpPr txBox="1"/>
          <p:nvPr/>
        </p:nvSpPr>
        <p:spPr>
          <a:xfrm>
            <a:off x="878060" y="896895"/>
            <a:ext cx="457319"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7649796" y="2607728"/>
            <a:ext cx="457319"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278466" y="342900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193190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76865" y="982131"/>
            <a:ext cx="6798734" cy="2294467"/>
          </a:xfrm>
        </p:spPr>
        <p:txBody>
          <a:bodyPr vert="horz" lIns="91440" tIns="45720" rIns="91440" bIns="45720" rtlCol="0" anchor="ctr">
            <a:normAutofit/>
          </a:bodyPr>
          <a:lstStyle>
            <a:lvl1pPr>
              <a:defRPr lang="en-US" sz="3200" b="0" dirty="0"/>
            </a:lvl1pPr>
          </a:lstStyle>
          <a:p>
            <a:pPr marL="0" lvl="0"/>
            <a:r>
              <a:rPr lang="en-US" smtClean="0"/>
              <a:t>Click to edit Master title style</a:t>
            </a:r>
            <a:endParaRPr lang="en-US" dirty="0"/>
          </a:p>
        </p:txBody>
      </p:sp>
      <p:sp>
        <p:nvSpPr>
          <p:cNvPr id="14" name="Text Placeholder 2"/>
          <p:cNvSpPr>
            <a:spLocks noGrp="1"/>
          </p:cNvSpPr>
          <p:nvPr>
            <p:ph type="body" idx="13"/>
          </p:nvPr>
        </p:nvSpPr>
        <p:spPr>
          <a:xfrm>
            <a:off x="1176868" y="3566160"/>
            <a:ext cx="6798730" cy="905256"/>
          </a:xfrm>
        </p:spPr>
        <p:txBody>
          <a:bodyPr anchor="b">
            <a:normAutofit/>
          </a:bodyPr>
          <a:lstStyle>
            <a:lvl1pPr marL="0" indent="0" algn="l">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176866" y="4470400"/>
            <a:ext cx="6798734" cy="1405467"/>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cxnSp>
        <p:nvCxnSpPr>
          <p:cNvPr id="15" name="Straight Connector 14"/>
          <p:cNvCxnSpPr/>
          <p:nvPr/>
        </p:nvCxnSpPr>
        <p:spPr>
          <a:xfrm>
            <a:off x="1278469" y="3429000"/>
            <a:ext cx="6606421"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454460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76865" y="2490135"/>
            <a:ext cx="6798736" cy="3385733"/>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8/27/2019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cxnSp>
        <p:nvCxnSpPr>
          <p:cNvPr id="14" name="Straight Connector 13"/>
          <p:cNvCxnSpPr/>
          <p:nvPr/>
        </p:nvCxnSpPr>
        <p:spPr>
          <a:xfrm>
            <a:off x="1278466" y="2354670"/>
            <a:ext cx="660642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665684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356667" y="906873"/>
            <a:ext cx="1618930" cy="496899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76867" y="906873"/>
            <a:ext cx="4915509" cy="4968993"/>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8/27/2019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cxnSp>
        <p:nvCxnSpPr>
          <p:cNvPr id="14" name="Straight Connector 13"/>
          <p:cNvCxnSpPr/>
          <p:nvPr/>
        </p:nvCxnSpPr>
        <p:spPr>
          <a:xfrm>
            <a:off x="6245512" y="906873"/>
            <a:ext cx="0" cy="4968993"/>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485904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278465" y="235626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8/27/2019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4978627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78465" y="1641413"/>
            <a:ext cx="6595534" cy="1822514"/>
          </a:xfrm>
        </p:spPr>
        <p:txBody>
          <a:bodyPr anchor="b">
            <a:normAutofit/>
          </a:bodyPr>
          <a:lstStyle>
            <a:lvl1pPr algn="ct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78465" y="3734859"/>
            <a:ext cx="6595534" cy="1090015"/>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cxnSp>
        <p:nvCxnSpPr>
          <p:cNvPr id="31" name="Straight Connector 30"/>
          <p:cNvCxnSpPr/>
          <p:nvPr/>
        </p:nvCxnSpPr>
        <p:spPr>
          <a:xfrm>
            <a:off x="1278466" y="3599392"/>
            <a:ext cx="6595533"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808182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278465" y="235626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1176866" y="915337"/>
            <a:ext cx="6798734" cy="130386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76866" y="2487168"/>
            <a:ext cx="3337560" cy="344728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5152" y="2487168"/>
            <a:ext cx="3337560" cy="344728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8/27/2019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1525080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76868" y="2658533"/>
            <a:ext cx="333756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76868" y="3243263"/>
            <a:ext cx="3337560" cy="2706624"/>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1832" y="2658533"/>
            <a:ext cx="333756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1832" y="3243263"/>
            <a:ext cx="3337560" cy="2706624"/>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8/27/2019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cxnSp>
        <p:nvCxnSpPr>
          <p:cNvPr id="41" name="Straight Connector 40"/>
          <p:cNvCxnSpPr/>
          <p:nvPr/>
        </p:nvCxnSpPr>
        <p:spPr>
          <a:xfrm>
            <a:off x="1278466" y="235467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201560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176865" y="915337"/>
            <a:ext cx="6798735" cy="1303867"/>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pPr/>
              <a:t>8/27/2019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cxnSp>
        <p:nvCxnSpPr>
          <p:cNvPr id="14" name="Straight Connector 13"/>
          <p:cNvCxnSpPr/>
          <p:nvPr/>
        </p:nvCxnSpPr>
        <p:spPr>
          <a:xfrm>
            <a:off x="1278466" y="235467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981738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8/27/2019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795999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5" y="1388534"/>
            <a:ext cx="2536798"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120062" y="982132"/>
            <a:ext cx="3855539" cy="4893735"/>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76865" y="3031065"/>
            <a:ext cx="2536798"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cxnSp>
        <p:nvCxnSpPr>
          <p:cNvPr id="16" name="Straight Connector 15"/>
          <p:cNvCxnSpPr/>
          <p:nvPr/>
        </p:nvCxnSpPr>
        <p:spPr>
          <a:xfrm>
            <a:off x="1278466" y="2912533"/>
            <a:ext cx="233359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126320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5" y="1883832"/>
            <a:ext cx="3632202" cy="1371600"/>
          </a:xfrm>
        </p:spPr>
        <p:txBody>
          <a:bodyPr anchor="b">
            <a:normAutofit/>
          </a:bodyPr>
          <a:lstStyle>
            <a:lvl1pPr algn="ctr">
              <a:defRPr sz="24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5183069" y="1032933"/>
            <a:ext cx="2929463" cy="4792136"/>
          </a:xfrm>
          <a:prstGeom prst="roundRect">
            <a:avLst>
              <a:gd name="adj" fmla="val 0"/>
            </a:avLst>
          </a:prstGeom>
          <a:ln w="57150" cmpd="thickThin">
            <a:solidFill>
              <a:schemeClr val="tx1">
                <a:lumMod val="50000"/>
                <a:lumOff val="5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76865" y="3255432"/>
            <a:ext cx="3632201" cy="182880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1779817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0" y="0"/>
            <a:ext cx="9152467" cy="6858000"/>
            <a:chOff x="0" y="0"/>
            <a:chExt cx="9152467" cy="6858000"/>
          </a:xfrm>
        </p:grpSpPr>
        <p:pic>
          <p:nvPicPr>
            <p:cNvPr id="8" name="Picture 7" descr="S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9" name="Rectangle 8"/>
            <p:cNvSpPr/>
            <p:nvPr/>
          </p:nvSpPr>
          <p:spPr>
            <a:xfrm>
              <a:off x="553888" y="542807"/>
              <a:ext cx="8039776" cy="5756392"/>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l="1" r="14240"/>
            <a:stretch/>
          </p:blipFill>
          <p:spPr>
            <a:xfrm>
              <a:off x="0" y="3128434"/>
              <a:ext cx="68580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l="1" r="14240"/>
            <a:stretch/>
          </p:blipFill>
          <p:spPr>
            <a:xfrm>
              <a:off x="8466667" y="3128434"/>
              <a:ext cx="685800" cy="606425"/>
            </a:xfrm>
            <a:prstGeom prst="rect">
              <a:avLst/>
            </a:prstGeom>
          </p:spPr>
        </p:pic>
      </p:grpSp>
      <p:sp>
        <p:nvSpPr>
          <p:cNvPr id="2" name="Title Placeholder 1"/>
          <p:cNvSpPr>
            <a:spLocks noGrp="1"/>
          </p:cNvSpPr>
          <p:nvPr>
            <p:ph type="title"/>
          </p:nvPr>
        </p:nvSpPr>
        <p:spPr>
          <a:xfrm>
            <a:off x="1176866" y="915337"/>
            <a:ext cx="6798734"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176865" y="2490135"/>
            <a:ext cx="6798736" cy="3444997"/>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356670" y="5960533"/>
            <a:ext cx="1148283"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D8BD707-D9CF-40AE-B4C6-C98DA3205C09}" type="datetimeFigureOut">
              <a:rPr lang="en-US" smtClean="0"/>
              <a:pPr/>
              <a:t>8/27/2019</a:t>
            </a:fld>
            <a:endParaRPr lang="en-US"/>
          </a:p>
        </p:txBody>
      </p:sp>
      <p:sp>
        <p:nvSpPr>
          <p:cNvPr id="5" name="Footer Placeholder 4"/>
          <p:cNvSpPr>
            <a:spLocks noGrp="1"/>
          </p:cNvSpPr>
          <p:nvPr>
            <p:ph type="ftr" sz="quarter" idx="3"/>
          </p:nvPr>
        </p:nvSpPr>
        <p:spPr>
          <a:xfrm>
            <a:off x="1176865" y="5960533"/>
            <a:ext cx="5104667"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7580091" y="5960533"/>
            <a:ext cx="39551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2848454566"/>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 id="2147483719" r:id="rId12"/>
    <p:sldLayoutId id="2147483720" r:id="rId13"/>
    <p:sldLayoutId id="2147483721" r:id="rId14"/>
    <p:sldLayoutId id="2147483722" r:id="rId15"/>
    <p:sldLayoutId id="2147483723" r:id="rId16"/>
    <p:sldLayoutId id="2147483724" r:id="rId17"/>
  </p:sldLayoutIdLst>
  <p:txStyles>
    <p:titleStyle>
      <a:lvl1pPr algn="ctr" defTabSz="457200" rtl="0" eaLnBrk="1" latinLnBrk="0" hangingPunct="1">
        <a:spcBef>
          <a:spcPct val="0"/>
        </a:spcBef>
        <a:buNone/>
        <a:defRPr sz="40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Database System</a:t>
            </a:r>
            <a:endParaRPr lang="en-US" dirty="0"/>
          </a:p>
        </p:txBody>
      </p:sp>
      <p:sp>
        <p:nvSpPr>
          <p:cNvPr id="3" name="Subtitle 2"/>
          <p:cNvSpPr>
            <a:spLocks noGrp="1"/>
          </p:cNvSpPr>
          <p:nvPr>
            <p:ph type="subTitle" idx="1"/>
          </p:nvPr>
        </p:nvSpPr>
        <p:spPr/>
        <p:txBody>
          <a:bodyPr>
            <a:normAutofit/>
          </a:bodyPr>
          <a:lstStyle/>
          <a:p>
            <a:r>
              <a:rPr lang="en-US" dirty="0" smtClean="0"/>
              <a:t>CL 203</a:t>
            </a:r>
          </a:p>
          <a:p>
            <a:r>
              <a:rPr lang="en-US" dirty="0" smtClean="0"/>
              <a:t>Lab 02</a:t>
            </a:r>
          </a:p>
          <a:p>
            <a:r>
              <a:rPr lang="en-US" dirty="0" smtClean="0"/>
              <a:t>Functions</a:t>
            </a:r>
            <a:r>
              <a:rPr lang="en-US" dirty="0"/>
              <a:t>, </a:t>
            </a:r>
            <a:r>
              <a:rPr lang="en-US" dirty="0" smtClean="0"/>
              <a:t>Dates ,Operators And Group of data</a:t>
            </a:r>
            <a:endParaRPr lang="en-US" dirty="0"/>
          </a:p>
        </p:txBody>
      </p:sp>
    </p:spTree>
    <p:extLst>
      <p:ext uri="{BB962C8B-B14F-4D97-AF65-F5344CB8AC3E}">
        <p14:creationId xmlns:p14="http://schemas.microsoft.com/office/powerpoint/2010/main" val="12907598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677834"/>
            <a:ext cx="5918200" cy="923804"/>
          </a:xfrm>
        </p:spPr>
        <p:txBody>
          <a:bodyPr/>
          <a:lstStyle/>
          <a:p>
            <a:r>
              <a:rPr lang="en-US" dirty="0"/>
              <a:t>Conversion Functions</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14400" y="1447800"/>
            <a:ext cx="7183119" cy="4267200"/>
          </a:xfrm>
        </p:spPr>
      </p:pic>
    </p:spTree>
    <p:extLst>
      <p:ext uri="{BB962C8B-B14F-4D97-AF65-F5344CB8AC3E}">
        <p14:creationId xmlns:p14="http://schemas.microsoft.com/office/powerpoint/2010/main" val="29764616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830234"/>
            <a:ext cx="6375400" cy="923804"/>
          </a:xfrm>
        </p:spPr>
        <p:txBody>
          <a:bodyPr>
            <a:normAutofit fontScale="90000"/>
          </a:bodyPr>
          <a:lstStyle/>
          <a:p>
            <a:r>
              <a:rPr lang="en-US" dirty="0"/>
              <a:t>Conversion Functions Example</a:t>
            </a:r>
          </a:p>
        </p:txBody>
      </p:sp>
      <p:pic>
        <p:nvPicPr>
          <p:cNvPr id="4" name="Content Placeholder 3"/>
          <p:cNvPicPr>
            <a:picLocks noGrp="1" noChangeAspect="1"/>
          </p:cNvPicPr>
          <p:nvPr>
            <p:ph idx="1"/>
          </p:nvPr>
        </p:nvPicPr>
        <p:blipFill>
          <a:blip r:embed="rId2"/>
          <a:stretch>
            <a:fillRect/>
          </a:stretch>
        </p:blipFill>
        <p:spPr>
          <a:xfrm>
            <a:off x="1087346" y="2057400"/>
            <a:ext cx="6895688" cy="3921423"/>
          </a:xfrm>
          <a:prstGeom prst="rect">
            <a:avLst/>
          </a:prstGeom>
        </p:spPr>
      </p:pic>
    </p:spTree>
    <p:extLst>
      <p:ext uri="{BB962C8B-B14F-4D97-AF65-F5344CB8AC3E}">
        <p14:creationId xmlns:p14="http://schemas.microsoft.com/office/powerpoint/2010/main" val="35971173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Arithmetic Operators</a:t>
            </a:r>
            <a:endParaRPr lang="en-US" dirty="0"/>
          </a:p>
        </p:txBody>
      </p:sp>
      <p:sp>
        <p:nvSpPr>
          <p:cNvPr id="3" name="Content Placeholder 2"/>
          <p:cNvSpPr>
            <a:spLocks noGrp="1"/>
          </p:cNvSpPr>
          <p:nvPr>
            <p:ph idx="1"/>
          </p:nvPr>
        </p:nvSpPr>
        <p:spPr/>
        <p:txBody>
          <a:bodyPr>
            <a:normAutofit fontScale="70000" lnSpcReduction="20000"/>
          </a:bodyPr>
          <a:lstStyle/>
          <a:p>
            <a:r>
              <a:rPr lang="en-US" b="1" dirty="0" smtClean="0"/>
              <a:t>Simple Computation:</a:t>
            </a:r>
          </a:p>
          <a:p>
            <a:pPr lvl="1"/>
            <a:r>
              <a:rPr lang="en-US" dirty="0" smtClean="0"/>
              <a:t>SELECT 2*6 FROM dual;</a:t>
            </a:r>
          </a:p>
          <a:p>
            <a:endParaRPr lang="en-US" b="1" dirty="0" smtClean="0"/>
          </a:p>
          <a:p>
            <a:r>
              <a:rPr lang="en-US" b="1" dirty="0" smtClean="0"/>
              <a:t>Dual: </a:t>
            </a:r>
            <a:r>
              <a:rPr lang="en-US" dirty="0" smtClean="0"/>
              <a:t>Dummy Table</a:t>
            </a:r>
          </a:p>
          <a:p>
            <a:endParaRPr lang="en-US" b="1" dirty="0" smtClean="0"/>
          </a:p>
          <a:p>
            <a:r>
              <a:rPr lang="en-US" b="1" dirty="0" smtClean="0"/>
              <a:t>Date Arithmetic:</a:t>
            </a:r>
          </a:p>
          <a:p>
            <a:pPr lvl="1"/>
            <a:r>
              <a:rPr lang="en-US" dirty="0" smtClean="0"/>
              <a:t>Select TO_DATE (’31-jul-2012’) + 2 FROM DUAL;</a:t>
            </a:r>
          </a:p>
          <a:p>
            <a:pPr lvl="1"/>
            <a:r>
              <a:rPr lang="en-US" dirty="0" smtClean="0"/>
              <a:t>Select TO_DATE (’02-AUG-2012’) – TO_DATE (’31-JUL-2012’)  FROM dual;</a:t>
            </a:r>
          </a:p>
          <a:p>
            <a:endParaRPr lang="en-US" b="1" dirty="0" smtClean="0"/>
          </a:p>
          <a:p>
            <a:r>
              <a:rPr lang="en-US" b="1" dirty="0" err="1" smtClean="0"/>
              <a:t>To_Date</a:t>
            </a:r>
            <a:r>
              <a:rPr lang="en-US" b="1" dirty="0" smtClean="0"/>
              <a:t>:</a:t>
            </a:r>
            <a:r>
              <a:rPr lang="en-US" dirty="0" smtClean="0"/>
              <a:t> A function that converts string into date</a:t>
            </a:r>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Conversion Of NULL values</a:t>
            </a:r>
            <a:endParaRPr lang="en-US" dirty="0"/>
          </a:p>
        </p:txBody>
      </p:sp>
      <p:sp>
        <p:nvSpPr>
          <p:cNvPr id="3" name="Content Placeholder 2"/>
          <p:cNvSpPr>
            <a:spLocks noGrp="1"/>
          </p:cNvSpPr>
          <p:nvPr>
            <p:ph idx="1"/>
          </p:nvPr>
        </p:nvSpPr>
        <p:spPr/>
        <p:txBody>
          <a:bodyPr>
            <a:normAutofit fontScale="92500" lnSpcReduction="10000"/>
          </a:bodyPr>
          <a:lstStyle/>
          <a:p>
            <a:r>
              <a:rPr lang="en-US" b="1" dirty="0" smtClean="0"/>
              <a:t>SELECT </a:t>
            </a:r>
            <a:r>
              <a:rPr lang="en-US" b="1" dirty="0" err="1" smtClean="0"/>
              <a:t>ename,NVL</a:t>
            </a:r>
            <a:r>
              <a:rPr lang="en-US" b="1" dirty="0" smtClean="0"/>
              <a:t>(comm,0),NVL2(</a:t>
            </a:r>
            <a:r>
              <a:rPr lang="en-US" b="1" dirty="0" err="1" smtClean="0"/>
              <a:t>comm,sal+comm,sal</a:t>
            </a:r>
            <a:r>
              <a:rPr lang="en-US" b="1" dirty="0" smtClean="0"/>
              <a:t>)as Income FROM </a:t>
            </a:r>
            <a:r>
              <a:rPr lang="en-US" b="1" dirty="0" err="1" smtClean="0"/>
              <a:t>emp</a:t>
            </a:r>
            <a:r>
              <a:rPr lang="en-US" b="1" dirty="0" smtClean="0"/>
              <a:t>;</a:t>
            </a:r>
          </a:p>
          <a:p>
            <a:endParaRPr lang="en-US" dirty="0" smtClean="0"/>
          </a:p>
          <a:p>
            <a:r>
              <a:rPr lang="en-US" dirty="0" smtClean="0"/>
              <a:t>NVL converts a NULL value to an actual value in this </a:t>
            </a:r>
            <a:r>
              <a:rPr lang="en-US" dirty="0" err="1" smtClean="0"/>
              <a:t>e.g</a:t>
            </a:r>
            <a:r>
              <a:rPr lang="en-US" dirty="0" smtClean="0"/>
              <a:t> to zero</a:t>
            </a:r>
          </a:p>
          <a:p>
            <a:endParaRPr lang="en-US" dirty="0" smtClean="0"/>
          </a:p>
          <a:p>
            <a:r>
              <a:rPr lang="en-US" dirty="0" smtClean="0"/>
              <a:t>NVL2: if commission is not null then return salary + commission else if commission is Null then return salary</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5800" y="838200"/>
            <a:ext cx="6553200" cy="4337726"/>
          </a:xfrm>
          <a:prstGeom prst="rect">
            <a:avLst/>
          </a:prstGeom>
        </p:spPr>
        <p:txBody>
          <a:bodyPr wrap="square">
            <a:spAutoFit/>
          </a:bodyPr>
          <a:lstStyle/>
          <a:p>
            <a:pPr>
              <a:lnSpc>
                <a:spcPct val="107000"/>
              </a:lnSpc>
              <a:spcAft>
                <a:spcPts val="800"/>
              </a:spcAft>
              <a:tabLst>
                <a:tab pos="742950" algn="l"/>
                <a:tab pos="4505325" algn="l"/>
              </a:tabLst>
            </a:pPr>
            <a:r>
              <a:rPr lang="en-US" sz="2800" b="1" u="sng" dirty="0" err="1">
                <a:latin typeface="Times New Roman" panose="02020603050405020304" pitchFamily="18" charset="0"/>
                <a:ea typeface="Calibri" panose="020F0502020204030204" pitchFamily="34" charset="0"/>
                <a:cs typeface="Times New Roman" panose="02020603050405020304" pitchFamily="18" charset="0"/>
              </a:rPr>
              <a:t>Rownum</a:t>
            </a:r>
            <a:r>
              <a:rPr lang="en-US" sz="2800" b="1" u="sng" dirty="0">
                <a:latin typeface="Times New Roman" panose="02020603050405020304" pitchFamily="18" charset="0"/>
                <a:ea typeface="Calibri" panose="020F0502020204030204" pitchFamily="34" charset="0"/>
                <a:cs typeface="Times New Roman" panose="02020603050405020304" pitchFamily="18" charset="0"/>
              </a:rPr>
              <a:t> Operator</a:t>
            </a:r>
            <a:r>
              <a:rPr lang="en-US" sz="2800" b="1" u="sng" dirty="0" smtClean="0">
                <a:latin typeface="Times New Roman" panose="02020603050405020304" pitchFamily="18" charset="0"/>
                <a:ea typeface="Calibri" panose="020F0502020204030204" pitchFamily="34" charset="0"/>
                <a:cs typeface="Times New Roman" panose="02020603050405020304" pitchFamily="18" charset="0"/>
              </a:rPr>
              <a:t>:</a:t>
            </a:r>
          </a:p>
          <a:p>
            <a:pPr>
              <a:lnSpc>
                <a:spcPct val="107000"/>
              </a:lnSpc>
              <a:spcAft>
                <a:spcPts val="800"/>
              </a:spcAft>
              <a:tabLst>
                <a:tab pos="742950" algn="l"/>
                <a:tab pos="4505325" algn="l"/>
              </a:tabLst>
            </a:pP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742950" algn="l"/>
                <a:tab pos="4505325" algn="l"/>
              </a:tabLst>
            </a:pPr>
            <a:r>
              <a:rPr lang="en-US" dirty="0">
                <a:latin typeface="Times New Roman" panose="02020603050405020304" pitchFamily="18" charset="0"/>
                <a:ea typeface="Calibri" panose="020F0502020204030204" pitchFamily="34" charset="0"/>
                <a:cs typeface="Times New Roman" panose="02020603050405020304" pitchFamily="18" charset="0"/>
              </a:rPr>
              <a:t>Used to display certain number of </a:t>
            </a:r>
            <a:r>
              <a:rPr lang="en-US" dirty="0" smtClean="0">
                <a:latin typeface="Times New Roman" panose="02020603050405020304" pitchFamily="18" charset="0"/>
                <a:ea typeface="Calibri" panose="020F0502020204030204" pitchFamily="34" charset="0"/>
                <a:cs typeface="Times New Roman" panose="02020603050405020304" pitchFamily="18" charset="0"/>
              </a:rPr>
              <a:t>rows</a:t>
            </a:r>
          </a:p>
          <a:p>
            <a:pPr>
              <a:lnSpc>
                <a:spcPct val="107000"/>
              </a:lnSpc>
              <a:spcAft>
                <a:spcPts val="800"/>
              </a:spcAft>
              <a:tabLst>
                <a:tab pos="742950" algn="l"/>
                <a:tab pos="4505325" algn="l"/>
              </a:tabLst>
            </a:pP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742950" algn="l"/>
                <a:tab pos="4505325" algn="l"/>
              </a:tabLst>
            </a:pPr>
            <a:r>
              <a:rPr lang="en-US" dirty="0">
                <a:latin typeface="Times New Roman" panose="02020603050405020304" pitchFamily="18" charset="0"/>
                <a:ea typeface="Calibri" panose="020F0502020204030204" pitchFamily="34" charset="0"/>
                <a:cs typeface="Times New Roman" panose="02020603050405020304" pitchFamily="18" charset="0"/>
              </a:rPr>
              <a:t>SELECT </a:t>
            </a:r>
            <a:r>
              <a:rPr lang="en-US" dirty="0" err="1">
                <a:latin typeface="Times New Roman" panose="02020603050405020304" pitchFamily="18" charset="0"/>
                <a:ea typeface="Calibri" panose="020F0502020204030204" pitchFamily="34" charset="0"/>
                <a:cs typeface="Times New Roman" panose="02020603050405020304" pitchFamily="18" charset="0"/>
              </a:rPr>
              <a:t>column_name</a:t>
            </a:r>
            <a:r>
              <a:rPr lang="en-US" dirty="0">
                <a:latin typeface="Times New Roman" panose="02020603050405020304" pitchFamily="18" charset="0"/>
                <a:ea typeface="Calibri" panose="020F0502020204030204" pitchFamily="34" charset="0"/>
                <a:cs typeface="Times New Roman" panose="02020603050405020304" pitchFamily="18" charset="0"/>
              </a:rPr>
              <a:t>(s) FROM </a:t>
            </a:r>
            <a:r>
              <a:rPr lang="en-US" dirty="0" err="1">
                <a:latin typeface="Times New Roman" panose="02020603050405020304" pitchFamily="18" charset="0"/>
                <a:ea typeface="Calibri" panose="020F0502020204030204" pitchFamily="34" charset="0"/>
                <a:cs typeface="Times New Roman" panose="02020603050405020304" pitchFamily="18" charset="0"/>
              </a:rPr>
              <a:t>table_name</a:t>
            </a:r>
            <a:r>
              <a:rPr lang="en-US" dirty="0">
                <a:latin typeface="Times New Roman" panose="02020603050405020304" pitchFamily="18" charset="0"/>
                <a:ea typeface="Calibri" panose="020F0502020204030204" pitchFamily="34" charset="0"/>
                <a:cs typeface="Times New Roman" panose="02020603050405020304" pitchFamily="18" charset="0"/>
              </a:rPr>
              <a:t> WHERE ROWNUM &lt;= </a:t>
            </a:r>
            <a:r>
              <a:rPr lang="en-US" dirty="0" smtClean="0">
                <a:latin typeface="Times New Roman" panose="02020603050405020304" pitchFamily="18" charset="0"/>
                <a:ea typeface="Calibri" panose="020F0502020204030204" pitchFamily="34" charset="0"/>
                <a:cs typeface="Times New Roman" panose="02020603050405020304" pitchFamily="18" charset="0"/>
              </a:rPr>
              <a:t>number</a:t>
            </a:r>
          </a:p>
          <a:p>
            <a:pPr>
              <a:lnSpc>
                <a:spcPct val="107000"/>
              </a:lnSpc>
              <a:spcAft>
                <a:spcPts val="800"/>
              </a:spcAft>
              <a:tabLst>
                <a:tab pos="742950" algn="l"/>
                <a:tab pos="4505325" algn="l"/>
              </a:tabLst>
            </a:pP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tabLst>
                <a:tab pos="742950" algn="l"/>
                <a:tab pos="4505325" algn="l"/>
              </a:tabLst>
            </a:pPr>
            <a:endParaRPr lang="en-US" dirty="0" smtClean="0">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tabLst>
                <a:tab pos="742950" algn="l"/>
                <a:tab pos="4505325" algn="l"/>
              </a:tabLst>
            </a:pP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742950" algn="l"/>
                <a:tab pos="4505325" algn="l"/>
              </a:tabLst>
            </a:pPr>
            <a:r>
              <a:rPr lang="en-US" dirty="0">
                <a:latin typeface="Times New Roman" panose="02020603050405020304" pitchFamily="18" charset="0"/>
                <a:ea typeface="Calibri" panose="020F0502020204030204" pitchFamily="34" charset="0"/>
                <a:cs typeface="Times New Roman" panose="02020603050405020304" pitchFamily="18" charset="0"/>
              </a:rPr>
              <a:t>SELECT EMPNO, ENAME, DEPTNO FROM EMP WHERE ROWNUM &lt;= 3;</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4178702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Group By Statement</a:t>
            </a:r>
            <a:endParaRPr lang="en-US" dirty="0"/>
          </a:p>
        </p:txBody>
      </p:sp>
      <p:sp>
        <p:nvSpPr>
          <p:cNvPr id="3" name="Content Placeholder 2"/>
          <p:cNvSpPr>
            <a:spLocks noGrp="1"/>
          </p:cNvSpPr>
          <p:nvPr>
            <p:ph idx="1"/>
          </p:nvPr>
        </p:nvSpPr>
        <p:spPr/>
        <p:txBody>
          <a:bodyPr>
            <a:normAutofit/>
          </a:bodyPr>
          <a:lstStyle/>
          <a:p>
            <a:pPr>
              <a:buNone/>
            </a:pPr>
            <a:r>
              <a:rPr lang="en-US" dirty="0" smtClean="0"/>
              <a:t>The </a:t>
            </a:r>
            <a:r>
              <a:rPr lang="en-US" dirty="0" smtClean="0"/>
              <a:t>GROUP BY statement is used in conjunction </a:t>
            </a:r>
            <a:r>
              <a:rPr lang="en-US" dirty="0" smtClean="0"/>
              <a:t>with the </a:t>
            </a:r>
            <a:r>
              <a:rPr lang="en-US" dirty="0" smtClean="0"/>
              <a:t>aggregate functions to group the result-set by one or more columns.</a:t>
            </a:r>
          </a:p>
          <a:p>
            <a:pPr>
              <a:buNone/>
            </a:pPr>
            <a:endParaRPr lang="en-US" dirty="0" smtClean="0"/>
          </a:p>
          <a:p>
            <a:pPr>
              <a:buNone/>
            </a:pPr>
            <a:r>
              <a:rPr lang="en-US" dirty="0" smtClean="0"/>
              <a:t>	</a:t>
            </a:r>
            <a:endParaRPr lang="en-US" dirty="0"/>
          </a:p>
        </p:txBody>
      </p:sp>
    </p:spTree>
    <p:extLst>
      <p:ext uri="{BB962C8B-B14F-4D97-AF65-F5344CB8AC3E}">
        <p14:creationId xmlns:p14="http://schemas.microsoft.com/office/powerpoint/2010/main" val="293426698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SQL GROUP BY Syntax</a:t>
            </a:r>
            <a:br>
              <a:rPr lang="en-US" dirty="0" smtClean="0"/>
            </a:br>
            <a:endParaRPr lang="en-US" dirty="0"/>
          </a:p>
        </p:txBody>
      </p:sp>
      <p:sp>
        <p:nvSpPr>
          <p:cNvPr id="3" name="Content Placeholder 2"/>
          <p:cNvSpPr>
            <a:spLocks noGrp="1"/>
          </p:cNvSpPr>
          <p:nvPr>
            <p:ph idx="1"/>
          </p:nvPr>
        </p:nvSpPr>
        <p:spPr/>
        <p:txBody>
          <a:bodyPr>
            <a:normAutofit lnSpcReduction="10000"/>
          </a:bodyPr>
          <a:lstStyle/>
          <a:p>
            <a:endParaRPr lang="en-US" dirty="0" smtClean="0"/>
          </a:p>
          <a:p>
            <a:pPr>
              <a:buNone/>
            </a:pPr>
            <a:r>
              <a:rPr lang="en-US" dirty="0" smtClean="0"/>
              <a:t>	</a:t>
            </a:r>
          </a:p>
          <a:p>
            <a:pPr>
              <a:buNone/>
            </a:pPr>
            <a:endParaRPr lang="en-US" dirty="0" smtClean="0"/>
          </a:p>
          <a:p>
            <a:pPr>
              <a:buNone/>
            </a:pPr>
            <a:r>
              <a:rPr lang="en-US" dirty="0" smtClean="0"/>
              <a:t>	SELECT </a:t>
            </a:r>
            <a:r>
              <a:rPr lang="en-US" dirty="0" err="1" smtClean="0"/>
              <a:t>column_name</a:t>
            </a:r>
            <a:r>
              <a:rPr lang="en-US" dirty="0" smtClean="0"/>
              <a:t>, </a:t>
            </a:r>
            <a:r>
              <a:rPr lang="en-US" dirty="0" err="1" smtClean="0"/>
              <a:t>aggregate_function</a:t>
            </a:r>
            <a:r>
              <a:rPr lang="en-US" dirty="0" smtClean="0"/>
              <a:t>(</a:t>
            </a:r>
            <a:r>
              <a:rPr lang="en-US" dirty="0" err="1" smtClean="0"/>
              <a:t>column_name</a:t>
            </a:r>
            <a:r>
              <a:rPr lang="en-US" dirty="0" smtClean="0"/>
              <a:t>)</a:t>
            </a:r>
            <a:br>
              <a:rPr lang="en-US" dirty="0" smtClean="0"/>
            </a:br>
            <a:r>
              <a:rPr lang="en-US" dirty="0" smtClean="0"/>
              <a:t>FROM </a:t>
            </a:r>
            <a:r>
              <a:rPr lang="en-US" dirty="0" err="1" smtClean="0"/>
              <a:t>table_name</a:t>
            </a:r>
            <a:r>
              <a:rPr lang="en-US" dirty="0" smtClean="0"/>
              <a:t/>
            </a:r>
            <a:br>
              <a:rPr lang="en-US" dirty="0" smtClean="0"/>
            </a:br>
            <a:r>
              <a:rPr lang="en-US" dirty="0" smtClean="0"/>
              <a:t>WHERE </a:t>
            </a:r>
            <a:r>
              <a:rPr lang="en-US" dirty="0" err="1" smtClean="0"/>
              <a:t>column_name</a:t>
            </a:r>
            <a:r>
              <a:rPr lang="en-US" dirty="0" smtClean="0"/>
              <a:t> operator value</a:t>
            </a:r>
            <a:br>
              <a:rPr lang="en-US" dirty="0" smtClean="0"/>
            </a:br>
            <a:r>
              <a:rPr lang="en-US" dirty="0" smtClean="0"/>
              <a:t>GROUP BY </a:t>
            </a:r>
            <a:r>
              <a:rPr lang="en-US" dirty="0" err="1" smtClean="0"/>
              <a:t>column_name</a:t>
            </a:r>
            <a:endParaRPr lang="en-US" dirty="0" smtClean="0"/>
          </a:p>
          <a:p>
            <a:pPr>
              <a:buNone/>
            </a:pPr>
            <a:endParaRPr lang="en-US" dirty="0" smtClean="0"/>
          </a:p>
        </p:txBody>
      </p:sp>
    </p:spTree>
    <p:extLst>
      <p:ext uri="{BB962C8B-B14F-4D97-AF65-F5344CB8AC3E}">
        <p14:creationId xmlns:p14="http://schemas.microsoft.com/office/powerpoint/2010/main" val="68729217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685800"/>
            <a:ext cx="7620000" cy="1249362"/>
          </a:xfrm>
        </p:spPr>
        <p:txBody>
          <a:bodyPr>
            <a:normAutofit fontScale="90000"/>
          </a:bodyPr>
          <a:lstStyle/>
          <a:p>
            <a:r>
              <a:rPr lang="en-US" dirty="0" smtClean="0"/>
              <a:t/>
            </a:r>
            <a:br>
              <a:rPr lang="en-US" dirty="0" smtClean="0"/>
            </a:br>
            <a:r>
              <a:rPr lang="en-US" dirty="0" smtClean="0"/>
              <a:t>Group By Examples</a:t>
            </a:r>
            <a:endParaRPr lang="en-US" dirty="0"/>
          </a:p>
        </p:txBody>
      </p:sp>
      <p:sp>
        <p:nvSpPr>
          <p:cNvPr id="3" name="Content Placeholder 2"/>
          <p:cNvSpPr>
            <a:spLocks noGrp="1"/>
          </p:cNvSpPr>
          <p:nvPr>
            <p:ph idx="1"/>
          </p:nvPr>
        </p:nvSpPr>
        <p:spPr>
          <a:xfrm>
            <a:off x="1066800" y="1705155"/>
            <a:ext cx="7010400" cy="4724400"/>
          </a:xfrm>
        </p:spPr>
        <p:txBody>
          <a:bodyPr>
            <a:normAutofit fontScale="85000" lnSpcReduction="20000"/>
          </a:bodyPr>
          <a:lstStyle/>
          <a:p>
            <a:endParaRPr lang="en-US" dirty="0" smtClean="0"/>
          </a:p>
          <a:p>
            <a:endParaRPr lang="en-US" b="1" dirty="0" smtClean="0"/>
          </a:p>
          <a:p>
            <a:r>
              <a:rPr lang="en-US" b="1" dirty="0" smtClean="0"/>
              <a:t>To </a:t>
            </a:r>
            <a:r>
              <a:rPr lang="en-US" b="1" dirty="0" smtClean="0"/>
              <a:t>show the department-wise average salary </a:t>
            </a:r>
          </a:p>
          <a:p>
            <a:pPr>
              <a:buNone/>
            </a:pPr>
            <a:r>
              <a:rPr lang="en-US" dirty="0" smtClean="0"/>
              <a:t>	</a:t>
            </a:r>
          </a:p>
          <a:p>
            <a:pPr>
              <a:buNone/>
            </a:pPr>
            <a:r>
              <a:rPr lang="en-US" dirty="0" smtClean="0"/>
              <a:t>SELECT </a:t>
            </a:r>
            <a:r>
              <a:rPr lang="en-US" dirty="0" err="1" smtClean="0"/>
              <a:t>deptno</a:t>
            </a:r>
            <a:r>
              <a:rPr lang="en-US" dirty="0" smtClean="0"/>
              <a:t>, AVG(</a:t>
            </a:r>
            <a:r>
              <a:rPr lang="en-US" dirty="0" err="1" smtClean="0"/>
              <a:t>sal</a:t>
            </a:r>
            <a:r>
              <a:rPr lang="en-US" dirty="0" smtClean="0"/>
              <a:t>) AVERAGE_SALARY</a:t>
            </a:r>
          </a:p>
          <a:p>
            <a:pPr>
              <a:buNone/>
            </a:pPr>
            <a:r>
              <a:rPr lang="en-US" dirty="0" smtClean="0"/>
              <a:t>FROM </a:t>
            </a:r>
            <a:r>
              <a:rPr lang="en-US" dirty="0" err="1" smtClean="0"/>
              <a:t>emp</a:t>
            </a:r>
            <a:r>
              <a:rPr lang="en-US" dirty="0" smtClean="0"/>
              <a:t> GROUP BY </a:t>
            </a:r>
            <a:r>
              <a:rPr lang="en-US" dirty="0" err="1" smtClean="0"/>
              <a:t>deptno</a:t>
            </a:r>
            <a:r>
              <a:rPr lang="en-US" dirty="0" smtClean="0"/>
              <a:t>;</a:t>
            </a:r>
          </a:p>
          <a:p>
            <a:endParaRPr lang="en-US" dirty="0" smtClean="0"/>
          </a:p>
          <a:p>
            <a:endParaRPr lang="en-US" dirty="0" smtClean="0"/>
          </a:p>
          <a:p>
            <a:r>
              <a:rPr lang="en-US" b="1" dirty="0" smtClean="0"/>
              <a:t>To show the job-wise total salary for each department</a:t>
            </a:r>
          </a:p>
          <a:p>
            <a:endParaRPr lang="en-US" b="1" dirty="0" smtClean="0"/>
          </a:p>
          <a:p>
            <a:pPr>
              <a:buNone/>
            </a:pPr>
            <a:r>
              <a:rPr lang="en-US" dirty="0" smtClean="0"/>
              <a:t>SELECT </a:t>
            </a:r>
            <a:r>
              <a:rPr lang="en-US" dirty="0" err="1" smtClean="0"/>
              <a:t>deptno</a:t>
            </a:r>
            <a:r>
              <a:rPr lang="en-US" dirty="0" smtClean="0"/>
              <a:t>, job, sum(</a:t>
            </a:r>
            <a:r>
              <a:rPr lang="en-US" dirty="0" err="1" smtClean="0"/>
              <a:t>sal</a:t>
            </a:r>
            <a:r>
              <a:rPr lang="en-US" dirty="0" smtClean="0"/>
              <a:t>) FROM </a:t>
            </a:r>
            <a:r>
              <a:rPr lang="en-US" dirty="0" err="1" smtClean="0"/>
              <a:t>emp</a:t>
            </a:r>
            <a:r>
              <a:rPr lang="en-US" dirty="0" smtClean="0"/>
              <a:t> </a:t>
            </a:r>
          </a:p>
          <a:p>
            <a:pPr>
              <a:buNone/>
            </a:pPr>
            <a:r>
              <a:rPr lang="en-US" dirty="0" smtClean="0"/>
              <a:t>GROUP BY </a:t>
            </a:r>
            <a:r>
              <a:rPr lang="en-US" dirty="0" err="1" smtClean="0"/>
              <a:t>deptno</a:t>
            </a:r>
            <a:r>
              <a:rPr lang="en-US" dirty="0" smtClean="0"/>
              <a:t>, job;</a:t>
            </a:r>
          </a:p>
        </p:txBody>
      </p:sp>
    </p:spTree>
    <p:extLst>
      <p:ext uri="{BB962C8B-B14F-4D97-AF65-F5344CB8AC3E}">
        <p14:creationId xmlns:p14="http://schemas.microsoft.com/office/powerpoint/2010/main" val="114860351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71600"/>
            <a:ext cx="7620000" cy="1249362"/>
          </a:xfrm>
        </p:spPr>
        <p:txBody>
          <a:bodyPr/>
          <a:lstStyle/>
          <a:p>
            <a:r>
              <a:rPr lang="en-US" dirty="0" smtClean="0"/>
              <a:t>Having Clause</a:t>
            </a:r>
            <a:endParaRPr lang="en-US" dirty="0"/>
          </a:p>
        </p:txBody>
      </p:sp>
      <p:sp>
        <p:nvSpPr>
          <p:cNvPr id="3" name="Content Placeholder 2"/>
          <p:cNvSpPr>
            <a:spLocks noGrp="1"/>
          </p:cNvSpPr>
          <p:nvPr>
            <p:ph idx="1"/>
          </p:nvPr>
        </p:nvSpPr>
        <p:spPr/>
        <p:txBody>
          <a:bodyPr/>
          <a:lstStyle/>
          <a:p>
            <a:pPr marL="0" indent="0">
              <a:buNone/>
            </a:pPr>
            <a:endParaRPr lang="en-US" dirty="0" smtClean="0"/>
          </a:p>
          <a:p>
            <a:pPr marL="0" indent="0">
              <a:buNone/>
            </a:pPr>
            <a:r>
              <a:rPr lang="en-US" dirty="0" smtClean="0"/>
              <a:t>In the same way that we use the WHERE clause to restrict  the rows that we select,  the HAVING clause is used to restrict groups. First the group function is applied and the groups matching the HAVING clause are displayed.</a:t>
            </a:r>
          </a:p>
          <a:p>
            <a:endParaRPr lang="en-US" dirty="0"/>
          </a:p>
        </p:txBody>
      </p:sp>
    </p:spTree>
    <p:extLst>
      <p:ext uri="{BB962C8B-B14F-4D97-AF65-F5344CB8AC3E}">
        <p14:creationId xmlns:p14="http://schemas.microsoft.com/office/powerpoint/2010/main" val="52708381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Syntax</a:t>
            </a:r>
            <a:endParaRPr lang="en-US" dirty="0"/>
          </a:p>
        </p:txBody>
      </p:sp>
      <p:sp>
        <p:nvSpPr>
          <p:cNvPr id="3" name="Content Placeholder 2"/>
          <p:cNvSpPr>
            <a:spLocks noGrp="1"/>
          </p:cNvSpPr>
          <p:nvPr>
            <p:ph idx="1"/>
          </p:nvPr>
        </p:nvSpPr>
        <p:spPr/>
        <p:txBody>
          <a:bodyPr/>
          <a:lstStyle/>
          <a:p>
            <a:pPr>
              <a:buNone/>
            </a:pPr>
            <a:r>
              <a:rPr lang="en-US" dirty="0" smtClean="0"/>
              <a:t>SELECT column, </a:t>
            </a:r>
            <a:r>
              <a:rPr lang="en-US" dirty="0" err="1" smtClean="0"/>
              <a:t>group_function</a:t>
            </a:r>
            <a:endParaRPr lang="en-US" dirty="0" smtClean="0"/>
          </a:p>
          <a:p>
            <a:pPr>
              <a:buNone/>
            </a:pPr>
            <a:r>
              <a:rPr lang="en-US" dirty="0" smtClean="0"/>
              <a:t>FROM table</a:t>
            </a:r>
          </a:p>
          <a:p>
            <a:pPr>
              <a:buNone/>
            </a:pPr>
            <a:r>
              <a:rPr lang="en-US" dirty="0" smtClean="0"/>
              <a:t>[WHERE condition]</a:t>
            </a:r>
          </a:p>
          <a:p>
            <a:pPr>
              <a:buNone/>
            </a:pPr>
            <a:r>
              <a:rPr lang="en-US" dirty="0" smtClean="0"/>
              <a:t>[GROUP BY  </a:t>
            </a:r>
            <a:r>
              <a:rPr lang="en-US" dirty="0" err="1" smtClean="0"/>
              <a:t>group_by_expression</a:t>
            </a:r>
            <a:r>
              <a:rPr lang="en-US" dirty="0" smtClean="0"/>
              <a:t>]</a:t>
            </a:r>
          </a:p>
          <a:p>
            <a:pPr>
              <a:buNone/>
            </a:pPr>
            <a:r>
              <a:rPr lang="en-US" dirty="0" smtClean="0"/>
              <a:t>[HAVING </a:t>
            </a:r>
            <a:r>
              <a:rPr lang="en-US" dirty="0" err="1" smtClean="0"/>
              <a:t>group_condition</a:t>
            </a:r>
            <a:r>
              <a:rPr lang="en-US" dirty="0" smtClean="0"/>
              <a:t>]</a:t>
            </a:r>
          </a:p>
          <a:p>
            <a:pPr>
              <a:buNone/>
            </a:pPr>
            <a:r>
              <a:rPr lang="en-US" dirty="0" smtClean="0"/>
              <a:t>[ORDER BY  column];</a:t>
            </a:r>
          </a:p>
          <a:p>
            <a:endParaRPr lang="en-US" dirty="0"/>
          </a:p>
        </p:txBody>
      </p:sp>
    </p:spTree>
    <p:extLst>
      <p:ext uri="{BB962C8B-B14F-4D97-AF65-F5344CB8AC3E}">
        <p14:creationId xmlns:p14="http://schemas.microsoft.com/office/powerpoint/2010/main" val="164456016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924800" cy="1096962"/>
          </a:xfrm>
        </p:spPr>
        <p:txBody>
          <a:bodyPr>
            <a:normAutofit fontScale="90000"/>
          </a:bodyPr>
          <a:lstStyle/>
          <a:p>
            <a:r>
              <a:rPr lang="en-US" b="1" dirty="0"/>
              <a:t>ORACLE BUILT-IN FUNCTIONS</a:t>
            </a:r>
            <a:endParaRPr lang="en-US" dirty="0"/>
          </a:p>
        </p:txBody>
      </p:sp>
      <p:sp>
        <p:nvSpPr>
          <p:cNvPr id="3" name="Content Placeholder 2"/>
          <p:cNvSpPr>
            <a:spLocks noGrp="1"/>
          </p:cNvSpPr>
          <p:nvPr>
            <p:ph idx="1"/>
          </p:nvPr>
        </p:nvSpPr>
        <p:spPr>
          <a:xfrm>
            <a:off x="914400" y="2667000"/>
            <a:ext cx="7924800" cy="2209800"/>
          </a:xfrm>
        </p:spPr>
        <p:txBody>
          <a:bodyPr>
            <a:normAutofit fontScale="62500" lnSpcReduction="20000"/>
          </a:bodyPr>
          <a:lstStyle/>
          <a:p>
            <a:pPr algn="just">
              <a:buNone/>
            </a:pPr>
            <a:r>
              <a:rPr lang="en-US" dirty="0"/>
              <a:t>Functions are a very powerful feature of SQL and can be used </a:t>
            </a:r>
            <a:r>
              <a:rPr lang="en-US" dirty="0" smtClean="0"/>
              <a:t>to do the </a:t>
            </a:r>
            <a:r>
              <a:rPr lang="en-US" dirty="0"/>
              <a:t>following</a:t>
            </a:r>
            <a:r>
              <a:rPr lang="en-US" dirty="0" smtClean="0"/>
              <a:t>:</a:t>
            </a:r>
          </a:p>
          <a:p>
            <a:pPr>
              <a:buNone/>
            </a:pPr>
            <a:endParaRPr lang="en-US" dirty="0"/>
          </a:p>
          <a:p>
            <a:r>
              <a:rPr lang="en-US" dirty="0"/>
              <a:t>Perform calculations on data</a:t>
            </a:r>
          </a:p>
          <a:p>
            <a:r>
              <a:rPr lang="en-US" dirty="0"/>
              <a:t>Modify individual data items</a:t>
            </a:r>
          </a:p>
          <a:p>
            <a:r>
              <a:rPr lang="en-US" dirty="0"/>
              <a:t>Manipulate output for groups of rows</a:t>
            </a:r>
          </a:p>
          <a:p>
            <a:r>
              <a:rPr lang="en-US" dirty="0"/>
              <a:t>Format dates and numbers for display</a:t>
            </a:r>
          </a:p>
          <a:p>
            <a:r>
              <a:rPr lang="en-US" dirty="0"/>
              <a:t>Convert column data types</a:t>
            </a:r>
          </a:p>
          <a:p>
            <a:endParaRPr lang="en-US" dirty="0"/>
          </a:p>
        </p:txBody>
      </p:sp>
    </p:spTree>
    <p:extLst>
      <p:ext uri="{BB962C8B-B14F-4D97-AF65-F5344CB8AC3E}">
        <p14:creationId xmlns:p14="http://schemas.microsoft.com/office/powerpoint/2010/main" val="31908042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Having Examples</a:t>
            </a:r>
            <a:endParaRPr lang="en-US" dirty="0"/>
          </a:p>
        </p:txBody>
      </p:sp>
      <p:sp>
        <p:nvSpPr>
          <p:cNvPr id="3" name="Content Placeholder 2"/>
          <p:cNvSpPr>
            <a:spLocks noGrp="1"/>
          </p:cNvSpPr>
          <p:nvPr>
            <p:ph idx="1"/>
          </p:nvPr>
        </p:nvSpPr>
        <p:spPr/>
        <p:txBody>
          <a:bodyPr>
            <a:normAutofit fontScale="55000" lnSpcReduction="20000"/>
          </a:bodyPr>
          <a:lstStyle/>
          <a:p>
            <a:r>
              <a:rPr lang="en-US" b="1" dirty="0" smtClean="0"/>
              <a:t>To show the department-wise average and maximum salary, in the descending order of average salary, for all departments having average salary higher than 2000.</a:t>
            </a:r>
          </a:p>
          <a:p>
            <a:pPr>
              <a:buNone/>
            </a:pPr>
            <a:r>
              <a:rPr lang="en-US" b="1" dirty="0" smtClean="0"/>
              <a:t>	</a:t>
            </a:r>
          </a:p>
          <a:p>
            <a:pPr>
              <a:buNone/>
            </a:pPr>
            <a:r>
              <a:rPr lang="en-US" dirty="0" smtClean="0"/>
              <a:t>SELECT DEPTNO, AVG(SAL), MAX(SAL) FROM EMP</a:t>
            </a:r>
          </a:p>
          <a:p>
            <a:pPr>
              <a:buNone/>
            </a:pPr>
            <a:r>
              <a:rPr lang="en-US" dirty="0" smtClean="0"/>
              <a:t>GROUP BY DEPTNO HAVING AVG(SAL) &gt; 2000</a:t>
            </a:r>
          </a:p>
          <a:p>
            <a:pPr>
              <a:buNone/>
            </a:pPr>
            <a:r>
              <a:rPr lang="en-US" dirty="0" smtClean="0"/>
              <a:t>ORDER BY AVG(SAL)</a:t>
            </a:r>
          </a:p>
          <a:p>
            <a:pPr>
              <a:buNone/>
            </a:pPr>
            <a:endParaRPr lang="en-US" b="1" dirty="0" smtClean="0"/>
          </a:p>
          <a:p>
            <a:pPr>
              <a:buNone/>
            </a:pPr>
            <a:r>
              <a:rPr lang="en-US" b="1" dirty="0" smtClean="0"/>
              <a:t>To display the job title and total monthly salary for each job title with a total payroll exceeding 5000.</a:t>
            </a:r>
          </a:p>
          <a:p>
            <a:pPr>
              <a:buNone/>
            </a:pPr>
            <a:r>
              <a:rPr lang="en-US" b="1" dirty="0" smtClean="0"/>
              <a:t>	</a:t>
            </a:r>
          </a:p>
          <a:p>
            <a:pPr>
              <a:buNone/>
            </a:pPr>
            <a:r>
              <a:rPr lang="en-US" dirty="0" smtClean="0"/>
              <a:t>SELECT JOB, SUM(SAL) PAYROLL FROM EMP GROUP BY JOB HAVING SUM(SAL) &gt; 5000 ORDER BY SUM(SAL);</a:t>
            </a:r>
          </a:p>
          <a:p>
            <a:endParaRPr lang="en-US" dirty="0"/>
          </a:p>
        </p:txBody>
      </p:sp>
    </p:spTree>
    <p:extLst>
      <p:ext uri="{BB962C8B-B14F-4D97-AF65-F5344CB8AC3E}">
        <p14:creationId xmlns:p14="http://schemas.microsoft.com/office/powerpoint/2010/main" val="169443000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Functions</a:t>
            </a:r>
          </a:p>
        </p:txBody>
      </p:sp>
      <p:sp>
        <p:nvSpPr>
          <p:cNvPr id="3" name="Content Placeholder 2"/>
          <p:cNvSpPr>
            <a:spLocks noGrp="1"/>
          </p:cNvSpPr>
          <p:nvPr>
            <p:ph idx="1"/>
          </p:nvPr>
        </p:nvSpPr>
        <p:spPr/>
        <p:txBody>
          <a:bodyPr/>
          <a:lstStyle/>
          <a:p>
            <a:r>
              <a:rPr lang="en-US" dirty="0"/>
              <a:t>Single-row functions</a:t>
            </a:r>
          </a:p>
          <a:p>
            <a:r>
              <a:rPr lang="en-US" dirty="0"/>
              <a:t>Multiple-row functions/Group Functions/Aggregate Functions</a:t>
            </a:r>
          </a:p>
          <a:p>
            <a:pPr marL="114300" indent="0">
              <a:buNone/>
            </a:pPr>
            <a:endParaRPr lang="en-US" dirty="0" smtClean="0"/>
          </a:p>
          <a:p>
            <a:pPr marL="114300" indent="0">
              <a:buNone/>
            </a:pPr>
            <a:endParaRPr lang="en-US" dirty="0"/>
          </a:p>
          <a:p>
            <a:pPr marL="114300" indent="0">
              <a:buNone/>
            </a:pPr>
            <a:endParaRPr lang="en-US" dirty="0"/>
          </a:p>
        </p:txBody>
      </p:sp>
      <p:pic>
        <p:nvPicPr>
          <p:cNvPr id="4" name="Picture 3"/>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66800" y="3962400"/>
            <a:ext cx="7010400" cy="1981200"/>
          </a:xfrm>
          <a:prstGeom prst="rect">
            <a:avLst/>
          </a:prstGeom>
          <a:noFill/>
          <a:ln>
            <a:noFill/>
          </a:ln>
        </p:spPr>
      </p:pic>
    </p:spTree>
    <p:extLst>
      <p:ext uri="{BB962C8B-B14F-4D97-AF65-F5344CB8AC3E}">
        <p14:creationId xmlns:p14="http://schemas.microsoft.com/office/powerpoint/2010/main" val="15226814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Single Row Functions</a:t>
            </a:r>
          </a:p>
        </p:txBody>
      </p:sp>
      <p:sp>
        <p:nvSpPr>
          <p:cNvPr id="3" name="Content Placeholder 2"/>
          <p:cNvSpPr>
            <a:spLocks noGrp="1"/>
          </p:cNvSpPr>
          <p:nvPr>
            <p:ph idx="1"/>
          </p:nvPr>
        </p:nvSpPr>
        <p:spPr/>
        <p:txBody>
          <a:bodyPr>
            <a:normAutofit fontScale="47500" lnSpcReduction="20000"/>
          </a:bodyPr>
          <a:lstStyle/>
          <a:p>
            <a:pPr>
              <a:buNone/>
            </a:pPr>
            <a:r>
              <a:rPr lang="en-US" b="1" dirty="0"/>
              <a:t>1) Numeric Functions</a:t>
            </a:r>
            <a:endParaRPr lang="en-US" dirty="0"/>
          </a:p>
          <a:p>
            <a:pPr>
              <a:buNone/>
            </a:pPr>
            <a:r>
              <a:rPr lang="en-US" dirty="0"/>
              <a:t>	These are functions that accept numeric input and return numeric values. </a:t>
            </a:r>
            <a:endParaRPr lang="en-US" dirty="0" smtClean="0"/>
          </a:p>
          <a:p>
            <a:pPr>
              <a:buNone/>
            </a:pPr>
            <a:endParaRPr lang="en-US" dirty="0"/>
          </a:p>
          <a:p>
            <a:pPr>
              <a:buNone/>
            </a:pPr>
            <a:r>
              <a:rPr lang="en-US" b="1" dirty="0"/>
              <a:t>2) Character or Text Functions</a:t>
            </a:r>
            <a:endParaRPr lang="en-US" dirty="0"/>
          </a:p>
          <a:p>
            <a:pPr>
              <a:buNone/>
            </a:pPr>
            <a:r>
              <a:rPr lang="en-US" dirty="0"/>
              <a:t>	These are functions that accept character input and can return both character and number values. </a:t>
            </a:r>
            <a:endParaRPr lang="en-US" dirty="0" smtClean="0"/>
          </a:p>
          <a:p>
            <a:pPr>
              <a:buNone/>
            </a:pPr>
            <a:endParaRPr lang="en-US" dirty="0"/>
          </a:p>
          <a:p>
            <a:pPr>
              <a:buNone/>
            </a:pPr>
            <a:r>
              <a:rPr lang="en-US" b="1" dirty="0"/>
              <a:t>3) Date Functions</a:t>
            </a:r>
            <a:endParaRPr lang="en-US" dirty="0"/>
          </a:p>
          <a:p>
            <a:pPr>
              <a:buNone/>
            </a:pPr>
            <a:r>
              <a:rPr lang="en-US" dirty="0"/>
              <a:t>	These are functions that take values that are of </a:t>
            </a:r>
            <a:r>
              <a:rPr lang="en-US" dirty="0" err="1"/>
              <a:t>datatype</a:t>
            </a:r>
            <a:r>
              <a:rPr lang="en-US" dirty="0"/>
              <a:t> DATE as input and return values of </a:t>
            </a:r>
            <a:r>
              <a:rPr lang="en-US" dirty="0" err="1"/>
              <a:t>datatype</a:t>
            </a:r>
            <a:r>
              <a:rPr lang="en-US" dirty="0"/>
              <a:t> DATE, except for the MONTHS_BETWEEN function, which returns a number</a:t>
            </a:r>
            <a:r>
              <a:rPr lang="en-US" dirty="0" smtClean="0"/>
              <a:t>.</a:t>
            </a:r>
          </a:p>
          <a:p>
            <a:pPr>
              <a:buNone/>
            </a:pPr>
            <a:endParaRPr lang="en-US" dirty="0"/>
          </a:p>
          <a:p>
            <a:pPr>
              <a:buNone/>
            </a:pPr>
            <a:r>
              <a:rPr lang="en-US" b="1" dirty="0"/>
              <a:t>4) Conversion Functions</a:t>
            </a:r>
            <a:endParaRPr lang="en-US" dirty="0"/>
          </a:p>
          <a:p>
            <a:pPr>
              <a:buNone/>
            </a:pPr>
            <a:r>
              <a:rPr lang="en-US" dirty="0"/>
              <a:t>	These are functions that help us to convert a value in one form to another form. For Example: a null value into an actual value, or a value from one </a:t>
            </a:r>
            <a:r>
              <a:rPr lang="en-US" dirty="0" err="1"/>
              <a:t>datatype</a:t>
            </a:r>
            <a:r>
              <a:rPr lang="en-US" dirty="0"/>
              <a:t> to another </a:t>
            </a:r>
            <a:r>
              <a:rPr lang="en-US" dirty="0" err="1"/>
              <a:t>datatype</a:t>
            </a:r>
            <a:r>
              <a:rPr lang="en-US" dirty="0"/>
              <a:t> like NVL, TO_CHAR, TO_NUMBER, TO_DATE etc.</a:t>
            </a:r>
          </a:p>
          <a:p>
            <a:endParaRPr lang="en-US" dirty="0"/>
          </a:p>
        </p:txBody>
      </p:sp>
    </p:spTree>
    <p:extLst>
      <p:ext uri="{BB962C8B-B14F-4D97-AF65-F5344CB8AC3E}">
        <p14:creationId xmlns:p14="http://schemas.microsoft.com/office/powerpoint/2010/main" val="907380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828796"/>
            <a:ext cx="5384800" cy="695204"/>
          </a:xfrm>
        </p:spPr>
        <p:txBody>
          <a:bodyPr>
            <a:normAutofit fontScale="90000"/>
          </a:bodyPr>
          <a:lstStyle/>
          <a:p>
            <a:r>
              <a:rPr lang="en-US" dirty="0"/>
              <a:t>Numeric Functions</a:t>
            </a:r>
          </a:p>
        </p:txBody>
      </p:sp>
      <p:pic>
        <p:nvPicPr>
          <p:cNvPr id="4" name="Content Placeholder 3"/>
          <p:cNvPicPr>
            <a:picLocks noGrp="1" noChangeAspect="1"/>
          </p:cNvPicPr>
          <p:nvPr>
            <p:ph idx="1"/>
          </p:nvPr>
        </p:nvPicPr>
        <p:blipFill>
          <a:blip r:embed="rId2"/>
          <a:stretch>
            <a:fillRect/>
          </a:stretch>
        </p:blipFill>
        <p:spPr>
          <a:xfrm>
            <a:off x="762000" y="1516811"/>
            <a:ext cx="7620000" cy="4461670"/>
          </a:xfrm>
          <a:prstGeom prst="rect">
            <a:avLst/>
          </a:prstGeom>
        </p:spPr>
      </p:pic>
    </p:spTree>
    <p:extLst>
      <p:ext uri="{BB962C8B-B14F-4D97-AF65-F5344CB8AC3E}">
        <p14:creationId xmlns:p14="http://schemas.microsoft.com/office/powerpoint/2010/main" val="40567909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762000"/>
            <a:ext cx="6146800" cy="923804"/>
          </a:xfrm>
        </p:spPr>
        <p:txBody>
          <a:bodyPr/>
          <a:lstStyle/>
          <a:p>
            <a:r>
              <a:rPr lang="en-US" dirty="0"/>
              <a:t>Numeric Functions Example</a:t>
            </a:r>
          </a:p>
        </p:txBody>
      </p:sp>
      <p:pic>
        <p:nvPicPr>
          <p:cNvPr id="4" name="Content Placeholder 3"/>
          <p:cNvPicPr>
            <a:picLocks noGrp="1" noChangeAspect="1"/>
          </p:cNvPicPr>
          <p:nvPr>
            <p:ph idx="1"/>
          </p:nvPr>
        </p:nvPicPr>
        <p:blipFill>
          <a:blip r:embed="rId2"/>
          <a:stretch>
            <a:fillRect/>
          </a:stretch>
        </p:blipFill>
        <p:spPr>
          <a:xfrm>
            <a:off x="914400" y="1447800"/>
            <a:ext cx="7172549" cy="4648200"/>
          </a:xfrm>
          <a:prstGeom prst="rect">
            <a:avLst/>
          </a:prstGeom>
        </p:spPr>
      </p:pic>
    </p:spTree>
    <p:extLst>
      <p:ext uri="{BB962C8B-B14F-4D97-AF65-F5344CB8AC3E}">
        <p14:creationId xmlns:p14="http://schemas.microsoft.com/office/powerpoint/2010/main" val="36540674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2358" y="609600"/>
            <a:ext cx="6798734" cy="1303867"/>
          </a:xfrm>
        </p:spPr>
        <p:txBody>
          <a:bodyPr/>
          <a:lstStyle/>
          <a:p>
            <a:r>
              <a:rPr lang="en-US" dirty="0"/>
              <a:t>Character Functions</a:t>
            </a:r>
          </a:p>
        </p:txBody>
      </p:sp>
      <p:pic>
        <p:nvPicPr>
          <p:cNvPr id="4" name="Content Placeholder 3"/>
          <p:cNvPicPr>
            <a:picLocks noGrp="1" noChangeAspect="1"/>
          </p:cNvPicPr>
          <p:nvPr>
            <p:ph idx="1"/>
          </p:nvPr>
        </p:nvPicPr>
        <p:blipFill>
          <a:blip r:embed="rId2"/>
          <a:stretch>
            <a:fillRect/>
          </a:stretch>
        </p:blipFill>
        <p:spPr>
          <a:xfrm>
            <a:off x="1143000" y="1524000"/>
            <a:ext cx="7086600" cy="4598195"/>
          </a:xfrm>
          <a:prstGeom prst="rect">
            <a:avLst/>
          </a:prstGeom>
        </p:spPr>
      </p:pic>
    </p:spTree>
    <p:extLst>
      <p:ext uri="{BB962C8B-B14F-4D97-AF65-F5344CB8AC3E}">
        <p14:creationId xmlns:p14="http://schemas.microsoft.com/office/powerpoint/2010/main" val="27145193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762000"/>
            <a:ext cx="6223000" cy="923804"/>
          </a:xfrm>
        </p:spPr>
        <p:txBody>
          <a:bodyPr/>
          <a:lstStyle/>
          <a:p>
            <a:r>
              <a:rPr lang="en-US" dirty="0"/>
              <a:t>Character Functions Example</a:t>
            </a:r>
          </a:p>
        </p:txBody>
      </p:sp>
      <p:pic>
        <p:nvPicPr>
          <p:cNvPr id="4" name="Content Placeholder 3"/>
          <p:cNvPicPr>
            <a:picLocks noGrp="1" noChangeAspect="1"/>
          </p:cNvPicPr>
          <p:nvPr>
            <p:ph idx="1"/>
          </p:nvPr>
        </p:nvPicPr>
        <p:blipFill>
          <a:blip r:embed="rId2"/>
          <a:stretch>
            <a:fillRect/>
          </a:stretch>
        </p:blipFill>
        <p:spPr>
          <a:xfrm>
            <a:off x="762000" y="1524000"/>
            <a:ext cx="7620000" cy="4670850"/>
          </a:xfrm>
          <a:prstGeom prst="rect">
            <a:avLst/>
          </a:prstGeom>
        </p:spPr>
      </p:pic>
    </p:spTree>
    <p:extLst>
      <p:ext uri="{BB962C8B-B14F-4D97-AF65-F5344CB8AC3E}">
        <p14:creationId xmlns:p14="http://schemas.microsoft.com/office/powerpoint/2010/main" val="15870216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6299200" cy="1000004"/>
          </a:xfrm>
        </p:spPr>
        <p:txBody>
          <a:bodyPr/>
          <a:lstStyle/>
          <a:p>
            <a:r>
              <a:rPr lang="en-US" dirty="0"/>
              <a:t>Date Functions</a:t>
            </a:r>
          </a:p>
        </p:txBody>
      </p:sp>
      <p:pic>
        <p:nvPicPr>
          <p:cNvPr id="4" name="Content Placeholder 3"/>
          <p:cNvPicPr>
            <a:picLocks noGrp="1" noChangeAspect="1"/>
          </p:cNvPicPr>
          <p:nvPr>
            <p:ph idx="1"/>
          </p:nvPr>
        </p:nvPicPr>
        <p:blipFill>
          <a:blip r:embed="rId2"/>
          <a:stretch>
            <a:fillRect/>
          </a:stretch>
        </p:blipFill>
        <p:spPr>
          <a:xfrm>
            <a:off x="914400" y="1447800"/>
            <a:ext cx="7391400" cy="4832298"/>
          </a:xfrm>
          <a:prstGeom prst="rect">
            <a:avLst/>
          </a:prstGeom>
        </p:spPr>
      </p:pic>
    </p:spTree>
    <p:extLst>
      <p:ext uri="{BB962C8B-B14F-4D97-AF65-F5344CB8AC3E}">
        <p14:creationId xmlns:p14="http://schemas.microsoft.com/office/powerpoint/2010/main" val="770793531"/>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rotWithShape="1">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1085</TotalTime>
  <Words>351</Words>
  <Application>Microsoft Office PowerPoint</Application>
  <PresentationFormat>On-screen Show (4:3)</PresentationFormat>
  <Paragraphs>103</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Garamond</vt:lpstr>
      <vt:lpstr>Times New Roman</vt:lpstr>
      <vt:lpstr>Organic</vt:lpstr>
      <vt:lpstr>Database System</vt:lpstr>
      <vt:lpstr>ORACLE BUILT-IN FUNCTIONS</vt:lpstr>
      <vt:lpstr>Types of Functions</vt:lpstr>
      <vt:lpstr>Types of Single Row Functions</vt:lpstr>
      <vt:lpstr>Numeric Functions</vt:lpstr>
      <vt:lpstr>Numeric Functions Example</vt:lpstr>
      <vt:lpstr>Character Functions</vt:lpstr>
      <vt:lpstr>Character Functions Example</vt:lpstr>
      <vt:lpstr>Date Functions</vt:lpstr>
      <vt:lpstr>Conversion Functions</vt:lpstr>
      <vt:lpstr>Conversion Functions Example</vt:lpstr>
      <vt:lpstr>Arithmetic Operators</vt:lpstr>
      <vt:lpstr>Conversion Of NULL values</vt:lpstr>
      <vt:lpstr>PowerPoint Presentation</vt:lpstr>
      <vt:lpstr>Group By Statement</vt:lpstr>
      <vt:lpstr> SQL GROUP BY Syntax </vt:lpstr>
      <vt:lpstr> Group By Examples</vt:lpstr>
      <vt:lpstr>Having Clause</vt:lpstr>
      <vt:lpstr>Syntax</vt:lpstr>
      <vt:lpstr>Having Examples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System</dc:title>
  <dc:creator>MzB</dc:creator>
  <cp:lastModifiedBy>Ammara Yaseen</cp:lastModifiedBy>
  <cp:revision>88</cp:revision>
  <dcterms:created xsi:type="dcterms:W3CDTF">2006-08-16T00:00:00Z</dcterms:created>
  <dcterms:modified xsi:type="dcterms:W3CDTF">2019-08-27T04:36:54Z</dcterms:modified>
</cp:coreProperties>
</file>