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7" r:id="rId32"/>
    <p:sldId id="318" r:id="rId33"/>
    <p:sldId id="313" r:id="rId34"/>
    <p:sldId id="314" r:id="rId35"/>
    <p:sldId id="315" r:id="rId36"/>
    <p:sldId id="31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94660"/>
  </p:normalViewPr>
  <p:slideViewPr>
    <p:cSldViewPr>
      <p:cViewPr varScale="1">
        <p:scale>
          <a:sx n="110" d="100"/>
          <a:sy n="110" d="100"/>
        </p:scale>
        <p:origin x="154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1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3783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285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3026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718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2267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938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3134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116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3208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850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913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430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408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29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55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80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9/2/2019</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72993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normAutofit/>
          </a:bodyPr>
          <a:lstStyle/>
          <a:p>
            <a:r>
              <a:rPr lang="en-US" dirty="0" smtClean="0"/>
              <a:t>CL 203</a:t>
            </a:r>
          </a:p>
          <a:p>
            <a:r>
              <a:rPr lang="en-US" dirty="0" smtClean="0"/>
              <a:t>Lab 03</a:t>
            </a:r>
          </a:p>
          <a:p>
            <a:r>
              <a:rPr lang="en-US" dirty="0"/>
              <a:t>Data Definition </a:t>
            </a:r>
            <a:r>
              <a:rPr lang="en-US" dirty="0" smtClean="0"/>
              <a:t>Languages (DDL)</a:t>
            </a:r>
            <a:endParaRPr lang="en-US" dirty="0"/>
          </a:p>
        </p:txBody>
      </p:sp>
    </p:spTree>
    <p:extLst>
      <p:ext uri="{BB962C8B-B14F-4D97-AF65-F5344CB8AC3E}">
        <p14:creationId xmlns:p14="http://schemas.microsoft.com/office/powerpoint/2010/main" val="129075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Unique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Customer</a:t>
            </a:r>
            <a:br>
              <a:rPr lang="en-US" dirty="0" smtClean="0"/>
            </a:br>
            <a:r>
              <a:rPr lang="en-US" dirty="0" smtClean="0"/>
              <a:t>DROP CONSTRAINT </a:t>
            </a:r>
            <a:r>
              <a:rPr lang="en-US" b="1" dirty="0" err="1" smtClean="0"/>
              <a:t>uc_CidTelnum</a:t>
            </a:r>
            <a:r>
              <a:rPr lang="en-US" b="1" dirty="0" smtClean="0"/>
              <a:t>;</a:t>
            </a:r>
            <a:endParaRPr lang="en-US" dirty="0" smtClean="0"/>
          </a:p>
          <a:p>
            <a:pPr marL="0" indent="0">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Primary Key Constraint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The PRIMARY KEY constraint uniquely identifies each record in a database table</a:t>
            </a:r>
          </a:p>
          <a:p>
            <a:endParaRPr lang="en-US" b="1" dirty="0" smtClean="0"/>
          </a:p>
          <a:p>
            <a:r>
              <a:rPr lang="en-US" b="1" dirty="0" smtClean="0"/>
              <a:t>Example:</a:t>
            </a:r>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NOT NULL PRIMARY key</a:t>
            </a:r>
            <a:r>
              <a:rPr lang="en-US" b="1" dirty="0" smtClean="0"/>
              <a:t> </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a:t>
            </a:r>
          </a:p>
          <a:p>
            <a:pPr marL="0" indent="0">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Naming a Primary Key Constraint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NOT NULL</a:t>
            </a:r>
            <a:r>
              <a:rPr lang="en-US" b="1" dirty="0" smtClean="0"/>
              <a:t> </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a:t>
            </a:r>
          </a:p>
          <a:p>
            <a:pPr marL="0" indent="0">
              <a:buNone/>
            </a:pPr>
            <a:r>
              <a:rPr lang="en-US" dirty="0" smtClean="0"/>
              <a:t>CONSTRAINTS </a:t>
            </a:r>
            <a:r>
              <a:rPr lang="en-US" dirty="0" err="1" smtClean="0"/>
              <a:t>pk_custidlname</a:t>
            </a:r>
            <a:r>
              <a:rPr lang="en-US" dirty="0" smtClean="0"/>
              <a:t>  PRIMARY KEY( </a:t>
            </a:r>
            <a:r>
              <a:rPr lang="en-US" dirty="0" err="1" smtClean="0"/>
              <a:t>cust_id,LastName</a:t>
            </a:r>
            <a:r>
              <a:rPr lang="en-US"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Primary Key Constraint using Alter Table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pPr marL="0" indent="0">
              <a:buNone/>
            </a:pPr>
            <a:endParaRPr lang="en-US" dirty="0" smtClean="0"/>
          </a:p>
          <a:p>
            <a:pPr marL="0" indent="0">
              <a:buNone/>
            </a:pPr>
            <a:r>
              <a:rPr lang="en-US" dirty="0" smtClean="0"/>
              <a:t>ALTER TABLE customer</a:t>
            </a:r>
            <a:br>
              <a:rPr lang="en-US" dirty="0" smtClean="0"/>
            </a:br>
            <a:r>
              <a:rPr lang="en-US" dirty="0" smtClean="0"/>
              <a:t>ADD PRIMARY KEY (</a:t>
            </a:r>
            <a:r>
              <a:rPr lang="en-US" dirty="0" err="1" smtClean="0"/>
              <a:t>cust_Id</a:t>
            </a:r>
            <a:r>
              <a:rPr lang="en-US" dirty="0" smtClean="0"/>
              <a:t>)</a:t>
            </a:r>
          </a:p>
          <a:p>
            <a:pPr marL="0" indent="0">
              <a:buNone/>
            </a:pPr>
            <a:endParaRPr lang="en-US" dirty="0" smtClean="0"/>
          </a:p>
          <a:p>
            <a:pPr marL="0" indent="0">
              <a:buNone/>
            </a:pPr>
            <a:endParaRPr lang="en-US" dirty="0" smtClean="0"/>
          </a:p>
          <a:p>
            <a:pPr marL="0" indent="0">
              <a:buNone/>
            </a:pPr>
            <a:r>
              <a:rPr lang="en-US" b="1" dirty="0" smtClean="0"/>
              <a:t>To allow naming of a PRIMARY KEY constraint, and for defining a PRIMARY KEY constraint on multiple columns,</a:t>
            </a:r>
          </a:p>
          <a:p>
            <a:pPr marL="0" indent="0">
              <a:buNone/>
            </a:pPr>
            <a:r>
              <a:rPr lang="en-US" dirty="0" smtClean="0"/>
              <a:t>ALTER TABLE customer</a:t>
            </a:r>
            <a:br>
              <a:rPr lang="en-US" dirty="0" smtClean="0"/>
            </a:br>
            <a:r>
              <a:rPr lang="en-US" dirty="0" smtClean="0"/>
              <a:t>ADD CONSTRAINT </a:t>
            </a:r>
            <a:r>
              <a:rPr lang="en-US" dirty="0" err="1" smtClean="0"/>
              <a:t>pk_custidlname</a:t>
            </a:r>
            <a:r>
              <a:rPr lang="en-US" dirty="0" smtClean="0"/>
              <a:t> PRIMARY KEY (</a:t>
            </a:r>
            <a:r>
              <a:rPr lang="en-US" dirty="0" err="1" smtClean="0"/>
              <a:t>Cust_id,LastName</a:t>
            </a:r>
            <a:r>
              <a:rPr lang="en-US" dirty="0" smtClean="0"/>
              <a:t>)</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Dropping a Primary Key Constraint</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ALTER TABLE customer</a:t>
            </a:r>
            <a:br>
              <a:rPr lang="en-US" dirty="0" smtClean="0"/>
            </a:br>
            <a:r>
              <a:rPr lang="en-US" dirty="0" smtClean="0"/>
              <a:t>DROP CONSTRAINT </a:t>
            </a:r>
            <a:r>
              <a:rPr lang="en-US" dirty="0" err="1" smtClean="0"/>
              <a:t>pk_custidlname</a:t>
            </a:r>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Foreign Key Constraint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 FOREIGN KEY in one table points to a PRIMARY KEY in another table. </a:t>
            </a:r>
          </a:p>
          <a:p>
            <a:r>
              <a:rPr lang="en-US" dirty="0" smtClean="0"/>
              <a:t>The FOREIGN KEY constraint is used to prevent actions that would destroy links between tables.</a:t>
            </a:r>
          </a:p>
          <a:p>
            <a:r>
              <a:rPr lang="en-US" dirty="0" smtClean="0"/>
              <a:t>The FOREIGN KEY constraint also prevents that invalid data from being inserted into the foreign key column, because it has to be one of the values contained in the table it points to.</a:t>
            </a:r>
            <a:endParaRPr lang="en-US" b="1" dirty="0" smtClean="0"/>
          </a:p>
          <a:p>
            <a:pPr marL="109728" indent="0">
              <a:buNone/>
            </a:pPr>
            <a:endParaRPr lang="en-US" b="1" dirty="0" smtClean="0"/>
          </a:p>
          <a:p>
            <a:pPr marL="109728" indent="0">
              <a:buNone/>
            </a:pPr>
            <a:r>
              <a:rPr lang="en-US" b="1" dirty="0" smtClean="0"/>
              <a:t>Example:</a:t>
            </a:r>
            <a:endParaRPr lang="en-US" dirty="0" smtClean="0"/>
          </a:p>
          <a:p>
            <a:pPr marL="0" indent="0">
              <a:buNone/>
            </a:pPr>
            <a:r>
              <a:rPr lang="en-US" dirty="0" smtClean="0"/>
              <a:t>CREATE TABLE EMP3</a:t>
            </a:r>
            <a:br>
              <a:rPr lang="en-US" dirty="0" smtClean="0"/>
            </a:br>
            <a:r>
              <a:rPr lang="en-US" dirty="0" smtClean="0"/>
              <a:t>(</a:t>
            </a:r>
            <a:br>
              <a:rPr lang="en-US" dirty="0" smtClean="0"/>
            </a:br>
            <a:r>
              <a:rPr lang="en-US" dirty="0" smtClean="0"/>
              <a:t>EMPNO NUMBER(4) NOT NULL PRIMARY KEY,</a:t>
            </a:r>
            <a:br>
              <a:rPr lang="en-US" dirty="0" smtClean="0"/>
            </a:br>
            <a:r>
              <a:rPr lang="en-US" dirty="0" smtClean="0"/>
              <a:t>DEPTNO NUMBER(7,2) NOT NULL,</a:t>
            </a:r>
            <a:br>
              <a:rPr lang="en-US" dirty="0" smtClean="0"/>
            </a:br>
            <a:r>
              <a:rPr lang="en-US" dirty="0" smtClean="0"/>
              <a:t>ENAME VARCHAR2(9) NOT NULL,</a:t>
            </a:r>
            <a:br>
              <a:rPr lang="en-US" dirty="0" smtClean="0"/>
            </a:br>
            <a:r>
              <a:rPr lang="en-US" dirty="0" smtClean="0"/>
              <a:t>CONSTRAINT FK_EMP_DEPTNO FOREIGN KEY (DEPTNO) REFERENCES DEPT(DEPTNO)</a:t>
            </a:r>
            <a:br>
              <a:rPr lang="en-US" dirty="0" smtClean="0"/>
            </a:br>
            <a:r>
              <a:rPr lang="en-US"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Foreign Key Constraint on Existing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ALTER TABLE EMP3</a:t>
            </a:r>
            <a:br>
              <a:rPr lang="en-US" dirty="0" smtClean="0"/>
            </a:br>
            <a:r>
              <a:rPr lang="en-US" dirty="0" smtClean="0"/>
              <a:t>ADD FOREIGN KEY (DEPTNO)</a:t>
            </a:r>
            <a:br>
              <a:rPr lang="en-US" dirty="0" smtClean="0"/>
            </a:br>
            <a:r>
              <a:rPr lang="en-US" dirty="0" smtClean="0"/>
              <a:t>REFERENCES DEPT(DEPTNO)</a:t>
            </a:r>
          </a:p>
          <a:p>
            <a:r>
              <a:rPr lang="en-US" b="1" dirty="0" smtClean="0"/>
              <a:t>Do it Yourself:</a:t>
            </a:r>
          </a:p>
          <a:p>
            <a:r>
              <a:rPr lang="en-US" dirty="0" smtClean="0"/>
              <a:t>Name the foreign key constraint using alter table</a:t>
            </a:r>
          </a:p>
          <a:p>
            <a:r>
              <a:rPr lang="en-US" dirty="0" smtClean="0"/>
              <a:t>Write a command to drop this foreign key constraint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Check Constraint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smtClean="0"/>
          </a:p>
          <a:p>
            <a:pPr marL="0" indent="0">
              <a:buNone/>
            </a:pPr>
            <a:endParaRPr lang="en-US" dirty="0" smtClean="0"/>
          </a:p>
          <a:p>
            <a:pPr marL="0" indent="0">
              <a:buNone/>
            </a:pPr>
            <a:r>
              <a:rPr lang="en-US" dirty="0" smtClean="0"/>
              <a:t>Specifies a condition that must be true</a:t>
            </a:r>
          </a:p>
          <a:p>
            <a:r>
              <a:rPr lang="en-US" b="1" dirty="0" smtClean="0"/>
              <a:t>Example:</a:t>
            </a:r>
          </a:p>
          <a:p>
            <a:pPr marL="0" indent="0">
              <a:buNone/>
            </a:pPr>
            <a:r>
              <a:rPr lang="en-US" dirty="0" smtClean="0"/>
              <a:t>CREATE TABLE EMP3</a:t>
            </a:r>
          </a:p>
          <a:p>
            <a:pPr marL="0" indent="0">
              <a:buNone/>
            </a:pPr>
            <a:r>
              <a:rPr lang="en-US" dirty="0" smtClean="0"/>
              <a:t>(EMPNO NUMBER(4) NOT NULL </a:t>
            </a:r>
            <a:r>
              <a:rPr lang="en-US" b="1" dirty="0" smtClean="0"/>
              <a:t>CHECK(EMPNO&gt;0)</a:t>
            </a:r>
            <a:r>
              <a:rPr lang="en-US" dirty="0" smtClean="0"/>
              <a:t> PRIMARY KEY,</a:t>
            </a:r>
            <a:br>
              <a:rPr lang="en-US" dirty="0" smtClean="0"/>
            </a:br>
            <a:r>
              <a:rPr lang="en-US" dirty="0" smtClean="0"/>
              <a:t>DEPTNO NUMBER(7,2) NOT NULL,</a:t>
            </a:r>
            <a:br>
              <a:rPr lang="en-US" dirty="0" smtClean="0"/>
            </a:br>
            <a:r>
              <a:rPr lang="en-US" dirty="0" smtClean="0"/>
              <a:t>ENAME VARCHAR2(9) NOT NULL,</a:t>
            </a:r>
            <a:br>
              <a:rPr lang="en-US" dirty="0" smtClean="0"/>
            </a:br>
            <a:r>
              <a:rPr lang="en-US" dirty="0" smtClean="0"/>
              <a:t>CONSTRAINT FK_EMP_DEPTNO FOREIGN KEY (DEPTNO) REFERENCES DEPT(DEPTNO));</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 Check Constraint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endParaRPr lang="en-US" dirty="0" smtClean="0"/>
          </a:p>
          <a:p>
            <a:pPr marL="0" indent="0">
              <a:buNone/>
            </a:pPr>
            <a:r>
              <a:rPr lang="en-US" dirty="0" smtClean="0"/>
              <a:t>CREATE TABLE EMP3</a:t>
            </a:r>
            <a:br>
              <a:rPr lang="en-US" dirty="0" smtClean="0"/>
            </a:br>
            <a:r>
              <a:rPr lang="en-US" dirty="0" smtClean="0"/>
              <a:t>(EMPNO NUMBER(4) NOT NULL PRIMARY KEY,</a:t>
            </a:r>
            <a:br>
              <a:rPr lang="en-US" dirty="0" smtClean="0"/>
            </a:br>
            <a:r>
              <a:rPr lang="en-US" dirty="0" smtClean="0"/>
              <a:t>DEPTNO NUMBER(7,2) NOT NULL,</a:t>
            </a:r>
            <a:br>
              <a:rPr lang="en-US" dirty="0" smtClean="0"/>
            </a:br>
            <a:r>
              <a:rPr lang="en-US" dirty="0" smtClean="0"/>
              <a:t>ENAME VARCHAR2(9) NOT NULL,</a:t>
            </a:r>
            <a:br>
              <a:rPr lang="en-US" dirty="0" smtClean="0"/>
            </a:br>
            <a:r>
              <a:rPr lang="en-US" dirty="0" smtClean="0"/>
              <a:t>CONSTRAINT FK_EMP_DEPTNO FOREIGN KEY (DEPTNO) REFERENCES DEPT(DEPTNO) CONSTRAINT </a:t>
            </a:r>
            <a:r>
              <a:rPr lang="en-US" dirty="0" err="1" smtClean="0"/>
              <a:t>chk_EMP</a:t>
            </a:r>
            <a:r>
              <a:rPr lang="en-US" dirty="0" smtClean="0"/>
              <a:t> CHECK (EMPNO&gt;0 AND DEPTNO=’20’));</a:t>
            </a:r>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Default Constraint</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The DEFAULT constraint is used to insert a default value into a column.</a:t>
            </a:r>
          </a:p>
          <a:p>
            <a:r>
              <a:rPr lang="en-US" dirty="0" smtClean="0"/>
              <a:t>The default value will be added to all new records, if no other value is specified.</a:t>
            </a:r>
          </a:p>
          <a:p>
            <a:r>
              <a:rPr lang="en-US" b="1" dirty="0" smtClean="0"/>
              <a:t>Example: </a:t>
            </a:r>
            <a:endParaRPr lang="en-US" dirty="0" smtClean="0"/>
          </a:p>
          <a:p>
            <a:pPr marL="0" indent="0">
              <a:buNone/>
            </a:pPr>
            <a:r>
              <a:rPr lang="en-US" dirty="0" smtClean="0"/>
              <a:t>CREATE TABLE EMP3</a:t>
            </a:r>
            <a:br>
              <a:rPr lang="en-US" dirty="0" smtClean="0"/>
            </a:br>
            <a:r>
              <a:rPr lang="en-US" dirty="0" smtClean="0"/>
              <a:t>(EMPNO NUMBER(4) NOT NULL,</a:t>
            </a:r>
            <a:br>
              <a:rPr lang="en-US" dirty="0" smtClean="0"/>
            </a:br>
            <a:r>
              <a:rPr lang="en-US" dirty="0" smtClean="0"/>
              <a:t>DEPTNO NUMBER(7,2) NOT NULL,</a:t>
            </a:r>
            <a:br>
              <a:rPr lang="en-US" dirty="0" smtClean="0"/>
            </a:br>
            <a:r>
              <a:rPr lang="en-US" dirty="0" smtClean="0"/>
              <a:t>ENAME VARCHAR2(9) NOT NULL,</a:t>
            </a:r>
          </a:p>
          <a:p>
            <a:pPr marL="0" indent="0">
              <a:buNone/>
            </a:pPr>
            <a:r>
              <a:rPr lang="en-US" dirty="0" smtClean="0"/>
              <a:t>HIRE_DATE DATE DEFAULT SYSDATE);</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49362"/>
          </a:xfrm>
        </p:spPr>
        <p:txBody>
          <a:bodyPr/>
          <a:lstStyle/>
          <a:p>
            <a:r>
              <a:rPr lang="en-US" dirty="0" smtClean="0"/>
              <a:t>Data Definition Language (DDL)</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r>
              <a:rPr lang="en-US" dirty="0" smtClean="0"/>
              <a:t>Data Definition Language (DDL) statements are used to define the database structure or schema. </a:t>
            </a:r>
          </a:p>
          <a:p>
            <a:pPr lvl="0"/>
            <a:r>
              <a:rPr lang="en-US" dirty="0" smtClean="0"/>
              <a:t>CREATE - to create objects in the database</a:t>
            </a:r>
          </a:p>
          <a:p>
            <a:pPr lvl="0"/>
            <a:r>
              <a:rPr lang="en-US" dirty="0" smtClean="0"/>
              <a:t>ALTER - alters the structure of the database</a:t>
            </a:r>
          </a:p>
          <a:p>
            <a:pPr lvl="0"/>
            <a:r>
              <a:rPr lang="en-US" dirty="0" smtClean="0"/>
              <a:t>DROP - delete objects from the database</a:t>
            </a:r>
          </a:p>
          <a:p>
            <a:pPr lvl="0"/>
            <a:r>
              <a:rPr lang="en-US" dirty="0" smtClean="0"/>
              <a:t>TRUNCATE - remove all records from a table, including all spaces allocated for the records are removed</a:t>
            </a:r>
          </a:p>
          <a:p>
            <a:pPr lvl="0"/>
            <a:r>
              <a:rPr lang="en-US" dirty="0" smtClean="0"/>
              <a:t>RENAME - rename an object</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Default Constraint using Alter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EMP3</a:t>
            </a:r>
            <a:br>
              <a:rPr lang="en-US" dirty="0" smtClean="0"/>
            </a:br>
            <a:r>
              <a:rPr lang="en-US" dirty="0" smtClean="0"/>
              <a:t>MODIFY </a:t>
            </a:r>
            <a:r>
              <a:rPr lang="en-US" dirty="0" err="1" smtClean="0"/>
              <a:t>hire_date</a:t>
            </a:r>
            <a:r>
              <a:rPr lang="en-US" dirty="0" smtClean="0"/>
              <a:t> DEFAULT (</a:t>
            </a:r>
            <a:r>
              <a:rPr lang="en-US" dirty="0" err="1" smtClean="0"/>
              <a:t>sysdate</a:t>
            </a:r>
            <a:r>
              <a:rPr lang="en-US" dirty="0" smtClean="0"/>
              <a:t>)</a:t>
            </a:r>
          </a:p>
          <a:p>
            <a:pPr marL="0" indent="0">
              <a:buNone/>
            </a:pP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a Default Constraint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EMP3</a:t>
            </a:r>
            <a:br>
              <a:rPr lang="en-US" dirty="0" smtClean="0"/>
            </a:br>
            <a:r>
              <a:rPr lang="en-US" dirty="0" smtClean="0"/>
              <a:t>ALTER COLUMN HIRE_DATE DROP DEFAULT</a:t>
            </a:r>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Example</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dirty="0" smtClean="0"/>
              <a:t>CREATE TABLE DEPT (</a:t>
            </a:r>
          </a:p>
          <a:p>
            <a:pPr marL="0" indent="0">
              <a:buNone/>
            </a:pPr>
            <a:r>
              <a:rPr lang="en-US" dirty="0" smtClean="0"/>
              <a:t>DEPTNO 	NUMBER(2) constraint DEPT_DEPTNO_PK PRIMARY KEY,</a:t>
            </a:r>
          </a:p>
          <a:p>
            <a:pPr marL="0" indent="0">
              <a:buNone/>
            </a:pPr>
            <a:r>
              <a:rPr lang="en-US" dirty="0" smtClean="0"/>
              <a:t>DNAME 	VARCHAR2(14), </a:t>
            </a:r>
          </a:p>
          <a:p>
            <a:pPr marL="0" indent="0">
              <a:buNone/>
            </a:pPr>
            <a:r>
              <a:rPr lang="en-US" dirty="0" smtClean="0"/>
              <a:t>LOC	VARCHAR2(13),</a:t>
            </a:r>
          </a:p>
          <a:p>
            <a:pPr marL="0" indent="0">
              <a:buNone/>
            </a:pPr>
            <a:r>
              <a:rPr lang="en-US" dirty="0" smtClean="0"/>
              <a:t>CONSTRAINT 	DEPT_DNAME_UK 	UNIQUE(DNAME));  </a:t>
            </a:r>
          </a:p>
          <a:p>
            <a:endParaRPr lang="en-US" dirty="0" smtClean="0"/>
          </a:p>
          <a:p>
            <a:pPr marL="0" indent="0">
              <a:buNone/>
            </a:pPr>
            <a:r>
              <a:rPr lang="en-US" dirty="0" smtClean="0"/>
              <a:t>CREATE TABLE EMP3 (</a:t>
            </a:r>
          </a:p>
          <a:p>
            <a:pPr marL="0" indent="0">
              <a:buNone/>
            </a:pPr>
            <a:r>
              <a:rPr lang="en-US" dirty="0" smtClean="0"/>
              <a:t>EMPNO 	NUMBER(4) CONSTRAINT  EMP_EMPNO_PK  PRIMARY KEY, </a:t>
            </a:r>
          </a:p>
          <a:p>
            <a:pPr marL="0" indent="0">
              <a:buNone/>
            </a:pPr>
            <a:r>
              <a:rPr lang="en-US" dirty="0" smtClean="0"/>
              <a:t>ENAME	VARCHAR2(10) NOT NULL,</a:t>
            </a:r>
          </a:p>
          <a:p>
            <a:pPr marL="0" indent="0">
              <a:buNone/>
            </a:pPr>
            <a:r>
              <a:rPr lang="en-US" dirty="0" smtClean="0"/>
              <a:t>JOB 		VARCHAR2(9), </a:t>
            </a:r>
          </a:p>
          <a:p>
            <a:pPr marL="0" indent="0">
              <a:buNone/>
            </a:pPr>
            <a:r>
              <a:rPr lang="en-US" dirty="0" smtClean="0"/>
              <a:t>MGR		NUMBER(4),</a:t>
            </a:r>
          </a:p>
          <a:p>
            <a:pPr marL="0" indent="0">
              <a:buNone/>
            </a:pPr>
            <a:r>
              <a:rPr lang="en-US" dirty="0" smtClean="0"/>
              <a:t>HIREDATE   DATE  DEFAULT 	SYSDATE, </a:t>
            </a:r>
          </a:p>
          <a:p>
            <a:pPr marL="0" indent="0">
              <a:buNone/>
            </a:pPr>
            <a:r>
              <a:rPr lang="en-US" dirty="0" smtClean="0"/>
              <a:t>SAL		NUMBER(7, 2),</a:t>
            </a:r>
          </a:p>
          <a:p>
            <a:pPr marL="0" indent="0">
              <a:buNone/>
            </a:pPr>
            <a:r>
              <a:rPr lang="en-US" dirty="0" smtClean="0"/>
              <a:t>COMM 	NUMBER(7, 2),</a:t>
            </a:r>
          </a:p>
          <a:p>
            <a:pPr marL="0" indent="0">
              <a:buNone/>
            </a:pPr>
            <a:r>
              <a:rPr lang="en-US" dirty="0" smtClean="0"/>
              <a:t>DEPTNO 	NUMBER(7, 2) 	NOT NULL,</a:t>
            </a:r>
          </a:p>
          <a:p>
            <a:pPr marL="0" indent="0">
              <a:buNone/>
            </a:pPr>
            <a:r>
              <a:rPr lang="en-US" dirty="0" smtClean="0"/>
              <a:t>CONSTRAINT EMP_DEPTNO_CK  CHECK (DEPTNO BETWEEN 1 AND 50), </a:t>
            </a:r>
          </a:p>
          <a:p>
            <a:pPr marL="0" indent="0">
              <a:buNone/>
            </a:pPr>
            <a:r>
              <a:rPr lang="en-US" dirty="0" smtClean="0"/>
              <a:t>CONSTRAINT EMP_DEPTNO_FK FOREIGN KEY (DEPTNO) REFERENCES  DEPT(DEPTNO));</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Statement</a:t>
            </a:r>
            <a:endParaRPr lang="en-US" dirty="0"/>
          </a:p>
        </p:txBody>
      </p:sp>
      <p:sp>
        <p:nvSpPr>
          <p:cNvPr id="3" name="Content Placeholder 2"/>
          <p:cNvSpPr>
            <a:spLocks noGrp="1"/>
          </p:cNvSpPr>
          <p:nvPr>
            <p:ph idx="1"/>
          </p:nvPr>
        </p:nvSpPr>
        <p:spPr/>
        <p:txBody>
          <a:bodyPr>
            <a:normAutofit fontScale="92500"/>
          </a:bodyPr>
          <a:lstStyle/>
          <a:p>
            <a:r>
              <a:rPr lang="en-US" dirty="0" smtClean="0"/>
              <a:t>The DROP TABLE statement is used to delete a table.</a:t>
            </a:r>
          </a:p>
          <a:p>
            <a:pPr marL="0" indent="0">
              <a:buNone/>
            </a:pPr>
            <a:r>
              <a:rPr lang="en-US" b="1" dirty="0" smtClean="0"/>
              <a:t>Syntax:</a:t>
            </a:r>
          </a:p>
          <a:p>
            <a:pPr marL="0" indent="0">
              <a:buNone/>
            </a:pPr>
            <a:r>
              <a:rPr lang="en-US" dirty="0" smtClean="0"/>
              <a:t>DROP TABLE </a:t>
            </a:r>
            <a:r>
              <a:rPr lang="en-US" dirty="0" err="1" smtClean="0"/>
              <a:t>table_name</a:t>
            </a:r>
            <a:r>
              <a:rPr lang="en-US" dirty="0" smtClean="0"/>
              <a:t>;</a:t>
            </a:r>
          </a:p>
          <a:p>
            <a:r>
              <a:rPr lang="en-US" dirty="0" smtClean="0"/>
              <a:t>The DROP DATABASE statement is used to delete a database.</a:t>
            </a:r>
          </a:p>
          <a:p>
            <a:pPr marL="0" indent="0">
              <a:buNone/>
            </a:pPr>
            <a:r>
              <a:rPr lang="en-US" b="1" dirty="0" smtClean="0"/>
              <a:t>Syntax:</a:t>
            </a:r>
          </a:p>
          <a:p>
            <a:pPr marL="0" indent="0">
              <a:buNone/>
            </a:pPr>
            <a:r>
              <a:rPr lang="en-US" dirty="0" smtClean="0"/>
              <a:t>DROP DATABASE </a:t>
            </a:r>
            <a:r>
              <a:rPr lang="en-US" dirty="0" err="1" smtClean="0"/>
              <a:t>database_name</a:t>
            </a:r>
            <a:r>
              <a:rPr lang="en-US" dirty="0" smtClean="0"/>
              <a:t>;</a:t>
            </a:r>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Truncate Table Statement</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smtClean="0"/>
          </a:p>
          <a:p>
            <a:pPr marL="0" indent="0">
              <a:buNone/>
            </a:pPr>
            <a:r>
              <a:rPr lang="en-US" dirty="0" smtClean="0"/>
              <a:t>If we just want to delete the data and not the table itself we use Truncate statement</a:t>
            </a:r>
          </a:p>
          <a:p>
            <a:pPr marL="0" indent="0">
              <a:buNone/>
            </a:pPr>
            <a:endParaRPr lang="en-US" dirty="0" smtClean="0"/>
          </a:p>
          <a:p>
            <a:pPr marL="0" indent="0">
              <a:buNone/>
            </a:pPr>
            <a:r>
              <a:rPr lang="en-US" b="1" dirty="0" smtClean="0"/>
              <a:t>Syntax</a:t>
            </a:r>
          </a:p>
          <a:p>
            <a:pPr marL="0" indent="0">
              <a:buNone/>
            </a:pPr>
            <a:r>
              <a:rPr lang="en-US" dirty="0" smtClean="0"/>
              <a:t>TRUNCATE TABLE </a:t>
            </a:r>
            <a:r>
              <a:rPr lang="en-US" dirty="0" err="1" smtClean="0"/>
              <a:t>table_name</a:t>
            </a:r>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Table Statement</a:t>
            </a: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smtClean="0"/>
              <a:t>TO ADD A COLUMN IN A TABLE</a:t>
            </a:r>
            <a:endParaRPr lang="en-US" dirty="0" smtClean="0"/>
          </a:p>
          <a:p>
            <a:pPr lvl="1"/>
            <a:r>
              <a:rPr lang="en-US" dirty="0" smtClean="0"/>
              <a:t>ALTER TABLE </a:t>
            </a:r>
            <a:r>
              <a:rPr lang="en-US" dirty="0" err="1" smtClean="0"/>
              <a:t>table_name</a:t>
            </a:r>
            <a:r>
              <a:rPr lang="en-US" dirty="0" smtClean="0"/>
              <a:t/>
            </a:r>
            <a:br>
              <a:rPr lang="en-US" dirty="0" smtClean="0"/>
            </a:br>
            <a:r>
              <a:rPr lang="en-US" dirty="0" smtClean="0"/>
              <a:t>ADD </a:t>
            </a:r>
            <a:r>
              <a:rPr lang="en-US" dirty="0" err="1" smtClean="0"/>
              <a:t>column_name</a:t>
            </a:r>
            <a:r>
              <a:rPr lang="en-US" dirty="0" smtClean="0"/>
              <a:t> </a:t>
            </a:r>
            <a:r>
              <a:rPr lang="en-US" dirty="0" err="1" smtClean="0"/>
              <a:t>datatype</a:t>
            </a:r>
            <a:endParaRPr lang="en-US" dirty="0" smtClean="0"/>
          </a:p>
          <a:p>
            <a:pPr lvl="0"/>
            <a:r>
              <a:rPr lang="en-US" b="1" dirty="0" smtClean="0"/>
              <a:t>TO DELETE A COLUMN IN A TABLE</a:t>
            </a:r>
            <a:endParaRPr lang="en-US" dirty="0" smtClean="0"/>
          </a:p>
          <a:p>
            <a:pPr lvl="1"/>
            <a:r>
              <a:rPr lang="en-US" dirty="0" smtClean="0"/>
              <a:t>ALTER TABLE </a:t>
            </a:r>
            <a:r>
              <a:rPr lang="en-US" dirty="0" err="1" smtClean="0"/>
              <a:t>table_name</a:t>
            </a:r>
            <a:r>
              <a:rPr lang="en-US" dirty="0" smtClean="0"/>
              <a:t/>
            </a:r>
            <a:br>
              <a:rPr lang="en-US" dirty="0" smtClean="0"/>
            </a:br>
            <a:r>
              <a:rPr lang="en-US" dirty="0" smtClean="0"/>
              <a:t>DROP COLUMN </a:t>
            </a:r>
            <a:r>
              <a:rPr lang="en-US" dirty="0" err="1" smtClean="0"/>
              <a:t>column_name</a:t>
            </a:r>
            <a:endParaRPr lang="en-US" dirty="0" smtClean="0"/>
          </a:p>
          <a:p>
            <a:pPr lvl="0"/>
            <a:r>
              <a:rPr lang="en-US" b="1" dirty="0" smtClean="0"/>
              <a:t>TO CHANGE THE DATA TYPE OF A COLUMN IN A TABLE</a:t>
            </a:r>
            <a:endParaRPr lang="en-US" dirty="0" smtClean="0"/>
          </a:p>
          <a:p>
            <a:pPr lvl="1"/>
            <a:r>
              <a:rPr lang="en-US" dirty="0" smtClean="0"/>
              <a:t>ALTER TABLE </a:t>
            </a:r>
            <a:r>
              <a:rPr lang="en-US" dirty="0" err="1" smtClean="0"/>
              <a:t>table_name</a:t>
            </a:r>
            <a:r>
              <a:rPr lang="en-US" dirty="0" smtClean="0"/>
              <a:t/>
            </a:r>
            <a:br>
              <a:rPr lang="en-US" dirty="0" smtClean="0"/>
            </a:br>
            <a:r>
              <a:rPr lang="en-US" dirty="0" smtClean="0"/>
              <a:t>MODIFY </a:t>
            </a:r>
            <a:r>
              <a:rPr lang="en-US" dirty="0" err="1" smtClean="0"/>
              <a:t>column_name</a:t>
            </a:r>
            <a:r>
              <a:rPr lang="en-US" dirty="0" smtClean="0"/>
              <a:t> </a:t>
            </a:r>
            <a:r>
              <a:rPr lang="en-US" dirty="0" err="1" smtClean="0"/>
              <a:t>datatype</a:t>
            </a:r>
            <a:endParaRPr lang="en-US" dirty="0" smtClean="0"/>
          </a:p>
          <a:p>
            <a:pPr marL="0" indent="0">
              <a:buNone/>
            </a:pP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Key </a:t>
            </a:r>
            <a:r>
              <a:rPr lang="en-US" dirty="0" err="1" smtClean="0"/>
              <a:t>vs</a:t>
            </a:r>
            <a:r>
              <a:rPr lang="en-US" dirty="0" smtClean="0"/>
              <a:t> Primary Key</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1) Unique key in a table </a:t>
            </a:r>
            <a:r>
              <a:rPr lang="en-US" b="1" dirty="0" smtClean="0"/>
              <a:t>can be null</a:t>
            </a:r>
            <a:r>
              <a:rPr lang="en-US" dirty="0" smtClean="0"/>
              <a:t>, but primary key </a:t>
            </a:r>
            <a:r>
              <a:rPr lang="en-US" b="1" dirty="0" smtClean="0"/>
              <a:t>can not be null</a:t>
            </a:r>
            <a:r>
              <a:rPr lang="en-US" dirty="0" smtClean="0"/>
              <a:t> in any table in relational database like </a:t>
            </a:r>
            <a:r>
              <a:rPr lang="en-US" dirty="0" err="1" smtClean="0"/>
              <a:t>MySQL</a:t>
            </a:r>
            <a:r>
              <a:rPr lang="en-US" dirty="0" smtClean="0"/>
              <a:t> , Oracle etc.</a:t>
            </a:r>
            <a:br>
              <a:rPr lang="en-US" dirty="0" smtClean="0"/>
            </a:br>
            <a:r>
              <a:rPr lang="en-US" dirty="0" smtClean="0"/>
              <a:t/>
            </a:r>
            <a:br>
              <a:rPr lang="en-US" dirty="0" smtClean="0"/>
            </a:br>
            <a:r>
              <a:rPr lang="en-US" dirty="0" smtClean="0"/>
              <a:t>2) Primary key can be combination of more than one unique keys in same table.</a:t>
            </a:r>
          </a:p>
          <a:p>
            <a:pPr marL="0" indent="0">
              <a:buNone/>
            </a:pPr>
            <a:r>
              <a:rPr lang="en-US" dirty="0" smtClean="0"/>
              <a:t/>
            </a:r>
            <a:br>
              <a:rPr lang="en-US" dirty="0" smtClean="0"/>
            </a:br>
            <a:r>
              <a:rPr lang="en-US" dirty="0" smtClean="0"/>
              <a:t>3) There can be only one primary key per table in a relation database e.g. </a:t>
            </a:r>
            <a:r>
              <a:rPr lang="en-US" dirty="0" err="1" smtClean="0"/>
              <a:t>MySQL</a:t>
            </a:r>
            <a:r>
              <a:rPr lang="en-US" dirty="0" smtClean="0"/>
              <a:t>, Oracle or Sybase, but there can be more than one unique key per table.</a:t>
            </a:r>
            <a:br>
              <a:rPr lang="en-US" dirty="0" smtClean="0"/>
            </a:br>
            <a:r>
              <a:rPr lang="en-US" dirty="0" smtClean="0"/>
              <a:t/>
            </a:r>
            <a:br>
              <a:rPr lang="en-US" dirty="0" smtClean="0"/>
            </a:br>
            <a:r>
              <a:rPr lang="en-US" dirty="0" smtClean="0"/>
              <a:t>4) Unique key is represented using unique constraint while primary key is created using primary key constraint in any table and it automatically gets unique constraint.</a:t>
            </a:r>
            <a:br>
              <a:rPr lang="en-US" dirty="0" smtClean="0"/>
            </a:br>
            <a:r>
              <a:rPr lang="en-US" dirty="0" smtClean="0"/>
              <a:t/>
            </a:r>
            <a:br>
              <a:rPr lang="en-US" dirty="0" smtClean="0"/>
            </a:br>
            <a:r>
              <a:rPr lang="en-US" dirty="0" smtClean="0"/>
              <a:t>5) Many database engine automatically puts clustered index on primary key and since you can only have one clustered index per table, it’s not available to any other unique key at same time.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Referential Integrity</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Referential integrity</a:t>
            </a:r>
            <a:r>
              <a:rPr lang="en-US" dirty="0" smtClean="0"/>
              <a:t> is a property of data which, when satisfied, requires every value of one attribute (column) of a relation (table) to exist as a value of another attribute in a different (or the same) relation (table).</a:t>
            </a:r>
          </a:p>
          <a:p>
            <a:endParaRPr lang="en-US" dirty="0" smtClean="0"/>
          </a:p>
          <a:p>
            <a:r>
              <a:rPr lang="en-US" dirty="0" smtClean="0"/>
              <a:t>It is imposed through Primary and Foreign Key Constraints</a:t>
            </a:r>
          </a:p>
          <a:p>
            <a:endParaRPr lang="en-US" dirty="0" smtClean="0"/>
          </a:p>
          <a:p>
            <a:endParaRPr lang="en-US" dirty="0" smtClean="0"/>
          </a:p>
          <a:p>
            <a:r>
              <a:rPr lang="en-US" dirty="0" smtClean="0"/>
              <a:t>It is violated through </a:t>
            </a:r>
            <a:r>
              <a:rPr lang="en-US" b="1" dirty="0" smtClean="0"/>
              <a:t>Delete and Update </a:t>
            </a:r>
            <a:r>
              <a:rPr lang="en-US" dirty="0" smtClean="0"/>
              <a:t>statements</a:t>
            </a:r>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Deferred Constraint Checking</a:t>
            </a:r>
            <a:endParaRPr lang="en-US" dirty="0"/>
          </a:p>
        </p:txBody>
      </p:sp>
      <p:sp>
        <p:nvSpPr>
          <p:cNvPr id="3" name="Content Placeholder 2"/>
          <p:cNvSpPr>
            <a:spLocks noGrp="1"/>
          </p:cNvSpPr>
          <p:nvPr>
            <p:ph idx="1"/>
          </p:nvPr>
        </p:nvSpPr>
        <p:spPr/>
        <p:txBody>
          <a:bodyPr>
            <a:normAutofit fontScale="62500" lnSpcReduction="20000"/>
          </a:bodyPr>
          <a:lstStyle/>
          <a:p>
            <a:pPr marL="109728" indent="0">
              <a:buNone/>
            </a:pPr>
            <a:r>
              <a:rPr lang="en-US" dirty="0" smtClean="0"/>
              <a:t>Sometimes it is necessary to defer the checking of certain constraints, most commonly in the </a:t>
            </a:r>
            <a:r>
              <a:rPr lang="en-US" b="1" dirty="0" smtClean="0"/>
              <a:t>"chicken-and-egg" </a:t>
            </a:r>
            <a:r>
              <a:rPr lang="en-US" dirty="0" smtClean="0"/>
              <a:t>problem. Suppose we want to say:</a:t>
            </a:r>
          </a:p>
          <a:p>
            <a:pPr marL="109728" indent="0">
              <a:buNone/>
            </a:pPr>
            <a:endParaRPr lang="en-US" dirty="0" smtClean="0"/>
          </a:p>
          <a:p>
            <a:pPr marL="109728" indent="0">
              <a:buNone/>
            </a:pPr>
            <a:r>
              <a:rPr lang="en-US" dirty="0" smtClean="0"/>
              <a:t>CREATE TABLE chicken (</a:t>
            </a:r>
            <a:r>
              <a:rPr lang="en-US" dirty="0" err="1" smtClean="0"/>
              <a:t>cID</a:t>
            </a:r>
            <a:r>
              <a:rPr lang="en-US" dirty="0" smtClean="0"/>
              <a:t> INT PRIMARY KEY, </a:t>
            </a:r>
            <a:r>
              <a:rPr lang="en-US" dirty="0" err="1" smtClean="0"/>
              <a:t>eID</a:t>
            </a:r>
            <a:r>
              <a:rPr lang="en-US" dirty="0" smtClean="0"/>
              <a:t> INT REFERENCES egg(</a:t>
            </a:r>
            <a:r>
              <a:rPr lang="en-US" dirty="0" err="1" smtClean="0"/>
              <a:t>eID</a:t>
            </a:r>
            <a:r>
              <a:rPr lang="en-US" dirty="0" smtClean="0"/>
              <a:t>)); </a:t>
            </a:r>
          </a:p>
          <a:p>
            <a:pPr marL="109728" indent="0">
              <a:buNone/>
            </a:pPr>
            <a:endParaRPr lang="en-US" dirty="0" smtClean="0"/>
          </a:p>
          <a:p>
            <a:pPr marL="109728" indent="0">
              <a:buNone/>
            </a:pPr>
            <a:r>
              <a:rPr lang="en-US" dirty="0" smtClean="0"/>
              <a:t>CREATE TABLE egg(</a:t>
            </a:r>
            <a:r>
              <a:rPr lang="en-US" dirty="0" err="1" smtClean="0"/>
              <a:t>eID</a:t>
            </a:r>
            <a:r>
              <a:rPr lang="en-US" dirty="0" smtClean="0"/>
              <a:t> INT PRIMARY KEY, </a:t>
            </a:r>
            <a:r>
              <a:rPr lang="en-US" dirty="0" err="1" smtClean="0"/>
              <a:t>cID</a:t>
            </a:r>
            <a:r>
              <a:rPr lang="en-US" dirty="0" smtClean="0"/>
              <a:t> INT REFERENCES chicken(</a:t>
            </a:r>
            <a:r>
              <a:rPr lang="en-US" dirty="0" err="1" smtClean="0"/>
              <a:t>cID</a:t>
            </a:r>
            <a:r>
              <a:rPr lang="en-US" dirty="0" smtClean="0"/>
              <a:t>));</a:t>
            </a:r>
          </a:p>
          <a:p>
            <a:pPr marL="109728" indent="0">
              <a:buNone/>
            </a:pPr>
            <a:endParaRPr lang="en-US" dirty="0" smtClean="0"/>
          </a:p>
          <a:p>
            <a:pPr marL="109728" indent="0">
              <a:buNone/>
            </a:pPr>
            <a:r>
              <a:rPr lang="en-US" dirty="0" smtClean="0"/>
              <a:t>But if we simply type the above statements into Oracle, we'll get an error. The reason is that the CREATE TABLE statement for chicken refers to table egg, which hasn't been created yet! Creating egg won't help either, because egg refers to chicken.</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Rid of the Problem</a:t>
            </a:r>
            <a:endParaRPr lang="en-US" dirty="0"/>
          </a:p>
        </p:txBody>
      </p:sp>
      <p:sp>
        <p:nvSpPr>
          <p:cNvPr id="3" name="Content Placeholder 2"/>
          <p:cNvSpPr>
            <a:spLocks noGrp="1"/>
          </p:cNvSpPr>
          <p:nvPr>
            <p:ph idx="1"/>
          </p:nvPr>
        </p:nvSpPr>
        <p:spPr/>
        <p:txBody>
          <a:bodyPr>
            <a:normAutofit fontScale="55000" lnSpcReduction="20000"/>
          </a:bodyPr>
          <a:lstStyle/>
          <a:p>
            <a:pPr marL="109728" indent="0">
              <a:buNone/>
            </a:pPr>
            <a:r>
              <a:rPr lang="en-US" dirty="0" smtClean="0"/>
              <a:t>To work around this problem, we need SQL schema modification commands. First, create chicken and egg without foreign key declarations:</a:t>
            </a:r>
          </a:p>
          <a:p>
            <a:pPr marL="109728" indent="0">
              <a:buNone/>
            </a:pPr>
            <a:endParaRPr lang="en-US" dirty="0" smtClean="0"/>
          </a:p>
          <a:p>
            <a:pPr marL="109728" indent="0">
              <a:buNone/>
            </a:pPr>
            <a:r>
              <a:rPr lang="en-US" dirty="0" smtClean="0"/>
              <a:t>CREATE TABLE chicken(</a:t>
            </a:r>
            <a:r>
              <a:rPr lang="en-US" dirty="0" err="1" smtClean="0"/>
              <a:t>cID</a:t>
            </a:r>
            <a:r>
              <a:rPr lang="en-US" dirty="0" smtClean="0"/>
              <a:t> INT PRIMARY KEY, </a:t>
            </a:r>
            <a:r>
              <a:rPr lang="en-US" dirty="0" err="1" smtClean="0"/>
              <a:t>eID</a:t>
            </a:r>
            <a:r>
              <a:rPr lang="en-US" dirty="0" smtClean="0"/>
              <a:t> INT); </a:t>
            </a:r>
          </a:p>
          <a:p>
            <a:pPr marL="109728" indent="0">
              <a:buNone/>
            </a:pPr>
            <a:r>
              <a:rPr lang="en-US" dirty="0" smtClean="0"/>
              <a:t>CREATE TABLE egg(</a:t>
            </a:r>
            <a:r>
              <a:rPr lang="en-US" dirty="0" err="1" smtClean="0"/>
              <a:t>eID</a:t>
            </a:r>
            <a:r>
              <a:rPr lang="en-US" dirty="0" smtClean="0"/>
              <a:t> INT PRIMARY KEY, </a:t>
            </a:r>
            <a:r>
              <a:rPr lang="en-US" dirty="0" err="1" smtClean="0"/>
              <a:t>cID</a:t>
            </a:r>
            <a:r>
              <a:rPr lang="en-US" dirty="0" smtClean="0"/>
              <a:t> INT);</a:t>
            </a:r>
          </a:p>
          <a:p>
            <a:pPr marL="109728" indent="0">
              <a:buNone/>
            </a:pPr>
            <a:endParaRPr lang="en-US" dirty="0" smtClean="0"/>
          </a:p>
          <a:p>
            <a:pPr marL="109728" indent="0">
              <a:buNone/>
            </a:pPr>
            <a:r>
              <a:rPr lang="en-US" dirty="0" smtClean="0"/>
              <a:t>Then, we add foreign key constraints:</a:t>
            </a:r>
          </a:p>
          <a:p>
            <a:pPr marL="109728" indent="0">
              <a:buNone/>
            </a:pPr>
            <a:endParaRPr lang="en-US" dirty="0" smtClean="0"/>
          </a:p>
          <a:p>
            <a:pPr marL="109728" indent="0">
              <a:buNone/>
            </a:pPr>
            <a:r>
              <a:rPr lang="en-US" dirty="0" smtClean="0"/>
              <a:t> ALTER TABLE chicken ADD CONSTRAINT </a:t>
            </a:r>
            <a:r>
              <a:rPr lang="en-US" dirty="0" err="1" smtClean="0"/>
              <a:t>chickenREFegg</a:t>
            </a:r>
            <a:r>
              <a:rPr lang="en-US" dirty="0" smtClean="0"/>
              <a:t> FOREIGN KEY (</a:t>
            </a:r>
            <a:r>
              <a:rPr lang="en-US" dirty="0" err="1" smtClean="0"/>
              <a:t>eID</a:t>
            </a:r>
            <a:r>
              <a:rPr lang="en-US" dirty="0" smtClean="0"/>
              <a:t>) References egg(</a:t>
            </a:r>
            <a:r>
              <a:rPr lang="en-US" dirty="0" err="1" smtClean="0"/>
              <a:t>eID</a:t>
            </a:r>
            <a:r>
              <a:rPr lang="en-US" dirty="0" smtClean="0"/>
              <a:t>) INITIALLY DEFERRED Deferrable;</a:t>
            </a:r>
          </a:p>
          <a:p>
            <a:pPr marL="109728" indent="0">
              <a:buNone/>
            </a:pPr>
            <a:r>
              <a:rPr lang="en-US" dirty="0" smtClean="0"/>
              <a:t>ALTER TABLE egg ADD CONSTRAINT </a:t>
            </a:r>
            <a:r>
              <a:rPr lang="en-US" dirty="0" err="1" smtClean="0"/>
              <a:t>eggREFchicken</a:t>
            </a:r>
            <a:r>
              <a:rPr lang="en-US" dirty="0" smtClean="0"/>
              <a:t> FOREIGN KEY (</a:t>
            </a:r>
            <a:r>
              <a:rPr lang="en-US" dirty="0" err="1" smtClean="0"/>
              <a:t>cID</a:t>
            </a:r>
            <a:r>
              <a:rPr lang="en-US" dirty="0" smtClean="0"/>
              <a:t>) REFERENCES chicken(</a:t>
            </a:r>
            <a:r>
              <a:rPr lang="en-US" dirty="0" err="1" smtClean="0"/>
              <a:t>cID</a:t>
            </a:r>
            <a:r>
              <a:rPr lang="en-US" dirty="0" smtClean="0"/>
              <a:t>)</a:t>
            </a:r>
          </a:p>
          <a:p>
            <a:pPr marL="109728" indent="0">
              <a:buNone/>
            </a:pPr>
            <a:r>
              <a:rPr lang="en-US" dirty="0" smtClean="0"/>
              <a:t>INITIALLY DEFERRED DEFERRABLE;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Table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Syntax</a:t>
            </a:r>
          </a:p>
          <a:p>
            <a:pPr marL="0" indent="0">
              <a:buNone/>
            </a:pPr>
            <a:r>
              <a:rPr lang="en-US" dirty="0" smtClean="0"/>
              <a:t>CREATE TABLE TABLE_NAME </a:t>
            </a:r>
          </a:p>
          <a:p>
            <a:pPr marL="0" indent="0">
              <a:buNone/>
            </a:pPr>
            <a:r>
              <a:rPr lang="en-US" dirty="0" smtClean="0"/>
              <a:t>(Column_name1     </a:t>
            </a:r>
            <a:r>
              <a:rPr lang="en-US" dirty="0" err="1" smtClean="0"/>
              <a:t>data_type</a:t>
            </a:r>
            <a:r>
              <a:rPr lang="en-US" dirty="0" smtClean="0"/>
              <a:t> [</a:t>
            </a:r>
            <a:r>
              <a:rPr lang="en-US" i="1" dirty="0" smtClean="0"/>
              <a:t>DEFAULT</a:t>
            </a:r>
            <a:r>
              <a:rPr lang="en-US" dirty="0" smtClean="0"/>
              <a:t> </a:t>
            </a:r>
            <a:r>
              <a:rPr lang="en-US" b="1" dirty="0" smtClean="0"/>
              <a:t>value</a:t>
            </a:r>
            <a:r>
              <a:rPr lang="en-US" dirty="0" smtClean="0"/>
              <a:t>],</a:t>
            </a:r>
          </a:p>
          <a:p>
            <a:pPr marL="0" indent="0">
              <a:buNone/>
            </a:pPr>
            <a:r>
              <a:rPr lang="en-US" dirty="0" smtClean="0"/>
              <a:t>Column_name2     </a:t>
            </a:r>
            <a:r>
              <a:rPr lang="en-US" dirty="0" err="1" smtClean="0"/>
              <a:t>data_type</a:t>
            </a:r>
            <a:r>
              <a:rPr lang="en-US" dirty="0" smtClean="0"/>
              <a:t> [</a:t>
            </a:r>
            <a:r>
              <a:rPr lang="en-US" i="1" dirty="0" smtClean="0"/>
              <a:t>DEFAULT</a:t>
            </a:r>
            <a:r>
              <a:rPr lang="en-US" dirty="0" smtClean="0"/>
              <a:t> </a:t>
            </a:r>
            <a:r>
              <a:rPr lang="en-US" b="1" dirty="0" smtClean="0"/>
              <a:t>value</a:t>
            </a:r>
            <a:r>
              <a:rPr lang="en-US" dirty="0" smtClean="0"/>
              <a:t>] ,</a:t>
            </a:r>
          </a:p>
          <a:p>
            <a:pPr marL="0" indent="0">
              <a:buNone/>
            </a:pPr>
            <a:r>
              <a:rPr lang="en-US" dirty="0" smtClean="0"/>
              <a:t>Column_name3     </a:t>
            </a:r>
            <a:r>
              <a:rPr lang="en-US" dirty="0" err="1" smtClean="0"/>
              <a:t>data_type</a:t>
            </a:r>
            <a:r>
              <a:rPr lang="en-US" dirty="0" smtClean="0"/>
              <a:t> [</a:t>
            </a:r>
            <a:r>
              <a:rPr lang="en-US" i="1" dirty="0" smtClean="0"/>
              <a:t>DEFAULT</a:t>
            </a:r>
            <a:r>
              <a:rPr lang="en-US" dirty="0" smtClean="0"/>
              <a:t> </a:t>
            </a:r>
            <a:r>
              <a:rPr lang="en-US" b="1" dirty="0" smtClean="0"/>
              <a:t>value</a:t>
            </a:r>
            <a:r>
              <a:rPr lang="en-US" dirty="0" smtClean="0"/>
              <a:t>], …..)</a:t>
            </a:r>
          </a:p>
          <a:p>
            <a:pPr marL="0" indent="0">
              <a:buNone/>
            </a:pPr>
            <a:endParaRPr lang="en-US" dirty="0" smtClean="0"/>
          </a:p>
          <a:p>
            <a:r>
              <a:rPr lang="en-US" b="1" dirty="0" smtClean="0"/>
              <a:t>Example</a:t>
            </a:r>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a:t>
            </a:r>
            <a:r>
              <a:rPr lang="en-US" dirty="0" err="1" smtClean="0"/>
              <a:t>LastName</a:t>
            </a:r>
            <a:r>
              <a:rPr lang="en-US" dirty="0" smtClean="0"/>
              <a:t>   VARCHAR2(14), </a:t>
            </a:r>
            <a:r>
              <a:rPr lang="en-US" dirty="0" err="1" smtClean="0"/>
              <a:t>FirstName</a:t>
            </a:r>
            <a:r>
              <a:rPr lang="en-US" dirty="0" smtClean="0"/>
              <a:t>  VARCHAR2(14), Address VARCHAR2(20), </a:t>
            </a:r>
            <a:r>
              <a:rPr lang="en-US" dirty="0" err="1" smtClean="0"/>
              <a:t>Telno</a:t>
            </a:r>
            <a:r>
              <a:rPr lang="en-US" dirty="0" smtClean="0"/>
              <a:t> NUMBER(20));</a:t>
            </a:r>
          </a:p>
          <a:p>
            <a:endParaRPr lang="en-US" b="1"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Dropping the Tables</a:t>
            </a:r>
            <a:endParaRPr lang="en-US" dirty="0"/>
          </a:p>
        </p:txBody>
      </p:sp>
      <p:sp>
        <p:nvSpPr>
          <p:cNvPr id="3" name="Content Placeholder 2"/>
          <p:cNvSpPr>
            <a:spLocks noGrp="1"/>
          </p:cNvSpPr>
          <p:nvPr>
            <p:ph idx="1"/>
          </p:nvPr>
        </p:nvSpPr>
        <p:spPr/>
        <p:txBody>
          <a:bodyPr>
            <a:normAutofit fontScale="92500" lnSpcReduction="20000"/>
          </a:bodyPr>
          <a:lstStyle/>
          <a:p>
            <a:pPr marL="109728" indent="0">
              <a:buNone/>
            </a:pPr>
            <a:r>
              <a:rPr lang="en-US" dirty="0" smtClean="0"/>
              <a:t>Finally, to get rid of the tables, we have to drop the constraints first, because Oracle won't allow us to drop a table that's referenced by another table.</a:t>
            </a:r>
          </a:p>
          <a:p>
            <a:pPr marL="109728" indent="0">
              <a:buNone/>
            </a:pPr>
            <a:r>
              <a:rPr lang="en-US" dirty="0" smtClean="0"/>
              <a:t>ALTER TABLE egg DROP CONSTRAINT </a:t>
            </a:r>
            <a:r>
              <a:rPr lang="en-US" dirty="0" err="1" smtClean="0"/>
              <a:t>eggREFchicken</a:t>
            </a:r>
            <a:r>
              <a:rPr lang="en-US" dirty="0" smtClean="0"/>
              <a:t>; </a:t>
            </a:r>
          </a:p>
          <a:p>
            <a:pPr marL="109728" indent="0">
              <a:buNone/>
            </a:pPr>
            <a:r>
              <a:rPr lang="en-US" dirty="0" smtClean="0"/>
              <a:t>ALTER TABLE chicken DROP CONSTRAINT </a:t>
            </a:r>
            <a:r>
              <a:rPr lang="en-US" dirty="0" err="1" smtClean="0"/>
              <a:t>chickenREFegg</a:t>
            </a:r>
            <a:r>
              <a:rPr lang="en-US" dirty="0" smtClean="0"/>
              <a:t>; </a:t>
            </a:r>
          </a:p>
          <a:p>
            <a:pPr marL="109728" indent="0">
              <a:buNone/>
            </a:pPr>
            <a:r>
              <a:rPr lang="en-US" dirty="0" smtClean="0"/>
              <a:t>DROP TABLE egg; </a:t>
            </a:r>
          </a:p>
          <a:p>
            <a:pPr marL="109728" indent="0">
              <a:buNone/>
            </a:pPr>
            <a:r>
              <a:rPr lang="en-US" dirty="0" smtClean="0"/>
              <a:t>DROP TABLE chicken;</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Statement</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smtClean="0"/>
              <a:t>Use the </a:t>
            </a:r>
            <a:r>
              <a:rPr lang="en-US" sz="2400" i="1" u="sng" dirty="0" smtClean="0"/>
              <a:t>Alter Table</a:t>
            </a:r>
            <a:r>
              <a:rPr lang="en-US" sz="2400" dirty="0"/>
              <a:t> </a:t>
            </a:r>
            <a:r>
              <a:rPr lang="en-US" sz="2400" dirty="0" smtClean="0"/>
              <a:t>Statement to:</a:t>
            </a:r>
          </a:p>
          <a:p>
            <a:pPr lvl="2">
              <a:buFont typeface="Wingdings" panose="05000000000000000000" pitchFamily="2" charset="2"/>
              <a:buChar char="§"/>
            </a:pPr>
            <a:endParaRPr lang="en-US" dirty="0" smtClean="0"/>
          </a:p>
          <a:p>
            <a:pPr lvl="2">
              <a:buFont typeface="Wingdings" panose="05000000000000000000" pitchFamily="2" charset="2"/>
              <a:buChar char="§"/>
            </a:pPr>
            <a:r>
              <a:rPr lang="en-US" sz="2400" dirty="0" smtClean="0"/>
              <a:t>Add a new column</a:t>
            </a:r>
          </a:p>
          <a:p>
            <a:pPr lvl="2">
              <a:buFont typeface="Wingdings" panose="05000000000000000000" pitchFamily="2" charset="2"/>
              <a:buChar char="§"/>
            </a:pPr>
            <a:endParaRPr lang="en-US" sz="2400" dirty="0"/>
          </a:p>
          <a:p>
            <a:pPr lvl="2">
              <a:buFont typeface="Wingdings" panose="05000000000000000000" pitchFamily="2" charset="2"/>
              <a:buChar char="§"/>
            </a:pPr>
            <a:r>
              <a:rPr lang="en-US" sz="2400" dirty="0" smtClean="0"/>
              <a:t>Modify an existing column</a:t>
            </a:r>
          </a:p>
          <a:p>
            <a:pPr lvl="2">
              <a:buFont typeface="Wingdings" panose="05000000000000000000" pitchFamily="2" charset="2"/>
              <a:buChar char="§"/>
            </a:pPr>
            <a:endParaRPr lang="en-US" sz="2400" dirty="0"/>
          </a:p>
          <a:p>
            <a:pPr lvl="2">
              <a:buFont typeface="Wingdings" panose="05000000000000000000" pitchFamily="2" charset="2"/>
              <a:buChar char="§"/>
            </a:pPr>
            <a:r>
              <a:rPr lang="en-US" sz="2400" dirty="0" smtClean="0"/>
              <a:t>Define a default value for the new column</a:t>
            </a:r>
          </a:p>
          <a:p>
            <a:pPr lvl="2">
              <a:buFont typeface="Wingdings" panose="05000000000000000000" pitchFamily="2" charset="2"/>
              <a:buChar char="§"/>
            </a:pPr>
            <a:endParaRPr lang="en-US" sz="2400" dirty="0"/>
          </a:p>
          <a:p>
            <a:pPr lvl="2">
              <a:buFont typeface="Wingdings" panose="05000000000000000000" pitchFamily="2" charset="2"/>
              <a:buChar char="§"/>
            </a:pPr>
            <a:r>
              <a:rPr lang="en-US" sz="2400" dirty="0" smtClean="0"/>
              <a:t>Drop a column</a:t>
            </a:r>
            <a:endParaRPr lang="en-US" sz="2400" dirty="0"/>
          </a:p>
        </p:txBody>
      </p:sp>
    </p:spTree>
    <p:extLst>
      <p:ext uri="{BB962C8B-B14F-4D97-AF65-F5344CB8AC3E}">
        <p14:creationId xmlns:p14="http://schemas.microsoft.com/office/powerpoint/2010/main" val="1529604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Table Statement</a:t>
            </a:r>
          </a:p>
        </p:txBody>
      </p:sp>
      <p:sp>
        <p:nvSpPr>
          <p:cNvPr id="3" name="Content Placeholder 2"/>
          <p:cNvSpPr>
            <a:spLocks noGrp="1"/>
          </p:cNvSpPr>
          <p:nvPr>
            <p:ph idx="1"/>
          </p:nvPr>
        </p:nvSpPr>
        <p:spPr/>
        <p:txBody>
          <a:bodyPr>
            <a:normAutofit fontScale="70000" lnSpcReduction="20000"/>
          </a:bodyPr>
          <a:lstStyle/>
          <a:p>
            <a:pPr lvl="0"/>
            <a:r>
              <a:rPr lang="en-US" b="1" dirty="0"/>
              <a:t>TO ADD A COLUMN IN A TABLE</a:t>
            </a:r>
            <a:endParaRPr lang="en-US" dirty="0"/>
          </a:p>
          <a:p>
            <a:pPr lvl="1"/>
            <a:r>
              <a:rPr lang="en-US" dirty="0"/>
              <a:t>ALTER TABLE </a:t>
            </a:r>
            <a:r>
              <a:rPr lang="en-US" dirty="0" err="1"/>
              <a:t>table_name</a:t>
            </a:r>
            <a:r>
              <a:rPr lang="en-US" dirty="0"/>
              <a:t/>
            </a:r>
            <a:br>
              <a:rPr lang="en-US" dirty="0"/>
            </a:br>
            <a:r>
              <a:rPr lang="en-US" dirty="0"/>
              <a:t>ADD </a:t>
            </a:r>
            <a:r>
              <a:rPr lang="en-US" dirty="0" err="1"/>
              <a:t>column_name</a:t>
            </a:r>
            <a:r>
              <a:rPr lang="en-US" dirty="0"/>
              <a:t> </a:t>
            </a:r>
            <a:r>
              <a:rPr lang="en-US" dirty="0" err="1" smtClean="0"/>
              <a:t>datatype</a:t>
            </a:r>
            <a:endParaRPr lang="en-US" dirty="0" smtClean="0"/>
          </a:p>
          <a:p>
            <a:pPr lvl="1"/>
            <a:endParaRPr lang="en-US" dirty="0"/>
          </a:p>
          <a:p>
            <a:pPr lvl="0"/>
            <a:r>
              <a:rPr lang="en-US" b="1" dirty="0"/>
              <a:t>TO DELETE A COLUMN IN A TABLE</a:t>
            </a:r>
            <a:endParaRPr lang="en-US" dirty="0"/>
          </a:p>
          <a:p>
            <a:pPr lvl="1"/>
            <a:r>
              <a:rPr lang="en-US" dirty="0"/>
              <a:t>ALTER TABLE </a:t>
            </a:r>
            <a:r>
              <a:rPr lang="en-US" dirty="0" err="1"/>
              <a:t>table_name</a:t>
            </a:r>
            <a:r>
              <a:rPr lang="en-US" dirty="0"/>
              <a:t/>
            </a:r>
            <a:br>
              <a:rPr lang="en-US" dirty="0"/>
            </a:br>
            <a:r>
              <a:rPr lang="en-US" dirty="0"/>
              <a:t>DROP COLUMN </a:t>
            </a:r>
            <a:r>
              <a:rPr lang="en-US" dirty="0" err="1" smtClean="0"/>
              <a:t>column_name</a:t>
            </a:r>
            <a:endParaRPr lang="en-US" dirty="0" smtClean="0"/>
          </a:p>
          <a:p>
            <a:pPr lvl="1"/>
            <a:endParaRPr lang="en-US" dirty="0"/>
          </a:p>
          <a:p>
            <a:pPr lvl="0"/>
            <a:r>
              <a:rPr lang="en-US" b="1" dirty="0"/>
              <a:t>TO CHANGE THE DATA TYPE OF A COLUMN IN A TABLE</a:t>
            </a:r>
            <a:endParaRPr lang="en-US" dirty="0"/>
          </a:p>
          <a:p>
            <a:pPr lvl="1"/>
            <a:r>
              <a:rPr lang="en-US" dirty="0"/>
              <a:t>ALTER TABLE </a:t>
            </a:r>
            <a:r>
              <a:rPr lang="en-US" dirty="0" err="1"/>
              <a:t>table_name</a:t>
            </a:r>
            <a:r>
              <a:rPr lang="en-US" dirty="0"/>
              <a:t/>
            </a:r>
            <a:br>
              <a:rPr lang="en-US" dirty="0"/>
            </a:br>
            <a:r>
              <a:rPr lang="en-US" dirty="0"/>
              <a:t>MODIFY </a:t>
            </a:r>
            <a:r>
              <a:rPr lang="en-US" dirty="0" err="1"/>
              <a:t>column_name</a:t>
            </a:r>
            <a:r>
              <a:rPr lang="en-US" dirty="0"/>
              <a:t> </a:t>
            </a:r>
            <a:r>
              <a:rPr lang="en-US" dirty="0" err="1"/>
              <a:t>datatype</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698838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1710"/>
            <a:ext cx="7620000" cy="1143000"/>
          </a:xfrm>
        </p:spPr>
        <p:txBody>
          <a:bodyPr/>
          <a:lstStyle/>
          <a:p>
            <a:r>
              <a:rPr lang="en-US" dirty="0" smtClean="0"/>
              <a:t>Exercise – Scenario 1</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809472783"/>
              </p:ext>
            </p:extLst>
          </p:nvPr>
        </p:nvGraphicFramePr>
        <p:xfrm>
          <a:off x="940279" y="3124200"/>
          <a:ext cx="6934200" cy="2743201"/>
        </p:xfrm>
        <a:graphic>
          <a:graphicData uri="http://schemas.openxmlformats.org/drawingml/2006/table">
            <a:tbl>
              <a:tblPr firstRow="1" firstCol="1" lastRow="1" lastCol="1" bandRow="1" bandCol="1">
                <a:tableStyleId>{5C22544A-7EE6-4342-B048-85BDC9FD1C3A}</a:tableStyleId>
              </a:tblPr>
              <a:tblGrid>
                <a:gridCol w="904461">
                  <a:extLst>
                    <a:ext uri="{9D8B030D-6E8A-4147-A177-3AD203B41FA5}">
                      <a16:colId xmlns:a16="http://schemas.microsoft.com/office/drawing/2014/main" xmlns="" val="3394201142"/>
                    </a:ext>
                  </a:extLst>
                </a:gridCol>
                <a:gridCol w="1959665">
                  <a:extLst>
                    <a:ext uri="{9D8B030D-6E8A-4147-A177-3AD203B41FA5}">
                      <a16:colId xmlns:a16="http://schemas.microsoft.com/office/drawing/2014/main" xmlns="" val="470004593"/>
                    </a:ext>
                  </a:extLst>
                </a:gridCol>
                <a:gridCol w="4070074">
                  <a:extLst>
                    <a:ext uri="{9D8B030D-6E8A-4147-A177-3AD203B41FA5}">
                      <a16:colId xmlns:a16="http://schemas.microsoft.com/office/drawing/2014/main" xmlns="" val="2184243585"/>
                    </a:ext>
                  </a:extLst>
                </a:gridCol>
              </a:tblGrid>
              <a:tr h="391885">
                <a:tc>
                  <a:txBody>
                    <a:bodyPr/>
                    <a:lstStyle/>
                    <a:p>
                      <a:pPr marL="0" marR="0" algn="just">
                        <a:spcBef>
                          <a:spcPts val="0"/>
                        </a:spcBef>
                        <a:spcAft>
                          <a:spcPts val="0"/>
                        </a:spcAft>
                      </a:pPr>
                      <a:r>
                        <a:rPr lang="en-US" sz="1000" dirty="0">
                          <a:effectLst/>
                        </a:rPr>
                        <a:t>Column</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Data type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Constraints</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2867980414"/>
                  </a:ext>
                </a:extLst>
              </a:tr>
              <a:tr h="391885">
                <a:tc>
                  <a:txBody>
                    <a:bodyPr/>
                    <a:lstStyle/>
                    <a:p>
                      <a:pPr marL="0" marR="0" algn="just">
                        <a:spcBef>
                          <a:spcPts val="0"/>
                        </a:spcBef>
                        <a:spcAft>
                          <a:spcPts val="0"/>
                        </a:spcAft>
                      </a:pPr>
                      <a:r>
                        <a:rPr lang="en-US" sz="1000" dirty="0" err="1">
                          <a:effectLst/>
                        </a:rPr>
                        <a:t>Faculty_Id</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dirty="0">
                          <a:effectLst/>
                        </a:rPr>
                        <a:t>Number (6)</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Primary Key =&gt; faculty_pk</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536791579"/>
                  </a:ext>
                </a:extLst>
              </a:tr>
              <a:tr h="783773">
                <a:tc>
                  <a:txBody>
                    <a:bodyPr/>
                    <a:lstStyle/>
                    <a:p>
                      <a:pPr marL="0" marR="0" algn="just">
                        <a:spcBef>
                          <a:spcPts val="0"/>
                        </a:spcBef>
                        <a:spcAft>
                          <a:spcPts val="0"/>
                        </a:spcAft>
                      </a:pPr>
                      <a:r>
                        <a:rPr lang="en-US" sz="1000">
                          <a:effectLst/>
                        </a:rPr>
                        <a:t>Last_Name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Varchar2(15) </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Not NULL</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2119655777"/>
                  </a:ext>
                </a:extLst>
              </a:tr>
              <a:tr h="783773">
                <a:tc>
                  <a:txBody>
                    <a:bodyPr/>
                    <a:lstStyle/>
                    <a:p>
                      <a:pPr marL="0" marR="0" algn="just">
                        <a:spcBef>
                          <a:spcPts val="0"/>
                        </a:spcBef>
                        <a:spcAft>
                          <a:spcPts val="0"/>
                        </a:spcAft>
                      </a:pPr>
                      <a:r>
                        <a:rPr lang="en-US" sz="1000">
                          <a:effectLst/>
                        </a:rPr>
                        <a:t>First_Name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Varchar2(15)</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Not NULL</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1962395254"/>
                  </a:ext>
                </a:extLst>
              </a:tr>
              <a:tr h="391885">
                <a:tc>
                  <a:txBody>
                    <a:bodyPr/>
                    <a:lstStyle/>
                    <a:p>
                      <a:pPr marL="0" marR="0" algn="just">
                        <a:spcBef>
                          <a:spcPts val="0"/>
                        </a:spcBef>
                        <a:spcAft>
                          <a:spcPts val="0"/>
                        </a:spcAft>
                      </a:pPr>
                      <a:r>
                        <a:rPr lang="en-US" sz="1000">
                          <a:effectLst/>
                        </a:rPr>
                        <a:t>Dept</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Char(3)</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dirty="0">
                          <a:effectLst/>
                        </a:rPr>
                        <a:t> </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4259425947"/>
                  </a:ext>
                </a:extLst>
              </a:tr>
            </a:tbl>
          </a:graphicData>
        </a:graphic>
      </p:graphicFrame>
      <p:sp>
        <p:nvSpPr>
          <p:cNvPr id="13" name="Rectangle 12"/>
          <p:cNvSpPr/>
          <p:nvPr/>
        </p:nvSpPr>
        <p:spPr>
          <a:xfrm>
            <a:off x="990600" y="2286000"/>
            <a:ext cx="6553200" cy="646331"/>
          </a:xfrm>
          <a:prstGeom prst="rect">
            <a:avLst/>
          </a:prstGeom>
        </p:spPr>
        <p:txBody>
          <a:bodyPr wrap="square">
            <a:spAutoFit/>
          </a:bodyPr>
          <a:lstStyle/>
          <a:p>
            <a:pPr lvl="0" eaLnBrk="0" fontAlgn="base" hangingPunct="0">
              <a:spcBef>
                <a:spcPct val="0"/>
              </a:spcBef>
              <a:spcAft>
                <a:spcPct val="0"/>
              </a:spcAft>
              <a:tabLst>
                <a:tab pos="228600" algn="l"/>
              </a:tabLst>
            </a:pPr>
            <a:r>
              <a:rPr lang="en-US" altLang="ko-KR" b="1" dirty="0" smtClean="0">
                <a:ea typeface="Batang"/>
                <a:cs typeface="Tahoma" panose="020B0604030504040204" pitchFamily="34" charset="0"/>
              </a:rPr>
              <a:t>Step</a:t>
            </a:r>
            <a:r>
              <a:rPr lang="en-US" altLang="ko-KR" b="1" dirty="0" smtClean="0">
                <a:ea typeface="Batang"/>
                <a:cs typeface="Tahoma" panose="020B0604030504040204" pitchFamily="34" charset="0"/>
              </a:rPr>
              <a:t>: 01 </a:t>
            </a:r>
          </a:p>
          <a:p>
            <a:pPr lvl="0" eaLnBrk="0" fontAlgn="base" hangingPunct="0">
              <a:spcBef>
                <a:spcPct val="0"/>
              </a:spcBef>
              <a:spcAft>
                <a:spcPct val="0"/>
              </a:spcAft>
              <a:tabLst>
                <a:tab pos="228600" algn="l"/>
              </a:tabLst>
            </a:pPr>
            <a:r>
              <a:rPr lang="en-US" altLang="ko-KR" dirty="0" smtClean="0">
                <a:ea typeface="Batang"/>
                <a:cs typeface="Tahoma" panose="020B0604030504040204" pitchFamily="34" charset="0"/>
              </a:rPr>
              <a:t>Create </a:t>
            </a:r>
            <a:r>
              <a:rPr lang="en-US" altLang="ko-KR" dirty="0">
                <a:ea typeface="Batang"/>
                <a:cs typeface="Tahoma" panose="020B0604030504040204" pitchFamily="34" charset="0"/>
              </a:rPr>
              <a:t>a table </a:t>
            </a:r>
            <a:r>
              <a:rPr lang="en-US" altLang="ko-KR" b="1" dirty="0">
                <a:ea typeface="Batang"/>
                <a:cs typeface="Tahoma" panose="020B0604030504040204" pitchFamily="34" charset="0"/>
              </a:rPr>
              <a:t>Faculty</a:t>
            </a:r>
            <a:r>
              <a:rPr lang="en-US" altLang="ko-KR" dirty="0">
                <a:ea typeface="Batang"/>
                <a:cs typeface="Tahoma" panose="020B0604030504040204" pitchFamily="34" charset="0"/>
              </a:rPr>
              <a:t> based on the following </a:t>
            </a:r>
            <a:r>
              <a:rPr lang="en-US" altLang="ko-KR" dirty="0" smtClean="0">
                <a:ea typeface="Batang"/>
                <a:cs typeface="Tahoma" panose="020B0604030504040204" pitchFamily="34" charset="0"/>
              </a:rPr>
              <a:t>chart</a:t>
            </a:r>
            <a:endParaRPr lang="en-US" altLang="ko-KR" sz="4000" dirty="0"/>
          </a:p>
        </p:txBody>
      </p:sp>
    </p:spTree>
    <p:extLst>
      <p:ext uri="{BB962C8B-B14F-4D97-AF65-F5344CB8AC3E}">
        <p14:creationId xmlns:p14="http://schemas.microsoft.com/office/powerpoint/2010/main" val="402326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634857"/>
              </p:ext>
            </p:extLst>
          </p:nvPr>
        </p:nvGraphicFramePr>
        <p:xfrm>
          <a:off x="1066800" y="3048000"/>
          <a:ext cx="6858000" cy="3124200"/>
        </p:xfrm>
        <a:graphic>
          <a:graphicData uri="http://schemas.openxmlformats.org/drawingml/2006/table">
            <a:tbl>
              <a:tblPr firstRow="1" firstCol="1" lastRow="1" lastCol="1" bandRow="1" bandCol="1">
                <a:tableStyleId>{5C22544A-7EE6-4342-B048-85BDC9FD1C3A}</a:tableStyleId>
              </a:tblPr>
              <a:tblGrid>
                <a:gridCol w="894522">
                  <a:extLst>
                    <a:ext uri="{9D8B030D-6E8A-4147-A177-3AD203B41FA5}">
                      <a16:colId xmlns:a16="http://schemas.microsoft.com/office/drawing/2014/main" xmlns="" val="370061169"/>
                    </a:ext>
                  </a:extLst>
                </a:gridCol>
                <a:gridCol w="1938130">
                  <a:extLst>
                    <a:ext uri="{9D8B030D-6E8A-4147-A177-3AD203B41FA5}">
                      <a16:colId xmlns:a16="http://schemas.microsoft.com/office/drawing/2014/main" xmlns="" val="3052103247"/>
                    </a:ext>
                  </a:extLst>
                </a:gridCol>
                <a:gridCol w="4025348">
                  <a:extLst>
                    <a:ext uri="{9D8B030D-6E8A-4147-A177-3AD203B41FA5}">
                      <a16:colId xmlns:a16="http://schemas.microsoft.com/office/drawing/2014/main" xmlns="" val="1457103024"/>
                    </a:ext>
                  </a:extLst>
                </a:gridCol>
              </a:tblGrid>
              <a:tr h="624840">
                <a:tc>
                  <a:txBody>
                    <a:bodyPr/>
                    <a:lstStyle/>
                    <a:p>
                      <a:pPr marL="0" marR="0" algn="just">
                        <a:spcBef>
                          <a:spcPts val="0"/>
                        </a:spcBef>
                        <a:spcAft>
                          <a:spcPts val="0"/>
                        </a:spcAft>
                      </a:pPr>
                      <a:r>
                        <a:rPr lang="en-US" sz="1000" dirty="0">
                          <a:effectLst/>
                        </a:rPr>
                        <a:t>Column</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dirty="0">
                          <a:effectLst/>
                        </a:rPr>
                        <a:t>Data type</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dirty="0">
                          <a:effectLst/>
                        </a:rPr>
                        <a:t>Constraints</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2164885259"/>
                  </a:ext>
                </a:extLst>
              </a:tr>
              <a:tr h="1249680">
                <a:tc>
                  <a:txBody>
                    <a:bodyPr/>
                    <a:lstStyle/>
                    <a:p>
                      <a:pPr marL="0" marR="0" algn="just">
                        <a:spcBef>
                          <a:spcPts val="0"/>
                        </a:spcBef>
                        <a:spcAft>
                          <a:spcPts val="0"/>
                        </a:spcAft>
                      </a:pPr>
                      <a:r>
                        <a:rPr lang="en-US" sz="1000">
                          <a:effectLst/>
                        </a:rPr>
                        <a:t>Dept_Code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Char (3)</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Primary Key =&gt; dept_pk</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3937792526"/>
                  </a:ext>
                </a:extLst>
              </a:tr>
              <a:tr h="1249680">
                <a:tc>
                  <a:txBody>
                    <a:bodyPr/>
                    <a:lstStyle/>
                    <a:p>
                      <a:pPr marL="0" marR="0" algn="just">
                        <a:spcBef>
                          <a:spcPts val="0"/>
                        </a:spcBef>
                        <a:spcAft>
                          <a:spcPts val="0"/>
                        </a:spcAft>
                      </a:pPr>
                      <a:r>
                        <a:rPr lang="en-US" sz="1000">
                          <a:effectLst/>
                        </a:rPr>
                        <a:t>Dept_Name</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a:effectLst/>
                        </a:rPr>
                        <a:t>Varchar2(20) </a:t>
                      </a:r>
                      <a:endParaRPr lang="en-US" sz="100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tc>
                  <a:txBody>
                    <a:bodyPr/>
                    <a:lstStyle/>
                    <a:p>
                      <a:pPr marL="0" marR="0" algn="just">
                        <a:spcBef>
                          <a:spcPts val="0"/>
                        </a:spcBef>
                        <a:spcAft>
                          <a:spcPts val="0"/>
                        </a:spcAft>
                      </a:pPr>
                      <a:r>
                        <a:rPr lang="en-US" sz="1000" dirty="0">
                          <a:effectLst/>
                        </a:rPr>
                        <a:t>Not NULL</a:t>
                      </a:r>
                      <a:endParaRPr lang="en-US" sz="1000" dirty="0">
                        <a:effectLst/>
                        <a:latin typeface="Comic Sans MS" panose="030F0702030302020204" pitchFamily="66" charset="0"/>
                        <a:ea typeface="Times New Roman" panose="02020603050405020304" pitchFamily="18" charset="0"/>
                        <a:cs typeface="Tahoma" panose="020B0604030504040204" pitchFamily="34" charset="0"/>
                      </a:endParaRPr>
                    </a:p>
                  </a:txBody>
                  <a:tcPr marL="68580" marR="68580" marT="0" marB="0"/>
                </a:tc>
                <a:extLst>
                  <a:ext uri="{0D108BD9-81ED-4DB2-BD59-A6C34878D82A}">
                    <a16:rowId xmlns:a16="http://schemas.microsoft.com/office/drawing/2014/main" xmlns="" val="971989831"/>
                  </a:ext>
                </a:extLst>
              </a:tr>
            </a:tbl>
          </a:graphicData>
        </a:graphic>
      </p:graphicFrame>
      <p:sp>
        <p:nvSpPr>
          <p:cNvPr id="6" name="Rectangle 5"/>
          <p:cNvSpPr/>
          <p:nvPr/>
        </p:nvSpPr>
        <p:spPr>
          <a:xfrm>
            <a:off x="838200" y="2362200"/>
            <a:ext cx="7620000" cy="646331"/>
          </a:xfrm>
          <a:prstGeom prst="rect">
            <a:avLst/>
          </a:prstGeom>
        </p:spPr>
        <p:txBody>
          <a:bodyPr wrap="square">
            <a:spAutoFit/>
          </a:bodyPr>
          <a:lstStyle/>
          <a:p>
            <a:pPr eaLnBrk="0" fontAlgn="base" hangingPunct="0">
              <a:spcBef>
                <a:spcPct val="0"/>
              </a:spcBef>
              <a:spcAft>
                <a:spcPct val="0"/>
              </a:spcAft>
              <a:tabLst>
                <a:tab pos="228600" algn="l"/>
              </a:tabLst>
            </a:pPr>
            <a:r>
              <a:rPr lang="en-US" altLang="ko-KR" b="1" dirty="0">
                <a:ea typeface="Batang"/>
                <a:cs typeface="Tahoma" panose="020B0604030504040204" pitchFamily="34" charset="0"/>
              </a:rPr>
              <a:t>Step: 02</a:t>
            </a:r>
          </a:p>
          <a:p>
            <a:pPr eaLnBrk="0" fontAlgn="base" hangingPunct="0">
              <a:spcBef>
                <a:spcPct val="0"/>
              </a:spcBef>
              <a:spcAft>
                <a:spcPct val="0"/>
              </a:spcAft>
              <a:tabLst>
                <a:tab pos="228600" algn="l"/>
              </a:tabLst>
            </a:pPr>
            <a:r>
              <a:rPr lang="en-US" altLang="ko-KR" dirty="0">
                <a:ea typeface="Batang"/>
                <a:cs typeface="Tahoma" panose="020B0604030504040204" pitchFamily="34" charset="0"/>
              </a:rPr>
              <a:t>Create a table </a:t>
            </a:r>
            <a:r>
              <a:rPr lang="en-US" altLang="ko-KR" b="1" dirty="0" smtClean="0">
                <a:ea typeface="Batang"/>
                <a:cs typeface="Tahoma" panose="020B0604030504040204" pitchFamily="34" charset="0"/>
              </a:rPr>
              <a:t>Department</a:t>
            </a:r>
            <a:r>
              <a:rPr lang="en-US" altLang="ko-KR" dirty="0" smtClean="0">
                <a:ea typeface="Batang"/>
                <a:cs typeface="Tahoma" panose="020B0604030504040204" pitchFamily="34" charset="0"/>
              </a:rPr>
              <a:t> </a:t>
            </a:r>
            <a:r>
              <a:rPr lang="en-US" altLang="ko-KR" dirty="0">
                <a:ea typeface="Batang"/>
                <a:cs typeface="Tahoma" panose="020B0604030504040204" pitchFamily="34" charset="0"/>
              </a:rPr>
              <a:t>based on the following </a:t>
            </a:r>
            <a:r>
              <a:rPr lang="en-US" altLang="ko-KR" dirty="0" smtClean="0">
                <a:ea typeface="Batang"/>
                <a:cs typeface="Tahoma" panose="020B0604030504040204" pitchFamily="34" charset="0"/>
              </a:rPr>
              <a:t>chart</a:t>
            </a:r>
            <a:endParaRPr lang="en-US" altLang="ko-KR" dirty="0">
              <a:ea typeface="Batang"/>
              <a:cs typeface="Tahoma" panose="020B0604030504040204" pitchFamily="34" charset="0"/>
            </a:endParaRPr>
          </a:p>
        </p:txBody>
      </p:sp>
    </p:spTree>
    <p:extLst>
      <p:ext uri="{BB962C8B-B14F-4D97-AF65-F5344CB8AC3E}">
        <p14:creationId xmlns:p14="http://schemas.microsoft.com/office/powerpoint/2010/main" val="3515892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1</a:t>
            </a:r>
          </a:p>
        </p:txBody>
      </p:sp>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None/>
              <a:tabLst>
                <a:tab pos="228600" algn="l"/>
              </a:tabLst>
            </a:pPr>
            <a:r>
              <a:rPr lang="en-US" sz="1800" b="1" dirty="0" smtClean="0">
                <a:ea typeface="Batang"/>
                <a:cs typeface="Tahoma" panose="020B0604030504040204" pitchFamily="34" charset="0"/>
              </a:rPr>
              <a:t>Step: 03</a:t>
            </a:r>
          </a:p>
          <a:p>
            <a:pPr marL="0" lvl="0" indent="0" eaLnBrk="0" fontAlgn="base" hangingPunct="0">
              <a:spcBef>
                <a:spcPct val="0"/>
              </a:spcBef>
              <a:spcAft>
                <a:spcPct val="0"/>
              </a:spcAft>
              <a:buNone/>
              <a:tabLst>
                <a:tab pos="228600" algn="l"/>
              </a:tabLst>
            </a:pPr>
            <a:r>
              <a:rPr lang="en-US" sz="1800" dirty="0" smtClean="0">
                <a:ea typeface="Batang"/>
                <a:cs typeface="Tahoma" panose="020B0604030504040204" pitchFamily="34" charset="0"/>
              </a:rPr>
              <a:t>Add </a:t>
            </a:r>
            <a:r>
              <a:rPr lang="en-US" sz="1800" dirty="0">
                <a:ea typeface="Batang"/>
                <a:cs typeface="Tahoma" panose="020B0604030504040204" pitchFamily="34" charset="0"/>
              </a:rPr>
              <a:t>a new column Location to </a:t>
            </a:r>
            <a:r>
              <a:rPr lang="en-US" sz="1800" dirty="0" err="1">
                <a:ea typeface="Batang"/>
                <a:cs typeface="Tahoma" panose="020B0604030504040204" pitchFamily="34" charset="0"/>
              </a:rPr>
              <a:t>Dept</a:t>
            </a:r>
            <a:r>
              <a:rPr lang="en-US" sz="1800" dirty="0">
                <a:ea typeface="Batang"/>
                <a:cs typeface="Tahoma" panose="020B0604030504040204" pitchFamily="34" charset="0"/>
              </a:rPr>
              <a:t> table which has data type Char(7). Save the SQL statement as ex3.sql.  Confirm and validate the modification of the table</a:t>
            </a:r>
            <a:r>
              <a:rPr lang="en-US" sz="1800" dirty="0" smtClean="0">
                <a:ea typeface="Batang"/>
                <a:cs typeface="Tahoma" panose="020B0604030504040204" pitchFamily="34" charset="0"/>
              </a:rPr>
              <a:t>.</a:t>
            </a:r>
          </a:p>
          <a:p>
            <a:pPr marL="0" lvl="0" eaLnBrk="0" fontAlgn="base" hangingPunct="0">
              <a:spcBef>
                <a:spcPct val="0"/>
              </a:spcBef>
              <a:spcAft>
                <a:spcPct val="0"/>
              </a:spcAft>
              <a:tabLst>
                <a:tab pos="228600" algn="l"/>
              </a:tabLst>
            </a:pPr>
            <a:endParaRPr lang="en-US" sz="1800" b="1" dirty="0">
              <a:ea typeface="Batang"/>
              <a:cs typeface="Tahoma" panose="020B0604030504040204" pitchFamily="34" charset="0"/>
            </a:endParaRPr>
          </a:p>
          <a:p>
            <a:pPr marL="0" lvl="0" indent="0" eaLnBrk="0" fontAlgn="base" hangingPunct="0">
              <a:spcBef>
                <a:spcPct val="0"/>
              </a:spcBef>
              <a:spcAft>
                <a:spcPct val="0"/>
              </a:spcAft>
              <a:buNone/>
              <a:tabLst>
                <a:tab pos="228600" algn="l"/>
              </a:tabLst>
            </a:pPr>
            <a:r>
              <a:rPr lang="en-US" sz="1800" b="1" dirty="0" smtClean="0">
                <a:ea typeface="Batang"/>
                <a:cs typeface="Tahoma" panose="020B0604030504040204" pitchFamily="34" charset="0"/>
              </a:rPr>
              <a:t>Step: 04</a:t>
            </a:r>
          </a:p>
          <a:p>
            <a:pPr marL="0" lvl="0" indent="0" eaLnBrk="0" fontAlgn="base" hangingPunct="0">
              <a:spcBef>
                <a:spcPct val="0"/>
              </a:spcBef>
              <a:spcAft>
                <a:spcPct val="0"/>
              </a:spcAft>
              <a:buNone/>
              <a:tabLst>
                <a:tab pos="228600" algn="l"/>
              </a:tabLst>
            </a:pPr>
            <a:r>
              <a:rPr lang="en-US" sz="1800" dirty="0" smtClean="0">
                <a:ea typeface="Batang"/>
                <a:cs typeface="Tahoma" panose="020B0604030504040204" pitchFamily="34" charset="0"/>
              </a:rPr>
              <a:t>Add </a:t>
            </a:r>
            <a:r>
              <a:rPr lang="en-US" sz="1800" dirty="0">
                <a:ea typeface="Batang"/>
                <a:cs typeface="Tahoma" panose="020B0604030504040204" pitchFamily="34" charset="0"/>
              </a:rPr>
              <a:t>a new FOREIGN KEY constraint (named </a:t>
            </a:r>
            <a:r>
              <a:rPr lang="en-US" sz="1800" dirty="0" err="1">
                <a:ea typeface="Batang"/>
                <a:cs typeface="Tahoma" panose="020B0604030504040204" pitchFamily="34" charset="0"/>
              </a:rPr>
              <a:t>faculty_dept_fk</a:t>
            </a:r>
            <a:r>
              <a:rPr lang="en-US" sz="1800" dirty="0">
                <a:ea typeface="Batang"/>
                <a:cs typeface="Tahoma" panose="020B0604030504040204" pitchFamily="34" charset="0"/>
              </a:rPr>
              <a:t>) to column </a:t>
            </a:r>
            <a:r>
              <a:rPr lang="en-US" sz="1800" dirty="0" err="1">
                <a:ea typeface="Batang"/>
                <a:cs typeface="Tahoma" panose="020B0604030504040204" pitchFamily="34" charset="0"/>
              </a:rPr>
              <a:t>Dept</a:t>
            </a:r>
            <a:r>
              <a:rPr lang="en-US" sz="1800" dirty="0">
                <a:ea typeface="Batang"/>
                <a:cs typeface="Tahoma" panose="020B0604030504040204" pitchFamily="34" charset="0"/>
              </a:rPr>
              <a:t> on Faculty table that refers to column </a:t>
            </a:r>
            <a:r>
              <a:rPr lang="en-US" sz="1800" dirty="0" err="1">
                <a:ea typeface="Batang"/>
                <a:cs typeface="Tahoma" panose="020B0604030504040204" pitchFamily="34" charset="0"/>
              </a:rPr>
              <a:t>Dept_Code</a:t>
            </a:r>
            <a:r>
              <a:rPr lang="en-US" sz="1800" dirty="0">
                <a:ea typeface="Batang"/>
                <a:cs typeface="Tahoma" panose="020B0604030504040204" pitchFamily="34" charset="0"/>
              </a:rPr>
              <a:t> on </a:t>
            </a:r>
            <a:r>
              <a:rPr lang="en-US" sz="1800" dirty="0" err="1">
                <a:ea typeface="Batang"/>
                <a:cs typeface="Tahoma" panose="020B0604030504040204" pitchFamily="34" charset="0"/>
              </a:rPr>
              <a:t>Dept</a:t>
            </a:r>
            <a:r>
              <a:rPr lang="en-US" sz="1800" dirty="0">
                <a:ea typeface="Batang"/>
                <a:cs typeface="Tahoma" panose="020B0604030504040204" pitchFamily="34" charset="0"/>
              </a:rPr>
              <a:t> table. </a:t>
            </a:r>
            <a:endParaRPr lang="en-US" sz="1800" dirty="0" smtClean="0">
              <a:ea typeface="Batang"/>
              <a:cs typeface="Tahoma" panose="020B0604030504040204" pitchFamily="34" charset="0"/>
            </a:endParaRPr>
          </a:p>
          <a:p>
            <a:pPr marL="0" lvl="0" indent="0" eaLnBrk="0" fontAlgn="base" hangingPunct="0">
              <a:spcBef>
                <a:spcPct val="0"/>
              </a:spcBef>
              <a:spcAft>
                <a:spcPct val="0"/>
              </a:spcAft>
              <a:buNone/>
              <a:tabLst>
                <a:tab pos="228600" algn="l"/>
              </a:tabLst>
            </a:pPr>
            <a:endParaRPr lang="en-US" sz="1800" b="1" dirty="0">
              <a:ea typeface="Batang"/>
              <a:cs typeface="Tahoma" panose="020B0604030504040204" pitchFamily="34" charset="0"/>
            </a:endParaRPr>
          </a:p>
          <a:p>
            <a:pPr marL="0" lvl="0" indent="0" eaLnBrk="0" fontAlgn="base" hangingPunct="0">
              <a:spcBef>
                <a:spcPct val="0"/>
              </a:spcBef>
              <a:spcAft>
                <a:spcPct val="0"/>
              </a:spcAft>
              <a:buNone/>
              <a:tabLst>
                <a:tab pos="228600" algn="l"/>
              </a:tabLst>
            </a:pPr>
            <a:r>
              <a:rPr lang="en-US" sz="1800" b="1" dirty="0" smtClean="0">
                <a:ea typeface="Batang"/>
                <a:cs typeface="Tahoma" panose="020B0604030504040204" pitchFamily="34" charset="0"/>
              </a:rPr>
              <a:t>Step: 05</a:t>
            </a:r>
          </a:p>
          <a:p>
            <a:pPr marL="0" lvl="0" indent="0" eaLnBrk="0" fontAlgn="base" hangingPunct="0">
              <a:spcBef>
                <a:spcPct val="0"/>
              </a:spcBef>
              <a:spcAft>
                <a:spcPct val="0"/>
              </a:spcAft>
              <a:buNone/>
              <a:tabLst>
                <a:tab pos="228600" algn="l"/>
              </a:tabLst>
            </a:pPr>
            <a:r>
              <a:rPr lang="en-US" sz="1800" dirty="0" smtClean="0">
                <a:ea typeface="Batang"/>
                <a:cs typeface="Tahoma" panose="020B0604030504040204" pitchFamily="34" charset="0"/>
              </a:rPr>
              <a:t>Increase </a:t>
            </a:r>
            <a:r>
              <a:rPr lang="en-US" sz="1800" dirty="0" err="1">
                <a:ea typeface="Batang"/>
                <a:cs typeface="Tahoma" panose="020B0604030504040204" pitchFamily="34" charset="0"/>
              </a:rPr>
              <a:t>Last_Name</a:t>
            </a:r>
            <a:r>
              <a:rPr lang="en-US" sz="1800" dirty="0">
                <a:ea typeface="Batang"/>
                <a:cs typeface="Tahoma" panose="020B0604030504040204" pitchFamily="34" charset="0"/>
              </a:rPr>
              <a:t> column to 25 characters long. </a:t>
            </a:r>
            <a:endParaRPr lang="en-US" sz="1800" b="1" dirty="0">
              <a:ea typeface="Batang"/>
              <a:cs typeface="Tahoma" panose="020B0604030504040204" pitchFamily="34" charset="0"/>
            </a:endParaRPr>
          </a:p>
          <a:p>
            <a:pPr marL="0" eaLnBrk="0" fontAlgn="base" hangingPunct="0">
              <a:spcBef>
                <a:spcPct val="0"/>
              </a:spcBef>
              <a:spcAft>
                <a:spcPct val="0"/>
              </a:spcAft>
              <a:tabLst>
                <a:tab pos="228600" algn="l"/>
              </a:tabLst>
            </a:pPr>
            <a:endParaRPr lang="en-US" sz="1800" b="1" dirty="0">
              <a:ea typeface="Batang"/>
              <a:cs typeface="Tahoma" panose="020B0604030504040204" pitchFamily="34" charset="0"/>
            </a:endParaRPr>
          </a:p>
        </p:txBody>
      </p:sp>
    </p:spTree>
    <p:extLst>
      <p:ext uri="{BB962C8B-B14F-4D97-AF65-F5344CB8AC3E}">
        <p14:creationId xmlns:p14="http://schemas.microsoft.com/office/powerpoint/2010/main" val="529001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 Scenario </a:t>
            </a:r>
            <a:r>
              <a:rPr lang="en-US" dirty="0" smtClean="0"/>
              <a:t>2</a:t>
            </a:r>
            <a:br>
              <a:rPr lang="en-US" dirty="0" smtClean="0"/>
            </a:br>
            <a:r>
              <a:rPr lang="en-US" sz="1800" dirty="0" smtClean="0"/>
              <a:t>Create the following library database using SQL</a:t>
            </a:r>
            <a:endParaRPr lang="en-US" sz="1800" dirty="0"/>
          </a:p>
        </p:txBody>
      </p:sp>
      <p:pic>
        <p:nvPicPr>
          <p:cNvPr id="4" name="Content Placeholder 3"/>
          <p:cNvPicPr>
            <a:picLocks noGrp="1" noChangeAspect="1"/>
          </p:cNvPicPr>
          <p:nvPr>
            <p:ph idx="1"/>
          </p:nvPr>
        </p:nvPicPr>
        <p:blipFill>
          <a:blip r:embed="rId2"/>
          <a:stretch>
            <a:fillRect/>
          </a:stretch>
        </p:blipFill>
        <p:spPr>
          <a:xfrm>
            <a:off x="2133600" y="2438400"/>
            <a:ext cx="4572000" cy="3687354"/>
          </a:xfrm>
          <a:prstGeom prst="rect">
            <a:avLst/>
          </a:prstGeom>
        </p:spPr>
      </p:pic>
    </p:spTree>
    <p:extLst>
      <p:ext uri="{BB962C8B-B14F-4D97-AF65-F5344CB8AC3E}">
        <p14:creationId xmlns:p14="http://schemas.microsoft.com/office/powerpoint/2010/main" val="121193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from Another Table</a:t>
            </a:r>
            <a:endParaRPr lang="en-US" dirty="0"/>
          </a:p>
        </p:txBody>
      </p:sp>
      <p:sp>
        <p:nvSpPr>
          <p:cNvPr id="3" name="Content Placeholder 2"/>
          <p:cNvSpPr>
            <a:spLocks noGrp="1"/>
          </p:cNvSpPr>
          <p:nvPr>
            <p:ph idx="1"/>
          </p:nvPr>
        </p:nvSpPr>
        <p:spPr/>
        <p:txBody>
          <a:bodyPr>
            <a:normAutofit fontScale="77500" lnSpcReduction="20000"/>
          </a:bodyPr>
          <a:lstStyle/>
          <a:p>
            <a:endParaRPr lang="en-US" b="1" dirty="0" smtClean="0"/>
          </a:p>
          <a:p>
            <a:r>
              <a:rPr lang="en-US" b="1" dirty="0" smtClean="0"/>
              <a:t>Syntax:</a:t>
            </a:r>
          </a:p>
          <a:p>
            <a:pPr marL="0" indent="0">
              <a:buNone/>
            </a:pPr>
            <a:r>
              <a:rPr lang="en-US" dirty="0" smtClean="0"/>
              <a:t>CREATE TABLE </a:t>
            </a:r>
            <a:r>
              <a:rPr lang="en-US" dirty="0" err="1" smtClean="0"/>
              <a:t>table_name</a:t>
            </a:r>
            <a:r>
              <a:rPr lang="en-US" dirty="0" smtClean="0"/>
              <a:t>[colname1,colname2] AS [</a:t>
            </a:r>
            <a:r>
              <a:rPr lang="en-US" dirty="0" err="1" smtClean="0"/>
              <a:t>subquery</a:t>
            </a:r>
            <a:r>
              <a:rPr lang="en-US" dirty="0" smtClean="0"/>
              <a:t>];</a:t>
            </a:r>
          </a:p>
          <a:p>
            <a:endParaRPr lang="en-US" b="1" dirty="0" smtClean="0"/>
          </a:p>
          <a:p>
            <a:r>
              <a:rPr lang="en-US" b="1" dirty="0" smtClean="0"/>
              <a:t>Example:</a:t>
            </a:r>
          </a:p>
          <a:p>
            <a:pPr marL="0" indent="0">
              <a:buNone/>
            </a:pPr>
            <a:r>
              <a:rPr lang="en-US" b="1" dirty="0" smtClean="0"/>
              <a:t>The following example creates a table, DEPT30, that contains details of all employees working in department 30</a:t>
            </a:r>
          </a:p>
          <a:p>
            <a:pPr marL="0" indent="0">
              <a:buNone/>
            </a:pPr>
            <a:endParaRPr lang="en-US" b="1" dirty="0" smtClean="0"/>
          </a:p>
          <a:p>
            <a:pPr marL="0" indent="0">
              <a:buNone/>
            </a:pPr>
            <a:r>
              <a:rPr lang="en-US" dirty="0" smtClean="0"/>
              <a:t>CREATE TABLE  dept30 AS SELECT  </a:t>
            </a:r>
            <a:r>
              <a:rPr lang="en-US" dirty="0" err="1" smtClean="0"/>
              <a:t>empno</a:t>
            </a:r>
            <a:r>
              <a:rPr lang="en-US" dirty="0" smtClean="0"/>
              <a:t>, </a:t>
            </a:r>
            <a:r>
              <a:rPr lang="en-US" dirty="0" err="1" smtClean="0"/>
              <a:t>ename</a:t>
            </a:r>
            <a:r>
              <a:rPr lang="en-US" dirty="0" smtClean="0"/>
              <a:t>, </a:t>
            </a:r>
            <a:r>
              <a:rPr lang="en-US" dirty="0" err="1" smtClean="0"/>
              <a:t>sal</a:t>
            </a:r>
            <a:r>
              <a:rPr lang="en-US" dirty="0" smtClean="0"/>
              <a:t> * 12 ANNSAL, </a:t>
            </a:r>
            <a:r>
              <a:rPr lang="en-US" dirty="0" err="1" smtClean="0"/>
              <a:t>hiredate</a:t>
            </a:r>
            <a:r>
              <a:rPr lang="en-US" dirty="0" smtClean="0"/>
              <a:t> FROM  </a:t>
            </a:r>
            <a:r>
              <a:rPr lang="en-US" dirty="0" err="1" smtClean="0"/>
              <a:t>emp</a:t>
            </a:r>
            <a:r>
              <a:rPr lang="en-US" dirty="0" smtClean="0"/>
              <a:t> WHERE  </a:t>
            </a:r>
            <a:r>
              <a:rPr lang="en-US" dirty="0" err="1" smtClean="0"/>
              <a:t>deptno</a:t>
            </a:r>
            <a:r>
              <a:rPr lang="en-US" dirty="0" smtClean="0"/>
              <a:t> = 30;</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in DDL</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Constraints are certain restrictions over different tables/columns in a Database</a:t>
            </a:r>
          </a:p>
          <a:p>
            <a:pPr marL="0" indent="0">
              <a:buNone/>
            </a:pPr>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Not Null Constraint</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pPr marL="0" indent="0">
              <a:buNone/>
            </a:pPr>
            <a:r>
              <a:rPr lang="en-US" dirty="0" smtClean="0"/>
              <a:t>The NOT NULL constraint enforces a column to NOT accept NULL values. This means that NOT NULL constraint enforces a field to always contain a value.</a:t>
            </a:r>
          </a:p>
          <a:p>
            <a:pPr marL="0" indent="0">
              <a:buNone/>
            </a:pPr>
            <a:endParaRPr lang="en-US" dirty="0" smtClean="0"/>
          </a:p>
          <a:p>
            <a:pPr marL="0" indent="0">
              <a:buNone/>
            </a:pPr>
            <a:endParaRPr lang="en-US" dirty="0" smtClean="0"/>
          </a:p>
          <a:p>
            <a:r>
              <a:rPr lang="en-US" b="1" dirty="0" smtClean="0"/>
              <a:t>Example:</a:t>
            </a:r>
          </a:p>
          <a:p>
            <a:pPr marL="0" indent="0">
              <a:buNone/>
            </a:pPr>
            <a:r>
              <a:rPr lang="en-US" dirty="0" smtClean="0"/>
              <a:t>CREATE TABLE customer (</a:t>
            </a:r>
            <a:r>
              <a:rPr lang="en-US" dirty="0" err="1" smtClean="0"/>
              <a:t>Cust_id</a:t>
            </a:r>
            <a:r>
              <a:rPr lang="en-US" dirty="0" smtClean="0"/>
              <a:t> NUMBER(2)  </a:t>
            </a:r>
            <a:r>
              <a:rPr lang="en-US" b="1" dirty="0" smtClean="0"/>
              <a:t>NOT NULL</a:t>
            </a:r>
            <a:r>
              <a:rPr lang="en-US" dirty="0" smtClean="0"/>
              <a:t>, </a:t>
            </a:r>
            <a:r>
              <a:rPr lang="en-US" dirty="0" err="1" smtClean="0"/>
              <a:t>LastName</a:t>
            </a:r>
            <a:r>
              <a:rPr lang="en-US" dirty="0" smtClean="0"/>
              <a:t> VARCHAR2(14), </a:t>
            </a:r>
            <a:r>
              <a:rPr lang="en-US" dirty="0" err="1" smtClean="0"/>
              <a:t>FirstName</a:t>
            </a:r>
            <a:r>
              <a:rPr lang="en-US" dirty="0" smtClean="0"/>
              <a:t> VARCHAR2(14) </a:t>
            </a:r>
            <a:r>
              <a:rPr lang="en-US" b="1" dirty="0" smtClean="0"/>
              <a:t>NOT NULL</a:t>
            </a:r>
            <a:r>
              <a:rPr lang="en-US" dirty="0" smtClean="0"/>
              <a:t>, Address VARCHAR2(20), </a:t>
            </a:r>
            <a:r>
              <a:rPr lang="en-US" dirty="0" err="1" smtClean="0"/>
              <a:t>Telno</a:t>
            </a:r>
            <a:r>
              <a:rPr lang="en-US" dirty="0" smtClean="0"/>
              <a:t> NUMBER(20));</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Unique Constraint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The UNIQUE constraint uniquely identifies each record in a database table. The </a:t>
            </a:r>
            <a:r>
              <a:rPr lang="en-US" b="1" dirty="0" smtClean="0"/>
              <a:t>UNIQUE</a:t>
            </a:r>
            <a:r>
              <a:rPr lang="en-US" dirty="0" smtClean="0"/>
              <a:t> and </a:t>
            </a:r>
            <a:r>
              <a:rPr lang="en-US" b="1" dirty="0" smtClean="0"/>
              <a:t>PRIMARY KEY</a:t>
            </a:r>
            <a:r>
              <a:rPr lang="en-US" dirty="0" smtClean="0"/>
              <a:t> constraints both provide a guarantee for uniqueness for a column or set of columns.  </a:t>
            </a:r>
          </a:p>
          <a:p>
            <a:pPr marL="0" indent="0">
              <a:buNone/>
            </a:pPr>
            <a:endParaRPr lang="en-US" dirty="0" smtClean="0"/>
          </a:p>
          <a:p>
            <a:r>
              <a:rPr lang="en-US" b="1" dirty="0" smtClean="0"/>
              <a:t>Example:</a:t>
            </a:r>
          </a:p>
          <a:p>
            <a:pPr marL="0" indent="0">
              <a:buNone/>
            </a:pPr>
            <a:r>
              <a:rPr lang="en-US" dirty="0" smtClean="0"/>
              <a:t>CREATE TABLE customer</a:t>
            </a:r>
          </a:p>
          <a:p>
            <a:pPr marL="0" indent="0">
              <a:buNone/>
            </a:pPr>
            <a:r>
              <a:rPr lang="en-US" dirty="0" smtClean="0"/>
              <a:t>(</a:t>
            </a:r>
            <a:r>
              <a:rPr lang="en-US" dirty="0" err="1" smtClean="0"/>
              <a:t>Cust_id</a:t>
            </a:r>
            <a:r>
              <a:rPr lang="en-US" dirty="0" smtClean="0"/>
              <a:t> NUMBER(2)  NOT NULL</a:t>
            </a:r>
            <a:r>
              <a:rPr lang="en-US" b="1" dirty="0" smtClean="0"/>
              <a:t> UNIQUE</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   </a:t>
            </a:r>
            <a:r>
              <a:rPr lang="en-US" b="1" dirty="0" smtClean="0"/>
              <a:t>UNIQUE</a:t>
            </a:r>
            <a:r>
              <a:rPr lang="en-US" dirty="0" smtClean="0"/>
              <a:t>);</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 Unique Constraint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t>
            </a:r>
            <a:r>
              <a:rPr lang="en-US" dirty="0" err="1" smtClean="0"/>
              <a:t>Cust_id</a:t>
            </a:r>
            <a:r>
              <a:rPr lang="en-US" dirty="0" smtClean="0"/>
              <a:t>     NUMBER(2)  NOT NULL</a:t>
            </a:r>
            <a:r>
              <a:rPr lang="en-US" b="1" dirty="0" smtClean="0"/>
              <a:t> </a:t>
            </a:r>
            <a:r>
              <a:rPr lang="en-US" dirty="0" smtClean="0"/>
              <a:t>,</a:t>
            </a:r>
          </a:p>
          <a:p>
            <a:pPr marL="0" indent="0">
              <a:buNone/>
            </a:pPr>
            <a:r>
              <a:rPr lang="en-US" dirty="0" err="1" smtClean="0"/>
              <a:t>LastName</a:t>
            </a:r>
            <a:r>
              <a:rPr lang="en-US" dirty="0" smtClean="0"/>
              <a:t>   VARCHAR2(14),</a:t>
            </a:r>
          </a:p>
          <a:p>
            <a:pPr marL="0" indent="0">
              <a:buNone/>
            </a:pPr>
            <a:r>
              <a:rPr lang="en-US" dirty="0" err="1" smtClean="0"/>
              <a:t>FirstName</a:t>
            </a:r>
            <a:r>
              <a:rPr lang="en-US" dirty="0" smtClean="0"/>
              <a:t>    VARCHAR2(14)   NOT NULL,</a:t>
            </a:r>
          </a:p>
          <a:p>
            <a:pPr marL="0" indent="0">
              <a:buNone/>
            </a:pPr>
            <a:r>
              <a:rPr lang="en-US" dirty="0" smtClean="0"/>
              <a:t>Address        VARCHAR2(20),</a:t>
            </a:r>
          </a:p>
          <a:p>
            <a:pPr marL="0" indent="0">
              <a:buNone/>
            </a:pPr>
            <a:r>
              <a:rPr lang="en-US" dirty="0" err="1" smtClean="0"/>
              <a:t>Telno</a:t>
            </a:r>
            <a:r>
              <a:rPr lang="en-US" dirty="0" smtClean="0"/>
              <a:t>	   NUMBER(20) ,</a:t>
            </a:r>
          </a:p>
          <a:p>
            <a:pPr marL="0" indent="0">
              <a:buNone/>
            </a:pPr>
            <a:r>
              <a:rPr lang="en-US" b="1" dirty="0" smtClean="0"/>
              <a:t>CONSTRAINT </a:t>
            </a:r>
            <a:r>
              <a:rPr lang="en-US" b="1" dirty="0" err="1" smtClean="0"/>
              <a:t>uc_CidTelnum</a:t>
            </a:r>
            <a:r>
              <a:rPr lang="en-US" b="1" dirty="0" smtClean="0"/>
              <a:t> UNIQUE (</a:t>
            </a:r>
            <a:r>
              <a:rPr lang="en-US" b="1" dirty="0" err="1" smtClean="0"/>
              <a:t>Cust_id,telno</a:t>
            </a:r>
            <a:r>
              <a:rPr lang="en-US" b="1" dirty="0" smtClean="0"/>
              <a:t>)</a:t>
            </a:r>
            <a:r>
              <a:rPr lang="en-US" dirty="0" smtClean="0"/>
              <a:t>);</a:t>
            </a:r>
          </a:p>
          <a:p>
            <a:pPr>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Unique Constraint in an Existing Table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ALTER TABLE Customer</a:t>
            </a:r>
            <a:br>
              <a:rPr lang="en-US" dirty="0" smtClean="0"/>
            </a:br>
            <a:r>
              <a:rPr lang="en-US" dirty="0" smtClean="0"/>
              <a:t>ADD UNIQUE (</a:t>
            </a:r>
            <a:r>
              <a:rPr lang="en-US" dirty="0" err="1" smtClean="0"/>
              <a:t>FirstName</a:t>
            </a:r>
            <a:r>
              <a:rPr lang="en-US" dirty="0" smtClean="0"/>
              <a:t>);</a:t>
            </a:r>
          </a:p>
          <a:p>
            <a:pPr marL="0" indent="0">
              <a:buNone/>
            </a:pP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1235</TotalTime>
  <Words>1002</Words>
  <Application>Microsoft Office PowerPoint</Application>
  <PresentationFormat>On-screen Show (4:3)</PresentationFormat>
  <Paragraphs>276</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Batang</vt:lpstr>
      <vt:lpstr>Batang</vt:lpstr>
      <vt:lpstr>Arial</vt:lpstr>
      <vt:lpstr>Comic Sans MS</vt:lpstr>
      <vt:lpstr>Garamond</vt:lpstr>
      <vt:lpstr>Tahoma</vt:lpstr>
      <vt:lpstr>Times New Roman</vt:lpstr>
      <vt:lpstr>Wingdings</vt:lpstr>
      <vt:lpstr>Organic</vt:lpstr>
      <vt:lpstr>Database System</vt:lpstr>
      <vt:lpstr>Data Definition Language (DDL)</vt:lpstr>
      <vt:lpstr>Creating a Table</vt:lpstr>
      <vt:lpstr>Create Table from Another Table</vt:lpstr>
      <vt:lpstr>Constraints in DDL</vt:lpstr>
      <vt:lpstr>1. Not Null Constraint</vt:lpstr>
      <vt:lpstr>2. Unique Constraint</vt:lpstr>
      <vt:lpstr>Naming a Unique Constraint</vt:lpstr>
      <vt:lpstr>Adding Unique Constraint in an Existing Table</vt:lpstr>
      <vt:lpstr>Dropping Unique Constraint</vt:lpstr>
      <vt:lpstr>3. Primary Key Constraint</vt:lpstr>
      <vt:lpstr>Naming a Primary Key Constraint</vt:lpstr>
      <vt:lpstr>Primary Key Constraint using Alter Table</vt:lpstr>
      <vt:lpstr>Dropping a Primary Key Constraint</vt:lpstr>
      <vt:lpstr>4. Foreign Key Constraint</vt:lpstr>
      <vt:lpstr>Foreign Key Constraint on Existing Table</vt:lpstr>
      <vt:lpstr>5. Check Constraint</vt:lpstr>
      <vt:lpstr>Naming a Check Constraint</vt:lpstr>
      <vt:lpstr>6. Default Constraint</vt:lpstr>
      <vt:lpstr>Default Constraint using Alter Table</vt:lpstr>
      <vt:lpstr>Dropping a Default Constraint</vt:lpstr>
      <vt:lpstr>Detailed Example</vt:lpstr>
      <vt:lpstr>Drop Statement</vt:lpstr>
      <vt:lpstr>Truncate Table Statement</vt:lpstr>
      <vt:lpstr>Alter Table Statement</vt:lpstr>
      <vt:lpstr>Unique Key vs Primary Key</vt:lpstr>
      <vt:lpstr>Referential Integrity</vt:lpstr>
      <vt:lpstr>Deferred Constraint Checking</vt:lpstr>
      <vt:lpstr>Getting Rid of the Problem</vt:lpstr>
      <vt:lpstr>Dropping the Tables</vt:lpstr>
      <vt:lpstr>Alter Statement</vt:lpstr>
      <vt:lpstr>Alter Table Statement</vt:lpstr>
      <vt:lpstr>Exercise – Scenario 1</vt:lpstr>
      <vt:lpstr>Scenario 1</vt:lpstr>
      <vt:lpstr>Scenario 1</vt:lpstr>
      <vt:lpstr>Exercise – Scenario 2 Create the following library database using SQL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MzB</dc:creator>
  <cp:lastModifiedBy>Ammara Yaseen</cp:lastModifiedBy>
  <cp:revision>168</cp:revision>
  <dcterms:created xsi:type="dcterms:W3CDTF">2006-08-16T00:00:00Z</dcterms:created>
  <dcterms:modified xsi:type="dcterms:W3CDTF">2019-09-02T05:35:42Z</dcterms:modified>
</cp:coreProperties>
</file>