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79" r:id="rId4"/>
    <p:sldId id="28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5" r:id="rId18"/>
    <p:sldId id="270" r:id="rId19"/>
    <p:sldId id="271" r:id="rId20"/>
    <p:sldId id="272"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9/16/2019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18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197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54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8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4741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21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47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64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60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251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26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816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69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674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749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45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352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9/16/2019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023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05</a:t>
            </a:r>
            <a:endParaRPr lang="en-US" dirty="0"/>
          </a:p>
          <a:p>
            <a:r>
              <a:rPr lang="en-US" dirty="0" smtClean="0"/>
              <a:t>Relational Modeling</a:t>
            </a:r>
            <a:endParaRPr lang="en-US" dirty="0"/>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1371600"/>
            <a:ext cx="6798734" cy="1303867"/>
          </a:xfrm>
        </p:spPr>
        <p:txBody>
          <a:bodyPr/>
          <a:lstStyle/>
          <a:p>
            <a:r>
              <a:rPr lang="en-US" dirty="0" smtClean="0"/>
              <a:t>Steps to add domains</a:t>
            </a:r>
            <a:endParaRPr lang="en-US" dirty="0"/>
          </a:p>
        </p:txBody>
      </p:sp>
      <p:sp>
        <p:nvSpPr>
          <p:cNvPr id="3" name="Content Placeholder 2"/>
          <p:cNvSpPr>
            <a:spLocks noGrp="1"/>
          </p:cNvSpPr>
          <p:nvPr>
            <p:ph idx="1"/>
          </p:nvPr>
        </p:nvSpPr>
        <p:spPr/>
        <p:txBody>
          <a:bodyPr>
            <a:normAutofit fontScale="62500" lnSpcReduction="20000"/>
          </a:bodyPr>
          <a:lstStyle/>
          <a:p>
            <a:pPr marL="457200" indent="-457200">
              <a:buAutoNum type="arabicPeriod"/>
            </a:pPr>
            <a:r>
              <a:rPr lang="en-US" dirty="0" smtClean="0"/>
              <a:t>Click </a:t>
            </a:r>
            <a:r>
              <a:rPr lang="en-US" dirty="0"/>
              <a:t>Tools, then Domains Administration</a:t>
            </a:r>
            <a:r>
              <a:rPr lang="en-US" dirty="0" smtClean="0"/>
              <a:t>.</a:t>
            </a:r>
          </a:p>
          <a:p>
            <a:pPr marL="457200" lvl="0" indent="-457200">
              <a:buFont typeface="Arial" pitchFamily="34" charset="0"/>
              <a:buAutoNum type="arabicPeriod"/>
            </a:pPr>
            <a:r>
              <a:rPr lang="en-US" dirty="0"/>
              <a:t>In the Domains Administration dialog box, add domains with the following definitions. Click </a:t>
            </a:r>
            <a:r>
              <a:rPr lang="en-US" b="1" dirty="0"/>
              <a:t>Add</a:t>
            </a:r>
            <a:r>
              <a:rPr lang="en-US" dirty="0"/>
              <a:t> to start each definition, and click </a:t>
            </a:r>
            <a:r>
              <a:rPr lang="en-US" b="1" dirty="0"/>
              <a:t>Apply</a:t>
            </a:r>
            <a:r>
              <a:rPr lang="en-US" dirty="0"/>
              <a:t> after each definition.</a:t>
            </a:r>
          </a:p>
          <a:p>
            <a:pPr marL="457200" lvl="0" indent="-457200">
              <a:buFont typeface="Arial" pitchFamily="34" charset="0"/>
              <a:buAutoNum type="arabicPeriod"/>
            </a:pPr>
            <a:r>
              <a:rPr lang="en-US" dirty="0"/>
              <a:t>When we have finished defining these domains, click </a:t>
            </a:r>
            <a:r>
              <a:rPr lang="en-US" b="1" dirty="0"/>
              <a:t>Save</a:t>
            </a:r>
            <a:r>
              <a:rPr lang="en-US" dirty="0"/>
              <a:t>. This creates a file named defaultdomains.xml in the domains directory (folder) under the location where we installed Data Modeler.</a:t>
            </a:r>
          </a:p>
          <a:p>
            <a:pPr marL="457200" lvl="0" indent="-457200">
              <a:buFont typeface="Arial" pitchFamily="34" charset="0"/>
              <a:buAutoNum type="arabicPeriod"/>
            </a:pPr>
            <a:r>
              <a:rPr lang="en-US" dirty="0"/>
              <a:t>Optionally, copy the defaultdomains.xml file to a new location (not under the Data Modeler installation directory), and give it an appropriate name, such as library_domains.xml. We can then import domains from that file when we create other designs.</a:t>
            </a:r>
          </a:p>
          <a:p>
            <a:pPr marL="457200" lvl="0" indent="-457200">
              <a:buFont typeface="Arial" pitchFamily="34" charset="0"/>
              <a:buAutoNum type="arabicPeriod"/>
            </a:pPr>
            <a:r>
              <a:rPr lang="en-US" dirty="0"/>
              <a:t>Click </a:t>
            </a:r>
            <a:r>
              <a:rPr lang="en-US" b="1" dirty="0"/>
              <a:t>Close</a:t>
            </a:r>
            <a:r>
              <a:rPr lang="en-US" dirty="0"/>
              <a:t> to close the dialog box.</a:t>
            </a:r>
          </a:p>
          <a:p>
            <a:pPr marL="0" indent="0">
              <a:buNone/>
            </a:pPr>
            <a:r>
              <a:rPr lang="en-US" dirty="0" smtClean="0"/>
              <a:t> </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1600"/>
            <a:ext cx="6798734" cy="1303867"/>
          </a:xfrm>
        </p:spPr>
        <p:txBody>
          <a:bodyPr/>
          <a:lstStyle/>
          <a:p>
            <a:r>
              <a:rPr lang="en-US" dirty="0" smtClean="0"/>
              <a:t>Creating Entities</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smtClean="0"/>
              <a:t>Creating the book Entity:</a:t>
            </a:r>
          </a:p>
          <a:p>
            <a:r>
              <a:rPr lang="en-US" dirty="0"/>
              <a:t>Create the Books entity as follows:</a:t>
            </a:r>
          </a:p>
          <a:p>
            <a:pPr lvl="0"/>
            <a:r>
              <a:rPr lang="en-US" dirty="0"/>
              <a:t>In the main area (right side) of the SQL Developer Data Modeler window, click the Logical tab.</a:t>
            </a:r>
          </a:p>
          <a:p>
            <a:pPr lvl="0"/>
            <a:r>
              <a:rPr lang="en-US" dirty="0"/>
              <a:t>Click the New Entity icon.</a:t>
            </a:r>
          </a:p>
          <a:p>
            <a:pPr lvl="0"/>
            <a:r>
              <a:rPr lang="en-US" dirty="0"/>
              <a:t>Click in the logical model pane in the main area; and in the Logical pane press, diagonally drag, and release the mouse button to draw an entity box. The Entity Properties dialog box is displayed.</a:t>
            </a:r>
          </a:p>
          <a:p>
            <a:pPr lvl="0"/>
            <a:r>
              <a:rPr lang="en-US" dirty="0"/>
              <a:t>Click </a:t>
            </a:r>
            <a:r>
              <a:rPr lang="en-US" b="1" dirty="0"/>
              <a:t>General</a:t>
            </a:r>
            <a:r>
              <a:rPr lang="en-US" dirty="0"/>
              <a:t> on the left, and specify as follows:</a:t>
            </a:r>
          </a:p>
          <a:p>
            <a:r>
              <a:rPr lang="en-US" b="1" dirty="0"/>
              <a:t>Name</a:t>
            </a:r>
            <a:r>
              <a:rPr lang="en-US" dirty="0"/>
              <a:t>: Books</a:t>
            </a:r>
          </a:p>
          <a:p>
            <a:pPr lvl="0"/>
            <a:r>
              <a:rPr lang="en-US" dirty="0"/>
              <a:t>Click </a:t>
            </a:r>
            <a:r>
              <a:rPr lang="en-US" b="1" dirty="0"/>
              <a:t>Attributes</a:t>
            </a:r>
            <a:r>
              <a:rPr lang="en-US" dirty="0"/>
              <a:t> on the left, and use the Add (+) icon to add the following attributes, one at a time. (For datatypes, select from the Domain types except for Rating, which is a Logical type.)</a:t>
            </a:r>
          </a:p>
          <a:p>
            <a:pPr marL="11430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1295400"/>
            <a:ext cx="6798734" cy="1303867"/>
          </a:xfrm>
        </p:spPr>
        <p:txBody>
          <a:bodyPr/>
          <a:lstStyle/>
          <a:p>
            <a:r>
              <a:rPr lang="en-US" dirty="0" smtClean="0"/>
              <a:t>Creating Entities</a:t>
            </a:r>
            <a:endParaRPr lang="en-US" dirty="0"/>
          </a:p>
        </p:txBody>
      </p:sp>
      <p:sp>
        <p:nvSpPr>
          <p:cNvPr id="3" name="Content Placeholder 2"/>
          <p:cNvSpPr>
            <a:spLocks noGrp="1"/>
          </p:cNvSpPr>
          <p:nvPr>
            <p:ph idx="1"/>
          </p:nvPr>
        </p:nvSpPr>
        <p:spPr>
          <a:xfrm>
            <a:off x="495300" y="1447800"/>
            <a:ext cx="7620000" cy="4800600"/>
          </a:xfrm>
        </p:spPr>
        <p:txBody>
          <a:bodyPr/>
          <a:lstStyle/>
          <a:p>
            <a:endParaRPr lang="en-US" dirty="0"/>
          </a:p>
          <a:p>
            <a:endParaRPr lang="en-US" dirty="0"/>
          </a:p>
          <a:p>
            <a:endParaRPr lang="en-US" dirty="0"/>
          </a:p>
          <a:p>
            <a:pPr marL="11430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94311718"/>
              </p:ext>
            </p:extLst>
          </p:nvPr>
        </p:nvGraphicFramePr>
        <p:xfrm>
          <a:off x="1176866" y="2438400"/>
          <a:ext cx="6667500" cy="3610686"/>
        </p:xfrm>
        <a:graphic>
          <a:graphicData uri="http://schemas.openxmlformats.org/drawingml/2006/table">
            <a:tbl>
              <a:tblPr firstRow="1" firstCol="1" bandRow="1">
                <a:tableStyleId>{5C22544A-7EE6-4342-B048-85BDC9FD1C3A}</a:tableStyleId>
              </a:tblPr>
              <a:tblGrid>
                <a:gridCol w="2222500">
                  <a:extLst>
                    <a:ext uri="{9D8B030D-6E8A-4147-A177-3AD203B41FA5}">
                      <a16:colId xmlns="" xmlns:a16="http://schemas.microsoft.com/office/drawing/2014/main" val="3652324518"/>
                    </a:ext>
                  </a:extLst>
                </a:gridCol>
                <a:gridCol w="2222500">
                  <a:extLst>
                    <a:ext uri="{9D8B030D-6E8A-4147-A177-3AD203B41FA5}">
                      <a16:colId xmlns="" xmlns:a16="http://schemas.microsoft.com/office/drawing/2014/main" val="2762326116"/>
                    </a:ext>
                  </a:extLst>
                </a:gridCol>
                <a:gridCol w="2222500">
                  <a:extLst>
                    <a:ext uri="{9D8B030D-6E8A-4147-A177-3AD203B41FA5}">
                      <a16:colId xmlns="" xmlns:a16="http://schemas.microsoft.com/office/drawing/2014/main" val="2009293541"/>
                    </a:ext>
                  </a:extLst>
                </a:gridCol>
              </a:tblGrid>
              <a:tr h="219541">
                <a:tc>
                  <a:txBody>
                    <a:bodyPr/>
                    <a:lstStyle/>
                    <a:p>
                      <a:pPr marL="0" marR="0">
                        <a:lnSpc>
                          <a:spcPct val="107000"/>
                        </a:lnSpc>
                        <a:spcBef>
                          <a:spcPts val="0"/>
                        </a:spcBef>
                        <a:spcAft>
                          <a:spcPts val="0"/>
                        </a:spcAft>
                      </a:pPr>
                      <a:r>
                        <a:rPr lang="en-US" sz="12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Other Information and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extLst>
                  <a:ext uri="{0D108BD9-81ED-4DB2-BD59-A6C34878D82A}">
                    <a16:rowId xmlns="" xmlns:a16="http://schemas.microsoft.com/office/drawing/2014/main" val="337913190"/>
                  </a:ext>
                </a:extLst>
              </a:tr>
              <a:tr h="581879">
                <a:tc>
                  <a:txBody>
                    <a:bodyPr/>
                    <a:lstStyle/>
                    <a:p>
                      <a:pPr marL="0" marR="0">
                        <a:lnSpc>
                          <a:spcPct val="107000"/>
                        </a:lnSpc>
                        <a:spcBef>
                          <a:spcPts val="0"/>
                        </a:spcBef>
                        <a:spcAft>
                          <a:spcPts val="0"/>
                        </a:spcAft>
                      </a:pPr>
                      <a:r>
                        <a:rPr lang="en-US" sz="1200" dirty="0" err="1">
                          <a:effectLst/>
                        </a:rPr>
                        <a:t>book_id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Book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Primary UID (unique identifier). (The Dewey code or other book identifier.)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777446287"/>
                  </a:ext>
                </a:extLst>
              </a:tr>
              <a:tr h="663035">
                <a:tc>
                  <a:txBody>
                    <a:bodyPr/>
                    <a:lstStyle/>
                    <a:p>
                      <a:pPr marL="0" marR="0">
                        <a:lnSpc>
                          <a:spcPct val="107000"/>
                        </a:lnSpc>
                        <a:spcBef>
                          <a:spcPts val="0"/>
                        </a:spcBef>
                        <a:spcAft>
                          <a:spcPts val="0"/>
                        </a:spcAft>
                      </a:pPr>
                      <a:r>
                        <a:rPr lang="en-US" sz="1200">
                          <a:effectLst/>
                        </a:rPr>
                        <a:t>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3593412822"/>
                  </a:ext>
                </a:extLst>
              </a:tr>
              <a:tr h="611871">
                <a:tc>
                  <a:txBody>
                    <a:bodyPr/>
                    <a:lstStyle/>
                    <a:p>
                      <a:pPr marL="0" marR="0">
                        <a:lnSpc>
                          <a:spcPct val="107000"/>
                        </a:lnSpc>
                        <a:spcBef>
                          <a:spcPts val="0"/>
                        </a:spcBef>
                        <a:spcAft>
                          <a:spcPts val="0"/>
                        </a:spcAft>
                      </a:pPr>
                      <a:r>
                        <a:rPr lang="en-US" sz="1200">
                          <a:effectLst/>
                        </a:rPr>
                        <a:t>author_last_name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3347962034"/>
                  </a:ext>
                </a:extLst>
              </a:tr>
              <a:tr h="560707">
                <a:tc>
                  <a:txBody>
                    <a:bodyPr/>
                    <a:lstStyle/>
                    <a:p>
                      <a:pPr marL="0" marR="0">
                        <a:lnSpc>
                          <a:spcPct val="107000"/>
                        </a:lnSpc>
                        <a:spcBef>
                          <a:spcPts val="0"/>
                        </a:spcBef>
                        <a:spcAft>
                          <a:spcPts val="0"/>
                        </a:spcAft>
                      </a:pPr>
                      <a:r>
                        <a:rPr lang="en-US" sz="1200">
                          <a:effectLst/>
                        </a:rPr>
                        <a:t>author_first_name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Domain: Person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25 characters 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1278641762"/>
                  </a:ext>
                </a:extLst>
              </a:tr>
              <a:tr h="877945">
                <a:tc>
                  <a:txBody>
                    <a:bodyPr/>
                    <a:lstStyle/>
                    <a:p>
                      <a:pPr marL="0" marR="0">
                        <a:lnSpc>
                          <a:spcPct val="107000"/>
                        </a:lnSpc>
                        <a:spcBef>
                          <a:spcPts val="0"/>
                        </a:spcBef>
                        <a:spcAft>
                          <a:spcPts val="0"/>
                        </a:spcAft>
                      </a:pPr>
                      <a:r>
                        <a:rPr lang="en-US" sz="1200" dirty="0">
                          <a:effectLst/>
                        </a:rPr>
                        <a:t>rating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Logical type: NUMERIC (Precision=2, Scale=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(Librarian's personal rating of the book, from 1 (poor) to 10 (great).)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223065998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1186268"/>
            <a:ext cx="6798734" cy="1303867"/>
          </a:xfrm>
        </p:spPr>
        <p:txBody>
          <a:bodyPr/>
          <a:lstStyle/>
          <a:p>
            <a:r>
              <a:rPr lang="en-US" b="1" dirty="0"/>
              <a:t>Creating the Patrons Entity</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06096534"/>
              </p:ext>
            </p:extLst>
          </p:nvPr>
        </p:nvGraphicFramePr>
        <p:xfrm>
          <a:off x="1380067" y="2438400"/>
          <a:ext cx="6172200" cy="3841369"/>
        </p:xfrm>
        <a:graphic>
          <a:graphicData uri="http://schemas.openxmlformats.org/drawingml/2006/table">
            <a:tbl>
              <a:tblPr firstRow="1" firstCol="1" bandRow="1">
                <a:tableStyleId>{5C22544A-7EE6-4342-B048-85BDC9FD1C3A}</a:tableStyleId>
              </a:tblPr>
              <a:tblGrid>
                <a:gridCol w="2057400">
                  <a:extLst>
                    <a:ext uri="{9D8B030D-6E8A-4147-A177-3AD203B41FA5}">
                      <a16:colId xmlns="" xmlns:a16="http://schemas.microsoft.com/office/drawing/2014/main" val="3474671740"/>
                    </a:ext>
                  </a:extLst>
                </a:gridCol>
                <a:gridCol w="2057400">
                  <a:extLst>
                    <a:ext uri="{9D8B030D-6E8A-4147-A177-3AD203B41FA5}">
                      <a16:colId xmlns="" xmlns:a16="http://schemas.microsoft.com/office/drawing/2014/main" val="3014786121"/>
                    </a:ext>
                  </a:extLst>
                </a:gridCol>
                <a:gridCol w="2057400">
                  <a:extLst>
                    <a:ext uri="{9D8B030D-6E8A-4147-A177-3AD203B41FA5}">
                      <a16:colId xmlns="" xmlns:a16="http://schemas.microsoft.com/office/drawing/2014/main" val="940068927"/>
                    </a:ext>
                  </a:extLst>
                </a:gridCol>
              </a:tblGrid>
              <a:tr h="244436">
                <a:tc>
                  <a:txBody>
                    <a:bodyPr/>
                    <a:lstStyle/>
                    <a:p>
                      <a:pPr marL="0" marR="0">
                        <a:lnSpc>
                          <a:spcPct val="107000"/>
                        </a:lnSpc>
                        <a:spcBef>
                          <a:spcPts val="0"/>
                        </a:spcBef>
                        <a:spcAft>
                          <a:spcPts val="0"/>
                        </a:spcAft>
                      </a:pPr>
                      <a:r>
                        <a:rPr lang="en-US" sz="1200" dirty="0">
                          <a:effectLst/>
                        </a:rPr>
                        <a:t>Attribute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Other Information and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extLst>
                  <a:ext uri="{0D108BD9-81ED-4DB2-BD59-A6C34878D82A}">
                    <a16:rowId xmlns="" xmlns:a16="http://schemas.microsoft.com/office/drawing/2014/main" val="3230895108"/>
                  </a:ext>
                </a:extLst>
              </a:tr>
              <a:tr h="622814">
                <a:tc>
                  <a:txBody>
                    <a:bodyPr/>
                    <a:lstStyle/>
                    <a:p>
                      <a:pPr marL="0" marR="0">
                        <a:lnSpc>
                          <a:spcPct val="107000"/>
                        </a:lnSpc>
                        <a:spcBef>
                          <a:spcPts val="0"/>
                        </a:spcBef>
                        <a:spcAft>
                          <a:spcPts val="0"/>
                        </a:spcAft>
                      </a:pPr>
                      <a:r>
                        <a:rPr lang="en-US" sz="1200" dirty="0" err="1">
                          <a:effectLst/>
                        </a:rPr>
                        <a:t>patron_id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Numeric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Primary UID (unique identifier). (Unique patron ID number, also called the library card 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4213476287"/>
                  </a:ext>
                </a:extLst>
              </a:tr>
              <a:tr h="433625">
                <a:tc>
                  <a:txBody>
                    <a:bodyPr/>
                    <a:lstStyle/>
                    <a:p>
                      <a:pPr marL="0" marR="0">
                        <a:lnSpc>
                          <a:spcPct val="107000"/>
                        </a:lnSpc>
                        <a:spcBef>
                          <a:spcPts val="0"/>
                        </a:spcBef>
                        <a:spcAft>
                          <a:spcPts val="0"/>
                        </a:spcAft>
                      </a:pPr>
                      <a:r>
                        <a:rPr lang="en-US" sz="1200">
                          <a:effectLst/>
                        </a:rPr>
                        <a:t>last_name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 25 characters 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2740422989"/>
                  </a:ext>
                </a:extLst>
              </a:tr>
              <a:tr h="244436">
                <a:tc>
                  <a:txBody>
                    <a:bodyPr/>
                    <a:lstStyle/>
                    <a:p>
                      <a:pPr marL="0" marR="0">
                        <a:lnSpc>
                          <a:spcPct val="107000"/>
                        </a:lnSpc>
                        <a:spcBef>
                          <a:spcPts val="0"/>
                        </a:spcBef>
                        <a:spcAft>
                          <a:spcPts val="0"/>
                        </a:spcAft>
                      </a:pPr>
                      <a:r>
                        <a:rPr lang="en-US" sz="1200">
                          <a:effectLst/>
                        </a:rPr>
                        <a:t>first_name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Person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(Patron's first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2152463307"/>
                  </a:ext>
                </a:extLst>
              </a:tr>
              <a:tr h="244436">
                <a:tc>
                  <a:txBody>
                    <a:bodyPr/>
                    <a:lstStyle/>
                    <a:p>
                      <a:pPr marL="0" marR="0">
                        <a:lnSpc>
                          <a:spcPct val="107000"/>
                        </a:lnSpc>
                        <a:spcBef>
                          <a:spcPts val="0"/>
                        </a:spcBef>
                        <a:spcAft>
                          <a:spcPts val="0"/>
                        </a:spcAft>
                      </a:pPr>
                      <a:r>
                        <a:rPr lang="en-US" sz="1200">
                          <a:effectLst/>
                        </a:rPr>
                        <a:t>street_address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Address 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(Patron's street 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2182398407"/>
                  </a:ext>
                </a:extLst>
              </a:tr>
              <a:tr h="433625">
                <a:tc>
                  <a:txBody>
                    <a:bodyPr/>
                    <a:lstStyle/>
                    <a:p>
                      <a:pPr marL="0" marR="0">
                        <a:lnSpc>
                          <a:spcPct val="107000"/>
                        </a:lnSpc>
                        <a:spcBef>
                          <a:spcPts val="0"/>
                        </a:spcBef>
                        <a:spcAft>
                          <a:spcPts val="0"/>
                        </a:spcAft>
                      </a:pPr>
                      <a:r>
                        <a:rPr lang="en-US" sz="1200">
                          <a:effectLst/>
                        </a:rPr>
                        <a:t>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Domain: 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(City or town where the patron lives.)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1163026024"/>
                  </a:ext>
                </a:extLst>
              </a:tr>
              <a:tr h="433625">
                <a:tc>
                  <a:txBody>
                    <a:bodyPr/>
                    <a:lstStyle/>
                    <a:p>
                      <a:pPr marL="0" marR="0">
                        <a:lnSpc>
                          <a:spcPct val="107000"/>
                        </a:lnSpc>
                        <a:spcBef>
                          <a:spcPts val="0"/>
                        </a:spcBef>
                        <a:spcAft>
                          <a:spcPts val="0"/>
                        </a:spcAft>
                      </a:pPr>
                      <a:r>
                        <a:rPr lang="en-US" sz="1200">
                          <a:effectLst/>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(2-letter code for the state where the patron lives.)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2520541218"/>
                  </a:ext>
                </a:extLst>
              </a:tr>
              <a:tr h="433625">
                <a:tc>
                  <a:txBody>
                    <a:bodyPr/>
                    <a:lstStyle/>
                    <a:p>
                      <a:pPr marL="0" marR="0">
                        <a:lnSpc>
                          <a:spcPct val="107000"/>
                        </a:lnSpc>
                        <a:spcBef>
                          <a:spcPts val="0"/>
                        </a:spcBef>
                        <a:spcAft>
                          <a:spcPts val="0"/>
                        </a:spcAft>
                      </a:pPr>
                      <a:r>
                        <a:rPr lang="en-US" sz="1200">
                          <a:effectLst/>
                        </a:rPr>
                        <a:t>zip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Zip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(Postal code where the patron lives.)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4075132308"/>
                  </a:ext>
                </a:extLst>
              </a:tr>
              <a:tr h="622814">
                <a:tc>
                  <a:txBody>
                    <a:bodyPr/>
                    <a:lstStyle/>
                    <a:p>
                      <a:pPr marL="0" marR="0">
                        <a:lnSpc>
                          <a:spcPct val="107000"/>
                        </a:lnSpc>
                        <a:spcBef>
                          <a:spcPts val="0"/>
                        </a:spcBef>
                        <a:spcAft>
                          <a:spcPts val="0"/>
                        </a:spcAft>
                      </a:pPr>
                      <a:r>
                        <a:rPr lang="en-US" sz="12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100" dirty="0" err="1" smtClean="0">
                          <a:effectLst/>
                          <a:latin typeface="Calibri" panose="020F0502020204030204" pitchFamily="34" charset="0"/>
                          <a:ea typeface="Calibri" panose="020F0502020204030204" pitchFamily="34" charset="0"/>
                          <a:cs typeface="Times New Roman" panose="02020603050405020304" pitchFamily="18" charset="0"/>
                        </a:rPr>
                        <a:t>Domain:Address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Oracle Spatial geometry object representing the patron's geocoded 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97922076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66800" y="1447800"/>
            <a:ext cx="6798734" cy="1303867"/>
          </a:xfrm>
        </p:spPr>
        <p:txBody>
          <a:bodyPr>
            <a:normAutofit fontScale="90000"/>
          </a:bodyPr>
          <a:lstStyle/>
          <a:p>
            <a:pPr marL="114300"/>
            <a:r>
              <a:rPr lang="en-US" b="1" dirty="0"/>
              <a:t>Creating the Transactions Entity:</a:t>
            </a:r>
            <a:br>
              <a:rPr lang="en-US" b="1"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5936147"/>
              </p:ext>
            </p:extLst>
          </p:nvPr>
        </p:nvGraphicFramePr>
        <p:xfrm>
          <a:off x="838200" y="2819400"/>
          <a:ext cx="7620000" cy="2259433"/>
        </p:xfrm>
        <a:graphic>
          <a:graphicData uri="http://schemas.openxmlformats.org/drawingml/2006/table">
            <a:tbl>
              <a:tblPr firstRow="1" firstCol="1" bandRow="1">
                <a:tableStyleId>{5C22544A-7EE6-4342-B048-85BDC9FD1C3A}</a:tableStyleId>
              </a:tblPr>
              <a:tblGrid>
                <a:gridCol w="2540000">
                  <a:extLst>
                    <a:ext uri="{9D8B030D-6E8A-4147-A177-3AD203B41FA5}">
                      <a16:colId xmlns="" xmlns:a16="http://schemas.microsoft.com/office/drawing/2014/main" val="1957535297"/>
                    </a:ext>
                  </a:extLst>
                </a:gridCol>
                <a:gridCol w="2540000">
                  <a:extLst>
                    <a:ext uri="{9D8B030D-6E8A-4147-A177-3AD203B41FA5}">
                      <a16:colId xmlns="" xmlns:a16="http://schemas.microsoft.com/office/drawing/2014/main" val="2932009321"/>
                    </a:ext>
                  </a:extLst>
                </a:gridCol>
                <a:gridCol w="2540000">
                  <a:extLst>
                    <a:ext uri="{9D8B030D-6E8A-4147-A177-3AD203B41FA5}">
                      <a16:colId xmlns="" xmlns:a16="http://schemas.microsoft.com/office/drawing/2014/main" val="2284671151"/>
                    </a:ext>
                  </a:extLst>
                </a:gridCol>
              </a:tblGrid>
              <a:tr h="258208">
                <a:tc>
                  <a:txBody>
                    <a:bodyPr/>
                    <a:lstStyle/>
                    <a:p>
                      <a:pPr marL="0" marR="0">
                        <a:lnSpc>
                          <a:spcPct val="107000"/>
                        </a:lnSpc>
                        <a:spcBef>
                          <a:spcPts val="0"/>
                        </a:spcBef>
                        <a:spcAft>
                          <a:spcPts val="0"/>
                        </a:spcAft>
                      </a:pPr>
                      <a:r>
                        <a:rPr lang="en-US" sz="1200" dirty="0">
                          <a:effectLst/>
                        </a:rPr>
                        <a:t>Attribute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dirty="0">
                          <a:effectLst/>
                        </a:rPr>
                        <a:t>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tc>
                  <a:txBody>
                    <a:bodyPr/>
                    <a:lstStyle/>
                    <a:p>
                      <a:pPr marL="0" marR="0">
                        <a:lnSpc>
                          <a:spcPct val="107000"/>
                        </a:lnSpc>
                        <a:spcBef>
                          <a:spcPts val="0"/>
                        </a:spcBef>
                        <a:spcAft>
                          <a:spcPts val="0"/>
                        </a:spcAft>
                      </a:pPr>
                      <a:r>
                        <a:rPr lang="en-US" sz="1200">
                          <a:effectLst/>
                        </a:rPr>
                        <a:t>Other Information and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b"/>
                </a:tc>
                <a:extLst>
                  <a:ext uri="{0D108BD9-81ED-4DB2-BD59-A6C34878D82A}">
                    <a16:rowId xmlns="" xmlns:a16="http://schemas.microsoft.com/office/drawing/2014/main" val="1787901258"/>
                  </a:ext>
                </a:extLst>
              </a:tr>
              <a:tr h="657145">
                <a:tc>
                  <a:txBody>
                    <a:bodyPr/>
                    <a:lstStyle/>
                    <a:p>
                      <a:pPr marL="0" marR="0">
                        <a:lnSpc>
                          <a:spcPct val="107000"/>
                        </a:lnSpc>
                        <a:spcBef>
                          <a:spcPts val="0"/>
                        </a:spcBef>
                        <a:spcAft>
                          <a:spcPts val="0"/>
                        </a:spcAft>
                      </a:pPr>
                      <a:r>
                        <a:rPr lang="en-US" sz="1200" dirty="0" err="1" smtClean="0">
                          <a:effectLst/>
                        </a:rPr>
                        <a:t>tranction_id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Domain: Numeric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Primary UID (unique identifier). (Unique transaction ID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4053680362"/>
                  </a:ext>
                </a:extLst>
              </a:tr>
              <a:tr h="465124">
                <a:tc>
                  <a:txBody>
                    <a:bodyPr/>
                    <a:lstStyle/>
                    <a:p>
                      <a:pPr marL="0" marR="0">
                        <a:lnSpc>
                          <a:spcPct val="107000"/>
                        </a:lnSpc>
                        <a:spcBef>
                          <a:spcPts val="0"/>
                        </a:spcBef>
                        <a:spcAft>
                          <a:spcPts val="0"/>
                        </a:spcAft>
                      </a:pPr>
                      <a:r>
                        <a:rPr lang="en-US" sz="1200">
                          <a:effectLst/>
                        </a:rPr>
                        <a:t>transaction_date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Logical type: 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M (mandatory, that is, must not be null). Date and time of the transaction.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3271553672"/>
                  </a:ext>
                </a:extLst>
              </a:tr>
              <a:tr h="878956">
                <a:tc>
                  <a:txBody>
                    <a:bodyPr/>
                    <a:lstStyle/>
                    <a:p>
                      <a:pPr marL="0" marR="0">
                        <a:lnSpc>
                          <a:spcPct val="107000"/>
                        </a:lnSpc>
                        <a:spcBef>
                          <a:spcPts val="0"/>
                        </a:spcBef>
                        <a:spcAft>
                          <a:spcPts val="0"/>
                        </a:spcAft>
                      </a:pPr>
                      <a:r>
                        <a:rPr lang="en-US" sz="1200">
                          <a:effectLst/>
                        </a:rPr>
                        <a:t>transaction_type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a:effectLst/>
                        </a:rPr>
                        <a:t>Domain: Numeric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tc>
                  <a:txBody>
                    <a:bodyPr/>
                    <a:lstStyle/>
                    <a:p>
                      <a:pPr marL="0" marR="0">
                        <a:lnSpc>
                          <a:spcPct val="107000"/>
                        </a:lnSpc>
                        <a:spcBef>
                          <a:spcPts val="0"/>
                        </a:spcBef>
                        <a:spcAft>
                          <a:spcPts val="0"/>
                        </a:spcAft>
                      </a:pPr>
                      <a:r>
                        <a:rPr lang="en-US" sz="1200" dirty="0">
                          <a:effectLst/>
                        </a:rPr>
                        <a:t>M (mandatory, that is, must not be null). (Numeric code indicating the type of transaction, such as 1 for checking out a 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tc>
                <a:extLst>
                  <a:ext uri="{0D108BD9-81ED-4DB2-BD59-A6C34878D82A}">
                    <a16:rowId xmlns="" xmlns:a16="http://schemas.microsoft.com/office/drawing/2014/main" val="5669933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Creating Relations Between Entities</a:t>
            </a:r>
          </a:p>
        </p:txBody>
      </p:sp>
      <p:sp>
        <p:nvSpPr>
          <p:cNvPr id="3" name="Content Placeholder 2"/>
          <p:cNvSpPr>
            <a:spLocks noGrp="1"/>
          </p:cNvSpPr>
          <p:nvPr>
            <p:ph idx="1"/>
          </p:nvPr>
        </p:nvSpPr>
        <p:spPr/>
        <p:txBody>
          <a:bodyPr>
            <a:normAutofit fontScale="70000" lnSpcReduction="20000"/>
          </a:bodyPr>
          <a:lstStyle/>
          <a:p>
            <a:pPr marL="114300" indent="0">
              <a:buNone/>
            </a:pPr>
            <a:endParaRPr lang="en-US" b="1" dirty="0"/>
          </a:p>
          <a:p>
            <a:r>
              <a:rPr lang="en-US" dirty="0"/>
              <a:t>Relations show the relationships between entities: one-to-many, many-to-one, or many-to-many. The following relationships exist between the entities:</a:t>
            </a:r>
          </a:p>
          <a:p>
            <a:pPr lvl="0"/>
            <a:r>
              <a:rPr lang="en-US" b="1" u="sng" dirty="0"/>
              <a:t>Books and Transactions</a:t>
            </a:r>
            <a:r>
              <a:rPr lang="en-US" dirty="0"/>
              <a:t>: one-to-many. Each book can be involved in multiple sequential transactions. Each book can have zero or one active checkout transactions; a book that is checked out cannot be checked out again until after it has been returned.</a:t>
            </a:r>
          </a:p>
          <a:p>
            <a:r>
              <a:rPr lang="en-US" b="1" u="sng" dirty="0"/>
              <a:t>Patrons and Transactions: </a:t>
            </a:r>
            <a:r>
              <a:rPr lang="en-US" dirty="0"/>
              <a:t>one-to-many. Each patron can be involved in multiple sequential and simultaneous transactions. Each patron can check out one or many books in a visit to the library, and can have multiple active checkout transactions reflecting several visits; each patron can also return checked out books at any time.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219200" y="1219200"/>
            <a:ext cx="6798734" cy="1303867"/>
          </a:xfrm>
        </p:spPr>
        <p:txBody>
          <a:bodyPr/>
          <a:lstStyle/>
          <a:p>
            <a:r>
              <a:rPr lang="en-US" sz="3600" dirty="0"/>
              <a:t>Creating Relations Between Entities</a:t>
            </a:r>
          </a:p>
        </p:txBody>
      </p:sp>
      <p:sp>
        <p:nvSpPr>
          <p:cNvPr id="4" name="TextBox 3"/>
          <p:cNvSpPr txBox="1"/>
          <p:nvPr/>
        </p:nvSpPr>
        <p:spPr>
          <a:xfrm>
            <a:off x="914400" y="2333685"/>
            <a:ext cx="6934200" cy="4524315"/>
          </a:xfrm>
          <a:prstGeom prst="rect">
            <a:avLst/>
          </a:prstGeom>
          <a:noFill/>
        </p:spPr>
        <p:txBody>
          <a:bodyPr wrap="square" rtlCol="0">
            <a:spAutoFit/>
          </a:bodyPr>
          <a:lstStyle/>
          <a:p>
            <a:r>
              <a:rPr lang="en-US" b="1" dirty="0" smtClean="0"/>
              <a:t>Steps to Create Relationships:</a:t>
            </a:r>
          </a:p>
          <a:p>
            <a:pPr marL="342900" lvl="0" indent="-342900">
              <a:buFont typeface="+mj-lt"/>
              <a:buAutoNum type="arabicPeriod"/>
            </a:pPr>
            <a:r>
              <a:rPr lang="en-US" dirty="0"/>
              <a:t>In the logical model pane in the main area, arrange the entity boxes as follows: Books on the left, Patrons on the right, and Transactions either between Books and Patrons or under them and in the middle. (If the pointer is still cross-hairs, click the Select icon at the top left to change the pointer to an arrow.)</a:t>
            </a:r>
          </a:p>
          <a:p>
            <a:pPr marL="342900" lvl="0" indent="-342900">
              <a:buFont typeface="+mj-lt"/>
              <a:buAutoNum type="arabicPeriod"/>
            </a:pPr>
            <a:r>
              <a:rPr lang="en-US" dirty="0" smtClean="0"/>
              <a:t>Click </a:t>
            </a:r>
            <a:r>
              <a:rPr lang="en-US" dirty="0"/>
              <a:t>the New 1:N Relation icon.</a:t>
            </a:r>
          </a:p>
          <a:p>
            <a:pPr marL="342900" lvl="0" indent="-342900">
              <a:buFont typeface="+mj-lt"/>
              <a:buAutoNum type="arabicPeriod"/>
            </a:pPr>
            <a:r>
              <a:rPr lang="en-US" dirty="0"/>
              <a:t>Click first in the Books box, then in the Transactions box. A line with an arrowhead is drawn from Books to Transactions.</a:t>
            </a:r>
          </a:p>
          <a:p>
            <a:pPr marL="342900" lvl="0" indent="-342900">
              <a:buFont typeface="+mj-lt"/>
              <a:buAutoNum type="arabicPeriod"/>
            </a:pPr>
            <a:r>
              <a:rPr lang="en-US" dirty="0"/>
              <a:t>Click the New 1:N Relation icon.</a:t>
            </a:r>
          </a:p>
          <a:p>
            <a:pPr marL="342900" lvl="0" indent="-342900">
              <a:buFont typeface="+mj-lt"/>
              <a:buAutoNum type="arabicPeriod"/>
            </a:pPr>
            <a:r>
              <a:rPr lang="en-US" dirty="0"/>
              <a:t>Click first in the Patrons box, then in the Transactions box. A line with an arrowhead is drawn from Patrons to Transactions.</a:t>
            </a:r>
          </a:p>
          <a:p>
            <a:pPr marL="342900" lvl="0" indent="-342900">
              <a:buFont typeface="+mj-lt"/>
              <a:buAutoNum type="arabicPeriod"/>
            </a:pPr>
            <a:r>
              <a:rPr lang="en-US" dirty="0"/>
              <a:t>Optionally, double-click a line (or right-click a line and select Properties) and view the Relation </a:t>
            </a:r>
            <a:r>
              <a:rPr lang="en-US" dirty="0" smtClean="0"/>
              <a:t>Properties information</a:t>
            </a:r>
            <a:r>
              <a:rPr lang="en-US" dirty="0"/>
              <a:t>.</a:t>
            </a:r>
          </a:p>
          <a:p>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cal model representation"/>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400799" cy="4800599"/>
          </a:xfrm>
          <a:prstGeom prst="rect">
            <a:avLst/>
          </a:prstGeom>
          <a:noFill/>
          <a:ln>
            <a:noFill/>
          </a:ln>
        </p:spPr>
      </p:pic>
    </p:spTree>
    <p:extLst>
      <p:ext uri="{BB962C8B-B14F-4D97-AF65-F5344CB8AC3E}">
        <p14:creationId xmlns:p14="http://schemas.microsoft.com/office/powerpoint/2010/main" val="61267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415" y="1371600"/>
            <a:ext cx="7620000" cy="792162"/>
          </a:xfrm>
        </p:spPr>
        <p:txBody>
          <a:bodyPr/>
          <a:lstStyle/>
          <a:p>
            <a:r>
              <a:rPr lang="en-US" sz="3600" dirty="0" smtClean="0"/>
              <a:t>2.</a:t>
            </a:r>
            <a:r>
              <a:rPr lang="en-US" sz="3600" b="1" dirty="0"/>
              <a:t> </a:t>
            </a:r>
            <a:r>
              <a:rPr lang="en-US" sz="3600" dirty="0"/>
              <a:t>Develop the Relational Model</a:t>
            </a:r>
          </a:p>
        </p:txBody>
      </p:sp>
      <p:sp>
        <p:nvSpPr>
          <p:cNvPr id="3" name="Rectangle 2"/>
          <p:cNvSpPr/>
          <p:nvPr/>
        </p:nvSpPr>
        <p:spPr>
          <a:xfrm>
            <a:off x="762000" y="2590800"/>
            <a:ext cx="7467600" cy="2759602"/>
          </a:xfrm>
          <a:prstGeom prst="rect">
            <a:avLst/>
          </a:prstGeom>
        </p:spPr>
        <p:txBody>
          <a:bodyPr wrap="square">
            <a:spAutoFit/>
          </a:bodyPr>
          <a:lstStyle/>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The relational model for the library tutorial database consists of tables that reflect the entities of the logical model (Books, Patrons, and Transactions) and all attributes of each entity. In the simplified data model for this tutorial, a single relational model reflects the entire logical model; however, for other data models we can create one or more relational models, each reflecting all or a subset of the logical model. (To have a relational model reflect a subset of the logical model, use the "filter" feature in the dialog box for engineering a relational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9600" y="914400"/>
            <a:ext cx="7848600" cy="5244513"/>
          </a:xfrm>
          <a:prstGeom prst="rect">
            <a:avLst/>
          </a:prstGeom>
        </p:spPr>
        <p:txBody>
          <a:bodyPr wrap="square">
            <a:spAutoFit/>
          </a:bodyPr>
          <a:lstStyle/>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Develop the relational model as follows: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With the logical model selected,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Design</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Engineer to Relational Model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 </a:t>
            </a:r>
            <a:r>
              <a:rPr lang="en-US" dirty="0">
                <a:solidFill>
                  <a:srgbClr val="72007C"/>
                </a:solidFill>
                <a:latin typeface="Tahoma" panose="020B0604030504040204" pitchFamily="34" charset="0"/>
                <a:ea typeface="Times New Roman" panose="02020603050405020304" pitchFamily="18" charset="0"/>
                <a:cs typeface="Times New Roman" panose="02020603050405020304" pitchFamily="18" charset="0"/>
              </a:rPr>
              <a:t>Engineering</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dialog box is displayed.</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Accept all defaults (do not filter), and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Engineer</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This causes the Relational_1 model to be populated with tables and other objects that reflect the logical model.</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Optionally, expand the Relational Models node in the object browser on the left side of the window, and expand Relational_1 and nodes under it that contain any entries (such as Tables and Columns), to view the objects created.</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Change the name of the relational model from Relational_1 to something more meaningful for diagram displays, such as Library (relational). Specifically, right-click Relational_1 in the hierarchy display, select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Properties</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in the General pane of the </a:t>
            </a:r>
            <a:r>
              <a:rPr lang="en-US" dirty="0">
                <a:solidFill>
                  <a:srgbClr val="72007C"/>
                </a:solidFill>
                <a:latin typeface="Tahoma" panose="020B0604030504040204" pitchFamily="34" charset="0"/>
                <a:ea typeface="Times New Roman" panose="02020603050405020304" pitchFamily="18" charset="0"/>
                <a:cs typeface="Times New Roman" panose="02020603050405020304" pitchFamily="18" charset="0"/>
              </a:rPr>
              <a:t>Model Properties - &lt;name&gt; (Relational)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dialog box specify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Name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as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Library (relational)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and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OK</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Data Modeler</a:t>
            </a:r>
            <a:endParaRPr lang="en-US" dirty="0"/>
          </a:p>
        </p:txBody>
      </p:sp>
      <p:sp>
        <p:nvSpPr>
          <p:cNvPr id="3" name="Content Placeholder 2"/>
          <p:cNvSpPr>
            <a:spLocks noGrp="1"/>
          </p:cNvSpPr>
          <p:nvPr>
            <p:ph idx="1"/>
          </p:nvPr>
        </p:nvSpPr>
        <p:spPr/>
        <p:txBody>
          <a:bodyPr>
            <a:normAutofit lnSpcReduction="10000"/>
          </a:bodyPr>
          <a:lstStyle/>
          <a:p>
            <a:endParaRPr lang="en-US" dirty="0"/>
          </a:p>
          <a:p>
            <a:pPr marL="114300" indent="0">
              <a:buNone/>
            </a:pPr>
            <a:endParaRPr lang="en-US" dirty="0"/>
          </a:p>
          <a:p>
            <a:endParaRPr lang="en-US" dirty="0"/>
          </a:p>
          <a:p>
            <a:pPr lvl="0"/>
            <a:r>
              <a:rPr lang="en-US" dirty="0" smtClean="0"/>
              <a:t>Oracle </a:t>
            </a:r>
            <a:r>
              <a:rPr lang="en-US" dirty="0"/>
              <a:t>SQL Developer Data Modeler is a standalone, independent product, available for download from the Oracle Technology Network (OTN). </a:t>
            </a:r>
          </a:p>
          <a:p>
            <a:pPr lvl="0"/>
            <a:r>
              <a:rPr lang="en-US" dirty="0"/>
              <a:t>SQL Developer Data Modeler runs on Windows, Linux and Mac OS X. </a:t>
            </a:r>
          </a:p>
          <a:p>
            <a:pPr marL="114300" indent="0">
              <a:buNone/>
            </a:pP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40"/>
          <p:cNvSpPr txBox="1">
            <a:spLocks noChangeArrowheads="1"/>
          </p:cNvSpPr>
          <p:nvPr/>
        </p:nvSpPr>
        <p:spPr>
          <a:xfrm>
            <a:off x="762000" y="711201"/>
            <a:ext cx="6347713" cy="1320800"/>
          </a:xfrm>
          <a:prstGeom prst="rect">
            <a:avLst/>
          </a:prstGeom>
        </p:spPr>
        <p:txBody>
          <a:bodyPr vert="horz" lIns="91440" tIns="45720" rIns="91440" bIns="45720" rtlCol="0" anchor="ctr">
            <a:noAutofit/>
          </a:bodyPr>
          <a:lstStyle/>
          <a:p>
            <a:pPr>
              <a:spcBef>
                <a:spcPct val="0"/>
              </a:spcBef>
              <a:defRPr/>
            </a:pPr>
            <a:r>
              <a:rPr kumimoji="0" lang="en-US" sz="4000" i="0" u="none" strike="noStrike" kern="1200" cap="none" spc="-100" normalizeH="0" baseline="0" noProof="0" dirty="0" smtClean="0">
                <a:ln>
                  <a:noFill/>
                </a:ln>
                <a:solidFill>
                  <a:schemeClr val="tx2"/>
                </a:solidFill>
                <a:effectLst/>
                <a:uLnTx/>
                <a:uFillTx/>
                <a:latin typeface="+mj-lt"/>
                <a:ea typeface="+mj-ea"/>
                <a:cs typeface="+mj-cs"/>
              </a:rPr>
              <a:t>3.</a:t>
            </a:r>
            <a:r>
              <a:rPr lang="en-US" sz="4000" dirty="0">
                <a:latin typeface="+mj-lt"/>
              </a:rPr>
              <a:t> Generate DDL</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609600" y="1371601"/>
            <a:ext cx="7848600" cy="4923399"/>
          </a:xfrm>
          <a:prstGeom prst="rect">
            <a:avLst/>
          </a:prstGeom>
        </p:spPr>
        <p:txBody>
          <a:bodyPr wrap="square">
            <a:spAutoFit/>
          </a:bodyPr>
          <a:lstStyle/>
          <a:p>
            <a:pPr>
              <a:lnSpc>
                <a:spcPct val="107000"/>
              </a:lnSpc>
              <a:spcAft>
                <a:spcPts val="800"/>
              </a:spcAf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Develop the physical model as follows: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Optionally, view the physical model before we generate DDL statements:</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tabLst>
                <a:tab pos="9144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With the Library logical model selected, 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Physical</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Open Physical Model</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 dialog box is displayed for selecting the type of database for which to create the physical model.</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tabLst>
                <a:tab pos="9144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Specify the type of database (for example, Oracle Database 11</a:t>
            </a:r>
            <a:r>
              <a:rPr lang="en-US" sz="1600" i="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g</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and 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OK</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In the hierarchy display on the left side of the window, a Physical Models node is added under the Library relational model node, and a physical model reflecting the type of database is created under the Physical Models node.</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tabLst>
                <a:tab pos="9144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Expand the Physical Models node under Library (the relational model), and expand the newly created physical model and nodes under it that contain any entries (such as Tables and Columns), to view the objects created.</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File</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Export</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DDL File</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endParaRPr lang="en-US"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Select the database type (for example, Oracle Database 11g) and click </a:t>
            </a:r>
            <a:r>
              <a:rPr lang="en-US" sz="1600" b="1"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Generate</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 </a:t>
            </a:r>
            <a:r>
              <a:rPr lang="en-US" sz="1600" dirty="0" smtClean="0">
                <a:solidFill>
                  <a:srgbClr val="72007C"/>
                </a:solidFill>
                <a:latin typeface="Tahoma" panose="020B0604030504040204" pitchFamily="34" charset="0"/>
                <a:ea typeface="Times New Roman" panose="02020603050405020304" pitchFamily="18" charset="0"/>
                <a:cs typeface="Times New Roman" panose="02020603050405020304" pitchFamily="18" charset="0"/>
              </a:rPr>
              <a:t>DDL Generation </a:t>
            </a:r>
            <a:r>
              <a:rPr lang="en-US" sz="1600" dirty="0" err="1" smtClean="0">
                <a:solidFill>
                  <a:srgbClr val="72007C"/>
                </a:solidFill>
                <a:latin typeface="Tahoma" panose="020B0604030504040204" pitchFamily="34" charset="0"/>
                <a:ea typeface="Times New Roman" panose="02020603050405020304" pitchFamily="18" charset="0"/>
                <a:cs typeface="Times New Roman" panose="02020603050405020304" pitchFamily="18" charset="0"/>
              </a:rPr>
              <a:t>Options</a:t>
            </a:r>
            <a:r>
              <a:rPr lang="en-US" sz="1600" dirty="0" err="1"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dialog</a:t>
            </a:r>
            <a:r>
              <a:rPr lang="en-US" sz="1600"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box is displayed.</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798734" cy="1303867"/>
          </a:xfrm>
        </p:spPr>
        <p:txBody>
          <a:bodyPr/>
          <a:lstStyle/>
          <a:p>
            <a:r>
              <a:rPr lang="en-US" dirty="0" smtClean="0"/>
              <a:t>Generate DDL</a:t>
            </a:r>
            <a:endParaRPr lang="en-US" dirty="0"/>
          </a:p>
        </p:txBody>
      </p:sp>
      <p:sp>
        <p:nvSpPr>
          <p:cNvPr id="3" name="Rectangle 2"/>
          <p:cNvSpPr/>
          <p:nvPr/>
        </p:nvSpPr>
        <p:spPr>
          <a:xfrm>
            <a:off x="762000" y="1761067"/>
            <a:ext cx="7772400" cy="4128759"/>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startAt="4"/>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Accept </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all defaults, and click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OK</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 DDL file editor is </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displayed</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with SQL statements to create the tables and add constraints. (Although we can edit statements in this window, do not edit any statements for this tutorial exercise</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startAt="4"/>
              <a:tabLst>
                <a:tab pos="457200" algn="l"/>
              </a:tabLst>
            </a:pPr>
            <a:endParaRPr lang="en-US" sz="16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4"/>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Click</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Save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to save the statements to a .</a:t>
            </a:r>
            <a:r>
              <a:rPr lang="en-US" dirty="0" err="1">
                <a:solidFill>
                  <a:srgbClr val="000000"/>
                </a:solidFill>
                <a:latin typeface="Tahoma" panose="020B0604030504040204" pitchFamily="34" charset="0"/>
                <a:ea typeface="Times New Roman" panose="02020603050405020304" pitchFamily="18" charset="0"/>
                <a:cs typeface="Times New Roman" panose="02020603050405020304" pitchFamily="18" charset="0"/>
              </a:rPr>
              <a:t>sql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script file (for example,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create_library_objects.sql</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on </a:t>
            </a:r>
            <a:r>
              <a:rPr lang="en-US" dirty="0" err="1">
                <a:solidFill>
                  <a:srgbClr val="000000"/>
                </a:solidFill>
                <a:latin typeface="Tahoma" panose="020B0604030504040204" pitchFamily="34" charset="0"/>
                <a:ea typeface="Times New Roman" panose="02020603050405020304" pitchFamily="18" charset="0"/>
                <a:cs typeface="Times New Roman" panose="02020603050405020304" pitchFamily="18" charset="0"/>
              </a:rPr>
              <a:t>wer</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local </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system.</a:t>
            </a:r>
            <a:endParaRPr lang="en-US" sz="16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Later</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run the script (for example, using a database connection and SQL Worksheet in SQL Developer) to create the objects in the desired </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database.</a:t>
            </a:r>
          </a:p>
          <a:p>
            <a:pPr marR="0" lvl="0">
              <a:lnSpc>
                <a:spcPct val="107000"/>
              </a:lnSpc>
              <a:spcBef>
                <a:spcPts val="0"/>
              </a:spcBef>
              <a:spcAft>
                <a:spcPts val="800"/>
              </a:spcAft>
              <a:tabLst>
                <a:tab pos="457200" algn="l"/>
              </a:tabLst>
            </a:pPr>
            <a:endPar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457200" algn="l"/>
              </a:tabLs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6. </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Close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to close the DDL file editor.</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txBox="1">
            <a:spLocks noChangeArrowheads="1"/>
          </p:cNvSpPr>
          <p:nvPr/>
        </p:nvSpPr>
        <p:spPr>
          <a:xfrm>
            <a:off x="1752600" y="1447800"/>
            <a:ext cx="6347713" cy="1320800"/>
          </a:xfrm>
          <a:prstGeom prst="rect">
            <a:avLst/>
          </a:prstGeom>
        </p:spPr>
        <p:txBody>
          <a:bodyPr vert="horz" lIns="91440" tIns="45720" rIns="91440" bIns="45720" rtlCol="0" anchor="ctr">
            <a:noAutofit/>
          </a:bodyPr>
          <a:lstStyle/>
          <a:p>
            <a:pPr>
              <a:spcBef>
                <a:spcPct val="0"/>
              </a:spcBef>
              <a:defRPr/>
            </a:pPr>
            <a:r>
              <a:rPr kumimoji="0" lang="en-US" sz="4600" b="0" i="0" u="none" strike="noStrike" kern="1200" cap="none" spc="-100" normalizeH="0" baseline="0" noProof="0" dirty="0" smtClean="0">
                <a:ln>
                  <a:noFill/>
                </a:ln>
                <a:solidFill>
                  <a:schemeClr val="tx2"/>
                </a:solidFill>
                <a:effectLst/>
                <a:uLnTx/>
                <a:uFillTx/>
                <a:latin typeface="+mj-lt"/>
                <a:ea typeface="+mj-ea"/>
                <a:cs typeface="+mj-cs"/>
              </a:rPr>
              <a:t>4</a:t>
            </a:r>
            <a:r>
              <a:rPr kumimoji="0" lang="en-US" sz="4000" i="0" u="none" strike="noStrike" kern="1200" cap="none" spc="-100" normalizeH="0" baseline="0" noProof="0" dirty="0" smtClean="0">
                <a:ln>
                  <a:noFill/>
                </a:ln>
                <a:solidFill>
                  <a:schemeClr val="tx2"/>
                </a:solidFill>
                <a:effectLst/>
                <a:uLnTx/>
                <a:uFillTx/>
                <a:latin typeface="+mj-lt"/>
                <a:ea typeface="+mj-ea"/>
                <a:cs typeface="+mj-cs"/>
              </a:rPr>
              <a:t>.</a:t>
            </a:r>
            <a:r>
              <a:rPr lang="en-US" sz="4000" dirty="0">
                <a:latin typeface="+mj-lt"/>
              </a:rPr>
              <a:t> Save the </a:t>
            </a:r>
            <a:r>
              <a:rPr lang="en-US" sz="4000" dirty="0" smtClean="0">
                <a:latin typeface="+mj-lt"/>
              </a:rPr>
              <a:t>Design</a:t>
            </a:r>
            <a:endParaRPr lang="en-US" sz="4000" dirty="0">
              <a:latin typeface="+mj-lt"/>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
        <p:nvSpPr>
          <p:cNvPr id="2" name="Rectangle 1"/>
          <p:cNvSpPr/>
          <p:nvPr/>
        </p:nvSpPr>
        <p:spPr>
          <a:xfrm>
            <a:off x="914400" y="2895600"/>
            <a:ext cx="7467600" cy="2668423"/>
          </a:xfrm>
          <a:prstGeom prst="rect">
            <a:avLst/>
          </a:prstGeom>
        </p:spPr>
        <p:txBody>
          <a:bodyPr wrap="square">
            <a:spAutoFit/>
          </a:bodyPr>
          <a:lstStyle/>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Save the design by clicking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File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Save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Specify the location and name for the XML file to contain the basic structural information (for example,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library_design.xml</a:t>
            </a: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dirty="0" smtClean="0">
                <a:solidFill>
                  <a:srgbClr val="000000"/>
                </a:solidFill>
                <a:latin typeface="Tahoma" panose="020B0604030504040204" pitchFamily="34" charset="0"/>
                <a:ea typeface="Times New Roman" panose="02020603050405020304" pitchFamily="18" charset="0"/>
                <a:cs typeface="Times New Roman" panose="02020603050405020304" pitchFamily="18" charset="0"/>
              </a:rPr>
              <a:t> </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 directory or folder structure will also be created automatically to hold the detailed information about the design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Continue creating and modifying design objects, if we wish. When we are finished, save the design again if we have made any changes, then exit SQL Developer Data Modeler by clicking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File</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 then </a:t>
            </a:r>
            <a:r>
              <a:rPr lang="en-US"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Exit</a:t>
            </a:r>
            <a:r>
              <a:rPr lang="en-US" dirty="0">
                <a:solidFill>
                  <a:srgbClr val="000000"/>
                </a:solidFill>
                <a:latin typeface="Tahoma" panose="020B060403050404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828800"/>
            <a:ext cx="6798736" cy="3444997"/>
          </a:xfrm>
        </p:spPr>
        <p:txBody>
          <a:bodyPr/>
          <a:lstStyle/>
          <a:p>
            <a:pPr marL="114300" indent="0">
              <a:buNone/>
            </a:pPr>
            <a:r>
              <a:rPr lang="en-US" b="1" dirty="0"/>
              <a:t>Logical Models</a:t>
            </a:r>
            <a:r>
              <a:rPr lang="en-US" dirty="0" smtClean="0"/>
              <a:t>:</a:t>
            </a:r>
          </a:p>
          <a:p>
            <a:pPr marL="114300" indent="0">
              <a:buNone/>
            </a:pPr>
            <a:endParaRPr lang="en-US" dirty="0"/>
          </a:p>
          <a:p>
            <a:r>
              <a:rPr lang="en-US" dirty="0"/>
              <a:t> The logical model in SQL Developer Data Modeler includes standard logical modeling facilities, such as drawing entities and relationships etc</a:t>
            </a:r>
            <a:r>
              <a:rPr lang="en-US" dirty="0" smtClean="0"/>
              <a:t>.</a:t>
            </a:r>
          </a:p>
          <a:p>
            <a:pPr marL="114300" indent="0">
              <a:buNone/>
            </a:pPr>
            <a:r>
              <a:rPr lang="en-US" dirty="0" smtClean="0"/>
              <a:t>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057400"/>
            <a:ext cx="6798736" cy="3444997"/>
          </a:xfrm>
        </p:spPr>
        <p:txBody>
          <a:bodyPr>
            <a:normAutofit fontScale="92500" lnSpcReduction="20000"/>
          </a:bodyPr>
          <a:lstStyle/>
          <a:p>
            <a:pPr marL="114300" indent="0">
              <a:buNone/>
            </a:pPr>
            <a:r>
              <a:rPr lang="en-US" b="1" dirty="0"/>
              <a:t>Relational Models</a:t>
            </a:r>
            <a:r>
              <a:rPr lang="en-US" dirty="0"/>
              <a:t> </a:t>
            </a:r>
            <a:r>
              <a:rPr lang="en-US" dirty="0" smtClean="0"/>
              <a:t>:</a:t>
            </a:r>
          </a:p>
          <a:p>
            <a:pPr marL="114300" indent="0">
              <a:buNone/>
            </a:pPr>
            <a:endParaRPr lang="en-US" dirty="0"/>
          </a:p>
          <a:p>
            <a:r>
              <a:rPr lang="en-US" dirty="0"/>
              <a:t>The SQL Developer Data Modeler relational model is an intermediate model between the logical model and the physical models. It supports relational design decisions independent of the constraints of the target physical platform(s). All many-to-many relationships and all </a:t>
            </a:r>
            <a:r>
              <a:rPr lang="en-US" dirty="0" err="1"/>
              <a:t>supertype</a:t>
            </a:r>
            <a:r>
              <a:rPr lang="en-US" dirty="0"/>
              <a:t>/sub-types entity hierarchies are resolved during forward engineering (transformation) of the logical model, or part of it, to a relational model.</a:t>
            </a:r>
          </a:p>
          <a:p>
            <a:pPr marL="11430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600200"/>
            <a:ext cx="7620000" cy="1143000"/>
          </a:xfrm>
        </p:spPr>
        <p:txBody>
          <a:bodyPr/>
          <a:lstStyle/>
          <a:p>
            <a:r>
              <a:rPr lang="en-US" sz="2000" b="1" dirty="0" smtClean="0">
                <a:latin typeface="+mn-lt"/>
              </a:rPr>
              <a:t>Physical Models</a:t>
            </a:r>
            <a:r>
              <a:rPr lang="en-US" sz="2000" dirty="0" smtClean="0">
                <a:latin typeface="+mn-lt"/>
              </a:rPr>
              <a:t>:</a:t>
            </a:r>
            <a:endParaRPr lang="en-US" sz="2000" dirty="0">
              <a:latin typeface="+mn-lt"/>
            </a:endParaRPr>
          </a:p>
        </p:txBody>
      </p:sp>
      <p:sp>
        <p:nvSpPr>
          <p:cNvPr id="3" name="Content Placeholder 2"/>
          <p:cNvSpPr>
            <a:spLocks noGrp="1"/>
          </p:cNvSpPr>
          <p:nvPr>
            <p:ph idx="1"/>
          </p:nvPr>
        </p:nvSpPr>
        <p:spPr/>
        <p:txBody>
          <a:bodyPr/>
          <a:lstStyle/>
          <a:p>
            <a:pPr marL="0" indent="0">
              <a:buNone/>
            </a:pPr>
            <a:endParaRPr lang="en-US" b="1" dirty="0">
              <a:solidFill>
                <a:srgbClr val="FF0000"/>
              </a:solidFill>
            </a:endParaRPr>
          </a:p>
          <a:p>
            <a:r>
              <a:rPr lang="en-US" dirty="0"/>
              <a:t>A physical data model defines all of the logical database components and services that are required to build a database or can be the layout of an existing database.</a:t>
            </a:r>
          </a:p>
          <a:p>
            <a:r>
              <a:rPr lang="en-US" dirty="0"/>
              <a:t>A physical data model consists of the table’s structure, column names and values, foreign and primary keys and the relationships among the tables.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Data Modeling for a Small Database</a:t>
            </a:r>
            <a:endParaRPr lang="en-US" sz="3600"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t>We will use SQL Developer Data Modeler to create models for a simplified library database</a:t>
            </a:r>
          </a:p>
          <a:p>
            <a:pPr marL="114300" indent="0">
              <a:buNone/>
            </a:pPr>
            <a:r>
              <a:rPr lang="en-US" dirty="0"/>
              <a:t>Entities Included will be</a:t>
            </a:r>
            <a:r>
              <a:rPr lang="en-US" dirty="0" smtClean="0"/>
              <a:t>:</a:t>
            </a:r>
          </a:p>
          <a:p>
            <a:pPr marL="114300" indent="0">
              <a:buNone/>
            </a:pPr>
            <a:endParaRPr lang="en-US" dirty="0"/>
          </a:p>
          <a:p>
            <a:pPr lvl="0"/>
            <a:r>
              <a:rPr lang="en-US" dirty="0"/>
              <a:t>Books</a:t>
            </a:r>
          </a:p>
          <a:p>
            <a:pPr lvl="0"/>
            <a:r>
              <a:rPr lang="en-US" dirty="0"/>
              <a:t>patrons (people who have library cards)</a:t>
            </a:r>
          </a:p>
          <a:p>
            <a:pPr lvl="0"/>
            <a:r>
              <a:rPr lang="en-US" dirty="0"/>
              <a:t>transactions (checking a book out, returning a book, and </a:t>
            </a:r>
            <a:r>
              <a:rPr lang="en-US" dirty="0" smtClean="0"/>
              <a:t>so on).</a:t>
            </a:r>
          </a:p>
          <a:p>
            <a:pPr marL="114300" lvl="0" indent="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6798736" cy="3444997"/>
          </a:xfrm>
        </p:spPr>
        <p:txBody>
          <a:bodyPr>
            <a:normAutofit fontScale="92500" lnSpcReduction="20000"/>
          </a:bodyPr>
          <a:lstStyle/>
          <a:p>
            <a:endParaRPr lang="en-US" dirty="0"/>
          </a:p>
          <a:p>
            <a:pPr marL="114300" indent="0">
              <a:buNone/>
            </a:pPr>
            <a:r>
              <a:rPr lang="en-US" dirty="0"/>
              <a:t>We are using only a subset of the possible steps for the </a:t>
            </a:r>
            <a:endParaRPr lang="en-US" dirty="0" smtClean="0"/>
          </a:p>
          <a:p>
            <a:pPr marL="114300" indent="0">
              <a:buNone/>
            </a:pPr>
            <a:r>
              <a:rPr lang="en-US" u="sng" dirty="0" smtClean="0"/>
              <a:t>Top-Down </a:t>
            </a:r>
            <a:r>
              <a:rPr lang="en-US" u="sng" dirty="0"/>
              <a:t>Modeling</a:t>
            </a:r>
            <a:r>
              <a:rPr lang="en-US" dirty="0"/>
              <a:t> approach. </a:t>
            </a:r>
            <a:endParaRPr lang="en-US" dirty="0" smtClean="0"/>
          </a:p>
          <a:p>
            <a:pPr marL="114300" indent="0">
              <a:buNone/>
            </a:pPr>
            <a:endParaRPr lang="en-US" dirty="0"/>
          </a:p>
          <a:p>
            <a:pPr marL="571500" lvl="0" indent="-457200">
              <a:buFont typeface="+mj-lt"/>
              <a:buAutoNum type="arabicPeriod"/>
            </a:pPr>
            <a:r>
              <a:rPr lang="en-US" dirty="0"/>
              <a:t>Develop the Logical Model.</a:t>
            </a:r>
          </a:p>
          <a:p>
            <a:pPr marL="571500" lvl="0" indent="-457200">
              <a:buFont typeface="+mj-lt"/>
              <a:buAutoNum type="arabicPeriod"/>
            </a:pPr>
            <a:r>
              <a:rPr lang="en-US" dirty="0"/>
              <a:t>Develop the Relational Model.</a:t>
            </a:r>
          </a:p>
          <a:p>
            <a:pPr marL="571500" lvl="0" indent="-457200">
              <a:buFont typeface="+mj-lt"/>
              <a:buAutoNum type="arabicPeriod"/>
            </a:pPr>
            <a:r>
              <a:rPr lang="en-US" dirty="0"/>
              <a:t>Generate DDL.</a:t>
            </a:r>
          </a:p>
          <a:p>
            <a:pPr marL="571500" lvl="0" indent="-457200">
              <a:buFont typeface="+mj-lt"/>
              <a:buAutoNum type="arabicPeriod"/>
            </a:pPr>
            <a:r>
              <a:rPr lang="en-US" dirty="0"/>
              <a:t>Save the Design.</a:t>
            </a:r>
          </a:p>
          <a:p>
            <a:pPr marL="571500" indent="-457200">
              <a:buFont typeface="+mj-lt"/>
              <a:buAutoNum type="arabicPeriod"/>
            </a:pPr>
            <a:endParaRPr lang="en-US" dirty="0"/>
          </a:p>
          <a:p>
            <a:pPr marL="11430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1.Develop the logical model</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The logical model for the database includes three entities: </a:t>
            </a:r>
            <a:endParaRPr lang="en-US" dirty="0" smtClean="0"/>
          </a:p>
          <a:p>
            <a:pPr marL="114300" indent="0">
              <a:buNone/>
            </a:pPr>
            <a:endParaRPr lang="en-US" dirty="0" smtClean="0"/>
          </a:p>
          <a:p>
            <a:pPr marL="114300" indent="0">
              <a:buNone/>
            </a:pPr>
            <a:r>
              <a:rPr lang="en-US" dirty="0" smtClean="0"/>
              <a:t>Books </a:t>
            </a:r>
            <a:r>
              <a:rPr lang="en-US" dirty="0"/>
              <a:t>(describes each book in the library</a:t>
            </a:r>
            <a:r>
              <a:rPr lang="en-US" dirty="0" smtClean="0"/>
              <a:t>),</a:t>
            </a:r>
          </a:p>
          <a:p>
            <a:pPr marL="114300" indent="0">
              <a:buNone/>
            </a:pPr>
            <a:endParaRPr lang="en-US" dirty="0" smtClean="0"/>
          </a:p>
          <a:p>
            <a:pPr marL="114300" indent="0">
              <a:buNone/>
            </a:pPr>
            <a:r>
              <a:rPr lang="en-US" dirty="0" smtClean="0"/>
              <a:t> </a:t>
            </a:r>
            <a:r>
              <a:rPr lang="en-US" dirty="0"/>
              <a:t>Patrons (describes each person who has a library card), </a:t>
            </a:r>
            <a:r>
              <a:rPr lang="en-US" dirty="0" smtClean="0"/>
              <a:t>and</a:t>
            </a:r>
          </a:p>
          <a:p>
            <a:pPr marL="114300" indent="0">
              <a:buNone/>
            </a:pPr>
            <a:endParaRPr lang="en-US" dirty="0"/>
          </a:p>
          <a:p>
            <a:pPr marL="114300" indent="0">
              <a:buNone/>
            </a:pPr>
            <a:r>
              <a:rPr lang="en-US" dirty="0" smtClean="0"/>
              <a:t> </a:t>
            </a:r>
            <a:r>
              <a:rPr lang="en-US" dirty="0"/>
              <a:t>Transactions (describes each transaction involving a patron and a book). </a:t>
            </a:r>
            <a:endParaRPr lang="en-US" dirty="0" smtClean="0"/>
          </a:p>
          <a:p>
            <a:pPr marL="114300" indent="0">
              <a:buNone/>
            </a:pPr>
            <a:endParaRPr lang="en-US" dirty="0" smtClean="0"/>
          </a:p>
          <a:p>
            <a:pPr marL="114300" indent="0">
              <a:buNone/>
            </a:pPr>
            <a:r>
              <a:rPr lang="en-US" dirty="0" smtClean="0">
                <a:solidFill>
                  <a:srgbClr val="FF0000"/>
                </a:solidFill>
              </a:rPr>
              <a:t>Before </a:t>
            </a:r>
            <a:r>
              <a:rPr lang="en-US" dirty="0">
                <a:solidFill>
                  <a:srgbClr val="FF0000"/>
                </a:solidFill>
              </a:rPr>
              <a:t>we create the entities</a:t>
            </a:r>
            <a:r>
              <a:rPr lang="en-US" dirty="0" smtClean="0">
                <a:solidFill>
                  <a:srgbClr val="FF0000"/>
                </a:solidFill>
              </a:rPr>
              <a:t>, we </a:t>
            </a:r>
            <a:r>
              <a:rPr lang="en-US" dirty="0">
                <a:solidFill>
                  <a:srgbClr val="FF0000"/>
                </a:solidFill>
              </a:rPr>
              <a:t>will create some domains that will make the entity creation (and later DDL generation) more meaningful and specific.</a:t>
            </a:r>
          </a:p>
          <a:p>
            <a:pPr marL="11430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114300" indent="0">
              <a:buNone/>
            </a:pPr>
            <a:r>
              <a:rPr lang="en-US" dirty="0" smtClean="0"/>
              <a:t>In </a:t>
            </a:r>
            <a:r>
              <a:rPr lang="en-US" dirty="0"/>
              <a:t>planning for our data needs, we have determined that several kinds of fields will occur in multiple kinds of records, and many fields can share a definition. For example, we have decided that</a:t>
            </a:r>
            <a:r>
              <a:rPr lang="en-US" dirty="0" smtClean="0"/>
              <a:t>:</a:t>
            </a:r>
          </a:p>
          <a:p>
            <a:pPr marL="114300" indent="0">
              <a:buNone/>
            </a:pPr>
            <a:endParaRPr lang="en-US" dirty="0"/>
          </a:p>
          <a:p>
            <a:pPr lvl="0"/>
            <a:r>
              <a:rPr lang="en-US" dirty="0"/>
              <a:t>The first and last names of persons can be up to 25 characters each.</a:t>
            </a:r>
          </a:p>
          <a:p>
            <a:pPr lvl="0"/>
            <a:r>
              <a:rPr lang="en-US" dirty="0"/>
              <a:t>Street address lines can be up to 40 characters.</a:t>
            </a:r>
          </a:p>
          <a:p>
            <a:pPr lvl="0"/>
            <a:r>
              <a:rPr lang="en-US" dirty="0"/>
              <a:t>City names can be up to 25 characters.</a:t>
            </a:r>
          </a:p>
          <a:p>
            <a:pPr lvl="0"/>
            <a:r>
              <a:rPr lang="en-US" dirty="0"/>
              <a:t>State codes (United States) are 2-character standard abbreviations.</a:t>
            </a:r>
          </a:p>
          <a:p>
            <a:pPr lvl="0"/>
            <a:r>
              <a:rPr lang="en-US" dirty="0"/>
              <a:t>Zip codes (United States postal codes) can be up to 10 characters (</a:t>
            </a:r>
            <a:r>
              <a:rPr lang="en-US" i="1" dirty="0"/>
              <a:t>nnnnn</a:t>
            </a:r>
            <a:r>
              <a:rPr lang="en-US" dirty="0"/>
              <a:t>-</a:t>
            </a:r>
            <a:r>
              <a:rPr lang="en-US" i="1" dirty="0"/>
              <a:t>nnnn</a:t>
            </a:r>
            <a:r>
              <a:rPr lang="en-US" dirty="0"/>
              <a:t>).</a:t>
            </a:r>
          </a:p>
          <a:p>
            <a:pPr lvl="0"/>
            <a:r>
              <a:rPr lang="en-US" dirty="0"/>
              <a:t>Book identifiers can be up to 20 characters.</a:t>
            </a:r>
          </a:p>
          <a:p>
            <a:pPr lvl="0"/>
            <a:r>
              <a:rPr lang="en-US" dirty="0"/>
              <a:t>Other identifiers are numeric, with up to 7 digits (no decimal places).</a:t>
            </a:r>
          </a:p>
          <a:p>
            <a:pPr lvl="0"/>
            <a:r>
              <a:rPr lang="en-US" dirty="0"/>
              <a:t>Titles (books, articles, and so on) can be up to 50 characters.</a:t>
            </a:r>
          </a:p>
          <a:p>
            <a:pPr marL="114300" indent="0">
              <a:buNone/>
            </a:pPr>
            <a:endParaRPr lang="en-US" dirty="0" smtClean="0">
              <a:solidFill>
                <a:srgbClr val="FF0000"/>
              </a:solidFill>
            </a:endParaRPr>
          </a:p>
          <a:p>
            <a:pPr marL="114300" indent="0">
              <a:buNone/>
            </a:pPr>
            <a:r>
              <a:rPr lang="en-US" dirty="0" smtClean="0">
                <a:solidFill>
                  <a:srgbClr val="FF0000"/>
                </a:solidFill>
              </a:rPr>
              <a:t>These </a:t>
            </a:r>
            <a:r>
              <a:rPr lang="en-US" dirty="0">
                <a:solidFill>
                  <a:srgbClr val="FF0000"/>
                </a:solidFill>
              </a:rPr>
              <a:t>added domains will also be available after we exit Data Modeler and restart it later.</a:t>
            </a:r>
          </a:p>
          <a:p>
            <a:pPr marL="114300" indent="0">
              <a:buNone/>
            </a:pPr>
            <a:endParaRPr lang="en-US" dirty="0"/>
          </a:p>
          <a:p>
            <a:endParaRPr lang="en-US" dirty="0"/>
          </a:p>
        </p:txBody>
      </p:sp>
      <p:sp>
        <p:nvSpPr>
          <p:cNvPr id="5" name="TextBox 4"/>
          <p:cNvSpPr txBox="1"/>
          <p:nvPr/>
        </p:nvSpPr>
        <p:spPr>
          <a:xfrm>
            <a:off x="1171114" y="1600200"/>
            <a:ext cx="57912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Adding Domains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1627</TotalTime>
  <Words>1367</Words>
  <Application>Microsoft Office PowerPoint</Application>
  <PresentationFormat>On-screen Show (4:3)</PresentationFormat>
  <Paragraphs>176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Garamond</vt:lpstr>
      <vt:lpstr>Tahoma</vt:lpstr>
      <vt:lpstr>Times New Roman</vt:lpstr>
      <vt:lpstr>Organic</vt:lpstr>
      <vt:lpstr>Database Systems</vt:lpstr>
      <vt:lpstr>SQL Data Modeler</vt:lpstr>
      <vt:lpstr>PowerPoint Presentation</vt:lpstr>
      <vt:lpstr>PowerPoint Presentation</vt:lpstr>
      <vt:lpstr>Physical Models:</vt:lpstr>
      <vt:lpstr>Data Modeling for a Small Database</vt:lpstr>
      <vt:lpstr>PowerPoint Presentation</vt:lpstr>
      <vt:lpstr>1.Develop the logical model</vt:lpstr>
      <vt:lpstr>PowerPoint Presentation</vt:lpstr>
      <vt:lpstr>Steps to add domains</vt:lpstr>
      <vt:lpstr>Creating Entities</vt:lpstr>
      <vt:lpstr>Creating Entities</vt:lpstr>
      <vt:lpstr>Creating the Patrons Entity</vt:lpstr>
      <vt:lpstr>Creating the Transactions Entity: </vt:lpstr>
      <vt:lpstr>Creating Relations Between Entities</vt:lpstr>
      <vt:lpstr>Creating Relations Between Entities</vt:lpstr>
      <vt:lpstr>PowerPoint Presentation</vt:lpstr>
      <vt:lpstr>2. Develop the Relational Model</vt:lpstr>
      <vt:lpstr>PowerPoint Presentation</vt:lpstr>
      <vt:lpstr>PowerPoint Presentation</vt:lpstr>
      <vt:lpstr>Generate DDL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Ammara Yaseen</cp:lastModifiedBy>
  <cp:revision>94</cp:revision>
  <dcterms:created xsi:type="dcterms:W3CDTF">2006-08-16T00:00:00Z</dcterms:created>
  <dcterms:modified xsi:type="dcterms:W3CDTF">2019-09-16T04:03:19Z</dcterms:modified>
</cp:coreProperties>
</file>