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309" r:id="rId3"/>
    <p:sldId id="287" r:id="rId4"/>
    <p:sldId id="308" r:id="rId5"/>
    <p:sldId id="288" r:id="rId6"/>
    <p:sldId id="305" r:id="rId7"/>
    <p:sldId id="306" r:id="rId8"/>
    <p:sldId id="307" r:id="rId9"/>
    <p:sldId id="310" r:id="rId10"/>
    <p:sldId id="311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428732-E2CF-2280-E435-F2E0670A0A6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Arial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6164C2-E4CB-6282-20EF-DD6F922A24D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Arial"/>
              </a:defRPr>
            </a:lvl1pPr>
          </a:lstStyle>
          <a:p>
            <a:pPr lvl="0"/>
            <a:fld id="{AF5CBABB-DC59-42F8-8B31-681C9D77F0BD}" type="datetime1">
              <a:rPr lang="de-DE"/>
              <a:pPr lvl="0"/>
              <a:t>16.07.2025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70809725-965B-9EFE-C373-8EBBD576BB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65BFAD8E-58AA-6DA7-3DD6-7630E314E2B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850A8F-213D-D391-5F89-01DB6AA14DD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Arial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FC4040-C58A-522E-2584-D9CB7902E5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 pitchFamily="34"/>
                <a:cs typeface="Arial"/>
              </a:defRPr>
            </a:lvl1pPr>
          </a:lstStyle>
          <a:p>
            <a:pPr lvl="0"/>
            <a:fld id="{DDE7E2D4-771A-4A73-92FE-B3969E58BFCD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88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DE7E2D4-771A-4A73-92FE-B3969E58BFCD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18786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DE7E2D4-771A-4A73-92FE-B3969E58BFCD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1837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DDE7E2D4-771A-4A73-92FE-B3969E58BFCD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9040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320921-795E-A76E-5E88-34BF92398EA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2B0F10-3254-13C3-D427-C7EB3BBC96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49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082CCF-79FF-C212-DC34-31422F499F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C2C484-3114-4A69-800A-056BBE20BFF0}" type="datetime1">
              <a:rPr lang="de-DE"/>
              <a:pPr lvl="0"/>
              <a:t>16.07.2025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938088-5C96-8058-DAD3-58DC6FC7C1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A2AF0F-B2B9-47D6-A968-AFAE24716FE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2387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E97DA-C0AD-105B-29AA-01704F5E078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C88B6-FB25-A056-0C6E-6AD0A477773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263F0D-028E-E780-BB76-C0753F1DD1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280541-89AF-474F-AF40-420CBBB20B61}" type="datetime1">
              <a:rPr lang="de-DE"/>
              <a:pPr lvl="0"/>
              <a:t>16.07.2025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9D26B-ED5F-2F94-D157-0690A7C47E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63EA25-8D83-4B1E-856F-9E60DEEA7E7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4100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10AB1-F76B-B29D-49C2-EF78E24354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F8DDC8-1483-FBAD-CD00-87BCEC13A9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900107"/>
            <a:ext cx="4038603" cy="375986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F6F36B-CAA1-FBD1-F099-46ABF3586A3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900117"/>
            <a:ext cx="4038603" cy="375986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26114F1A-6311-CBC8-0C7D-4B086DB12D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7989A4-FF6E-4D48-87EB-5A2B2BDA418E}" type="datetime1">
              <a:rPr lang="de-DE"/>
              <a:pPr lvl="0"/>
              <a:t>16.07.2025</a:t>
            </a:fld>
            <a:endParaRPr lang="de-DE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E5EF1FC3-4438-C5CC-1E7F-102B5EF348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C68308-B89E-4A86-B01B-CA5B2E6A2C2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75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2">
            <a:extLst>
              <a:ext uri="{FF2B5EF4-FFF2-40B4-BE49-F238E27FC236}">
                <a16:creationId xmlns:a16="http://schemas.microsoft.com/office/drawing/2014/main" id="{B19D0463-4E31-F853-B332-E40D40450E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151339"/>
            <a:ext cx="4040184" cy="479822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2D17F270-BFD6-4A07-546D-5EC1804861C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7200" y="1631152"/>
            <a:ext cx="4040184" cy="2963469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5D9B57F8-41B1-2689-2156-2D8A34268F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45023" y="1151339"/>
            <a:ext cx="4041776" cy="479822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BB2113A0-1015-4167-3895-4C48ECAC0342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45023" y="1631152"/>
            <a:ext cx="4041776" cy="2963469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66AE7697-72BB-424A-D109-D20C974093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C6E998-2811-4E89-8CD9-0D1745AF4E71}" type="datetime1">
              <a:rPr lang="de-DE"/>
              <a:pPr lvl="0"/>
              <a:t>16.07.2025</a:t>
            </a:fld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E5379BC-187A-B2B0-4C7C-FA7BE547C40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528DDA-FFCC-4721-923F-FA68CE6F2181}" type="slidenum">
              <a:t>‹#›</a:t>
            </a:fld>
            <a:endParaRPr lang="de-DE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459C73C-E0EB-BA59-BE3D-AC5C5AB158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</a:t>
            </a:r>
          </a:p>
        </p:txBody>
      </p:sp>
    </p:spTree>
    <p:extLst>
      <p:ext uri="{BB962C8B-B14F-4D97-AF65-F5344CB8AC3E}">
        <p14:creationId xmlns:p14="http://schemas.microsoft.com/office/powerpoint/2010/main" val="169429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20D66-72C0-D1FA-584A-28EDAD8415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Titelmasterformat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9DD1B397-7639-F304-C81D-1F49420CF2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F75B77-1A57-4B48-BD75-82B9BDC13AD6}" type="datetime1">
              <a:rPr lang="de-DE"/>
              <a:pPr lvl="0"/>
              <a:t>16.07.2025</a:t>
            </a:fld>
            <a:endParaRPr lang="de-DE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59A2152-9E08-C783-4974-324B2B76AE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FA7F8-617B-497E-BF96-32940D9B5C1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44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52D054F4-56B0-2DCE-8FFF-33DA9F6094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E2BA37-E3B0-4DF4-A238-8F4127395B3D}" type="datetime1">
              <a:rPr lang="de-DE"/>
              <a:pPr lvl="0"/>
              <a:t>16.07.2025</a:t>
            </a:fld>
            <a:endParaRPr lang="de-DE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816F68F7-C49B-5CCC-2AE7-A5C74A7422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77677C-A666-4476-B359-90B97DFE81B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11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5A3E38-81AA-64CE-99D1-5D80DB45E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6370"/>
            <a:ext cx="4906963" cy="5651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lvl="0"/>
            <a:r>
              <a:rPr lang="de-DE"/>
              <a:t>Titelmasterformat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15A27A-B5DF-8498-ECAD-9913E1375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F495C3-B9DC-565D-97E4-65A69D7BB9D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4767260"/>
            <a:ext cx="2133596" cy="274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8912210-282E-4344-B06A-94931461A36F}" type="datetime1">
              <a:rPr lang="de-DE"/>
              <a:pPr lvl="0"/>
              <a:t>16.07.2025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7ADBF-DA1E-A5EF-ABEF-9CA83AB58BC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203" y="4767260"/>
            <a:ext cx="2133596" cy="274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51416E2-CEDC-4590-8649-B3311B0B2B83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3600" b="1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/>
        <a:buChar char="–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SzPct val="100000"/>
        <a:buFont typeface="Arial"/>
        <a:buChar char="–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400"/>
        </a:spcBef>
        <a:spcAft>
          <a:spcPts val="0"/>
        </a:spcAft>
        <a:buSzPct val="100000"/>
        <a:buFont typeface="Arial"/>
        <a:buChar char="»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3678"/>
            <a:ext cx="7772400" cy="1694011"/>
          </a:xfrm>
        </p:spPr>
        <p:txBody>
          <a:bodyPr/>
          <a:lstStyle/>
          <a:p>
            <a:r>
              <a:rPr lang="de-DE" sz="2800" dirty="0"/>
              <a:t>Software Development Project</a:t>
            </a:r>
            <a:br>
              <a:rPr lang="de-DE" sz="2800" dirty="0"/>
            </a:br>
            <a:r>
              <a:rPr lang="de-DE" sz="2800" dirty="0"/>
              <a:t>Group: 6</a:t>
            </a:r>
            <a:br>
              <a:rPr lang="de-DE" sz="2800" dirty="0"/>
            </a:br>
            <a:r>
              <a:rPr lang="de-DE" sz="2800" dirty="0"/>
              <a:t>Team Color: Brown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F016AF8-AF1D-27E4-22F0-C7CF3D279818}"/>
              </a:ext>
            </a:extLst>
          </p:cNvPr>
          <p:cNvSpPr txBox="1"/>
          <p:nvPr/>
        </p:nvSpPr>
        <p:spPr>
          <a:xfrm>
            <a:off x="2737395" y="351731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Name: </a:t>
            </a:r>
            <a:r>
              <a:rPr lang="de-DE" dirty="0" err="1"/>
              <a:t>Hunain</a:t>
            </a:r>
            <a:r>
              <a:rPr lang="de-DE" dirty="0"/>
              <a:t> Arif	</a:t>
            </a:r>
            <a:r>
              <a:rPr lang="de-DE" dirty="0" err="1"/>
              <a:t>MtrNr</a:t>
            </a:r>
            <a:r>
              <a:rPr lang="de-DE" dirty="0"/>
              <a:t>.: </a:t>
            </a:r>
            <a:r>
              <a:rPr lang="en-150" dirty="0"/>
              <a:t>1501421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2B2BD-EE5F-8169-A576-89FA66232EEE}"/>
              </a:ext>
            </a:extLst>
          </p:cNvPr>
          <p:cNvSpPr txBox="1"/>
          <p:nvPr/>
        </p:nvSpPr>
        <p:spPr>
          <a:xfrm>
            <a:off x="6331529" y="4087091"/>
            <a:ext cx="287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to:</a:t>
            </a:r>
            <a:br>
              <a:rPr lang="en-US" dirty="0"/>
            </a:br>
            <a:r>
              <a:rPr lang="en-US" dirty="0"/>
              <a:t>Prof. Michael Jahn head of research and academy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5941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4F39-8AA4-E91D-95CA-483859B7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2273878"/>
            <a:ext cx="2500745" cy="7048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YOU!!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79425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EADF0-8B8F-B2DD-655E-8B15AB29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DD7A-DFB6-4FA2-9F4A-A6A40031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/>
              <a:t>To develop and deliver an end-to-end Change Data Capture (CDC) tool tailored for small and medium-sized enterprises, alongside a compliant medical registry for diabetic foot syndrome data collection. The project encompasses:</a:t>
            </a:r>
          </a:p>
          <a:p>
            <a:r>
              <a:rPr lang="en-US" sz="1200" b="1" dirty="0"/>
              <a:t>Requirements &amp; Research</a:t>
            </a:r>
            <a:r>
              <a:rPr lang="en-US" sz="1200" dirty="0"/>
              <a:t>: Analysis of CDC architectures, registry structures and legal/standard compliance (German &amp; EU medical data regulations)</a:t>
            </a:r>
          </a:p>
          <a:p>
            <a:r>
              <a:rPr lang="en-US" sz="1200" b="1" dirty="0"/>
              <a:t>Implementation</a:t>
            </a:r>
            <a:r>
              <a:rPr lang="en-US" sz="1200" dirty="0"/>
              <a:t>: Real-time CDC engine paired with a user-friendly frontend, secure storage, and integration with orthopedic shoe technology workflows</a:t>
            </a:r>
          </a:p>
          <a:p>
            <a:r>
              <a:rPr lang="en-US" sz="1200" b="1" dirty="0"/>
              <a:t>Data Protection &amp; Evaluation</a:t>
            </a:r>
            <a:r>
              <a:rPr lang="en-US" sz="1200" dirty="0"/>
              <a:t>: End-to-end encryption, role-based access, and built-in analytics for ongoing clinical and operational insights</a:t>
            </a:r>
          </a:p>
          <a:p>
            <a:r>
              <a:rPr lang="en-US" sz="1200" b="1" dirty="0"/>
              <a:t>Timeline</a:t>
            </a:r>
            <a:r>
              <a:rPr lang="en-US" sz="1200" dirty="0"/>
              <a:t>: April 15 – July 17, 2025, culminating in a fully functional CDC application and registry demonstration. </a:t>
            </a:r>
          </a:p>
          <a:p>
            <a:endParaRPr lang="en-150" sz="1200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A1C216B5-ED0D-ADEE-B088-A2A3E11A29E8}"/>
              </a:ext>
            </a:extLst>
          </p:cNvPr>
          <p:cNvSpPr txBox="1">
            <a:spLocks/>
          </p:cNvSpPr>
          <p:nvPr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1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CDD1B-90FC-308F-9651-3A4860C4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aseline="30000" dirty="0"/>
              <a:t>System Architecture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BFBFC-0D3E-8ABB-AFEB-7C421C05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24D5F09-0BA7-4AA3-ADBF-1890810E9EAF}" type="datetime1">
              <a:rPr lang="de-DE" smtClean="0"/>
              <a:pPr>
                <a:defRPr/>
              </a:pPr>
              <a:t>16.07.2025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5D7F11-14FA-D9EC-B5F5-FBE737A2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03C9B-61E5-64A0-12A6-913635F7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3"/>
          <a:stretch>
            <a:fillRect/>
          </a:stretch>
        </p:blipFill>
        <p:spPr>
          <a:xfrm>
            <a:off x="1777998" y="938840"/>
            <a:ext cx="5907315" cy="382842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E486F1-36A8-BCB0-1F15-CAEE31567EEF}"/>
              </a:ext>
            </a:extLst>
          </p:cNvPr>
          <p:cNvSpPr/>
          <p:nvPr/>
        </p:nvSpPr>
        <p:spPr>
          <a:xfrm>
            <a:off x="3588327" y="1259032"/>
            <a:ext cx="2445328" cy="262543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150" dirty="0">
              <a:ln>
                <a:solidFill>
                  <a:srgbClr val="FF0000"/>
                </a:solidFill>
              </a:ln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D642D-5D52-752A-3E82-B82B97E85B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23" t="4671" r="3402" b="5673"/>
          <a:stretch>
            <a:fillRect/>
          </a:stretch>
        </p:blipFill>
        <p:spPr>
          <a:xfrm>
            <a:off x="3685309" y="1475509"/>
            <a:ext cx="2216727" cy="216823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BB7845-99C6-E342-78CA-93D462F7E938}"/>
              </a:ext>
            </a:extLst>
          </p:cNvPr>
          <p:cNvCxnSpPr/>
          <p:nvPr/>
        </p:nvCxnSpPr>
        <p:spPr>
          <a:xfrm>
            <a:off x="6033655" y="3165764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841D72-C42F-7173-2630-6C142DF72F2F}"/>
              </a:ext>
            </a:extLst>
          </p:cNvPr>
          <p:cNvSpPr txBox="1"/>
          <p:nvPr/>
        </p:nvSpPr>
        <p:spPr>
          <a:xfrm>
            <a:off x="7938655" y="2985655"/>
            <a:ext cx="11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PART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037161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F17B-454D-8777-C7DB-D07706A0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r>
              <a:rPr lang="en-US" dirty="0">
                <a:sym typeface="Wingdings" panose="05000000000000000000" pitchFamily="2" charset="2"/>
              </a:rPr>
              <a:t>(Agile):</a:t>
            </a:r>
            <a:endParaRPr lang="en-150" dirty="0"/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BDAB50E4-708C-2D7A-9A5F-E7A93AA8A2DA}"/>
              </a:ext>
            </a:extLst>
          </p:cNvPr>
          <p:cNvSpPr txBox="1">
            <a:spLocks/>
          </p:cNvSpPr>
          <p:nvPr/>
        </p:nvSpPr>
        <p:spPr>
          <a:xfrm>
            <a:off x="6871856" y="4859985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2C0F2C-E172-E321-36C3-DC57D4D3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AD366-B0EA-5DD2-34C6-D59A6B36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311"/>
            <a:ext cx="9144000" cy="40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6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CDD1B-90FC-308F-9651-3A4860C4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aseline="30000" dirty="0"/>
              <a:t>ER </a:t>
            </a:r>
            <a:r>
              <a:rPr lang="de-DE" baseline="30000" dirty="0" err="1"/>
              <a:t>Diagram</a:t>
            </a:r>
            <a:r>
              <a:rPr lang="de-DE" baseline="30000" dirty="0"/>
              <a:t> </a:t>
            </a:r>
            <a:r>
              <a:rPr lang="de-DE" baseline="30000" dirty="0" err="1"/>
              <a:t>of</a:t>
            </a:r>
            <a:r>
              <a:rPr lang="de-DE" baseline="30000" dirty="0"/>
              <a:t> </a:t>
            </a:r>
            <a:r>
              <a:rPr lang="de-DE" baseline="30000" dirty="0" err="1"/>
              <a:t>the</a:t>
            </a:r>
            <a:r>
              <a:rPr lang="de-DE" baseline="30000" dirty="0"/>
              <a:t> </a:t>
            </a:r>
            <a:r>
              <a:rPr lang="de-DE" baseline="30000" dirty="0" err="1"/>
              <a:t>system</a:t>
            </a:r>
            <a:r>
              <a:rPr lang="de-DE" baseline="30000" dirty="0"/>
              <a:t>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FBFBFC-0D3E-8ABB-AFEB-7C421C05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24D5F09-0BA7-4AA3-ADBF-1890810E9EAF}" type="datetime1">
              <a:rPr lang="de-DE" smtClean="0"/>
              <a:pPr>
                <a:defRPr/>
              </a:pPr>
              <a:t>16.07.2025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5D7F11-14FA-D9EC-B5F5-FBE737A2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5DF29C0-B2E2-5B19-DA4B-B138FEC3F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56"/>
            <a:ext cx="9144000" cy="39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1C0F9-1F4A-F22F-9018-4B400E15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Diagnosis Flow: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18D9E-8120-A36C-1ABB-34239B16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24D5F09-0BA7-4AA3-ADBF-1890810E9EAF}" type="datetime1">
              <a:rPr lang="de-DE" smtClean="0"/>
              <a:pPr>
                <a:defRPr/>
              </a:pPr>
              <a:t>16.07.2025</a:t>
            </a:fld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296DF3-E277-3CA6-7654-71C03FC1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1613A6C-1D3D-1BAA-EECA-56C4525A8A21}"/>
              </a:ext>
            </a:extLst>
          </p:cNvPr>
          <p:cNvSpPr txBox="1"/>
          <p:nvPr/>
        </p:nvSpPr>
        <p:spPr>
          <a:xfrm>
            <a:off x="3203848" y="1052981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/>
              <a:t> </a:t>
            </a:r>
            <a:endParaRPr lang="de-DE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5E8D9-0BFB-ABA4-5981-A87B01C0F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413" y="921656"/>
            <a:ext cx="5196587" cy="4221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A7CF9C-138D-B3DC-33C0-0CBECE3E7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1656"/>
            <a:ext cx="4217276" cy="4120243"/>
          </a:xfrm>
          <a:prstGeom prst="rect">
            <a:avLst/>
          </a:prstGeom>
        </p:spPr>
      </p:pic>
      <p:sp>
        <p:nvSpPr>
          <p:cNvPr id="14" name="Foliennummernplatzhalter 4">
            <a:extLst>
              <a:ext uri="{FF2B5EF4-FFF2-40B4-BE49-F238E27FC236}">
                <a16:creationId xmlns:a16="http://schemas.microsoft.com/office/drawing/2014/main" id="{C0B4765F-2CEB-A197-A277-DADA79E8897E}"/>
              </a:ext>
            </a:extLst>
          </p:cNvPr>
          <p:cNvSpPr txBox="1">
            <a:spLocks/>
          </p:cNvSpPr>
          <p:nvPr/>
        </p:nvSpPr>
        <p:spPr>
          <a:xfrm>
            <a:off x="6705600" y="49196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932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CBA7-48D8-BF85-3854-378B3A17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Webserver/CI-CD Part:</a:t>
            </a:r>
            <a:endParaRPr lang="en-150" dirty="0"/>
          </a:p>
        </p:txBody>
      </p:sp>
      <p:pic>
        <p:nvPicPr>
          <p:cNvPr id="5" name="Content Placeholder 4" descr="A white square with black text&#10;&#10;AI-generated content may be incorrect.">
            <a:extLst>
              <a:ext uri="{FF2B5EF4-FFF2-40B4-BE49-F238E27FC236}">
                <a16:creationId xmlns:a16="http://schemas.microsoft.com/office/drawing/2014/main" id="{930DD0E0-139E-F8FD-D7EF-2162D09EC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" y="3216831"/>
            <a:ext cx="8229600" cy="19266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D6A9A-9A6B-733C-198C-0D97D76AD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6" y="926301"/>
            <a:ext cx="4419600" cy="2122626"/>
          </a:xfrm>
          <a:prstGeom prst="rect">
            <a:avLst/>
          </a:prstGeom>
        </p:spPr>
      </p:pic>
      <p:sp>
        <p:nvSpPr>
          <p:cNvPr id="13" name="Foliennummernplatzhalter 4">
            <a:extLst>
              <a:ext uri="{FF2B5EF4-FFF2-40B4-BE49-F238E27FC236}">
                <a16:creationId xmlns:a16="http://schemas.microsoft.com/office/drawing/2014/main" id="{B179FF76-6F1A-44CA-7637-EA3FBDD1A8D4}"/>
              </a:ext>
            </a:extLst>
          </p:cNvPr>
          <p:cNvSpPr txBox="1">
            <a:spLocks/>
          </p:cNvSpPr>
          <p:nvPr/>
        </p:nvSpPr>
        <p:spPr>
          <a:xfrm>
            <a:off x="688571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DDB0A4-8FEA-ADDD-1840-3B6C9C371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398" y="939428"/>
            <a:ext cx="4419601" cy="21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0E14-3E9C-E8D4-45A7-CD378AA5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Proxy:</a:t>
            </a:r>
            <a:endParaRPr lang="en-150" dirty="0"/>
          </a:p>
        </p:txBody>
      </p:sp>
      <p:pic>
        <p:nvPicPr>
          <p:cNvPr id="5" name="Content Placeholder 4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0AD8AA8F-9B11-E823-47A9-F33F983BA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712"/>
            <a:ext cx="5034442" cy="426878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88D6BD-367A-3DB5-E9A5-46E778E3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42" y="1832654"/>
            <a:ext cx="3927845" cy="2020888"/>
          </a:xfrm>
          <a:prstGeom prst="rect">
            <a:avLst/>
          </a:prstGeom>
        </p:spPr>
      </p:pic>
      <p:sp>
        <p:nvSpPr>
          <p:cNvPr id="9" name="Foliennummernplatzhalter 4">
            <a:extLst>
              <a:ext uri="{FF2B5EF4-FFF2-40B4-BE49-F238E27FC236}">
                <a16:creationId xmlns:a16="http://schemas.microsoft.com/office/drawing/2014/main" id="{1D5260D8-5566-6692-D4DD-6F252EFF7879}"/>
              </a:ext>
            </a:extLst>
          </p:cNvPr>
          <p:cNvSpPr txBox="1">
            <a:spLocks/>
          </p:cNvSpPr>
          <p:nvPr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63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CD08-41EF-424F-9325-D136B56C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Conclusion/What I learned</a:t>
            </a:r>
            <a:endParaRPr lang="en-150" sz="3200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644D3F94-3A13-EA0F-4B2B-0B6ADB50C8BE}"/>
              </a:ext>
            </a:extLst>
          </p:cNvPr>
          <p:cNvSpPr txBox="1">
            <a:spLocks/>
          </p:cNvSpPr>
          <p:nvPr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4F7EE757-03CB-49A1-BD43-AE902812A82B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D12524-3377-A0DF-A7C2-CA1FC1A19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31037"/>
            <a:ext cx="85690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Hands-On Data Engineering: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Gained practical experience designing and implementing a full-stack Change Data Capture solution</a:t>
            </a:r>
            <a:r>
              <a:rPr kumimoji="0" lang="en-US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150" sz="1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Domain-Driven Compliance: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Deepened understanding of German &amp; EU medical data regulations, ensuring our registry met strict privacy and security standards.</a:t>
            </a:r>
            <a:endParaRPr kumimoji="0" lang="en-US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 Collaboration: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Practiced Scrum-style sprints, iterative planning, and cross-functional teamwork, which improved adaptability and communication within our project group.</a:t>
            </a:r>
            <a:endParaRPr kumimoji="0" lang="en-US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DevOps &amp; CI/CD Skills: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and configured our web server pipeline—complete with reverse proxy</a:t>
            </a:r>
            <a:r>
              <a:rPr kumimoji="0" lang="en-US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deployment workflows—to deliver reliable, production-ready software.</a:t>
            </a:r>
            <a:endParaRPr kumimoji="0" lang="en-US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150" altLang="en-150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Architecture: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Refined ER-diagramming and system-architecture design techniques, laying a strong foundation for scalable, maintainable data platforms.</a:t>
            </a:r>
            <a:endParaRPr kumimoji="0" lang="en-US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150" altLang="en-150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Outcome-Oriented Learning:</a:t>
            </a:r>
            <a:r>
              <a:rPr kumimoji="0" lang="en-150" altLang="en-150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Learned to balance technical requirements, regulatory constraints, and user needs—culminating in a functional CDC tool and medical registry that demonstrate the power of integrated, compliant data solutions.</a:t>
            </a:r>
            <a:endParaRPr kumimoji="0" lang="en-US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</a:rPr>
              <a:t> Peer Support &amp; Mentorship: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Assisted teammates with onboarding, code reviews, and troubleshooting, fostering a culture of knowledge sharing and collective problem-solving.</a:t>
            </a:r>
            <a:endParaRPr lang="en-150" altLang="en-150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150" altLang="en-150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4964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On-screen Show (16:9)</PresentationFormat>
  <Paragraphs>47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Larissa</vt:lpstr>
      <vt:lpstr>Software Development Project Group: 6 Team Color: Brown</vt:lpstr>
      <vt:lpstr>Project Description:</vt:lpstr>
      <vt:lpstr>System Architecture</vt:lpstr>
      <vt:lpstr>Process(Agile):</vt:lpstr>
      <vt:lpstr>ER Diagram of the system:</vt:lpstr>
      <vt:lpstr>Diagnosis Flow:</vt:lpstr>
      <vt:lpstr>Webserver/CI-CD Part:</vt:lpstr>
      <vt:lpstr>Reverse Proxy:</vt:lpstr>
      <vt:lpstr>Conclusion/What I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Debora</dc:title>
  <dc:creator>Admin</dc:creator>
  <cp:lastModifiedBy>TU-Pseudonym 17505423893136447202264218488</cp:lastModifiedBy>
  <cp:revision>57</cp:revision>
  <dcterms:created xsi:type="dcterms:W3CDTF">2015-04-21T10:43:39Z</dcterms:created>
  <dcterms:modified xsi:type="dcterms:W3CDTF">2025-07-16T18:40:52Z</dcterms:modified>
</cp:coreProperties>
</file>