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1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8" autoAdjust="0"/>
    <p:restoredTop sz="94662" autoAdjust="0"/>
  </p:normalViewPr>
  <p:slideViewPr>
    <p:cSldViewPr>
      <p:cViewPr>
        <p:scale>
          <a:sx n="100" d="100"/>
          <a:sy n="100" d="100"/>
        </p:scale>
        <p:origin x="-558" y="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0907-8AEF-4BF1-A228-F417FB33C1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27CA-49F2-40EA-9523-39A34791A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269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0907-8AEF-4BF1-A228-F417FB33C1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27CA-49F2-40EA-9523-39A34791A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987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0907-8AEF-4BF1-A228-F417FB33C1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27CA-49F2-40EA-9523-39A34791A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936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0907-8AEF-4BF1-A228-F417FB33C1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27CA-49F2-40EA-9523-39A34791A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293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0907-8AEF-4BF1-A228-F417FB33C1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27CA-49F2-40EA-9523-39A34791A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840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0907-8AEF-4BF1-A228-F417FB33C1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27CA-49F2-40EA-9523-39A34791A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83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0907-8AEF-4BF1-A228-F417FB33C1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27CA-49F2-40EA-9523-39A34791A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325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0907-8AEF-4BF1-A228-F417FB33C1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27CA-49F2-40EA-9523-39A34791A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149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0907-8AEF-4BF1-A228-F417FB33C1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27CA-49F2-40EA-9523-39A34791A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560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0907-8AEF-4BF1-A228-F417FB33C1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27CA-49F2-40EA-9523-39A34791A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793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50907-8AEF-4BF1-A228-F417FB33C1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27CA-49F2-40EA-9523-39A34791A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340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0907-8AEF-4BF1-A228-F417FB33C109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227CA-49F2-40EA-9523-39A34791A1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40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bir Al Fatah\Desktop\hou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3" y="116632"/>
            <a:ext cx="7416825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ruta 1"/>
          <p:cNvSpPr txBox="1"/>
          <p:nvPr/>
        </p:nvSpPr>
        <p:spPr>
          <a:xfrm>
            <a:off x="1115616" y="3501008"/>
            <a:ext cx="6624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HOUSE</a:t>
            </a:r>
          </a:p>
          <a:p>
            <a:pPr algn="ctr"/>
            <a:r>
              <a:rPr lang="sv-S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</a:t>
            </a:r>
            <a:r>
              <a:rPr lang="sv-S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endParaRPr lang="sv-SE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sv-SE" sz="2400" i="1" dirty="0" smtClean="0"/>
              <a:t>Paul Damon</a:t>
            </a:r>
          </a:p>
          <a:p>
            <a:pPr algn="ctr"/>
            <a:r>
              <a:rPr lang="sv-SE" sz="2400" i="1" dirty="0" err="1" smtClean="0"/>
              <a:t>Jabir</a:t>
            </a:r>
            <a:r>
              <a:rPr lang="sv-SE" sz="2400" i="1" dirty="0" smtClean="0"/>
              <a:t> Al Fatah</a:t>
            </a:r>
          </a:p>
          <a:p>
            <a:pPr algn="ctr"/>
            <a:r>
              <a:rPr lang="sv-SE" sz="2400" i="1" dirty="0"/>
              <a:t>&amp;</a:t>
            </a:r>
            <a:endParaRPr lang="sv-SE" sz="2400" i="1" dirty="0" smtClean="0"/>
          </a:p>
          <a:p>
            <a:pPr algn="ctr"/>
            <a:r>
              <a:rPr lang="sv-SE" sz="2400" i="1" dirty="0" smtClean="0"/>
              <a:t>Hassan</a:t>
            </a:r>
            <a:endParaRPr lang="sv-SE" sz="2400" i="1" dirty="0" smtClean="0"/>
          </a:p>
          <a:p>
            <a:pPr algn="ctr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44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611560" y="476672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sv-SE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Details</a:t>
            </a:r>
            <a:r>
              <a:rPr lang="sv-S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sv-SE" sz="48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</a:t>
            </a:r>
            <a:r>
              <a:rPr lang="sv-SE" sz="48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48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</a:t>
            </a:r>
            <a:r>
              <a:rPr lang="sv-SE" sz="48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48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endParaRPr lang="sv-SE" sz="48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 algn="ctr"/>
            <a:endParaRPr lang="sv-SE" sz="4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lvl="2" algn="ctr"/>
            <a:endParaRPr lang="sv-SE" sz="44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lvl="2" indent="-342900">
              <a:buFont typeface="Wingdings"/>
              <a:buChar char="à"/>
            </a:pPr>
            <a:r>
              <a:rPr lang="sv-SE" sz="2400" b="1" dirty="0" smtClean="0">
                <a:sym typeface="Wingdings" panose="05000000000000000000" pitchFamily="2" charset="2"/>
              </a:rPr>
              <a:t>Check the </a:t>
            </a:r>
            <a:r>
              <a:rPr lang="sv-SE" sz="2400" b="1" dirty="0" err="1" smtClean="0">
                <a:sym typeface="Wingdings" panose="05000000000000000000" pitchFamily="2" charset="2"/>
              </a:rPr>
              <a:t>device</a:t>
            </a:r>
            <a:r>
              <a:rPr lang="sv-SE" sz="2400" b="1" dirty="0" smtClean="0">
                <a:sym typeface="Wingdings" panose="05000000000000000000" pitchFamily="2" charset="2"/>
              </a:rPr>
              <a:t> status inside the JSON </a:t>
            </a:r>
            <a:r>
              <a:rPr lang="sv-SE" sz="2400" b="1" dirty="0" err="1" smtClean="0">
                <a:sym typeface="Wingdings" panose="05000000000000000000" pitchFamily="2" charset="2"/>
              </a:rPr>
              <a:t>array</a:t>
            </a:r>
            <a:r>
              <a:rPr lang="sv-SE" sz="2400" b="1" dirty="0" smtClean="0">
                <a:sym typeface="Wingdings" panose="05000000000000000000" pitchFamily="2" charset="2"/>
              </a:rPr>
              <a:t>.</a:t>
            </a:r>
          </a:p>
          <a:p>
            <a:pPr marL="0" lvl="2" algn="ctr"/>
            <a:r>
              <a:rPr lang="sv-SE" sz="1600" dirty="0" err="1" smtClean="0">
                <a:solidFill>
                  <a:srgbClr val="00B050"/>
                </a:solidFill>
              </a:rPr>
              <a:t>Example</a:t>
            </a:r>
            <a:r>
              <a:rPr lang="sv-SE" sz="1600" dirty="0" smtClean="0">
                <a:solidFill>
                  <a:srgbClr val="00B050"/>
                </a:solidFill>
              </a:rPr>
              <a:t>: </a:t>
            </a:r>
            <a:r>
              <a:rPr lang="sv-SE" sz="1600" dirty="0" err="1" smtClean="0">
                <a:solidFill>
                  <a:srgbClr val="FF0000"/>
                </a:solidFill>
              </a:rPr>
              <a:t>if</a:t>
            </a:r>
            <a:r>
              <a:rPr lang="sv-SE" sz="1600" dirty="0" smtClean="0">
                <a:solidFill>
                  <a:srgbClr val="FF0000"/>
                </a:solidFill>
              </a:rPr>
              <a:t> (</a:t>
            </a:r>
            <a:r>
              <a:rPr lang="sv-SE" sz="1600" dirty="0" err="1" smtClean="0">
                <a:solidFill>
                  <a:srgbClr val="FF0000"/>
                </a:solidFill>
              </a:rPr>
              <a:t>devices.equals</a:t>
            </a:r>
            <a:r>
              <a:rPr lang="sv-SE" sz="1600" dirty="0" smtClean="0">
                <a:solidFill>
                  <a:srgbClr val="FF0000"/>
                </a:solidFill>
              </a:rPr>
              <a:t>("</a:t>
            </a:r>
            <a:r>
              <a:rPr lang="sv-SE" sz="1600" dirty="0" err="1" smtClean="0">
                <a:solidFill>
                  <a:srgbClr val="FF0000"/>
                </a:solidFill>
              </a:rPr>
              <a:t>coffeeMachine</a:t>
            </a:r>
            <a:r>
              <a:rPr lang="sv-SE" sz="1600" dirty="0" smtClean="0">
                <a:solidFill>
                  <a:srgbClr val="FF0000"/>
                </a:solidFill>
              </a:rPr>
              <a:t>")==</a:t>
            </a:r>
            <a:r>
              <a:rPr lang="sv-SE" sz="1600" dirty="0" err="1" smtClean="0">
                <a:solidFill>
                  <a:srgbClr val="FF0000"/>
                </a:solidFill>
              </a:rPr>
              <a:t>true</a:t>
            </a:r>
            <a:r>
              <a:rPr lang="sv-SE" sz="1600" dirty="0" smtClean="0">
                <a:solidFill>
                  <a:srgbClr val="FF0000"/>
                </a:solidFill>
              </a:rPr>
              <a:t>) {</a:t>
            </a:r>
          </a:p>
          <a:p>
            <a:pPr marL="0" lvl="2" algn="ctr"/>
            <a:r>
              <a:rPr lang="sv-SE" sz="1600" dirty="0" smtClean="0">
                <a:solidFill>
                  <a:srgbClr val="FF0000"/>
                </a:solidFill>
              </a:rPr>
              <a:t>        stat = </a:t>
            </a:r>
            <a:r>
              <a:rPr lang="sv-SE" sz="1600" dirty="0" err="1" smtClean="0">
                <a:solidFill>
                  <a:srgbClr val="FF0000"/>
                </a:solidFill>
              </a:rPr>
              <a:t>jobj.getString</a:t>
            </a:r>
            <a:r>
              <a:rPr lang="sv-SE" sz="1600" dirty="0" smtClean="0">
                <a:solidFill>
                  <a:srgbClr val="FF0000"/>
                </a:solidFill>
              </a:rPr>
              <a:t>("status");</a:t>
            </a:r>
          </a:p>
          <a:p>
            <a:pPr marL="0" lvl="2" algn="ctr"/>
            <a:r>
              <a:rPr lang="sv-SE" sz="1600" dirty="0" smtClean="0">
                <a:solidFill>
                  <a:srgbClr val="FF0000"/>
                </a:solidFill>
              </a:rPr>
              <a:t>//print the status</a:t>
            </a:r>
          </a:p>
          <a:p>
            <a:pPr marL="0" lvl="2" algn="ctr"/>
            <a:r>
              <a:rPr lang="sv-SE" sz="1600" dirty="0" smtClean="0">
                <a:solidFill>
                  <a:srgbClr val="FF0000"/>
                </a:solidFill>
              </a:rPr>
              <a:t>}</a:t>
            </a:r>
          </a:p>
          <a:p>
            <a:pPr marL="0" lvl="2" algn="ctr"/>
            <a:endParaRPr lang="sv-SE" sz="1600" b="1" dirty="0" smtClean="0">
              <a:solidFill>
                <a:srgbClr val="FF0000"/>
              </a:solidFill>
            </a:endParaRPr>
          </a:p>
          <a:p>
            <a:pPr marL="342900" lvl="2" indent="-342900">
              <a:buFont typeface="Wingdings"/>
              <a:buChar char="à"/>
            </a:pPr>
            <a:r>
              <a:rPr lang="sv-SE" sz="2400" b="1" dirty="0" smtClean="0">
                <a:sym typeface="Wingdings" panose="05000000000000000000" pitchFamily="2" charset="2"/>
              </a:rPr>
              <a:t>Print </a:t>
            </a:r>
            <a:r>
              <a:rPr lang="sv-SE" sz="2400" b="1" dirty="0" err="1" smtClean="0">
                <a:sym typeface="Wingdings" panose="05000000000000000000" pitchFamily="2" charset="2"/>
              </a:rPr>
              <a:t>out</a:t>
            </a:r>
            <a:r>
              <a:rPr lang="sv-SE" sz="2400" b="1" dirty="0" smtClean="0">
                <a:sym typeface="Wingdings" panose="05000000000000000000" pitchFamily="2" charset="2"/>
              </a:rPr>
              <a:t> the </a:t>
            </a:r>
            <a:r>
              <a:rPr lang="sv-SE" sz="2400" b="1" dirty="0" err="1" smtClean="0">
                <a:sym typeface="Wingdings" panose="05000000000000000000" pitchFamily="2" charset="2"/>
              </a:rPr>
              <a:t>satus</a:t>
            </a:r>
            <a:r>
              <a:rPr lang="sv-SE" sz="2400" b="1" dirty="0" smtClean="0">
                <a:sym typeface="Wingdings" panose="05000000000000000000" pitchFamily="2" charset="2"/>
              </a:rPr>
              <a:t> in the </a:t>
            </a:r>
            <a:r>
              <a:rPr lang="sv-SE" sz="2400" b="1" dirty="0" err="1" smtClean="0">
                <a:sym typeface="Wingdings" panose="05000000000000000000" pitchFamily="2" charset="2"/>
              </a:rPr>
              <a:t>pannel</a:t>
            </a:r>
            <a:endParaRPr lang="sv-SE" sz="2400" b="1" dirty="0" smtClean="0">
              <a:sym typeface="Wingdings" panose="05000000000000000000" pitchFamily="2" charset="2"/>
            </a:endParaRPr>
          </a:p>
          <a:p>
            <a:pPr marL="342900" lvl="2" indent="-342900">
              <a:buFont typeface="Wingdings"/>
              <a:buChar char="à"/>
            </a:pPr>
            <a:endParaRPr lang="sv-SE" sz="2400" dirty="0">
              <a:sym typeface="Wingdings" panose="05000000000000000000" pitchFamily="2" charset="2"/>
            </a:endParaRPr>
          </a:p>
          <a:p>
            <a:pPr marL="0" lvl="2" algn="ctr"/>
            <a:endParaRPr lang="en-US" sz="2400" dirty="0"/>
          </a:p>
        </p:txBody>
      </p:sp>
      <p:pic>
        <p:nvPicPr>
          <p:cNvPr id="3" name="Picture 4" descr="C:\Users\Jabir Al Fatah\Desktop\41ROQ4W+RC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12776"/>
            <a:ext cx="208823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9290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99592" y="404664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We Faced</a:t>
            </a:r>
          </a:p>
          <a:p>
            <a:endParaRPr lang="sv-SE" sz="4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/>
              <a:buChar char="à"/>
            </a:pPr>
            <a:r>
              <a:rPr lang="sv-SE" sz="2400" b="1" dirty="0" smtClean="0"/>
              <a:t>Designing </a:t>
            </a:r>
            <a:r>
              <a:rPr lang="sv-SE" sz="2400" b="1" dirty="0" smtClean="0"/>
              <a:t>the </a:t>
            </a:r>
            <a:r>
              <a:rPr lang="sv-SE" sz="2400" b="1" dirty="0" smtClean="0"/>
              <a:t>project</a:t>
            </a:r>
            <a:endParaRPr lang="sv-SE" sz="2400" b="1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/>
              <a:buChar char="à"/>
            </a:pPr>
            <a:r>
              <a:rPr lang="sv-SE" sz="2400" b="1" dirty="0" smtClean="0">
                <a:sym typeface="Wingdings" panose="05000000000000000000" pitchFamily="2" charset="2"/>
              </a:rPr>
              <a:t>Communicating </a:t>
            </a:r>
            <a:r>
              <a:rPr lang="sv-SE" sz="2400" b="1" dirty="0" smtClean="0">
                <a:sym typeface="Wingdings" panose="05000000000000000000" pitchFamily="2" charset="2"/>
              </a:rPr>
              <a:t>among</a:t>
            </a:r>
            <a:r>
              <a:rPr lang="sv-SE" sz="2400" b="1" dirty="0" smtClean="0">
                <a:sym typeface="Wingdings" panose="05000000000000000000" pitchFamily="2" charset="2"/>
              </a:rPr>
              <a:t> </a:t>
            </a:r>
            <a:r>
              <a:rPr lang="sv-SE" sz="2400" b="1" dirty="0" smtClean="0">
                <a:sym typeface="Wingdings" panose="05000000000000000000" pitchFamily="2" charset="2"/>
              </a:rPr>
              <a:t>subgroups</a:t>
            </a:r>
            <a:r>
              <a:rPr lang="sv-SE" sz="2400" b="1" dirty="0" smtClean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/>
              <a:buChar char="à"/>
            </a:pPr>
            <a:r>
              <a:rPr lang="sv-SE" sz="2400" b="1" dirty="0" smtClean="0">
                <a:sym typeface="Wingdings" panose="05000000000000000000" pitchFamily="2" charset="2"/>
              </a:rPr>
              <a:t>Time constraints </a:t>
            </a:r>
            <a:endParaRPr lang="sv-SE" sz="2400" b="1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/>
              <a:buChar char="à"/>
            </a:pPr>
            <a:endParaRPr lang="sv-SE" sz="2400" b="1" dirty="0">
              <a:sym typeface="Wingdings" panose="05000000000000000000" pitchFamily="2" charset="2"/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9663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395536" y="548680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Further</a:t>
            </a:r>
            <a:r>
              <a:rPr lang="sv-SE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5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</a:t>
            </a:r>
            <a:r>
              <a:rPr lang="sv-SE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</a:p>
          <a:p>
            <a:pPr algn="ctr"/>
            <a:endParaRPr lang="sv-SE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sv-SE" b="1" dirty="0" smtClean="0"/>
              <a:t>Optimize the </a:t>
            </a:r>
            <a:r>
              <a:rPr lang="sv-SE" b="1" dirty="0" smtClean="0"/>
              <a:t>System</a:t>
            </a:r>
          </a:p>
          <a:p>
            <a:endParaRPr lang="en-US" sz="5400" b="1" dirty="0"/>
          </a:p>
        </p:txBody>
      </p:sp>
      <p:sp>
        <p:nvSpPr>
          <p:cNvPr id="3" name="textruta 2"/>
          <p:cNvSpPr txBox="1"/>
          <p:nvPr/>
        </p:nvSpPr>
        <p:spPr>
          <a:xfrm>
            <a:off x="395958" y="2690872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2.  </a:t>
            </a:r>
            <a:r>
              <a:rPr lang="sv-SE" b="1" dirty="0" err="1" smtClean="0"/>
              <a:t>Scalability</a:t>
            </a:r>
            <a:endParaRPr lang="sv-SE" b="1" dirty="0" smtClean="0"/>
          </a:p>
          <a:p>
            <a:endParaRPr lang="sv-SE" b="1" dirty="0" smtClean="0"/>
          </a:p>
          <a:p>
            <a:r>
              <a:rPr lang="sv-SE" b="1" dirty="0" smtClean="0"/>
              <a:t>3. Research and </a:t>
            </a:r>
            <a:r>
              <a:rPr lang="sv-SE" b="1" dirty="0" err="1" smtClean="0"/>
              <a:t>Documentation</a:t>
            </a:r>
            <a:r>
              <a:rPr lang="sv-SE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5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467544" y="476672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Summary…….</a:t>
            </a:r>
          </a:p>
          <a:p>
            <a:endParaRPr lang="sv-SE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/>
              <a:buChar char="à"/>
            </a:pPr>
            <a:endParaRPr lang="sv-SE" sz="2400" b="1" dirty="0" smtClean="0">
              <a:sym typeface="Wingdings" panose="05000000000000000000" pitchFamily="2" charset="2"/>
            </a:endParaRPr>
          </a:p>
          <a:p>
            <a:pPr algn="ctr"/>
            <a:r>
              <a:rPr lang="sv-SE" sz="24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New</a:t>
            </a:r>
            <a:r>
              <a:rPr lang="sv-SE" sz="24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experiences</a:t>
            </a:r>
            <a:endParaRPr lang="sv-SE" sz="2400" b="1" i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ctr"/>
            <a:r>
              <a:rPr lang="sv-SE" sz="24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&amp;</a:t>
            </a:r>
          </a:p>
          <a:p>
            <a:pPr algn="ctr"/>
            <a:r>
              <a:rPr lang="sv-SE" sz="24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Good</a:t>
            </a:r>
            <a:r>
              <a:rPr lang="sv-SE" sz="24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starting </a:t>
            </a:r>
            <a:r>
              <a:rPr lang="sv-SE" sz="24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point</a:t>
            </a:r>
            <a:r>
              <a:rPr lang="sv-SE" sz="24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for the final </a:t>
            </a:r>
            <a:r>
              <a:rPr lang="sv-SE" sz="24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presen</a:t>
            </a:r>
            <a:r>
              <a:rPr lang="en-US" sz="2400" b="1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tation</a:t>
            </a:r>
            <a:r>
              <a:rPr lang="en-US" sz="2400" b="1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!</a:t>
            </a:r>
            <a:endParaRPr lang="sv-SE" sz="2400" b="1" i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236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bir Al Fatah\Desktop\thank-you-for-joining-u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8642"/>
            <a:ext cx="7272808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896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539552" y="188640"/>
            <a:ext cx="8208912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sv-SE" sz="4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sv-SE" sz="4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sv-SE" sz="4800" b="1" dirty="0" smtClean="0">
              <a:solidFill>
                <a:srgbClr val="00B050"/>
              </a:solidFill>
            </a:endParaRPr>
          </a:p>
          <a:p>
            <a:pPr algn="ctr"/>
            <a:endParaRPr lang="sv-SE" sz="1000" b="1" dirty="0" smtClean="0">
              <a:solidFill>
                <a:srgbClr val="00B050"/>
              </a:solidFill>
            </a:endParaRPr>
          </a:p>
          <a:p>
            <a:pPr algn="ctr"/>
            <a:endParaRPr lang="sv-SE" sz="1000" b="1" dirty="0">
              <a:solidFill>
                <a:srgbClr val="00B050"/>
              </a:solidFill>
            </a:endParaRPr>
          </a:p>
          <a:p>
            <a:pPr algn="ctr"/>
            <a:endParaRPr lang="sv-SE" sz="1000" b="1" dirty="0" smtClean="0">
              <a:solidFill>
                <a:srgbClr val="00B050"/>
              </a:solidFill>
            </a:endParaRPr>
          </a:p>
          <a:p>
            <a:pPr algn="ctr"/>
            <a:endParaRPr lang="sv-SE" sz="1000" b="1" dirty="0">
              <a:solidFill>
                <a:srgbClr val="00B050"/>
              </a:solidFill>
            </a:endParaRPr>
          </a:p>
          <a:p>
            <a:pPr algn="ctr"/>
            <a:endParaRPr lang="sv-SE" sz="1000" b="1" dirty="0" smtClean="0">
              <a:solidFill>
                <a:srgbClr val="00B050"/>
              </a:solidFill>
            </a:endParaRPr>
          </a:p>
          <a:p>
            <a:pPr algn="ctr"/>
            <a:endParaRPr lang="sv-SE" sz="1000" b="1" dirty="0">
              <a:solidFill>
                <a:srgbClr val="00B050"/>
              </a:solidFill>
            </a:endParaRPr>
          </a:p>
          <a:p>
            <a:pPr algn="ctr"/>
            <a:endParaRPr lang="sv-SE" sz="1000" b="1" dirty="0" smtClean="0">
              <a:solidFill>
                <a:srgbClr val="00B050"/>
              </a:solidFill>
            </a:endParaRPr>
          </a:p>
          <a:p>
            <a:pPr algn="ctr"/>
            <a:endParaRPr lang="sv-SE" sz="1000" b="1" dirty="0" smtClean="0">
              <a:solidFill>
                <a:srgbClr val="00B050"/>
              </a:solidFill>
            </a:endParaRPr>
          </a:p>
          <a:p>
            <a:pPr marL="1028700" lvl="1" indent="-571500">
              <a:buFont typeface="Wingdings"/>
              <a:buChar char="à"/>
            </a:pPr>
            <a:endParaRPr lang="sv-SE" b="1" dirty="0" smtClean="0"/>
          </a:p>
          <a:p>
            <a:pPr marL="1028700" lvl="1" indent="-571500">
              <a:buFont typeface="Wingdings"/>
              <a:buChar char="à"/>
            </a:pPr>
            <a:endParaRPr lang="sv-SE" b="1" dirty="0"/>
          </a:p>
          <a:p>
            <a:pPr lvl="1"/>
            <a:endParaRPr lang="sv-SE" b="1" dirty="0" smtClean="0"/>
          </a:p>
          <a:p>
            <a:pPr lvl="1"/>
            <a:endParaRPr lang="sv-SE" b="1" dirty="0"/>
          </a:p>
          <a:p>
            <a:pPr lvl="1"/>
            <a:endParaRPr lang="sv-SE" b="1" dirty="0" smtClean="0"/>
          </a:p>
          <a:p>
            <a:pPr marL="1028700" lvl="1" indent="-571500">
              <a:buFont typeface="Wingdings"/>
              <a:buChar char="à"/>
            </a:pPr>
            <a:r>
              <a:rPr lang="sv-SE" b="1" dirty="0" err="1" smtClean="0"/>
              <a:t>Arduino-devices</a:t>
            </a:r>
            <a:r>
              <a:rPr lang="sv-SE" b="1" dirty="0" smtClean="0"/>
              <a:t> </a:t>
            </a:r>
            <a:r>
              <a:rPr lang="sv-SE" b="1" dirty="0" err="1" smtClean="0"/>
              <a:t>connection</a:t>
            </a:r>
            <a:endParaRPr lang="sv-SE" sz="3600" dirty="0" smtClean="0"/>
          </a:p>
          <a:p>
            <a:pPr marL="1028700" lvl="1" indent="-571500">
              <a:buFont typeface="Wingdings"/>
              <a:buChar char="à"/>
            </a:pPr>
            <a:r>
              <a:rPr lang="sv-SE" b="1" dirty="0" smtClean="0"/>
              <a:t>Writing sketch</a:t>
            </a:r>
          </a:p>
          <a:p>
            <a:pPr marL="1028700" lvl="1" indent="-571500">
              <a:buFont typeface="Wingdings"/>
              <a:buChar char="à"/>
            </a:pPr>
            <a:r>
              <a:rPr lang="sv-SE" b="1" dirty="0" err="1" smtClean="0"/>
              <a:t>Passing</a:t>
            </a:r>
            <a:r>
              <a:rPr lang="sv-SE" b="1" dirty="0" smtClean="0"/>
              <a:t> and </a:t>
            </a:r>
            <a:r>
              <a:rPr lang="sv-SE" b="1" dirty="0" err="1" smtClean="0"/>
              <a:t>receiving</a:t>
            </a:r>
            <a:r>
              <a:rPr lang="sv-SE" b="1" dirty="0" smtClean="0"/>
              <a:t> the information </a:t>
            </a:r>
            <a:r>
              <a:rPr lang="sv-SE" b="1" dirty="0" err="1" smtClean="0"/>
              <a:t>to</a:t>
            </a:r>
            <a:endParaRPr lang="sv-SE" b="1" dirty="0" smtClean="0"/>
          </a:p>
          <a:p>
            <a:pPr lvl="1"/>
            <a:r>
              <a:rPr lang="sv-SE" b="1" dirty="0" smtClean="0"/>
              <a:t>           and from the server </a:t>
            </a:r>
            <a:r>
              <a:rPr lang="sv-SE" b="1" i="1" dirty="0" err="1" smtClean="0"/>
              <a:t>through</a:t>
            </a:r>
            <a:r>
              <a:rPr lang="sv-SE" b="1" i="1" dirty="0" smtClean="0"/>
              <a:t> URI</a:t>
            </a:r>
          </a:p>
          <a:p>
            <a:r>
              <a:rPr lang="sv-SE" sz="3600" i="1" dirty="0"/>
              <a:t>	</a:t>
            </a:r>
            <a:r>
              <a:rPr lang="sv-SE" sz="1600" i="1" dirty="0" err="1" smtClean="0">
                <a:solidFill>
                  <a:srgbClr val="00B050"/>
                </a:solidFill>
              </a:rPr>
              <a:t>Example</a:t>
            </a:r>
            <a:r>
              <a:rPr lang="sv-SE" sz="1600" i="1" dirty="0" smtClean="0">
                <a:solidFill>
                  <a:srgbClr val="00B050"/>
                </a:solidFill>
              </a:rPr>
              <a:t> URI: </a:t>
            </a:r>
            <a:r>
              <a:rPr lang="sv-SE" sz="1600" i="1" dirty="0" smtClean="0">
                <a:solidFill>
                  <a:srgbClr val="FF0000"/>
                </a:solidFill>
              </a:rPr>
              <a:t>http://thesmarthouse.azurewebsites.net/restAPI/Room/1</a:t>
            </a:r>
          </a:p>
          <a:p>
            <a:pPr algn="ctr"/>
            <a:endParaRPr lang="en-US" sz="4800" b="1" dirty="0">
              <a:solidFill>
                <a:srgbClr val="00B050"/>
              </a:solidFill>
            </a:endParaRPr>
          </a:p>
        </p:txBody>
      </p:sp>
      <p:pic>
        <p:nvPicPr>
          <p:cNvPr id="3" name="Picture 2" descr="C:\Users\Jabir Al Fatah\Desktop\Bil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59817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156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556792"/>
            <a:ext cx="3132956" cy="40875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6096" y="1556791"/>
            <a:ext cx="3102583" cy="4087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8716" y="2780928"/>
            <a:ext cx="159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Arduino Sketch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66590" y="2780928"/>
            <a:ext cx="18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Processing Sketch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3768" y="639063"/>
            <a:ext cx="3926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Serial Communication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76631" y="4304957"/>
            <a:ext cx="169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44565" y="4058736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Reading Status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007453" y="2780928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Sending Command</a:t>
            </a:r>
            <a:endParaRPr lang="en-US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676631" y="3054275"/>
            <a:ext cx="1759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07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79512" y="188640"/>
            <a:ext cx="8820472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</a:t>
            </a:r>
            <a:r>
              <a:rPr lang="sv-SE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5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Devices</a:t>
            </a:r>
            <a:endParaRPr lang="sv-SE" sz="5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sv-SE" sz="4000" b="1" dirty="0" smtClean="0">
              <a:solidFill>
                <a:srgbClr val="00B050"/>
              </a:solidFill>
            </a:endParaRPr>
          </a:p>
          <a:p>
            <a:pPr marL="1485900" lvl="2" indent="-571500">
              <a:buFontTx/>
              <a:buChar char="-"/>
            </a:pPr>
            <a:r>
              <a:rPr lang="sv-SE" sz="40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Lamp</a:t>
            </a:r>
            <a:endParaRPr lang="sv-SE" sz="4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endParaRPr lang="sv-SE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485900" lvl="2" indent="-571500">
              <a:buFontTx/>
              <a:buChar char="-"/>
            </a:pPr>
            <a:r>
              <a:rPr lang="sv-SE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</a:t>
            </a:r>
            <a:r>
              <a:rPr lang="sv-SE" sz="4000" dirty="0" smtClean="0"/>
              <a:t> &amp; </a:t>
            </a:r>
          </a:p>
          <a:p>
            <a:pPr lvl="2"/>
            <a:endParaRPr lang="sv-SE" sz="4400" dirty="0" smtClean="0"/>
          </a:p>
          <a:p>
            <a:pPr marL="1485900" lvl="2" indent="-571500">
              <a:buFontTx/>
              <a:buChar char="-"/>
            </a:pPr>
            <a:r>
              <a:rPr lang="sv-SE" sz="40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</a:t>
            </a:r>
            <a:r>
              <a:rPr lang="sv-SE" sz="4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40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</a:t>
            </a:r>
            <a:endParaRPr lang="sv-SE" sz="40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sv-SE" sz="4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sv-SE" sz="40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r>
              <a:rPr lang="sv-SE" sz="4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2"/>
            <a:endParaRPr lang="sv-SE" sz="40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ctr"/>
            <a:r>
              <a:rPr lang="sv-SE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</a:t>
            </a:r>
            <a:r>
              <a:rPr lang="sv-SE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information in GUI</a:t>
            </a:r>
          </a:p>
          <a:p>
            <a:endParaRPr lang="sv-SE" sz="2000" b="1" dirty="0">
              <a:solidFill>
                <a:srgbClr val="00B050"/>
              </a:solidFill>
            </a:endParaRPr>
          </a:p>
          <a:p>
            <a:endParaRPr lang="sv-SE" sz="2000" b="1" dirty="0" smtClean="0">
              <a:solidFill>
                <a:srgbClr val="00B050"/>
              </a:solidFill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8194" name="Picture 2" descr="C:\Users\Jabir Al Fatah\Desktop\Light-bulb-vec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1294" y="1556792"/>
            <a:ext cx="1116124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Jabir Al Fatah\Desktop\Thermo_me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8013" y="2852936"/>
            <a:ext cx="936625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Jabir Al Fatah\Desktop\41ROQ4W+RC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1294" y="3933056"/>
            <a:ext cx="144016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225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71661" y="354410"/>
            <a:ext cx="903649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sv-SE" sz="4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sv-SE" sz="4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v-SE" sz="2000" b="1" dirty="0">
                <a:solidFill>
                  <a:srgbClr val="00B050"/>
                </a:solidFill>
              </a:rPr>
              <a:t>	</a:t>
            </a:r>
            <a:r>
              <a:rPr lang="sv-SE" sz="2000" b="1" dirty="0" smtClean="0">
                <a:solidFill>
                  <a:srgbClr val="00B050"/>
                </a:solidFill>
              </a:rPr>
              <a:t>	    </a:t>
            </a:r>
            <a:r>
              <a:rPr lang="sv-SE" sz="3200" b="1" dirty="0" smtClean="0">
                <a:solidFill>
                  <a:srgbClr val="92D050"/>
                </a:solidFill>
              </a:rPr>
              <a:t>- </a:t>
            </a:r>
            <a:r>
              <a:rPr lang="sv-SE" sz="3200" b="1" dirty="0" err="1" smtClean="0">
                <a:solidFill>
                  <a:srgbClr val="92D050"/>
                </a:solidFill>
              </a:rPr>
              <a:t>Sequence</a:t>
            </a:r>
            <a:r>
              <a:rPr lang="sv-SE" sz="3200" b="1" dirty="0" smtClean="0">
                <a:solidFill>
                  <a:srgbClr val="92D050"/>
                </a:solidFill>
              </a:rPr>
              <a:t> Diagram-1</a:t>
            </a:r>
          </a:p>
          <a:p>
            <a:pPr algn="ctr"/>
            <a:endParaRPr lang="sv-SE" sz="3200" b="1" dirty="0" smtClean="0">
              <a:solidFill>
                <a:srgbClr val="92D050"/>
              </a:solidFill>
            </a:endParaRPr>
          </a:p>
          <a:p>
            <a:pPr algn="ctr"/>
            <a:endParaRPr lang="sv-SE" sz="5400" b="1" dirty="0" smtClean="0">
              <a:solidFill>
                <a:srgbClr val="00B050"/>
              </a:solidFill>
            </a:endParaRPr>
          </a:p>
          <a:p>
            <a:pPr algn="ctr"/>
            <a:endParaRPr lang="sv-SE" sz="5400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3075" name="Picture 3" descr="C:\Users\Jabir Al Fatah\Desktop\seque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77802"/>
            <a:ext cx="5904656" cy="44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05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79512" y="404664"/>
            <a:ext cx="87849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sv-SE" sz="4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sv-SE" sz="4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v-SE" sz="1200" b="1" dirty="0" smtClean="0">
                <a:solidFill>
                  <a:srgbClr val="00B050"/>
                </a:solidFill>
              </a:rPr>
              <a:t>		</a:t>
            </a:r>
            <a:r>
              <a:rPr lang="sv-SE" sz="3200" b="1" dirty="0" smtClean="0">
                <a:solidFill>
                  <a:srgbClr val="00B050"/>
                </a:solidFill>
              </a:rPr>
              <a:t>   </a:t>
            </a:r>
            <a:r>
              <a:rPr lang="sv-SE" sz="3200" b="1" dirty="0" smtClean="0">
                <a:solidFill>
                  <a:srgbClr val="92D050"/>
                </a:solidFill>
              </a:rPr>
              <a:t>- </a:t>
            </a:r>
            <a:r>
              <a:rPr lang="sv-SE" sz="3200" b="1" dirty="0" err="1" smtClean="0">
                <a:solidFill>
                  <a:srgbClr val="92D050"/>
                </a:solidFill>
              </a:rPr>
              <a:t>Sequence</a:t>
            </a:r>
            <a:r>
              <a:rPr lang="sv-SE" sz="3200" b="1" dirty="0" smtClean="0">
                <a:solidFill>
                  <a:srgbClr val="92D050"/>
                </a:solidFill>
              </a:rPr>
              <a:t> Diagram-2</a:t>
            </a:r>
          </a:p>
          <a:p>
            <a:endParaRPr lang="sv-SE" sz="3200" b="1" dirty="0" smtClean="0">
              <a:solidFill>
                <a:srgbClr val="92D050"/>
              </a:solidFill>
            </a:endParaRPr>
          </a:p>
        </p:txBody>
      </p:sp>
      <p:pic>
        <p:nvPicPr>
          <p:cNvPr id="4098" name="Picture 2" descr="C:\Users\Jabir Al Fatah\Desktop\seq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5904656" cy="435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468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107504" y="692696"/>
            <a:ext cx="88569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</a:t>
            </a:r>
            <a:r>
              <a:rPr lang="sv-SE" sz="4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sv-SE" sz="4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v-SE" sz="900" b="1" dirty="0" smtClean="0">
                <a:solidFill>
                  <a:srgbClr val="00B050"/>
                </a:solidFill>
              </a:rPr>
              <a:t>		</a:t>
            </a:r>
            <a:r>
              <a:rPr lang="sv-SE" b="1" dirty="0" smtClean="0">
                <a:solidFill>
                  <a:srgbClr val="00B050"/>
                </a:solidFill>
              </a:rPr>
              <a:t>        </a:t>
            </a:r>
            <a:r>
              <a:rPr lang="sv-SE" sz="3200" b="1" dirty="0" smtClean="0">
                <a:solidFill>
                  <a:srgbClr val="92D050"/>
                </a:solidFill>
              </a:rPr>
              <a:t>-State Diagram</a:t>
            </a:r>
          </a:p>
          <a:p>
            <a:endParaRPr lang="en-US" dirty="0"/>
          </a:p>
        </p:txBody>
      </p:sp>
      <p:pic>
        <p:nvPicPr>
          <p:cNvPr id="5122" name="Picture 2" descr="C:\Users\Jabir Al Fatah\Desktop\som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3168" y="2276872"/>
            <a:ext cx="588565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03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611560" y="332656"/>
            <a:ext cx="8424936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sv-SE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Details</a:t>
            </a:r>
            <a:r>
              <a:rPr lang="sv-S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sv-SE" sz="4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Lamp</a:t>
            </a:r>
          </a:p>
          <a:p>
            <a:pPr marL="457200" lvl="3" algn="ctr"/>
            <a:endParaRPr lang="sv-SE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3"/>
            <a:endParaRPr lang="sv-SE" sz="2400" dirty="0" smtClean="0">
              <a:sym typeface="Wingdings" panose="05000000000000000000" pitchFamily="2" charset="2"/>
            </a:endParaRPr>
          </a:p>
          <a:p>
            <a:pPr marL="457200" lvl="3"/>
            <a:r>
              <a:rPr lang="sv-SE" sz="2400" dirty="0" smtClean="0">
                <a:sym typeface="Wingdings" panose="05000000000000000000" pitchFamily="2" charset="2"/>
              </a:rPr>
              <a:t>	</a:t>
            </a:r>
          </a:p>
          <a:p>
            <a:pPr marL="457200" lvl="3"/>
            <a:endParaRPr lang="sv-SE" sz="1400" i="1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457200" lvl="3"/>
            <a:endParaRPr lang="sv-SE" sz="1400" i="1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457200" lvl="3"/>
            <a:endParaRPr lang="sv-SE" sz="1400" i="1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457200" lvl="3"/>
            <a:endParaRPr lang="sv-SE" sz="1400" i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457200" lvl="3"/>
            <a:endParaRPr lang="sv-SE" sz="1400" i="1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457200" lvl="3"/>
            <a:r>
              <a:rPr lang="sv-SE" dirty="0" smtClean="0">
                <a:sym typeface="Wingdings" panose="05000000000000000000" pitchFamily="2" charset="2"/>
              </a:rPr>
              <a:t></a:t>
            </a:r>
            <a:r>
              <a:rPr lang="sv-SE" sz="140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sv-SE" b="1" dirty="0" err="1" smtClean="0">
                <a:sym typeface="Wingdings" panose="05000000000000000000" pitchFamily="2" charset="2"/>
              </a:rPr>
              <a:t>Accessing</a:t>
            </a:r>
            <a:r>
              <a:rPr lang="sv-SE" b="1" dirty="0" smtClean="0">
                <a:sym typeface="Wingdings" panose="05000000000000000000" pitchFamily="2" charset="2"/>
              </a:rPr>
              <a:t> </a:t>
            </a:r>
            <a:r>
              <a:rPr lang="sv-SE" b="1" dirty="0" err="1" smtClean="0">
                <a:sym typeface="Wingdings" panose="05000000000000000000" pitchFamily="2" charset="2"/>
              </a:rPr>
              <a:t>to</a:t>
            </a:r>
            <a:r>
              <a:rPr lang="sv-SE" b="1" dirty="0" smtClean="0">
                <a:sym typeface="Wingdings" panose="05000000000000000000" pitchFamily="2" charset="2"/>
              </a:rPr>
              <a:t> the JSON </a:t>
            </a:r>
            <a:r>
              <a:rPr lang="sv-SE" b="1" dirty="0" err="1" smtClean="0">
                <a:sym typeface="Wingdings" panose="05000000000000000000" pitchFamily="2" charset="2"/>
              </a:rPr>
              <a:t>object</a:t>
            </a:r>
            <a:r>
              <a:rPr lang="sv-SE" b="1" dirty="0" smtClean="0">
                <a:sym typeface="Wingdings" panose="05000000000000000000" pitchFamily="2" charset="2"/>
              </a:rPr>
              <a:t> in Server</a:t>
            </a:r>
            <a:endParaRPr lang="sv-SE" sz="1400" b="1" i="1" dirty="0" smtClean="0">
              <a:sym typeface="Wingdings" panose="05000000000000000000" pitchFamily="2" charset="2"/>
            </a:endParaRPr>
          </a:p>
          <a:p>
            <a:pPr marL="457200" lvl="3"/>
            <a:r>
              <a:rPr lang="sv-SE" sz="1400" i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Example</a:t>
            </a:r>
            <a:r>
              <a:rPr lang="sv-SE" sz="140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:</a:t>
            </a:r>
            <a:r>
              <a:rPr lang="sv-SE" sz="1400" i="1" dirty="0" smtClean="0">
                <a:sym typeface="Wingdings" panose="05000000000000000000" pitchFamily="2" charset="2"/>
              </a:rPr>
              <a:t> </a:t>
            </a:r>
            <a:r>
              <a:rPr lang="sv-SE" sz="14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String []</a:t>
            </a:r>
            <a:r>
              <a:rPr lang="sv-SE" sz="1400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json</a:t>
            </a:r>
            <a:r>
              <a:rPr lang="sv-SE" sz="14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=</a:t>
            </a:r>
            <a:r>
              <a:rPr lang="sv-SE" sz="1400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loadStrings</a:t>
            </a:r>
            <a:r>
              <a:rPr lang="sv-SE" sz="14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("http://thesmarthouse.azurewebsites.net/</a:t>
            </a:r>
            <a:r>
              <a:rPr lang="sv-SE" sz="1400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restAPI</a:t>
            </a:r>
            <a:r>
              <a:rPr lang="sv-SE" sz="14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sv-SE" sz="1400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Room</a:t>
            </a:r>
            <a:r>
              <a:rPr lang="sv-SE" sz="14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/1");</a:t>
            </a:r>
          </a:p>
          <a:p>
            <a:pPr marL="457200" lvl="3"/>
            <a:endParaRPr lang="sv-SE" sz="1600" i="1" dirty="0" smtClean="0">
              <a:sym typeface="Wingdings" panose="05000000000000000000" pitchFamily="2" charset="2"/>
            </a:endParaRPr>
          </a:p>
          <a:p>
            <a:pPr marL="800100" lvl="3" indent="-342900">
              <a:buFont typeface="Wingdings"/>
              <a:buChar char="à"/>
            </a:pPr>
            <a:r>
              <a:rPr lang="sv-SE" b="1" dirty="0" err="1" smtClean="0">
                <a:sym typeface="Wingdings" panose="05000000000000000000" pitchFamily="2" charset="2"/>
              </a:rPr>
              <a:t>Saving</a:t>
            </a:r>
            <a:r>
              <a:rPr lang="sv-SE" b="1" dirty="0" smtClean="0">
                <a:sym typeface="Wingdings" panose="05000000000000000000" pitchFamily="2" charset="2"/>
              </a:rPr>
              <a:t> </a:t>
            </a:r>
            <a:r>
              <a:rPr lang="sv-SE" b="1" dirty="0" err="1" smtClean="0">
                <a:sym typeface="Wingdings" panose="05000000000000000000" pitchFamily="2" charset="2"/>
              </a:rPr>
              <a:t>them</a:t>
            </a:r>
            <a:r>
              <a:rPr lang="sv-SE" b="1" dirty="0" smtClean="0">
                <a:sym typeface="Wingdings" panose="05000000000000000000" pitchFamily="2" charset="2"/>
              </a:rPr>
              <a:t> in a </a:t>
            </a:r>
            <a:r>
              <a:rPr lang="sv-SE" b="1" dirty="0" err="1" smtClean="0">
                <a:sym typeface="Wingdings" panose="05000000000000000000" pitchFamily="2" charset="2"/>
              </a:rPr>
              <a:t>local</a:t>
            </a:r>
            <a:r>
              <a:rPr lang="sv-SE" b="1" dirty="0" smtClean="0">
                <a:sym typeface="Wingdings" panose="05000000000000000000" pitchFamily="2" charset="2"/>
              </a:rPr>
              <a:t> </a:t>
            </a:r>
            <a:r>
              <a:rPr lang="sv-SE" b="1" dirty="0" err="1" smtClean="0">
                <a:sym typeface="Wingdings" panose="05000000000000000000" pitchFamily="2" charset="2"/>
              </a:rPr>
              <a:t>file</a:t>
            </a:r>
            <a:r>
              <a:rPr lang="sv-SE" b="1" dirty="0" smtClean="0">
                <a:sym typeface="Wingdings" panose="05000000000000000000" pitchFamily="2" charset="2"/>
              </a:rPr>
              <a:t>.</a:t>
            </a:r>
          </a:p>
          <a:p>
            <a:pPr marL="457200" lvl="3"/>
            <a:r>
              <a:rPr lang="sv-SE" sz="2400" dirty="0">
                <a:sym typeface="Wingdings" panose="05000000000000000000" pitchFamily="2" charset="2"/>
              </a:rPr>
              <a:t>	</a:t>
            </a:r>
            <a:r>
              <a:rPr lang="sv-SE" sz="240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sv-SE" sz="1600" i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Example</a:t>
            </a:r>
            <a:r>
              <a:rPr lang="sv-SE" sz="160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: </a:t>
            </a:r>
            <a:r>
              <a:rPr lang="sv-SE" sz="1600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saveStrings</a:t>
            </a:r>
            <a:r>
              <a:rPr lang="sv-SE" sz="16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("</a:t>
            </a:r>
            <a:r>
              <a:rPr lang="sv-SE" sz="1600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data.json</a:t>
            </a:r>
            <a:r>
              <a:rPr lang="sv-SE" sz="16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", </a:t>
            </a:r>
            <a:r>
              <a:rPr lang="sv-SE" sz="1600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json</a:t>
            </a:r>
            <a:r>
              <a:rPr lang="sv-SE" sz="16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);</a:t>
            </a:r>
          </a:p>
          <a:p>
            <a:pPr marL="457200" lvl="3"/>
            <a:endParaRPr lang="sv-SE" sz="1600" dirty="0" smtClean="0">
              <a:sym typeface="Wingdings" panose="05000000000000000000" pitchFamily="2" charset="2"/>
            </a:endParaRPr>
          </a:p>
          <a:p>
            <a:pPr marL="800100" lvl="3" indent="-342900">
              <a:buFont typeface="Wingdings"/>
              <a:buChar char="à"/>
            </a:pPr>
            <a:r>
              <a:rPr lang="sv-SE" b="1" dirty="0" err="1" smtClean="0">
                <a:sym typeface="Wingdings" panose="05000000000000000000" pitchFamily="2" charset="2"/>
              </a:rPr>
              <a:t>Getting</a:t>
            </a:r>
            <a:r>
              <a:rPr lang="sv-SE" b="1" dirty="0" smtClean="0">
                <a:sym typeface="Wingdings" panose="05000000000000000000" pitchFamily="2" charset="2"/>
              </a:rPr>
              <a:t> the </a:t>
            </a:r>
            <a:r>
              <a:rPr lang="sv-SE" b="1" dirty="0" err="1" smtClean="0">
                <a:sym typeface="Wingdings" panose="05000000000000000000" pitchFamily="2" charset="2"/>
              </a:rPr>
              <a:t>device</a:t>
            </a:r>
            <a:r>
              <a:rPr lang="sv-SE" b="1" dirty="0" smtClean="0">
                <a:sym typeface="Wingdings" panose="05000000000000000000" pitchFamily="2" charset="2"/>
              </a:rPr>
              <a:t> </a:t>
            </a:r>
            <a:r>
              <a:rPr lang="sv-SE" b="1" dirty="0" err="1" smtClean="0">
                <a:sym typeface="Wingdings" panose="05000000000000000000" pitchFamily="2" charset="2"/>
              </a:rPr>
              <a:t>details</a:t>
            </a:r>
            <a:r>
              <a:rPr lang="sv-SE" b="1" dirty="0" smtClean="0">
                <a:sym typeface="Wingdings" panose="05000000000000000000" pitchFamily="2" charset="2"/>
              </a:rPr>
              <a:t> from the </a:t>
            </a:r>
            <a:r>
              <a:rPr lang="sv-SE" b="1" dirty="0" err="1" smtClean="0">
                <a:sym typeface="Wingdings" panose="05000000000000000000" pitchFamily="2" charset="2"/>
              </a:rPr>
              <a:t>file</a:t>
            </a:r>
            <a:endParaRPr lang="sv-SE" b="1" dirty="0" smtClean="0">
              <a:sym typeface="Wingdings" panose="05000000000000000000" pitchFamily="2" charset="2"/>
            </a:endParaRPr>
          </a:p>
          <a:p>
            <a:pPr marL="457200" lvl="3"/>
            <a:endParaRPr lang="sv-SE" dirty="0" smtClean="0">
              <a:sym typeface="Wingdings" panose="05000000000000000000" pitchFamily="2" charset="2"/>
            </a:endParaRPr>
          </a:p>
          <a:p>
            <a:pPr marL="800100" lvl="3" indent="-342900">
              <a:buFont typeface="Wingdings"/>
              <a:buChar char="à"/>
            </a:pPr>
            <a:r>
              <a:rPr lang="sv-SE" b="1" dirty="0" smtClean="0">
                <a:sym typeface="Wingdings" panose="05000000000000000000" pitchFamily="2" charset="2"/>
              </a:rPr>
              <a:t>Make </a:t>
            </a:r>
            <a:r>
              <a:rPr lang="sv-SE" b="1" dirty="0" err="1" smtClean="0">
                <a:sym typeface="Wingdings" panose="05000000000000000000" pitchFamily="2" charset="2"/>
              </a:rPr>
              <a:t>change</a:t>
            </a:r>
            <a:r>
              <a:rPr lang="sv-SE" b="1" dirty="0" smtClean="0">
                <a:sym typeface="Wingdings" panose="05000000000000000000" pitchFamily="2" charset="2"/>
              </a:rPr>
              <a:t> in the </a:t>
            </a:r>
            <a:r>
              <a:rPr lang="sv-SE" b="1" dirty="0" err="1" smtClean="0">
                <a:sym typeface="Wingdings" panose="05000000000000000000" pitchFamily="2" charset="2"/>
              </a:rPr>
              <a:t>device</a:t>
            </a:r>
            <a:r>
              <a:rPr lang="sv-SE" b="1" dirty="0" smtClean="0">
                <a:sym typeface="Wingdings" panose="05000000000000000000" pitchFamily="2" charset="2"/>
              </a:rPr>
              <a:t>.</a:t>
            </a:r>
            <a:endParaRPr lang="sv-SE" b="1" dirty="0">
              <a:sym typeface="Wingdings" panose="05000000000000000000" pitchFamily="2" charset="2"/>
            </a:endParaRPr>
          </a:p>
          <a:p>
            <a:pPr marL="800100" lvl="3" indent="-342900">
              <a:buFont typeface="Wingdings"/>
              <a:buChar char="à"/>
            </a:pPr>
            <a:r>
              <a:rPr lang="sv-SE" b="1" dirty="0" err="1" smtClean="0">
                <a:sym typeface="Wingdings" panose="05000000000000000000" pitchFamily="2" charset="2"/>
              </a:rPr>
              <a:t>Keep</a:t>
            </a:r>
            <a:r>
              <a:rPr lang="sv-SE" b="1" dirty="0" smtClean="0">
                <a:sym typeface="Wingdings" panose="05000000000000000000" pitchFamily="2" charset="2"/>
              </a:rPr>
              <a:t> </a:t>
            </a:r>
            <a:r>
              <a:rPr lang="sv-SE" b="1" dirty="0" err="1" smtClean="0">
                <a:sym typeface="Wingdings" panose="05000000000000000000" pitchFamily="2" charset="2"/>
              </a:rPr>
              <a:t>checking</a:t>
            </a:r>
            <a:r>
              <a:rPr lang="sv-SE" b="1" dirty="0" smtClean="0">
                <a:sym typeface="Wingdings" panose="05000000000000000000" pitchFamily="2" charset="2"/>
              </a:rPr>
              <a:t> the </a:t>
            </a:r>
            <a:r>
              <a:rPr lang="sv-SE" b="1" dirty="0" err="1" smtClean="0">
                <a:sym typeface="Wingdings" panose="05000000000000000000" pitchFamily="2" charset="2"/>
              </a:rPr>
              <a:t>database</a:t>
            </a:r>
            <a:r>
              <a:rPr lang="sv-SE" b="1" dirty="0" smtClean="0">
                <a:sym typeface="Wingdings" panose="05000000000000000000" pitchFamily="2" charset="2"/>
              </a:rPr>
              <a:t> </a:t>
            </a:r>
            <a:r>
              <a:rPr lang="sv-SE" b="1" dirty="0" err="1" smtClean="0">
                <a:sym typeface="Wingdings" panose="05000000000000000000" pitchFamily="2" charset="2"/>
              </a:rPr>
              <a:t>frequently</a:t>
            </a:r>
            <a:r>
              <a:rPr lang="sv-SE" b="1" dirty="0" smtClean="0">
                <a:sym typeface="Wingdings" panose="05000000000000000000" pitchFamily="2" charset="2"/>
              </a:rPr>
              <a:t> and do the action</a:t>
            </a:r>
            <a:r>
              <a:rPr lang="sv-SE" sz="2400" b="1" dirty="0" smtClean="0">
                <a:sym typeface="Wingdings" panose="05000000000000000000" pitchFamily="2" charset="2"/>
              </a:rPr>
              <a:t>.</a:t>
            </a:r>
          </a:p>
          <a:p>
            <a:pPr marL="342900" lvl="2" indent="-342900">
              <a:buFont typeface="Wingdings"/>
              <a:buChar char="à"/>
            </a:pPr>
            <a:endParaRPr lang="sv-SE" sz="2400" dirty="0" smtClean="0"/>
          </a:p>
          <a:p>
            <a:endParaRPr lang="en-US" dirty="0"/>
          </a:p>
        </p:txBody>
      </p:sp>
      <p:pic>
        <p:nvPicPr>
          <p:cNvPr id="2051" name="Picture 3" descr="C:\Users\Jabir Al Fatah\Desktop\ExampleCircuit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068" y="1124744"/>
            <a:ext cx="429260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abir Al Fatah\Desktop\microsoft_sql_server_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0124" y="1340768"/>
            <a:ext cx="275637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Vänster 8"/>
          <p:cNvSpPr/>
          <p:nvPr/>
        </p:nvSpPr>
        <p:spPr>
          <a:xfrm>
            <a:off x="4824028" y="2420888"/>
            <a:ext cx="1456096" cy="21602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ruta 9"/>
          <p:cNvSpPr txBox="1"/>
          <p:nvPr/>
        </p:nvSpPr>
        <p:spPr>
          <a:xfrm>
            <a:off x="5019668" y="2132856"/>
            <a:ext cx="1064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b="1" dirty="0" smtClean="0"/>
              <a:t>Receive data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xmlns="" val="23136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/>
          <p:cNvSpPr txBox="1"/>
          <p:nvPr/>
        </p:nvSpPr>
        <p:spPr>
          <a:xfrm>
            <a:off x="899592" y="332656"/>
            <a:ext cx="784887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sv-SE" sz="5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Details</a:t>
            </a:r>
            <a:r>
              <a:rPr lang="sv-SE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sv-SE" sz="4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</a:t>
            </a:r>
            <a:endParaRPr lang="sv-SE" sz="4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2"/>
            <a:endParaRPr lang="sv-SE" sz="4800" dirty="0" smtClean="0">
              <a:solidFill>
                <a:srgbClr val="C00000"/>
              </a:solidFill>
            </a:endParaRPr>
          </a:p>
          <a:p>
            <a:pPr marL="0" lvl="2"/>
            <a:endParaRPr lang="sv-SE" sz="4800" dirty="0" smtClean="0">
              <a:solidFill>
                <a:srgbClr val="C00000"/>
              </a:solidFill>
            </a:endParaRPr>
          </a:p>
          <a:p>
            <a:pPr marL="0" lvl="2"/>
            <a:endParaRPr lang="sv-SE" sz="4800" dirty="0">
              <a:solidFill>
                <a:srgbClr val="C00000"/>
              </a:solidFill>
            </a:endParaRPr>
          </a:p>
          <a:p>
            <a:pPr marL="0" lvl="2"/>
            <a:endParaRPr lang="sv-SE" sz="4800" dirty="0" smtClean="0">
              <a:solidFill>
                <a:srgbClr val="C00000"/>
              </a:solidFill>
            </a:endParaRPr>
          </a:p>
          <a:p>
            <a:pPr marL="0" lvl="2"/>
            <a:r>
              <a:rPr lang="sv-SE" sz="2400" b="1" dirty="0" smtClean="0">
                <a:sym typeface="Wingdings" panose="05000000000000000000" pitchFamily="2" charset="2"/>
              </a:rPr>
              <a:t>Get the temp from the sensor.</a:t>
            </a:r>
          </a:p>
          <a:p>
            <a:pPr marL="0" lvl="2" algn="ctr"/>
            <a:r>
              <a:rPr lang="sv-SE" dirty="0" err="1">
                <a:solidFill>
                  <a:srgbClr val="00B050"/>
                </a:solidFill>
              </a:rPr>
              <a:t>Example</a:t>
            </a:r>
            <a:r>
              <a:rPr lang="sv-SE" dirty="0">
                <a:solidFill>
                  <a:srgbClr val="00B050"/>
                </a:solidFill>
              </a:rPr>
              <a:t>: </a:t>
            </a:r>
            <a:r>
              <a:rPr lang="sv-SE" dirty="0">
                <a:solidFill>
                  <a:srgbClr val="FF0000"/>
                </a:solidFill>
              </a:rPr>
              <a:t>temp=</a:t>
            </a:r>
            <a:r>
              <a:rPr lang="sv-SE" dirty="0" err="1">
                <a:solidFill>
                  <a:srgbClr val="FF0000"/>
                </a:solidFill>
              </a:rPr>
              <a:t>port.read</a:t>
            </a:r>
            <a:r>
              <a:rPr lang="sv-SE" dirty="0" smtClean="0">
                <a:solidFill>
                  <a:srgbClr val="FF0000"/>
                </a:solidFill>
              </a:rPr>
              <a:t>();</a:t>
            </a:r>
          </a:p>
          <a:p>
            <a:pPr marL="0" lvl="2" algn="ctr"/>
            <a:endParaRPr lang="sv-SE" dirty="0" smtClean="0">
              <a:solidFill>
                <a:srgbClr val="FF0000"/>
              </a:solidFill>
            </a:endParaRPr>
          </a:p>
          <a:p>
            <a:pPr marL="0" lvl="2"/>
            <a:r>
              <a:rPr lang="sv-SE" sz="2400" b="1" dirty="0" smtClean="0">
                <a:sym typeface="Wingdings" panose="05000000000000000000" pitchFamily="2" charset="2"/>
              </a:rPr>
              <a:t></a:t>
            </a:r>
            <a:r>
              <a:rPr lang="sv-SE" sz="2400" b="1" dirty="0" err="1" smtClean="0">
                <a:sym typeface="Wingdings" panose="05000000000000000000" pitchFamily="2" charset="2"/>
              </a:rPr>
              <a:t>Update</a:t>
            </a:r>
            <a:r>
              <a:rPr lang="sv-SE" sz="2400" b="1" dirty="0" smtClean="0">
                <a:sym typeface="Wingdings" panose="05000000000000000000" pitchFamily="2" charset="2"/>
              </a:rPr>
              <a:t> the temp </a:t>
            </a:r>
            <a:r>
              <a:rPr lang="sv-SE" sz="2400" b="1" dirty="0" err="1" smtClean="0">
                <a:sym typeface="Wingdings" panose="05000000000000000000" pitchFamily="2" charset="2"/>
              </a:rPr>
              <a:t>to</a:t>
            </a:r>
            <a:r>
              <a:rPr lang="sv-SE" sz="2400" b="1" dirty="0" smtClean="0">
                <a:sym typeface="Wingdings" panose="05000000000000000000" pitchFamily="2" charset="2"/>
              </a:rPr>
              <a:t> the server</a:t>
            </a:r>
          </a:p>
          <a:p>
            <a:pPr marL="0" lvl="2"/>
            <a:r>
              <a:rPr lang="sv-SE" sz="2400" dirty="0">
                <a:sym typeface="Wingdings" panose="05000000000000000000" pitchFamily="2" charset="2"/>
              </a:rPr>
              <a:t>	</a:t>
            </a:r>
            <a:r>
              <a:rPr lang="sv-SE" sz="2400" dirty="0" smtClean="0">
                <a:sym typeface="Wingdings" panose="05000000000000000000" pitchFamily="2" charset="2"/>
              </a:rPr>
              <a:t>	           </a:t>
            </a:r>
            <a:r>
              <a:rPr lang="sv-SE" dirty="0" err="1" smtClean="0">
                <a:solidFill>
                  <a:srgbClr val="00B050"/>
                </a:solidFill>
              </a:rPr>
              <a:t>Example</a:t>
            </a:r>
            <a:r>
              <a:rPr lang="sv-SE" dirty="0">
                <a:solidFill>
                  <a:srgbClr val="00B050"/>
                </a:solidFill>
              </a:rPr>
              <a:t>: </a:t>
            </a:r>
            <a:r>
              <a:rPr lang="sv-SE" dirty="0" err="1">
                <a:solidFill>
                  <a:srgbClr val="FF0000"/>
                </a:solidFill>
              </a:rPr>
              <a:t>temp_url</a:t>
            </a:r>
            <a:r>
              <a:rPr lang="sv-SE" dirty="0">
                <a:solidFill>
                  <a:srgbClr val="FF0000"/>
                </a:solidFill>
              </a:rPr>
              <a:t>="https://thesmarthouse.azurewebsites.net/restAPI/Device/updateTemp/"+temp+"/1";</a:t>
            </a:r>
            <a:endParaRPr lang="sv-SE" sz="2400" dirty="0" smtClean="0"/>
          </a:p>
          <a:p>
            <a:pPr marL="0" lvl="2"/>
            <a:endParaRPr lang="sv-SE" sz="14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/>
          </a:p>
        </p:txBody>
      </p:sp>
      <p:pic>
        <p:nvPicPr>
          <p:cNvPr id="3" name="Picture 3" descr="C:\Users\Jabir Al Fatah\Desktop\Thermo_met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21048"/>
            <a:ext cx="2592288" cy="255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77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174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Office-tema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House Device Development</dc:title>
  <dc:creator>Jabir Al Fatah</dc:creator>
  <cp:lastModifiedBy>Hossain</cp:lastModifiedBy>
  <cp:revision>42</cp:revision>
  <dcterms:created xsi:type="dcterms:W3CDTF">2015-11-16T12:28:39Z</dcterms:created>
  <dcterms:modified xsi:type="dcterms:W3CDTF">2015-11-18T12:17:27Z</dcterms:modified>
</cp:coreProperties>
</file>