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9"/>
  </p:notesMasterIdLst>
  <p:sldIdLst>
    <p:sldId id="256" r:id="rId3"/>
    <p:sldId id="257" r:id="rId4"/>
    <p:sldId id="259" r:id="rId5"/>
    <p:sldId id="266" r:id="rId6"/>
    <p:sldId id="267" r:id="rId7"/>
    <p:sldId id="260" r:id="rId8"/>
    <p:sldId id="258" r:id="rId9"/>
    <p:sldId id="261" r:id="rId10"/>
    <p:sldId id="291" r:id="rId11"/>
    <p:sldId id="292" r:id="rId12"/>
    <p:sldId id="293" r:id="rId13"/>
    <p:sldId id="294" r:id="rId14"/>
    <p:sldId id="295" r:id="rId15"/>
    <p:sldId id="279" r:id="rId16"/>
    <p:sldId id="296" r:id="rId17"/>
    <p:sldId id="297" r:id="rId18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0"/>
    </p:embeddedFon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1C5BB-D94F-4E5D-89B4-D98437F9594C}">
  <a:tblStyle styleId="{5CE1C5BB-D94F-4E5D-89B4-D98437F95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88" autoAdjust="0"/>
  </p:normalViewPr>
  <p:slideViewPr>
    <p:cSldViewPr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040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2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202328" y="1041800"/>
            <a:ext cx="4861227" cy="1906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500" dirty="0"/>
              <a:t>Graph-based cyber-attacks detection in IoT networks</a:t>
            </a:r>
            <a:endParaRPr lang="en-US" sz="35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04261" y="3271809"/>
            <a:ext cx="2581200" cy="47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/>
              <a:t>By Hassan ABDALLAH</a:t>
            </a:r>
            <a:endParaRPr lang="en-US"/>
          </a:p>
        </p:txBody>
      </p:sp>
      <p:grpSp>
        <p:nvGrpSpPr>
          <p:cNvPr id="48" name="Google Shape;48;p15"/>
          <p:cNvGrpSpPr/>
          <p:nvPr/>
        </p:nvGrpSpPr>
        <p:grpSpPr>
          <a:xfrm>
            <a:off x="5137024" y="885929"/>
            <a:ext cx="3706101" cy="3720024"/>
            <a:chOff x="457195" y="411475"/>
            <a:chExt cx="4372675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1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5" y="824705"/>
              <a:ext cx="3771166" cy="4320397"/>
              <a:chOff x="457210" y="411470"/>
              <a:chExt cx="3771166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0"/>
                <a:ext cx="21" cy="53359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311682" y="3342659"/>
                <a:ext cx="2659451" cy="1389208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10" y="2634985"/>
                <a:ext cx="509232" cy="862575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 flipH="1">
                <a:off x="1003348" y="2410668"/>
                <a:ext cx="153219" cy="391928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661681A-6F89-1FDB-2ABC-512FAD58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29" y="2903866"/>
            <a:ext cx="478767" cy="44641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5489CD3-E430-EB95-5A19-CDB1A29E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26" y="2450980"/>
            <a:ext cx="457202" cy="44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66CCF-D6EE-63CA-6ACD-0E24F3E1951C}"/>
              </a:ext>
            </a:extLst>
          </p:cNvPr>
          <p:cNvSpPr txBox="1"/>
          <p:nvPr/>
        </p:nvSpPr>
        <p:spPr>
          <a:xfrm>
            <a:off x="6760953" y="1692934"/>
            <a:ext cx="3642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haroni"/>
              </a:rPr>
              <a:t>AI</a:t>
            </a:r>
          </a:p>
        </p:txBody>
      </p:sp>
      <p:sp>
        <p:nvSpPr>
          <p:cNvPr id="6" name="Google Shape;184;p15">
            <a:extLst>
              <a:ext uri="{FF2B5EF4-FFF2-40B4-BE49-F238E27FC236}">
                <a16:creationId xmlns:a16="http://schemas.microsoft.com/office/drawing/2014/main" id="{688C1CF9-4EE5-701A-A365-334A0950D1E2}"/>
              </a:ext>
            </a:extLst>
          </p:cNvPr>
          <p:cNvSpPr/>
          <p:nvPr/>
        </p:nvSpPr>
        <p:spPr>
          <a:xfrm>
            <a:off x="7244644" y="2016458"/>
            <a:ext cx="273638" cy="303317"/>
          </a:xfrm>
          <a:custGeom>
            <a:avLst/>
            <a:gdLst/>
            <a:ahLst/>
            <a:cxnLst/>
            <a:rect l="l" t="t" r="r" b="b"/>
            <a:pathLst>
              <a:path w="4552" h="6741" extrusionOk="0">
                <a:moveTo>
                  <a:pt x="2264" y="697"/>
                </a:moveTo>
                <a:lnTo>
                  <a:pt x="2488" y="722"/>
                </a:lnTo>
                <a:lnTo>
                  <a:pt x="2662" y="771"/>
                </a:lnTo>
                <a:lnTo>
                  <a:pt x="2836" y="871"/>
                </a:lnTo>
                <a:lnTo>
                  <a:pt x="2985" y="995"/>
                </a:lnTo>
                <a:lnTo>
                  <a:pt x="3109" y="1145"/>
                </a:lnTo>
                <a:lnTo>
                  <a:pt x="3209" y="1294"/>
                </a:lnTo>
                <a:lnTo>
                  <a:pt x="3259" y="1493"/>
                </a:lnTo>
                <a:lnTo>
                  <a:pt x="3283" y="1692"/>
                </a:lnTo>
                <a:lnTo>
                  <a:pt x="3283" y="3234"/>
                </a:lnTo>
                <a:lnTo>
                  <a:pt x="1269" y="3234"/>
                </a:lnTo>
                <a:lnTo>
                  <a:pt x="1269" y="1692"/>
                </a:lnTo>
                <a:lnTo>
                  <a:pt x="1294" y="1493"/>
                </a:lnTo>
                <a:lnTo>
                  <a:pt x="1343" y="1294"/>
                </a:lnTo>
                <a:lnTo>
                  <a:pt x="1443" y="1145"/>
                </a:lnTo>
                <a:lnTo>
                  <a:pt x="1567" y="995"/>
                </a:lnTo>
                <a:lnTo>
                  <a:pt x="1716" y="871"/>
                </a:lnTo>
                <a:lnTo>
                  <a:pt x="1891" y="771"/>
                </a:lnTo>
                <a:lnTo>
                  <a:pt x="2065" y="722"/>
                </a:lnTo>
                <a:lnTo>
                  <a:pt x="2264" y="697"/>
                </a:lnTo>
                <a:close/>
                <a:moveTo>
                  <a:pt x="2114" y="0"/>
                </a:moveTo>
                <a:lnTo>
                  <a:pt x="1940" y="25"/>
                </a:lnTo>
                <a:lnTo>
                  <a:pt x="1766" y="75"/>
                </a:lnTo>
                <a:lnTo>
                  <a:pt x="1617" y="125"/>
                </a:lnTo>
                <a:lnTo>
                  <a:pt x="1468" y="199"/>
                </a:lnTo>
                <a:lnTo>
                  <a:pt x="1319" y="299"/>
                </a:lnTo>
                <a:lnTo>
                  <a:pt x="1194" y="398"/>
                </a:lnTo>
                <a:lnTo>
                  <a:pt x="1070" y="498"/>
                </a:lnTo>
                <a:lnTo>
                  <a:pt x="970" y="622"/>
                </a:lnTo>
                <a:lnTo>
                  <a:pt x="871" y="747"/>
                </a:lnTo>
                <a:lnTo>
                  <a:pt x="796" y="896"/>
                </a:lnTo>
                <a:lnTo>
                  <a:pt x="722" y="1045"/>
                </a:lnTo>
                <a:lnTo>
                  <a:pt x="672" y="1194"/>
                </a:lnTo>
                <a:lnTo>
                  <a:pt x="622" y="1344"/>
                </a:lnTo>
                <a:lnTo>
                  <a:pt x="597" y="1518"/>
                </a:lnTo>
                <a:lnTo>
                  <a:pt x="572" y="1692"/>
                </a:lnTo>
                <a:lnTo>
                  <a:pt x="572" y="3234"/>
                </a:lnTo>
                <a:lnTo>
                  <a:pt x="0" y="3234"/>
                </a:lnTo>
                <a:lnTo>
                  <a:pt x="0" y="6741"/>
                </a:lnTo>
                <a:lnTo>
                  <a:pt x="4552" y="6741"/>
                </a:lnTo>
                <a:lnTo>
                  <a:pt x="4552" y="3234"/>
                </a:lnTo>
                <a:lnTo>
                  <a:pt x="3955" y="3234"/>
                </a:lnTo>
                <a:lnTo>
                  <a:pt x="3955" y="1692"/>
                </a:lnTo>
                <a:lnTo>
                  <a:pt x="3955" y="1518"/>
                </a:lnTo>
                <a:lnTo>
                  <a:pt x="3930" y="1344"/>
                </a:lnTo>
                <a:lnTo>
                  <a:pt x="3880" y="1194"/>
                </a:lnTo>
                <a:lnTo>
                  <a:pt x="3831" y="1045"/>
                </a:lnTo>
                <a:lnTo>
                  <a:pt x="3756" y="896"/>
                </a:lnTo>
                <a:lnTo>
                  <a:pt x="3681" y="747"/>
                </a:lnTo>
                <a:lnTo>
                  <a:pt x="3582" y="622"/>
                </a:lnTo>
                <a:lnTo>
                  <a:pt x="3482" y="498"/>
                </a:lnTo>
                <a:lnTo>
                  <a:pt x="3358" y="398"/>
                </a:lnTo>
                <a:lnTo>
                  <a:pt x="3209" y="299"/>
                </a:lnTo>
                <a:lnTo>
                  <a:pt x="3084" y="199"/>
                </a:lnTo>
                <a:lnTo>
                  <a:pt x="2935" y="125"/>
                </a:lnTo>
                <a:lnTo>
                  <a:pt x="2786" y="75"/>
                </a:lnTo>
                <a:lnTo>
                  <a:pt x="2612" y="25"/>
                </a:lnTo>
                <a:lnTo>
                  <a:pt x="24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C8117B-4FAE-AAFD-089B-3FCDEC5F1B3F}"/>
              </a:ext>
            </a:extLst>
          </p:cNvPr>
          <p:cNvCxnSpPr/>
          <p:nvPr/>
        </p:nvCxnSpPr>
        <p:spPr>
          <a:xfrm flipV="1">
            <a:off x="548317" y="4360114"/>
            <a:ext cx="1908592" cy="10782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Google Shape;47;p15">
            <a:extLst>
              <a:ext uri="{FF2B5EF4-FFF2-40B4-BE49-F238E27FC236}">
                <a16:creationId xmlns:a16="http://schemas.microsoft.com/office/drawing/2014/main" id="{3F01F7A2-E3C6-61E5-94C4-1598629B16AE}"/>
              </a:ext>
            </a:extLst>
          </p:cNvPr>
          <p:cNvSpPr txBox="1">
            <a:spLocks/>
          </p:cNvSpPr>
          <p:nvPr/>
        </p:nvSpPr>
        <p:spPr>
          <a:xfrm>
            <a:off x="478227" y="4362332"/>
            <a:ext cx="2106748" cy="47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" sz="1400"/>
              <a:t>September 2022</a:t>
            </a:r>
            <a:endParaRPr lang="en-US" sz="14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523CF0E-90C7-0D69-11A0-E701D6DC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76" y="120769"/>
            <a:ext cx="841975" cy="70736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D546C3F-EEFE-1EBC-4045-49C914BEF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062" y="124275"/>
            <a:ext cx="837482" cy="721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328" y="2739780"/>
            <a:ext cx="426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Thesis of the Master degree in data science for risk analysis</a:t>
            </a:r>
            <a:endParaRPr lang="fr-FR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8798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Implementation</a:t>
            </a:r>
            <a:endParaRPr/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C625191B-BB76-DF6C-808D-2043E0076031}"/>
              </a:ext>
            </a:extLst>
          </p:cNvPr>
          <p:cNvSpPr/>
          <p:nvPr/>
        </p:nvSpPr>
        <p:spPr>
          <a:xfrm>
            <a:off x="120590" y="832269"/>
            <a:ext cx="3191773" cy="2792801"/>
          </a:xfrm>
          <a:prstGeom prst="roundRect">
            <a:avLst/>
          </a:prstGeom>
          <a:solidFill>
            <a:srgbClr val="DAE3F3">
              <a:alpha val="79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45" name="Picture 344">
            <a:extLst>
              <a:ext uri="{FF2B5EF4-FFF2-40B4-BE49-F238E27FC236}">
                <a16:creationId xmlns:a16="http://schemas.microsoft.com/office/drawing/2014/main" id="{56F13317-DE7E-4D68-4C96-F49A5ED0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3" y="3177933"/>
            <a:ext cx="356560" cy="360155"/>
          </a:xfrm>
          <a:prstGeom prst="rect">
            <a:avLst/>
          </a:prstGeom>
        </p:spPr>
      </p:pic>
      <p:pic>
        <p:nvPicPr>
          <p:cNvPr id="346" name="Picture 345">
            <a:extLst>
              <a:ext uri="{FF2B5EF4-FFF2-40B4-BE49-F238E27FC236}">
                <a16:creationId xmlns:a16="http://schemas.microsoft.com/office/drawing/2014/main" id="{57513408-95BF-6FA2-0D28-DDF1D842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88" y="2031340"/>
            <a:ext cx="626135" cy="381721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B60717D6-77B8-D280-23A8-DE2D8F22B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30" y="3091670"/>
            <a:ext cx="485957" cy="532684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6C9A2177-1233-5CF4-5FF3-EBD981A2D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59" y="1258557"/>
            <a:ext cx="1003542" cy="974785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CAE4BCC5-8F66-1710-9A36-94366539D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973" y="3134802"/>
            <a:ext cx="500335" cy="403287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5E96F49A-36F0-F007-61C4-814A5C7C4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510" y="3080887"/>
            <a:ext cx="460796" cy="457203"/>
          </a:xfrm>
          <a:prstGeom prst="rect">
            <a:avLst/>
          </a:prstGeom>
        </p:spPr>
      </p:pic>
      <p:pic>
        <p:nvPicPr>
          <p:cNvPr id="351" name="Picture 350">
            <a:extLst>
              <a:ext uri="{FF2B5EF4-FFF2-40B4-BE49-F238E27FC236}">
                <a16:creationId xmlns:a16="http://schemas.microsoft.com/office/drawing/2014/main" id="{473D1B3C-E954-5895-53D4-443CFEC7D4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567" y="924281"/>
            <a:ext cx="715994" cy="478769"/>
          </a:xfrm>
          <a:prstGeom prst="rect">
            <a:avLst/>
          </a:prstGeom>
        </p:spPr>
      </p:pic>
      <p:pic>
        <p:nvPicPr>
          <p:cNvPr id="352" name="Picture 351">
            <a:extLst>
              <a:ext uri="{FF2B5EF4-FFF2-40B4-BE49-F238E27FC236}">
                <a16:creationId xmlns:a16="http://schemas.microsoft.com/office/drawing/2014/main" id="{D84C7EAE-41E7-B802-3A55-56E61AA155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878" y="971010"/>
            <a:ext cx="428447" cy="403286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EF8B8EF1-6C85-95D9-6E5C-9C7FD21DA232}"/>
              </a:ext>
            </a:extLst>
          </p:cNvPr>
          <p:cNvCxnSpPr/>
          <p:nvPr/>
        </p:nvCxnSpPr>
        <p:spPr>
          <a:xfrm flipH="1">
            <a:off x="561796" y="2110956"/>
            <a:ext cx="3595" cy="9704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BE8920B-A563-E4D7-9364-221E09A79C28}"/>
              </a:ext>
            </a:extLst>
          </p:cNvPr>
          <p:cNvCxnSpPr>
            <a:cxnSpLocks/>
          </p:cNvCxnSpPr>
          <p:nvPr/>
        </p:nvCxnSpPr>
        <p:spPr>
          <a:xfrm>
            <a:off x="547419" y="2082201"/>
            <a:ext cx="733243" cy="98484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0D005345-077A-246E-2935-57214B974263}"/>
              </a:ext>
            </a:extLst>
          </p:cNvPr>
          <p:cNvCxnSpPr>
            <a:cxnSpLocks/>
          </p:cNvCxnSpPr>
          <p:nvPr/>
        </p:nvCxnSpPr>
        <p:spPr>
          <a:xfrm>
            <a:off x="594146" y="2096577"/>
            <a:ext cx="1236449" cy="95250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E1C6389C-73C9-69E9-1ACA-1918152C8D17}"/>
              </a:ext>
            </a:extLst>
          </p:cNvPr>
          <p:cNvCxnSpPr>
            <a:cxnSpLocks/>
          </p:cNvCxnSpPr>
          <p:nvPr/>
        </p:nvCxnSpPr>
        <p:spPr>
          <a:xfrm>
            <a:off x="583363" y="2096577"/>
            <a:ext cx="2066742" cy="9848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08AB4137-4668-CBEC-569F-396B3796BD17}"/>
              </a:ext>
            </a:extLst>
          </p:cNvPr>
          <p:cNvCxnSpPr>
            <a:cxnSpLocks/>
          </p:cNvCxnSpPr>
          <p:nvPr/>
        </p:nvCxnSpPr>
        <p:spPr>
          <a:xfrm>
            <a:off x="1029060" y="1956397"/>
            <a:ext cx="1416168" cy="20847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CE200411-2197-E99E-2862-D790070079B5}"/>
              </a:ext>
            </a:extLst>
          </p:cNvPr>
          <p:cNvCxnSpPr>
            <a:cxnSpLocks/>
          </p:cNvCxnSpPr>
          <p:nvPr/>
        </p:nvCxnSpPr>
        <p:spPr>
          <a:xfrm flipV="1">
            <a:off x="874502" y="1280663"/>
            <a:ext cx="388188" cy="43491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4C0C5388-71B9-8560-92B4-35CCAC8797F5}"/>
              </a:ext>
            </a:extLst>
          </p:cNvPr>
          <p:cNvCxnSpPr>
            <a:cxnSpLocks/>
          </p:cNvCxnSpPr>
          <p:nvPr/>
        </p:nvCxnSpPr>
        <p:spPr>
          <a:xfrm>
            <a:off x="1773085" y="1158453"/>
            <a:ext cx="905772" cy="107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17">
            <a:extLst>
              <a:ext uri="{FF2B5EF4-FFF2-40B4-BE49-F238E27FC236}">
                <a16:creationId xmlns:a16="http://schemas.microsoft.com/office/drawing/2014/main" id="{64591C93-A780-E719-CFFF-701450F98DF1}"/>
              </a:ext>
            </a:extLst>
          </p:cNvPr>
          <p:cNvSpPr txBox="1"/>
          <p:nvPr/>
        </p:nvSpPr>
        <p:spPr>
          <a:xfrm>
            <a:off x="254298" y="538252"/>
            <a:ext cx="3042070" cy="2923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ea typeface="+mn-lt"/>
                <a:cs typeface="+mn-lt"/>
              </a:rPr>
              <a:t>An example of an IoT environment</a:t>
            </a:r>
            <a:endParaRPr lang="en-US" sz="1300">
              <a:cs typeface="Arial"/>
            </a:endParaRPr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27802AB5-8057-5714-9650-5FE8128CB73E}"/>
              </a:ext>
            </a:extLst>
          </p:cNvPr>
          <p:cNvSpPr/>
          <p:nvPr/>
        </p:nvSpPr>
        <p:spPr>
          <a:xfrm>
            <a:off x="5095156" y="821486"/>
            <a:ext cx="3806403" cy="2932980"/>
          </a:xfrm>
          <a:prstGeom prst="roundRect">
            <a:avLst/>
          </a:prstGeom>
          <a:solidFill>
            <a:srgbClr val="DAE3F3">
              <a:alpha val="79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BB788120-3AEA-847E-366D-D3545C0DB8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1057" y="1075773"/>
            <a:ext cx="1032295" cy="696968"/>
          </a:xfrm>
          <a:prstGeom prst="rect">
            <a:avLst/>
          </a:prstGeom>
        </p:spPr>
      </p:pic>
      <p:pic>
        <p:nvPicPr>
          <p:cNvPr id="363" name="Picture 362">
            <a:extLst>
              <a:ext uri="{FF2B5EF4-FFF2-40B4-BE49-F238E27FC236}">
                <a16:creationId xmlns:a16="http://schemas.microsoft.com/office/drawing/2014/main" id="{703D28AF-EB22-C5EB-67E9-5E5531DC0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0293" y="1010548"/>
            <a:ext cx="881333" cy="841795"/>
          </a:xfrm>
          <a:prstGeom prst="rect">
            <a:avLst/>
          </a:prstGeom>
        </p:spPr>
      </p:pic>
      <p:pic>
        <p:nvPicPr>
          <p:cNvPr id="364" name="Picture 363">
            <a:extLst>
              <a:ext uri="{FF2B5EF4-FFF2-40B4-BE49-F238E27FC236}">
                <a16:creationId xmlns:a16="http://schemas.microsoft.com/office/drawing/2014/main" id="{397310BB-37F5-B647-BCFA-95B4F2D2BB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8771" y="2918873"/>
            <a:ext cx="685262" cy="508061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F3CED58C-8EF5-3C6D-533E-04B91C37F9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23607" y="2984740"/>
            <a:ext cx="524236" cy="444621"/>
          </a:xfrm>
          <a:prstGeom prst="rect">
            <a:avLst/>
          </a:prstGeom>
        </p:spPr>
      </p:pic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07CC55E-1B9A-DD9E-CE4D-406A7AAF1998}"/>
              </a:ext>
            </a:extLst>
          </p:cNvPr>
          <p:cNvCxnSpPr/>
          <p:nvPr/>
        </p:nvCxnSpPr>
        <p:spPr>
          <a:xfrm>
            <a:off x="3633159" y="2184641"/>
            <a:ext cx="1050983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7" name="Picture 366">
            <a:extLst>
              <a:ext uri="{FF2B5EF4-FFF2-40B4-BE49-F238E27FC236}">
                <a16:creationId xmlns:a16="http://schemas.microsoft.com/office/drawing/2014/main" id="{2F2A8A86-11B2-417F-869E-B1F2061392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0639" y="1742803"/>
            <a:ext cx="497818" cy="365726"/>
          </a:xfrm>
          <a:prstGeom prst="rect">
            <a:avLst/>
          </a:prstGeom>
        </p:spPr>
      </p:pic>
      <p:sp>
        <p:nvSpPr>
          <p:cNvPr id="368" name="TextBox 25">
            <a:extLst>
              <a:ext uri="{FF2B5EF4-FFF2-40B4-BE49-F238E27FC236}">
                <a16:creationId xmlns:a16="http://schemas.microsoft.com/office/drawing/2014/main" id="{B6249B84-0D0A-B9EA-71DF-7A52E4F39B77}"/>
              </a:ext>
            </a:extLst>
          </p:cNvPr>
          <p:cNvSpPr txBox="1"/>
          <p:nvPr/>
        </p:nvSpPr>
        <p:spPr>
          <a:xfrm>
            <a:off x="3456855" y="2285778"/>
            <a:ext cx="1345540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1- Collect network data and store it in a PCAP file</a:t>
            </a: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B9234C44-1CB4-3254-F0C6-5E485EC9DFC9}"/>
              </a:ext>
            </a:extLst>
          </p:cNvPr>
          <p:cNvCxnSpPr>
            <a:cxnSpLocks/>
          </p:cNvCxnSpPr>
          <p:nvPr/>
        </p:nvCxnSpPr>
        <p:spPr>
          <a:xfrm>
            <a:off x="5239828" y="1271678"/>
            <a:ext cx="641230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TextBox 27">
            <a:extLst>
              <a:ext uri="{FF2B5EF4-FFF2-40B4-BE49-F238E27FC236}">
                <a16:creationId xmlns:a16="http://schemas.microsoft.com/office/drawing/2014/main" id="{D3CD4A74-E15D-55C5-D84A-8EEB7F63E89C}"/>
              </a:ext>
            </a:extLst>
          </p:cNvPr>
          <p:cNvSpPr txBox="1"/>
          <p:nvPr/>
        </p:nvSpPr>
        <p:spPr>
          <a:xfrm>
            <a:off x="5056335" y="1367424"/>
            <a:ext cx="989701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Network data modeling in Neo4j</a:t>
            </a:r>
            <a:endParaRPr lang="en-US" sz="900">
              <a:cs typeface="Arial"/>
            </a:endParaRPr>
          </a:p>
        </p:txBody>
      </p:sp>
      <p:sp>
        <p:nvSpPr>
          <p:cNvPr id="374" name="TextBox 31">
            <a:extLst>
              <a:ext uri="{FF2B5EF4-FFF2-40B4-BE49-F238E27FC236}">
                <a16:creationId xmlns:a16="http://schemas.microsoft.com/office/drawing/2014/main" id="{B7A61AA6-B86C-7FFC-3EA9-FB7F660F282B}"/>
              </a:ext>
            </a:extLst>
          </p:cNvPr>
          <p:cNvSpPr txBox="1"/>
          <p:nvPr/>
        </p:nvSpPr>
        <p:spPr>
          <a:xfrm>
            <a:off x="7000873" y="1371975"/>
            <a:ext cx="10220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err="1">
                <a:ea typeface="+mn-lt"/>
                <a:cs typeface="+mn-lt"/>
              </a:rPr>
              <a:t>GraphSAGE</a:t>
            </a:r>
            <a:r>
              <a:rPr lang="en-US" sz="900">
                <a:ea typeface="+mn-lt"/>
                <a:cs typeface="+mn-lt"/>
              </a:rPr>
              <a:t> model training</a:t>
            </a:r>
            <a:endParaRPr lang="en-US" sz="900">
              <a:cs typeface="Arial"/>
            </a:endParaRPr>
          </a:p>
        </p:txBody>
      </p:sp>
      <p:sp>
        <p:nvSpPr>
          <p:cNvPr id="375" name="TextBox 32">
            <a:extLst>
              <a:ext uri="{FF2B5EF4-FFF2-40B4-BE49-F238E27FC236}">
                <a16:creationId xmlns:a16="http://schemas.microsoft.com/office/drawing/2014/main" id="{F427B0A6-54DF-59B8-AFFB-47206E275490}"/>
              </a:ext>
            </a:extLst>
          </p:cNvPr>
          <p:cNvSpPr txBox="1"/>
          <p:nvPr/>
        </p:nvSpPr>
        <p:spPr>
          <a:xfrm>
            <a:off x="5045551" y="3192508"/>
            <a:ext cx="98970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Generate a trained model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3A2895BB-FC49-24A7-4ED8-3BE97ADE3F51}"/>
              </a:ext>
            </a:extLst>
          </p:cNvPr>
          <p:cNvCxnSpPr>
            <a:cxnSpLocks/>
          </p:cNvCxnSpPr>
          <p:nvPr/>
        </p:nvCxnSpPr>
        <p:spPr>
          <a:xfrm flipH="1">
            <a:off x="6466933" y="1925848"/>
            <a:ext cx="5751" cy="8604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7" name="TextBox 34">
            <a:extLst>
              <a:ext uri="{FF2B5EF4-FFF2-40B4-BE49-F238E27FC236}">
                <a16:creationId xmlns:a16="http://schemas.microsoft.com/office/drawing/2014/main" id="{10E9341B-3248-D994-6636-8BC1729CEDB6}"/>
              </a:ext>
            </a:extLst>
          </p:cNvPr>
          <p:cNvSpPr txBox="1"/>
          <p:nvPr/>
        </p:nvSpPr>
        <p:spPr>
          <a:xfrm>
            <a:off x="6515635" y="2082697"/>
            <a:ext cx="1935010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Split the data into 30-second chunks and then pass it to the model in order</a:t>
            </a:r>
            <a:endParaRPr lang="en-US" sz="900">
              <a:cs typeface="Arial"/>
            </a:endParaRPr>
          </a:p>
        </p:txBody>
      </p:sp>
      <p:sp>
        <p:nvSpPr>
          <p:cNvPr id="378" name="TextBox 35">
            <a:extLst>
              <a:ext uri="{FF2B5EF4-FFF2-40B4-BE49-F238E27FC236}">
                <a16:creationId xmlns:a16="http://schemas.microsoft.com/office/drawing/2014/main" id="{E7E671EB-7FCC-E698-DD90-E6E59A24183B}"/>
              </a:ext>
            </a:extLst>
          </p:cNvPr>
          <p:cNvSpPr txBox="1"/>
          <p:nvPr/>
        </p:nvSpPr>
        <p:spPr>
          <a:xfrm>
            <a:off x="6652222" y="3160998"/>
            <a:ext cx="1065182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generate a numeric vector for each chunk</a:t>
            </a:r>
            <a:endParaRPr lang="en-US" sz="900">
              <a:cs typeface="Arial"/>
            </a:endParaRP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C8C6E1CE-DE25-BC4A-3A72-527D253D04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171" y="3965094"/>
            <a:ext cx="543466" cy="356561"/>
          </a:xfrm>
          <a:prstGeom prst="rect">
            <a:avLst/>
          </a:prstGeom>
        </p:spPr>
      </p:pic>
      <p:sp>
        <p:nvSpPr>
          <p:cNvPr id="380" name="TextBox 37">
            <a:extLst>
              <a:ext uri="{FF2B5EF4-FFF2-40B4-BE49-F238E27FC236}">
                <a16:creationId xmlns:a16="http://schemas.microsoft.com/office/drawing/2014/main" id="{B5DFBCBC-4023-9567-E65D-6BB0C9D4F185}"/>
              </a:ext>
            </a:extLst>
          </p:cNvPr>
          <p:cNvSpPr txBox="1"/>
          <p:nvPr/>
        </p:nvSpPr>
        <p:spPr>
          <a:xfrm>
            <a:off x="5397799" y="1019894"/>
            <a:ext cx="3391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cs typeface="Calibri"/>
              </a:rPr>
              <a:t>1</a:t>
            </a:r>
            <a:endParaRPr lang="en-US" sz="1000">
              <a:cs typeface="Arial"/>
            </a:endParaRPr>
          </a:p>
        </p:txBody>
      </p:sp>
      <p:sp>
        <p:nvSpPr>
          <p:cNvPr id="381" name="TextBox 38">
            <a:extLst>
              <a:ext uri="{FF2B5EF4-FFF2-40B4-BE49-F238E27FC236}">
                <a16:creationId xmlns:a16="http://schemas.microsoft.com/office/drawing/2014/main" id="{2E0E55D4-EEB7-22CF-1993-D34D3A6C981A}"/>
              </a:ext>
            </a:extLst>
          </p:cNvPr>
          <p:cNvSpPr txBox="1"/>
          <p:nvPr/>
        </p:nvSpPr>
        <p:spPr>
          <a:xfrm>
            <a:off x="7335146" y="1019893"/>
            <a:ext cx="3391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cs typeface="Calibri"/>
              </a:rPr>
              <a:t>2</a:t>
            </a:r>
            <a:endParaRPr lang="en-US" sz="1000">
              <a:cs typeface="Arial"/>
            </a:endParaRPr>
          </a:p>
        </p:txBody>
      </p:sp>
      <p:sp>
        <p:nvSpPr>
          <p:cNvPr id="382" name="TextBox 39">
            <a:extLst>
              <a:ext uri="{FF2B5EF4-FFF2-40B4-BE49-F238E27FC236}">
                <a16:creationId xmlns:a16="http://schemas.microsoft.com/office/drawing/2014/main" id="{97F35AE1-1873-D4C8-B425-4185CA56261C}"/>
              </a:ext>
            </a:extLst>
          </p:cNvPr>
          <p:cNvSpPr txBox="1"/>
          <p:nvPr/>
        </p:nvSpPr>
        <p:spPr>
          <a:xfrm>
            <a:off x="5387016" y="2863790"/>
            <a:ext cx="3391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cs typeface="Calibri"/>
              </a:rPr>
              <a:t>3</a:t>
            </a:r>
            <a:endParaRPr lang="en-US" sz="1000"/>
          </a:p>
        </p:txBody>
      </p:sp>
      <p:sp>
        <p:nvSpPr>
          <p:cNvPr id="383" name="TextBox 40">
            <a:extLst>
              <a:ext uri="{FF2B5EF4-FFF2-40B4-BE49-F238E27FC236}">
                <a16:creationId xmlns:a16="http://schemas.microsoft.com/office/drawing/2014/main" id="{5E05AA6B-F60A-7947-B135-054E2B3F243B}"/>
              </a:ext>
            </a:extLst>
          </p:cNvPr>
          <p:cNvSpPr txBox="1"/>
          <p:nvPr/>
        </p:nvSpPr>
        <p:spPr>
          <a:xfrm>
            <a:off x="6166987" y="2234780"/>
            <a:ext cx="252861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cs typeface="Calibri"/>
              </a:rPr>
              <a:t>4</a:t>
            </a:r>
            <a:endParaRPr lang="en-US" sz="1000"/>
          </a:p>
        </p:txBody>
      </p:sp>
      <p:sp>
        <p:nvSpPr>
          <p:cNvPr id="384" name="TextBox 41">
            <a:extLst>
              <a:ext uri="{FF2B5EF4-FFF2-40B4-BE49-F238E27FC236}">
                <a16:creationId xmlns:a16="http://schemas.microsoft.com/office/drawing/2014/main" id="{DAF933F5-CE50-4FFC-BBF9-5679B0D3B09D}"/>
              </a:ext>
            </a:extLst>
          </p:cNvPr>
          <p:cNvSpPr txBox="1"/>
          <p:nvPr/>
        </p:nvSpPr>
        <p:spPr>
          <a:xfrm>
            <a:off x="7000873" y="2903327"/>
            <a:ext cx="252861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cs typeface="Calibri"/>
              </a:rPr>
              <a:t>5</a:t>
            </a:r>
            <a:endParaRPr lang="en-US" sz="1000">
              <a:cs typeface="Arial"/>
            </a:endParaRPr>
          </a:p>
        </p:txBody>
      </p:sp>
      <p:sp>
        <p:nvSpPr>
          <p:cNvPr id="385" name="TextBox 42">
            <a:extLst>
              <a:ext uri="{FF2B5EF4-FFF2-40B4-BE49-F238E27FC236}">
                <a16:creationId xmlns:a16="http://schemas.microsoft.com/office/drawing/2014/main" id="{D1F338B8-0EBF-0548-4153-275849C21138}"/>
              </a:ext>
            </a:extLst>
          </p:cNvPr>
          <p:cNvSpPr txBox="1"/>
          <p:nvPr/>
        </p:nvSpPr>
        <p:spPr>
          <a:xfrm>
            <a:off x="4829892" y="538251"/>
            <a:ext cx="4163503" cy="2923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ea typeface="+mn-lt"/>
                <a:cs typeface="+mn-lt"/>
              </a:rPr>
              <a:t>Generate numerical vectors</a:t>
            </a:r>
            <a:endParaRPr lang="en-US" sz="1300">
              <a:cs typeface="Arial"/>
            </a:endParaRPr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2C5C80A0-9161-272F-EE8F-2B7AA7F5C3C7}"/>
              </a:ext>
            </a:extLst>
          </p:cNvPr>
          <p:cNvSpPr/>
          <p:nvPr/>
        </p:nvSpPr>
        <p:spPr>
          <a:xfrm>
            <a:off x="1130598" y="3883862"/>
            <a:ext cx="1549162" cy="1189726"/>
          </a:xfrm>
          <a:prstGeom prst="roundRect">
            <a:avLst/>
          </a:prstGeom>
          <a:solidFill>
            <a:srgbClr val="DAE3F3">
              <a:alpha val="79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7" name="TextBox 44">
            <a:extLst>
              <a:ext uri="{FF2B5EF4-FFF2-40B4-BE49-F238E27FC236}">
                <a16:creationId xmlns:a16="http://schemas.microsoft.com/office/drawing/2014/main" id="{C22D4B0E-11DF-57F3-C40A-D5CA85BC44F1}"/>
              </a:ext>
            </a:extLst>
          </p:cNvPr>
          <p:cNvSpPr txBox="1"/>
          <p:nvPr/>
        </p:nvSpPr>
        <p:spPr>
          <a:xfrm>
            <a:off x="-151862" y="4449570"/>
            <a:ext cx="1341945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2- Store numeric vectors with their labels in a CSV file </a:t>
            </a:r>
            <a:endParaRPr lang="en-US" sz="900">
              <a:cs typeface="Arial"/>
            </a:endParaRP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578D0436-BF22-67AE-9CE2-CCF8B000582E}"/>
              </a:ext>
            </a:extLst>
          </p:cNvPr>
          <p:cNvCxnSpPr>
            <a:cxnSpLocks/>
          </p:cNvCxnSpPr>
          <p:nvPr/>
        </p:nvCxnSpPr>
        <p:spPr>
          <a:xfrm>
            <a:off x="49601" y="4359216"/>
            <a:ext cx="943153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9" name="Picture 388">
            <a:extLst>
              <a:ext uri="{FF2B5EF4-FFF2-40B4-BE49-F238E27FC236}">
                <a16:creationId xmlns:a16="http://schemas.microsoft.com/office/drawing/2014/main" id="{4678B78C-0A77-57E2-CD2B-634C4A1058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0803" y="3965093"/>
            <a:ext cx="575815" cy="399691"/>
          </a:xfrm>
          <a:prstGeom prst="rect">
            <a:avLst/>
          </a:prstGeom>
        </p:spPr>
      </p:pic>
      <p:sp>
        <p:nvSpPr>
          <p:cNvPr id="390" name="TextBox 47">
            <a:extLst>
              <a:ext uri="{FF2B5EF4-FFF2-40B4-BE49-F238E27FC236}">
                <a16:creationId xmlns:a16="http://schemas.microsoft.com/office/drawing/2014/main" id="{7794F01A-DCDB-1E40-E8F0-EED22D5343AA}"/>
              </a:ext>
            </a:extLst>
          </p:cNvPr>
          <p:cNvSpPr txBox="1"/>
          <p:nvPr/>
        </p:nvSpPr>
        <p:spPr>
          <a:xfrm>
            <a:off x="1113346" y="4447772"/>
            <a:ext cx="1571983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Training a new AI model based on data stored in a CSV file</a:t>
            </a:r>
            <a:endParaRPr lang="en-US" sz="900">
              <a:cs typeface="Arial"/>
            </a:endParaRPr>
          </a:p>
        </p:txBody>
      </p:sp>
      <p:sp>
        <p:nvSpPr>
          <p:cNvPr id="392" name="TextBox 49">
            <a:extLst>
              <a:ext uri="{FF2B5EF4-FFF2-40B4-BE49-F238E27FC236}">
                <a16:creationId xmlns:a16="http://schemas.microsoft.com/office/drawing/2014/main" id="{9FD95DC6-7D45-DA5D-A5D1-3D116B0C634C}"/>
              </a:ext>
            </a:extLst>
          </p:cNvPr>
          <p:cNvSpPr txBox="1"/>
          <p:nvPr/>
        </p:nvSpPr>
        <p:spPr>
          <a:xfrm>
            <a:off x="775476" y="3622195"/>
            <a:ext cx="2326797" cy="2923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ea typeface="+mn-lt"/>
                <a:cs typeface="+mn-lt"/>
              </a:rPr>
              <a:t>Building a second AI model</a:t>
            </a:r>
            <a:endParaRPr lang="en-US" sz="1300">
              <a:cs typeface="Arial"/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5DDDF09E-D60C-B8A8-873D-24DF1DC51035}"/>
              </a:ext>
            </a:extLst>
          </p:cNvPr>
          <p:cNvCxnSpPr>
            <a:cxnSpLocks/>
          </p:cNvCxnSpPr>
          <p:nvPr/>
        </p:nvCxnSpPr>
        <p:spPr>
          <a:xfrm flipH="1">
            <a:off x="4414564" y="3478603"/>
            <a:ext cx="1774169" cy="7921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4" name="TextBox 51">
            <a:extLst>
              <a:ext uri="{FF2B5EF4-FFF2-40B4-BE49-F238E27FC236}">
                <a16:creationId xmlns:a16="http://schemas.microsoft.com/office/drawing/2014/main" id="{D09225BC-9A34-8BDC-4B09-DEABF2C1F6CF}"/>
              </a:ext>
            </a:extLst>
          </p:cNvPr>
          <p:cNvSpPr txBox="1"/>
          <p:nvPr/>
        </p:nvSpPr>
        <p:spPr>
          <a:xfrm>
            <a:off x="5200109" y="3841738"/>
            <a:ext cx="1600737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ea typeface="+mn-lt"/>
                <a:cs typeface="+mn-lt"/>
              </a:rPr>
              <a:t>3- Taking the first model</a:t>
            </a:r>
            <a:endParaRPr lang="en-US" sz="1000">
              <a:cs typeface="Arial"/>
            </a:endParaRP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BAF75F3A-1133-9524-FB5A-BCB1992E5DCD}"/>
              </a:ext>
            </a:extLst>
          </p:cNvPr>
          <p:cNvCxnSpPr>
            <a:cxnSpLocks/>
          </p:cNvCxnSpPr>
          <p:nvPr/>
        </p:nvCxnSpPr>
        <p:spPr>
          <a:xfrm flipV="1">
            <a:off x="2957419" y="4791973"/>
            <a:ext cx="2920037" cy="812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7" name="TextBox 54">
            <a:extLst>
              <a:ext uri="{FF2B5EF4-FFF2-40B4-BE49-F238E27FC236}">
                <a16:creationId xmlns:a16="http://schemas.microsoft.com/office/drawing/2014/main" id="{7E457766-8094-F16D-58FE-41B6E0DF4B4B}"/>
              </a:ext>
            </a:extLst>
          </p:cNvPr>
          <p:cNvSpPr txBox="1"/>
          <p:nvPr/>
        </p:nvSpPr>
        <p:spPr>
          <a:xfrm>
            <a:off x="3503581" y="4859441"/>
            <a:ext cx="1834368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ea typeface="+mn-lt"/>
                <a:cs typeface="+mn-lt"/>
              </a:rPr>
              <a:t>4- Taking the second model</a:t>
            </a:r>
            <a:endParaRPr lang="en-US" sz="900">
              <a:cs typeface="Arial"/>
            </a:endParaRPr>
          </a:p>
        </p:txBody>
      </p: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A05DCFC7-D762-071A-83EC-2D819F9957CC}"/>
              </a:ext>
            </a:extLst>
          </p:cNvPr>
          <p:cNvCxnSpPr>
            <a:cxnSpLocks/>
          </p:cNvCxnSpPr>
          <p:nvPr/>
        </p:nvCxnSpPr>
        <p:spPr>
          <a:xfrm>
            <a:off x="3209024" y="3579241"/>
            <a:ext cx="673577" cy="7023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" name="TextBox 56">
            <a:extLst>
              <a:ext uri="{FF2B5EF4-FFF2-40B4-BE49-F238E27FC236}">
                <a16:creationId xmlns:a16="http://schemas.microsoft.com/office/drawing/2014/main" id="{E3AE3C3B-655B-27A3-E6AE-86645216E1A6}"/>
              </a:ext>
            </a:extLst>
          </p:cNvPr>
          <p:cNvSpPr txBox="1"/>
          <p:nvPr/>
        </p:nvSpPr>
        <p:spPr>
          <a:xfrm>
            <a:off x="3316676" y="3284885"/>
            <a:ext cx="1625898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2060"/>
                </a:solidFill>
                <a:ea typeface="+mn-lt"/>
                <a:cs typeface="+mn-lt"/>
              </a:rPr>
              <a:t>5- Continuously collect data for the last 30 s, modeling them in Neo4j, and  generate a numeric vector </a:t>
            </a:r>
            <a:endParaRPr lang="en-US" sz="900" b="1">
              <a:solidFill>
                <a:srgbClr val="002060"/>
              </a:solidFill>
              <a:cs typeface="Calibri"/>
            </a:endParaRP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A9A33BA2-FEFD-58F8-FAA8-972617594CC4}"/>
              </a:ext>
            </a:extLst>
          </p:cNvPr>
          <p:cNvCxnSpPr>
            <a:cxnSpLocks/>
          </p:cNvCxnSpPr>
          <p:nvPr/>
        </p:nvCxnSpPr>
        <p:spPr>
          <a:xfrm>
            <a:off x="4470637" y="4625193"/>
            <a:ext cx="1694366" cy="3019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1" name="TextBox 58">
            <a:extLst>
              <a:ext uri="{FF2B5EF4-FFF2-40B4-BE49-F238E27FC236}">
                <a16:creationId xmlns:a16="http://schemas.microsoft.com/office/drawing/2014/main" id="{C1F5F4BC-05B1-A141-D201-11B5043E24D8}"/>
              </a:ext>
            </a:extLst>
          </p:cNvPr>
          <p:cNvSpPr txBox="1"/>
          <p:nvPr/>
        </p:nvSpPr>
        <p:spPr>
          <a:xfrm>
            <a:off x="4448893" y="4301359"/>
            <a:ext cx="18954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2060"/>
                </a:solidFill>
                <a:ea typeface="+mn-lt"/>
                <a:cs typeface="+mn-lt"/>
              </a:rPr>
              <a:t>6- Feeding the output vector to the second model</a:t>
            </a:r>
            <a:endParaRPr lang="en-US" sz="900" b="1">
              <a:solidFill>
                <a:srgbClr val="002060"/>
              </a:solidFill>
              <a:cs typeface="Calibri"/>
            </a:endParaRP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FE9FE570-3E1C-EFED-AF4D-1F06896A7CCC}"/>
              </a:ext>
            </a:extLst>
          </p:cNvPr>
          <p:cNvCxnSpPr/>
          <p:nvPr/>
        </p:nvCxnSpPr>
        <p:spPr>
          <a:xfrm flipV="1">
            <a:off x="6828527" y="4371436"/>
            <a:ext cx="1097710" cy="199845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CD986DB5-8C33-8294-B1D7-593CF9EE08A8}"/>
              </a:ext>
            </a:extLst>
          </p:cNvPr>
          <p:cNvCxnSpPr>
            <a:cxnSpLocks/>
          </p:cNvCxnSpPr>
          <p:nvPr/>
        </p:nvCxnSpPr>
        <p:spPr>
          <a:xfrm>
            <a:off x="6828526" y="4614414"/>
            <a:ext cx="1097712" cy="16677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61">
            <a:extLst>
              <a:ext uri="{FF2B5EF4-FFF2-40B4-BE49-F238E27FC236}">
                <a16:creationId xmlns:a16="http://schemas.microsoft.com/office/drawing/2014/main" id="{1EC3C5F5-8BE5-FC87-DC8C-B254D695E6FB}"/>
              </a:ext>
            </a:extLst>
          </p:cNvPr>
          <p:cNvSpPr txBox="1"/>
          <p:nvPr/>
        </p:nvSpPr>
        <p:spPr>
          <a:xfrm>
            <a:off x="7931810" y="4208074"/>
            <a:ext cx="889060" cy="323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B050"/>
                </a:solidFill>
                <a:ea typeface="+mn-lt"/>
                <a:cs typeface="+mn-lt"/>
              </a:rPr>
              <a:t>Normal</a:t>
            </a:r>
            <a:endParaRPr lang="en-US" sz="1500" b="1">
              <a:solidFill>
                <a:srgbClr val="00B050"/>
              </a:solidFill>
            </a:endParaRPr>
          </a:p>
        </p:txBody>
      </p:sp>
      <p:sp>
        <p:nvSpPr>
          <p:cNvPr id="405" name="TextBox 62">
            <a:extLst>
              <a:ext uri="{FF2B5EF4-FFF2-40B4-BE49-F238E27FC236}">
                <a16:creationId xmlns:a16="http://schemas.microsoft.com/office/drawing/2014/main" id="{A20572EB-84EA-5BE2-29DC-92D4AB834C90}"/>
              </a:ext>
            </a:extLst>
          </p:cNvPr>
          <p:cNvSpPr txBox="1"/>
          <p:nvPr/>
        </p:nvSpPr>
        <p:spPr>
          <a:xfrm>
            <a:off x="7931808" y="4610641"/>
            <a:ext cx="1108314" cy="323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C00000"/>
                </a:solidFill>
                <a:ea typeface="+mn-lt"/>
                <a:cs typeface="+mn-lt"/>
              </a:rPr>
              <a:t>Abnormal</a:t>
            </a:r>
            <a:endParaRPr lang="en-US" sz="1500" b="1">
              <a:solidFill>
                <a:srgbClr val="C00000"/>
              </a:solidFill>
            </a:endParaRP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A5542DC2-E169-37B8-E41F-2D3E58B76BA3}"/>
              </a:ext>
            </a:extLst>
          </p:cNvPr>
          <p:cNvCxnSpPr>
            <a:cxnSpLocks/>
          </p:cNvCxnSpPr>
          <p:nvPr/>
        </p:nvCxnSpPr>
        <p:spPr>
          <a:xfrm>
            <a:off x="7180770" y="1293244"/>
            <a:ext cx="641230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CFE6EF9F-95B9-4212-1792-F4AA48292D1F}"/>
              </a:ext>
            </a:extLst>
          </p:cNvPr>
          <p:cNvCxnSpPr>
            <a:cxnSpLocks/>
          </p:cNvCxnSpPr>
          <p:nvPr/>
        </p:nvCxnSpPr>
        <p:spPr>
          <a:xfrm>
            <a:off x="5239828" y="3126357"/>
            <a:ext cx="641230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8572A01E-601D-561E-D19B-84C2F297B93F}"/>
              </a:ext>
            </a:extLst>
          </p:cNvPr>
          <p:cNvCxnSpPr>
            <a:cxnSpLocks/>
          </p:cNvCxnSpPr>
          <p:nvPr/>
        </p:nvCxnSpPr>
        <p:spPr>
          <a:xfrm>
            <a:off x="6857280" y="3126357"/>
            <a:ext cx="641230" cy="50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" name="Picture 408">
            <a:extLst>
              <a:ext uri="{FF2B5EF4-FFF2-40B4-BE49-F238E27FC236}">
                <a16:creationId xmlns:a16="http://schemas.microsoft.com/office/drawing/2014/main" id="{AEB95AD1-7C9A-FFF8-9B3C-B5880B515E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2771" y="4234401"/>
            <a:ext cx="685262" cy="508061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4533ABB6-F32E-813E-6DBC-BAEE02245D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5936" y="4407196"/>
            <a:ext cx="575815" cy="39969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51429" y="4890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52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/>
      <p:bldP spid="368" grpId="0"/>
      <p:bldP spid="370" grpId="0"/>
      <p:bldP spid="374" grpId="0"/>
      <p:bldP spid="375" grpId="0"/>
      <p:bldP spid="377" grpId="0"/>
      <p:bldP spid="378" grpId="0"/>
      <p:bldP spid="380" grpId="0"/>
      <p:bldP spid="381" grpId="0"/>
      <p:bldP spid="382" grpId="0"/>
      <p:bldP spid="383" grpId="0"/>
      <p:bldP spid="384" grpId="0"/>
      <p:bldP spid="385" grpId="0"/>
      <p:bldP spid="386" grpId="0" animBg="1"/>
      <p:bldP spid="387" grpId="0"/>
      <p:bldP spid="390" grpId="0"/>
      <p:bldP spid="392" grpId="0"/>
      <p:bldP spid="394" grpId="0"/>
      <p:bldP spid="397" grpId="0"/>
      <p:bldP spid="399" grpId="0"/>
      <p:bldP spid="401" grpId="0"/>
      <p:bldP spid="404" grpId="0" animBg="1"/>
      <p:bldP spid="4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48A-82FA-C468-87FF-648FA9A2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Results (1/2)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340319-88EE-082A-D4E0-0BD46B7F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5" y="1002975"/>
            <a:ext cx="8242538" cy="3795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1429" y="4789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9463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48A-82FA-C468-87FF-648FA9A2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Results (2/2)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B47FD92-61A6-AD96-DBC0-5BFA0C4D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4" y="912291"/>
            <a:ext cx="8242538" cy="390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1429" y="4789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1602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89DB-3A68-BB8D-4DCC-ABEF5FC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CA80F-DAB9-5D3A-16F6-AC72EB5F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13168"/>
              </p:ext>
            </p:extLst>
          </p:nvPr>
        </p:nvGraphicFramePr>
        <p:xfrm>
          <a:off x="808726" y="1434141"/>
          <a:ext cx="7514488" cy="28147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8622">
                  <a:extLst>
                    <a:ext uri="{9D8B030D-6E8A-4147-A177-3AD203B41FA5}">
                      <a16:colId xmlns:a16="http://schemas.microsoft.com/office/drawing/2014/main" val="1277899340"/>
                    </a:ext>
                  </a:extLst>
                </a:gridCol>
                <a:gridCol w="1878622">
                  <a:extLst>
                    <a:ext uri="{9D8B030D-6E8A-4147-A177-3AD203B41FA5}">
                      <a16:colId xmlns:a16="http://schemas.microsoft.com/office/drawing/2014/main" val="3480578319"/>
                    </a:ext>
                  </a:extLst>
                </a:gridCol>
                <a:gridCol w="1878622">
                  <a:extLst>
                    <a:ext uri="{9D8B030D-6E8A-4147-A177-3AD203B41FA5}">
                      <a16:colId xmlns:a16="http://schemas.microsoft.com/office/drawing/2014/main" val="3057562445"/>
                    </a:ext>
                  </a:extLst>
                </a:gridCol>
                <a:gridCol w="1878622">
                  <a:extLst>
                    <a:ext uri="{9D8B030D-6E8A-4147-A177-3AD203B41FA5}">
                      <a16:colId xmlns:a16="http://schemas.microsoft.com/office/drawing/2014/main" val="1338203703"/>
                    </a:ext>
                  </a:extLst>
                </a:gridCol>
              </a:tblGrid>
              <a:tr h="56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Approaches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Recall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568388"/>
                  </a:ext>
                </a:extLst>
              </a:tr>
              <a:tr h="56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GODIT 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not mentioned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98%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92%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578143"/>
                  </a:ext>
                </a:extLst>
              </a:tr>
              <a:tr h="56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HCNN 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98%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not mentioned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not mentioned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690124"/>
                  </a:ext>
                </a:extLst>
              </a:tr>
              <a:tr h="56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E-</a:t>
                      </a:r>
                      <a:r>
                        <a:rPr lang="en-US" sz="1400" u="none" strike="noStrike" noProof="0" dirty="0" err="1"/>
                        <a:t>GraphSAGE</a:t>
                      </a:r>
                      <a:r>
                        <a:rPr lang="en-US" sz="1400" u="none" strike="noStrike" noProof="0" dirty="0"/>
                        <a:t>  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97%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100% 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97%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2604"/>
                  </a:ext>
                </a:extLst>
              </a:tr>
              <a:tr h="56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Our approach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99% 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/>
                        <a:t>98%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98% 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849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51429" y="4789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1044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599012" y="1192433"/>
            <a:ext cx="1956761" cy="276317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87399"/>
            <a:ext cx="2653511" cy="596100"/>
            <a:chOff x="457188" y="1187399"/>
            <a:chExt cx="2653511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73" name="Google Shape;1973;p38"/>
            <p:cNvSpPr txBox="1"/>
            <p:nvPr/>
          </p:nvSpPr>
          <p:spPr>
            <a:xfrm>
              <a:off x="457188" y="13499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IoT improves quality of life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653473" cy="596100"/>
            <a:chOff x="6033300" y="1187400"/>
            <a:chExt cx="2653473" cy="596100"/>
          </a:xfrm>
        </p:grpSpPr>
        <p:sp>
          <p:nvSpPr>
            <p:cNvPr id="1977" name="Google Shape;1977;p38"/>
            <p:cNvSpPr txBox="1"/>
            <p:nvPr/>
          </p:nvSpPr>
          <p:spPr>
            <a:xfrm>
              <a:off x="6705573" y="131549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IoT is vulnerable to cyber-attacks 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03283" y="2661981"/>
            <a:ext cx="2707415" cy="676856"/>
            <a:chOff x="403283" y="2585669"/>
            <a:chExt cx="2707415" cy="676856"/>
          </a:xfrm>
        </p:grpSpPr>
        <p:sp>
          <p:nvSpPr>
            <p:cNvPr id="1982" name="Google Shape;1982;p38"/>
            <p:cNvSpPr txBox="1"/>
            <p:nvPr/>
          </p:nvSpPr>
          <p:spPr>
            <a:xfrm>
              <a:off x="403283" y="2585669"/>
              <a:ext cx="2067464" cy="676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 modern intrusion detection system is needed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3228434" y="4140491"/>
            <a:ext cx="2707415" cy="817035"/>
            <a:chOff x="403283" y="3989529"/>
            <a:chExt cx="2707415" cy="817035"/>
          </a:xfrm>
        </p:grpSpPr>
        <p:sp>
          <p:nvSpPr>
            <p:cNvPr id="1987" name="Google Shape;1987;p38"/>
            <p:cNvSpPr txBox="1"/>
            <p:nvPr/>
          </p:nvSpPr>
          <p:spPr>
            <a:xfrm>
              <a:off x="403283" y="3989529"/>
              <a:ext cx="2089030" cy="81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Our approach has outperformed existing ones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04641"/>
            <a:ext cx="3106396" cy="741554"/>
            <a:chOff x="6033300" y="2541465"/>
            <a:chExt cx="3106396" cy="741554"/>
          </a:xfrm>
        </p:grpSpPr>
        <p:sp>
          <p:nvSpPr>
            <p:cNvPr id="1992" name="Google Shape;1992;p38"/>
            <p:cNvSpPr txBox="1"/>
            <p:nvPr/>
          </p:nvSpPr>
          <p:spPr>
            <a:xfrm>
              <a:off x="6608563" y="2541465"/>
              <a:ext cx="2531133" cy="741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state-of-the-art proves that graph-based techniques have given good results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02427" y="3502156"/>
            <a:ext cx="1949779" cy="3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 for cyber-security</a:t>
            </a:r>
            <a:endParaRPr lang="en-US"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51429" y="4789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0A9-4ED1-3F81-7385-03DE40E7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8EC44-0AF5-7303-BA92-DE7FB4DBAA1B}"/>
              </a:ext>
            </a:extLst>
          </p:cNvPr>
          <p:cNvSpPr txBox="1"/>
          <p:nvPr/>
        </p:nvSpPr>
        <p:spPr>
          <a:xfrm>
            <a:off x="496019" y="1056735"/>
            <a:ext cx="82358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200" dirty="0"/>
              <a:t>[1] Jia, </a:t>
            </a:r>
            <a:r>
              <a:rPr lang="en-US" sz="1200" dirty="0" err="1"/>
              <a:t>Yizhen</a:t>
            </a:r>
            <a:r>
              <a:rPr lang="en-US" sz="1200" dirty="0"/>
              <a:t>, Xiao, </a:t>
            </a:r>
            <a:r>
              <a:rPr lang="en-US" sz="1200" dirty="0" err="1"/>
              <a:t>Yinhao</a:t>
            </a:r>
            <a:r>
              <a:rPr lang="en-US" sz="1200" dirty="0"/>
              <a:t>, Yu, </a:t>
            </a:r>
            <a:r>
              <a:rPr lang="en-US" sz="1200" dirty="0" err="1"/>
              <a:t>Jiguo</a:t>
            </a:r>
            <a:r>
              <a:rPr lang="en-US" sz="1200" dirty="0"/>
              <a:t>, Cheng, Xiuzhen, Liang, </a:t>
            </a:r>
            <a:r>
              <a:rPr lang="en-US" sz="1200" dirty="0" err="1"/>
              <a:t>Zhenkai</a:t>
            </a:r>
            <a:r>
              <a:rPr lang="en-US" sz="1200" dirty="0"/>
              <a:t>, and Wan, </a:t>
            </a:r>
            <a:r>
              <a:rPr lang="en-US" sz="1200" dirty="0" err="1"/>
              <a:t>Zhiguo</a:t>
            </a:r>
            <a:r>
              <a:rPr lang="en-US" sz="1200" dirty="0"/>
              <a:t> (2018). “A novel graph-based mechanism for identifying traffic vulnerabilities in smart home IoT”. In: IEEE INFOCOM 2018-IEEE Conference on Computer Communications. IEEE, pp. 1493–1501.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Char char="•"/>
            </a:pPr>
            <a:r>
              <a:rPr lang="en-US" sz="1200" dirty="0"/>
              <a:t>[2] Paudel, Ramesh, Muncy, Timothy, and Eberle, William (2019). “Detecting DoS attack in smart home IoT devices using a graph-based approach”. In: 2019 IEEE International Conference on Big Data (Big Data). IEEE, pp. 5249–5258.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Char char="•"/>
            </a:pPr>
            <a:r>
              <a:rPr lang="en-US" sz="1200" dirty="0"/>
              <a:t>[3] Nguyen, Huy-Trung, Ngo, Quoc-Dung, and Le, Van-Hoang (2020). “A novel graph-based approach for IoT botnet detection”. In: International Journal of Information Security 19.5, pp. 567–577.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Char char="•"/>
            </a:pPr>
            <a:r>
              <a:rPr lang="en-US" sz="1200" dirty="0"/>
              <a:t>[4] </a:t>
            </a:r>
            <a:r>
              <a:rPr lang="en-US" sz="1200" dirty="0" err="1"/>
              <a:t>Smys</a:t>
            </a:r>
            <a:r>
              <a:rPr lang="en-US" sz="1200" dirty="0"/>
              <a:t>, S, Basar, Abul, Wang, </a:t>
            </a:r>
            <a:r>
              <a:rPr lang="en-US" sz="1200" dirty="0" err="1"/>
              <a:t>Haoxiang</a:t>
            </a:r>
            <a:r>
              <a:rPr lang="en-US" sz="1200" dirty="0"/>
              <a:t>, et al. (2020). “Hybrid intrusion detection system for internet of things (IoT)”. In: Journal of ISMAC 2.04, pp. 190–199.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Char char="•"/>
            </a:pPr>
            <a:r>
              <a:rPr lang="en-US" sz="1200" dirty="0"/>
              <a:t>[5] Mills, Ryan, </a:t>
            </a:r>
            <a:r>
              <a:rPr lang="en-US" sz="1200" dirty="0" err="1"/>
              <a:t>Marnerides</a:t>
            </a:r>
            <a:r>
              <a:rPr lang="en-US" sz="1200" dirty="0"/>
              <a:t>, Angelos K, Broadbent, Matthew, and Race, Nicholas (2021). “Practical intrusion detection of emerging threats”. In: IEEE Transactions on Network and Service Management 19.1, pp. 582–600.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Char char="•"/>
            </a:pPr>
            <a:r>
              <a:rPr lang="en-US" sz="1200" dirty="0"/>
              <a:t>[6] Lo, Wai Weng, </a:t>
            </a:r>
            <a:r>
              <a:rPr lang="en-US" sz="1200" dirty="0" err="1"/>
              <a:t>Layeghy</a:t>
            </a:r>
            <a:r>
              <a:rPr lang="en-US" sz="1200" dirty="0"/>
              <a:t>, Siamak, Sarhan, Mohanad, Gallagher, Marcus, and Portmann, Marius (2022). “E-</a:t>
            </a:r>
            <a:r>
              <a:rPr lang="en-US" sz="1200" dirty="0" err="1"/>
              <a:t>GraphSAGE</a:t>
            </a:r>
            <a:r>
              <a:rPr lang="en-US" sz="1200" dirty="0"/>
              <a:t>: A Graph Neural Network based Intrusion Detection System for IoT”. In: NOMS 2022-2022 IEEE/IFIP Network Operations and Management Symposium. IEEE, pp. 1–9.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51429" y="4789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090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18D7-BCF3-F153-F71F-DA7B3B9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0673"/>
            <a:ext cx="8229600" cy="781154"/>
          </a:xfrm>
        </p:spPr>
        <p:txBody>
          <a:bodyPr>
            <a:no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9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38" y="120044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664260" cy="596100"/>
            <a:chOff x="6033350" y="1109875"/>
            <a:chExt cx="2664260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16410" y="120044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Background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5" cy="596100"/>
            <a:chOff x="3297248" y="2589598"/>
            <a:chExt cx="2653505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53" y="26753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Related works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653505" cy="596100"/>
            <a:chOff x="3297248" y="4055023"/>
            <a:chExt cx="2653505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53" y="415033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 problem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653515" cy="596100"/>
            <a:chOff x="6033350" y="2616950"/>
            <a:chExt cx="2653515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65" y="274979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1" y="4056000"/>
            <a:ext cx="2869137" cy="596100"/>
            <a:chOff x="6033350" y="4056000"/>
            <a:chExt cx="2758819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651712" y="4150345"/>
              <a:ext cx="2140457" cy="418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 and evaluation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11918" cy="842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/>
        </p:nvSpPr>
        <p:spPr>
          <a:xfrm>
            <a:off x="31606" y="164753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IoT systems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392502" y="20659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2216449" y="1569212"/>
            <a:ext cx="2096681" cy="157332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4165941" y="1307057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327158" y="1466207"/>
            <a:ext cx="4519973" cy="331813"/>
            <a:chOff x="4122280" y="1390725"/>
            <a:chExt cx="451997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208167" y="1390738"/>
              <a:ext cx="243408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dirty="0">
                  <a:ea typeface="Roboto"/>
                  <a:sym typeface="Roboto"/>
                </a:rPr>
                <a:t>Some intelligent objects can be controlled remotely</a:t>
              </a:r>
              <a:endParaRPr lang="en" dirty="0">
                <a:ea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2215191" y="2416116"/>
            <a:ext cx="2122137" cy="80315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 rot="480000">
            <a:off x="2222200" y="3225920"/>
            <a:ext cx="2019223" cy="332579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4112026" y="3173177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273243" y="3332326"/>
            <a:ext cx="4455275" cy="331801"/>
            <a:chOff x="4122280" y="3397024"/>
            <a:chExt cx="4455275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434610" y="3397024"/>
              <a:ext cx="214294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>
                  <a:ea typeface="Roboto"/>
                  <a:sym typeface="Roboto"/>
                </a:rPr>
                <a:t>IoT security fails to keep up</a:t>
              </a:r>
              <a:endParaRPr lang="en-US"/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Security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4133592" y="2256291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307526" y="2415441"/>
            <a:ext cx="4410209" cy="331806"/>
            <a:chOff x="4134997" y="2393875"/>
            <a:chExt cx="4410209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359129" y="2393881"/>
              <a:ext cx="218607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dirty="0">
                  <a:ea typeface="Roboto"/>
                  <a:sym typeface="Roboto"/>
                </a:rPr>
                <a:t>Computing power and storage capacity</a:t>
              </a:r>
              <a:endParaRPr lang="en-US" dirty="0"/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Limitation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 rot="180000">
            <a:off x="2124390" y="3391750"/>
            <a:ext cx="2179685" cy="1225490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4101243" y="4122412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262460" y="4281554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Graph &amp; Artificial Intelligence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Attacks Detection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0C87BF6-FA30-B988-EBF1-93A79074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2172587"/>
            <a:ext cx="2344228" cy="215698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20659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Related Works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447136" y="962025"/>
            <a:ext cx="1719964" cy="1606073"/>
            <a:chOff x="447136" y="962025"/>
            <a:chExt cx="1719964" cy="1606073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2018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Jia et al. [1]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447136" y="1995047"/>
              <a:ext cx="1715009" cy="57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ea typeface="Roboto"/>
                  <a:sym typeface="Roboto"/>
                </a:rPr>
                <a:t>IoT systems potential vulnerabilities</a:t>
              </a:r>
              <a:endParaRPr sz="1200"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2019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Paudel, Muncy, et al. [2]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Detecting DOS attacks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2020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Nguyen et al. [3]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Detecting IoT botnet attacks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9528" cy="1606073"/>
            <a:chOff x="6991200" y="962025"/>
            <a:chExt cx="1639528" cy="1606073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2020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Smys et al. [4]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639528" cy="57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Detecting IoT intrusions using deep learning</a:t>
              </a:r>
              <a:endParaRPr lang="en" sz="120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2633318" y="3169181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2709518" y="3169181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2021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sym typeface="Fira Sans Extra Condensed"/>
                </a:rPr>
                <a:t>Mills et al. [5]</a:t>
              </a: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Detecting attacks in real-time</a:t>
              </a:r>
            </a:p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4785918" y="3169181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4862118" y="3169181"/>
            <a:ext cx="1697824" cy="1638425"/>
            <a:chOff x="3762250" y="3093700"/>
            <a:chExt cx="1697824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2022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 et al. [6]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697824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 graph-based method for detecting attacks in IoT</a:t>
              </a:r>
              <a:endParaRPr lang="en" sz="120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cxnSpLocks/>
          </p:cNvCxnSpPr>
          <p:nvPr/>
        </p:nvCxnSpPr>
        <p:spPr>
          <a:xfrm>
            <a:off x="4405118" y="4045481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5432781" y="801062"/>
            <a:ext cx="454556" cy="42816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TextBox 43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0" animBg="1"/>
      <p:bldP spid="896" grpId="0" animBg="1"/>
      <p:bldP spid="902" grpId="0" animBg="1"/>
      <p:bldP spid="911" grpId="0" animBg="1"/>
      <p:bldP spid="9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Challenges</a:t>
            </a:r>
            <a:endParaRPr lang="en" b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065780"/>
            <a:ext cx="3396552" cy="849384"/>
            <a:chOff x="457198" y="1065780"/>
            <a:chExt cx="3396552" cy="849384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065780"/>
              <a:ext cx="2789926" cy="849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IoT devices and sensors are not as secure as machines in traditional networks</a:t>
              </a:r>
              <a:endParaRPr lang="en-US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67981" y="2365841"/>
            <a:ext cx="3396552" cy="730771"/>
            <a:chOff x="457198" y="2107049"/>
            <a:chExt cx="3396552" cy="730771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107049"/>
              <a:ext cx="2779143" cy="730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Limitations in memory and computing power of devices</a:t>
              </a:r>
              <a:endParaRPr lang="en-US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67981" y="3709034"/>
            <a:ext cx="3396552" cy="709205"/>
            <a:chOff x="457198" y="3083619"/>
            <a:chExt cx="3396552" cy="709205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083619"/>
              <a:ext cx="2757577" cy="709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IoT applications generates a large amount of data </a:t>
              </a:r>
              <a:endParaRPr lang="en-US"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cxnSpLocks/>
          </p:cNvCxnSpPr>
          <p:nvPr/>
        </p:nvCxnSpPr>
        <p:spPr>
          <a:xfrm flipH="1">
            <a:off x="3875416" y="2426726"/>
            <a:ext cx="3074466" cy="24800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cxnSpLocks/>
          </p:cNvCxnSpPr>
          <p:nvPr/>
        </p:nvCxnSpPr>
        <p:spPr>
          <a:xfrm flipH="1">
            <a:off x="3864633" y="2502207"/>
            <a:ext cx="3020451" cy="154798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TextBox 56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Research problem</a:t>
            </a:r>
            <a:endParaRPr dirty="0"/>
          </a:p>
        </p:txBody>
      </p:sp>
      <p:grpSp>
        <p:nvGrpSpPr>
          <p:cNvPr id="485" name="Google Shape;485;p19"/>
          <p:cNvGrpSpPr/>
          <p:nvPr/>
        </p:nvGrpSpPr>
        <p:grpSpPr>
          <a:xfrm>
            <a:off x="788015" y="1211750"/>
            <a:ext cx="1981200" cy="3178613"/>
            <a:chOff x="788015" y="1211750"/>
            <a:chExt cx="1981200" cy="31786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IoT is Important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89118" y="1211750"/>
            <a:ext cx="2020782" cy="3843703"/>
            <a:chOff x="6389118" y="1211750"/>
            <a:chExt cx="2020782" cy="384370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89118" y="41825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IoT Security is also Improtant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428700" y="4270767"/>
              <a:ext cx="1981200" cy="784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1200" dirty="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cxnSpLocks/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cxnSpLocks/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644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456822"/>
            <a:ext cx="0" cy="6018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cxnSpLocks/>
            <a:stCxn id="492" idx="4"/>
          </p:cNvCxnSpPr>
          <p:nvPr/>
        </p:nvCxnSpPr>
        <p:spPr>
          <a:xfrm>
            <a:off x="7365385" y="1996550"/>
            <a:ext cx="0" cy="5047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cxnSpLocks/>
          </p:cNvCxnSpPr>
          <p:nvPr/>
        </p:nvCxnSpPr>
        <p:spPr>
          <a:xfrm>
            <a:off x="7365400" y="3510737"/>
            <a:ext cx="0" cy="5047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402B5170-D57E-271A-A87F-6BC0BEF9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4" y="2698988"/>
            <a:ext cx="802257" cy="74834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FD4A62F-4490-7E3C-6913-8237B0BE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92" y="2591159"/>
            <a:ext cx="964002" cy="877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D8F66-BC29-F9C9-5C5B-DF6E46D4867E}"/>
              </a:ext>
            </a:extLst>
          </p:cNvPr>
          <p:cNvSpPr txBox="1"/>
          <p:nvPr/>
        </p:nvSpPr>
        <p:spPr>
          <a:xfrm>
            <a:off x="4464170" y="4086764"/>
            <a:ext cx="3642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Aharoni"/>
              </a:rPr>
              <a:t>AI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Background (1/3)</a:t>
            </a:r>
            <a:endParaRPr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Online approach</a:t>
              </a:r>
              <a:endParaRPr sz="1800" b="1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</a:rPr>
                <a:t>Detecting active attacks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</a:rPr>
                <a:t>Making a proactive decision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</a:rPr>
                <a:t>Offline approach</a:t>
              </a:r>
              <a:endParaRPr lang="en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Detecting passive attacks</a:t>
              </a:r>
              <a:endParaRPr lang="en">
                <a:latin typeface="Roboto"/>
                <a:ea typeface="Roboto"/>
                <a:cs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</a:rPr>
                <a:t>Making a reactive decision</a:t>
              </a: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4898E5C-BCB3-4DF6-8BEF-D3995B54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098211" y="1448160"/>
            <a:ext cx="511116" cy="46798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8D550FE-7072-10A7-66B3-43528517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22" y="1255246"/>
            <a:ext cx="791475" cy="8346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Background (2/3)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3715033" y="2285529"/>
            <a:ext cx="1734600" cy="52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Graph-based technique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66974" y="1044899"/>
            <a:ext cx="3515750" cy="3676277"/>
            <a:chOff x="2788540" y="1012550"/>
            <a:chExt cx="3515750" cy="3676277"/>
          </a:xfrm>
        </p:grpSpPr>
        <p:sp>
          <p:nvSpPr>
            <p:cNvPr id="534" name="Google Shape;534;p20"/>
            <p:cNvSpPr/>
            <p:nvPr/>
          </p:nvSpPr>
          <p:spPr>
            <a:xfrm>
              <a:off x="3436312" y="1528577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584172" y="1719187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476668" y="1579716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6946750" y="3042675"/>
            <a:ext cx="1945137" cy="1953708"/>
            <a:chOff x="6946750" y="3042675"/>
            <a:chExt cx="1945137" cy="1953708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 graph? (2/2)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6946750" y="4288870"/>
              <a:ext cx="1945137" cy="707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 IoT, devices can be </a:t>
              </a:r>
              <a:endParaRPr lang="en-US">
                <a:sym typeface="Roboto"/>
              </a:endParaRPr>
            </a:p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treated as nodes and communications as edges</a:t>
              </a:r>
              <a:endParaRPr lang="en"/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en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6750" y="1001783"/>
            <a:ext cx="1815741" cy="1815656"/>
            <a:chOff x="6946750" y="1001783"/>
            <a:chExt cx="1815741" cy="1815656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Main idea (2/2)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946750" y="2034445"/>
              <a:ext cx="1815741" cy="78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Anomalies detection from the data stored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Main idea (1/2)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89298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modeling in a graph database</a:t>
              </a:r>
              <a:endParaRPr lang="en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21574" y="3042675"/>
            <a:ext cx="1783392" cy="1684132"/>
            <a:chOff x="421574" y="3042675"/>
            <a:chExt cx="1783392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 graph? (1/2)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421574" y="4073209"/>
              <a:ext cx="1783392" cy="653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 graph naturally represents highly relational data</a:t>
              </a: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>
            <a:off x="1626303" y="1304033"/>
            <a:ext cx="2363658" cy="323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91259"/>
            <a:ext cx="1140671" cy="1536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rot="10800000" flipV="1">
            <a:off x="6173236" y="1304032"/>
            <a:ext cx="1341394" cy="7658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42544" y="3344924"/>
            <a:ext cx="2572086" cy="5322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0EEAD3E-CB47-E3FA-5BB7-BE397417C0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35570" y="3561631"/>
            <a:ext cx="618946" cy="60816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Background (3/3)</a:t>
            </a:r>
            <a:endParaRPr/>
          </a:p>
        </p:txBody>
      </p:sp>
      <p:pic>
        <p:nvPicPr>
          <p:cNvPr id="3" name="Graphic 3" descr="Arrow Right with solid fill">
            <a:extLst>
              <a:ext uri="{FF2B5EF4-FFF2-40B4-BE49-F238E27FC236}">
                <a16:creationId xmlns:a16="http://schemas.microsoft.com/office/drawing/2014/main" id="{B926AC5E-847B-04AF-D9B8-DC4F618CA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914" y="1599312"/>
            <a:ext cx="798388" cy="61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87544-4E44-7813-86E2-E8B382775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860" y="1682288"/>
            <a:ext cx="1288282" cy="99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7865C-1AFB-427A-B651-E0D540D1D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425" y="2079902"/>
            <a:ext cx="794318" cy="68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CA29E-B162-D80E-0D58-8F593CEDE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232" y="2102108"/>
            <a:ext cx="855308" cy="676297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28F92B-CF63-C85C-DEFE-DB681E5C2C0A}"/>
              </a:ext>
            </a:extLst>
          </p:cNvPr>
          <p:cNvCxnSpPr/>
          <p:nvPr/>
        </p:nvCxnSpPr>
        <p:spPr>
          <a:xfrm flipV="1">
            <a:off x="6912818" y="1464473"/>
            <a:ext cx="850937" cy="908929"/>
          </a:xfrm>
          <a:prstGeom prst="bentConnector3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C203EFE-10BB-A7B8-5C58-98BD00F7B40D}"/>
              </a:ext>
            </a:extLst>
          </p:cNvPr>
          <p:cNvCxnSpPr>
            <a:cxnSpLocks/>
          </p:cNvCxnSpPr>
          <p:nvPr/>
        </p:nvCxnSpPr>
        <p:spPr>
          <a:xfrm>
            <a:off x="6907105" y="2456801"/>
            <a:ext cx="866803" cy="930254"/>
          </a:xfrm>
          <a:prstGeom prst="bentConnector3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93A971F3-14DE-33A2-129D-999992D4DB05}"/>
              </a:ext>
            </a:extLst>
          </p:cNvPr>
          <p:cNvSpPr txBox="1"/>
          <p:nvPr/>
        </p:nvSpPr>
        <p:spPr>
          <a:xfrm>
            <a:off x="7763343" y="1280962"/>
            <a:ext cx="137999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Arial"/>
                <a:ea typeface="+mn-lt"/>
                <a:cs typeface="+mn-lt"/>
              </a:rPr>
              <a:t>Abnormal</a:t>
            </a:r>
            <a:endParaRPr lang="en-US" sz="2000" b="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26907F9-BA54-0781-76B1-CCD4A595F24B}"/>
              </a:ext>
            </a:extLst>
          </p:cNvPr>
          <p:cNvSpPr txBox="1"/>
          <p:nvPr/>
        </p:nvSpPr>
        <p:spPr>
          <a:xfrm>
            <a:off x="7767813" y="3188821"/>
            <a:ext cx="13152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Normal</a:t>
            </a:r>
            <a:endParaRPr lang="en-US" sz="2000" b="1" err="1">
              <a:solidFill>
                <a:srgbClr val="00B050"/>
              </a:solidFill>
              <a:latin typeface="Arial"/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2835BAD2-9092-CD91-77BB-72AABA314175}"/>
              </a:ext>
            </a:extLst>
          </p:cNvPr>
          <p:cNvSpPr/>
          <p:nvPr/>
        </p:nvSpPr>
        <p:spPr>
          <a:xfrm rot="5400000">
            <a:off x="1254541" y="3153448"/>
            <a:ext cx="68491" cy="2023012"/>
          </a:xfrm>
          <a:prstGeom prst="rightBracke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FF"/>
              </a:highlight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0ADACF-DBDA-3C56-BDAC-879080FAC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964" y="2755057"/>
            <a:ext cx="1196040" cy="539160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69FB7AA5-ECC3-B5BD-2CA0-65547B537605}"/>
              </a:ext>
            </a:extLst>
          </p:cNvPr>
          <p:cNvSpPr txBox="1"/>
          <p:nvPr/>
        </p:nvSpPr>
        <p:spPr>
          <a:xfrm>
            <a:off x="138690" y="4375631"/>
            <a:ext cx="215336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1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BF2954E-2B44-DA15-9DDC-4648F88C1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36" y="1544081"/>
            <a:ext cx="635095" cy="5624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971AAF-2F48-2A03-11E8-3F854330C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36" y="2212628"/>
            <a:ext cx="635095" cy="5624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B2FAB2-A84E-13AD-666C-FB72F288B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36" y="2881175"/>
            <a:ext cx="635095" cy="562446"/>
          </a:xfrm>
          <a:prstGeom prst="rect">
            <a:avLst/>
          </a:prstGeom>
        </p:spPr>
      </p:pic>
      <p:pic>
        <p:nvPicPr>
          <p:cNvPr id="29" name="Graphic 3" descr="Arrow Right with solid fill">
            <a:extLst>
              <a:ext uri="{FF2B5EF4-FFF2-40B4-BE49-F238E27FC236}">
                <a16:creationId xmlns:a16="http://schemas.microsoft.com/office/drawing/2014/main" id="{88F58A1B-1376-2283-DAEA-629DF5A3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914" y="2224727"/>
            <a:ext cx="798388" cy="613115"/>
          </a:xfrm>
          <a:prstGeom prst="rect">
            <a:avLst/>
          </a:prstGeom>
        </p:spPr>
      </p:pic>
      <p:pic>
        <p:nvPicPr>
          <p:cNvPr id="30" name="Graphic 3" descr="Arrow Right with solid fill">
            <a:extLst>
              <a:ext uri="{FF2B5EF4-FFF2-40B4-BE49-F238E27FC236}">
                <a16:creationId xmlns:a16="http://schemas.microsoft.com/office/drawing/2014/main" id="{353D01FC-7875-A594-01D7-27FB63749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913" y="2882491"/>
            <a:ext cx="798388" cy="613115"/>
          </a:xfrm>
          <a:prstGeom prst="rect">
            <a:avLst/>
          </a:prstGeom>
        </p:spPr>
      </p:pic>
      <p:pic>
        <p:nvPicPr>
          <p:cNvPr id="31" name="Graphic 3" descr="Arrow Right with solid fill">
            <a:extLst>
              <a:ext uri="{FF2B5EF4-FFF2-40B4-BE49-F238E27FC236}">
                <a16:creationId xmlns:a16="http://schemas.microsoft.com/office/drawing/2014/main" id="{6F38B05F-EBD8-AC99-922E-4E4AFD96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4876" y="1922802"/>
            <a:ext cx="798388" cy="613115"/>
          </a:xfrm>
          <a:prstGeom prst="rect">
            <a:avLst/>
          </a:prstGeom>
        </p:spPr>
      </p:pic>
      <p:pic>
        <p:nvPicPr>
          <p:cNvPr id="32" name="Graphic 3" descr="Arrow Right with solid fill">
            <a:extLst>
              <a:ext uri="{FF2B5EF4-FFF2-40B4-BE49-F238E27FC236}">
                <a16:creationId xmlns:a16="http://schemas.microsoft.com/office/drawing/2014/main" id="{EB6711A9-D0A1-C5BC-528B-AC3A34F8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4876" y="2364906"/>
            <a:ext cx="798388" cy="613115"/>
          </a:xfrm>
          <a:prstGeom prst="rect">
            <a:avLst/>
          </a:prstGeom>
        </p:spPr>
      </p:pic>
      <p:pic>
        <p:nvPicPr>
          <p:cNvPr id="33" name="Graphic 3" descr="Arrow Right with solid fill">
            <a:extLst>
              <a:ext uri="{FF2B5EF4-FFF2-40B4-BE49-F238E27FC236}">
                <a16:creationId xmlns:a16="http://schemas.microsoft.com/office/drawing/2014/main" id="{46628F12-2B99-D69C-F385-BC674CD5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555" y="2138462"/>
            <a:ext cx="798388" cy="613115"/>
          </a:xfrm>
          <a:prstGeom prst="rect">
            <a:avLst/>
          </a:prstGeom>
        </p:spPr>
      </p:pic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3CD1DC8-4278-C2B8-C73A-7D468B2F62ED}"/>
              </a:ext>
            </a:extLst>
          </p:cNvPr>
          <p:cNvSpPr/>
          <p:nvPr/>
        </p:nvSpPr>
        <p:spPr>
          <a:xfrm rot="5400000">
            <a:off x="3702287" y="3153448"/>
            <a:ext cx="68491" cy="2023012"/>
          </a:xfrm>
          <a:prstGeom prst="rightBracke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FF"/>
              </a:highlight>
              <a:cs typeface="Arial"/>
            </a:endParaRPr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BCBA0F45-3DB0-F560-4CD9-ED12F8247DDC}"/>
              </a:ext>
            </a:extLst>
          </p:cNvPr>
          <p:cNvSpPr/>
          <p:nvPr/>
        </p:nvSpPr>
        <p:spPr>
          <a:xfrm rot="5400000">
            <a:off x="6182381" y="3153447"/>
            <a:ext cx="68491" cy="2023012"/>
          </a:xfrm>
          <a:prstGeom prst="rightBracke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FF"/>
              </a:highlight>
              <a:cs typeface="Arial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F9A22325-D280-4931-8CD7-787E3EFAFC51}"/>
              </a:ext>
            </a:extLst>
          </p:cNvPr>
          <p:cNvSpPr txBox="1"/>
          <p:nvPr/>
        </p:nvSpPr>
        <p:spPr>
          <a:xfrm>
            <a:off x="2661916" y="4365446"/>
            <a:ext cx="215336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2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6355DF3-952D-117C-D8F7-AFA775F42B68}"/>
              </a:ext>
            </a:extLst>
          </p:cNvPr>
          <p:cNvSpPr txBox="1"/>
          <p:nvPr/>
        </p:nvSpPr>
        <p:spPr>
          <a:xfrm>
            <a:off x="5185142" y="4365447"/>
            <a:ext cx="215336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3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1429" y="47895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4827373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849</Words>
  <Application>Microsoft Office PowerPoint</Application>
  <PresentationFormat>Affichage à l'écran (16:9)</PresentationFormat>
  <Paragraphs>176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Proxima Nova</vt:lpstr>
      <vt:lpstr>Proxima Nova Semibold</vt:lpstr>
      <vt:lpstr>Fira Sans Extra Condensed SemiBold</vt:lpstr>
      <vt:lpstr>Roboto</vt:lpstr>
      <vt:lpstr>Aharoni</vt:lpstr>
      <vt:lpstr>Fira Sans Extra Condensed</vt:lpstr>
      <vt:lpstr>Machine Learning Infographics by Slidesgo</vt:lpstr>
      <vt:lpstr>Slidesgo Final Pages</vt:lpstr>
      <vt:lpstr>Graph-based cyber-attacks detection in IoT networks</vt:lpstr>
      <vt:lpstr>Content</vt:lpstr>
      <vt:lpstr>Introduction</vt:lpstr>
      <vt:lpstr>Related Works</vt:lpstr>
      <vt:lpstr>Challenges</vt:lpstr>
      <vt:lpstr>Research problem</vt:lpstr>
      <vt:lpstr>Background (1/3)</vt:lpstr>
      <vt:lpstr>Background (2/3)</vt:lpstr>
      <vt:lpstr>Background (3/3)</vt:lpstr>
      <vt:lpstr>Implementation</vt:lpstr>
      <vt:lpstr>Results (1/2)</vt:lpstr>
      <vt:lpstr>Results (2/2)</vt:lpstr>
      <vt:lpstr>Evaluation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Hassan Abdallah</cp:lastModifiedBy>
  <cp:revision>92</cp:revision>
  <dcterms:modified xsi:type="dcterms:W3CDTF">2024-05-10T15:36:38Z</dcterms:modified>
</cp:coreProperties>
</file>