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72" r:id="rId4"/>
    <p:sldId id="258" r:id="rId5"/>
    <p:sldId id="259" r:id="rId6"/>
    <p:sldId id="262" r:id="rId7"/>
    <p:sldId id="273" r:id="rId8"/>
    <p:sldId id="263" r:id="rId9"/>
    <p:sldId id="274" r:id="rId10"/>
    <p:sldId id="26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78A33-5AFD-45A8-8571-F04C4AC79EB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127B421D-13C2-4C5F-BD7F-84B9BD354A22}">
      <dgm:prSet phldrT="[Text]" custT="1"/>
      <dgm:spPr/>
      <dgm:t>
        <a:bodyPr/>
        <a:lstStyle/>
        <a:p>
          <a:r>
            <a:rPr lang="en-IN" sz="1600" dirty="0"/>
            <a:t>Extracting</a:t>
          </a:r>
          <a:r>
            <a:rPr lang="en-IN" sz="1600" baseline="0" dirty="0"/>
            <a:t> positive and negative pairs using PySpark</a:t>
          </a:r>
          <a:endParaRPr lang="en-IN" sz="1600" dirty="0"/>
        </a:p>
      </dgm:t>
    </dgm:pt>
    <dgm:pt modelId="{613BE014-462F-4A80-9EB7-CE37B18642E1}" type="parTrans" cxnId="{4CD8B588-4862-4F77-9B33-400F821D9CAB}">
      <dgm:prSet/>
      <dgm:spPr/>
      <dgm:t>
        <a:bodyPr/>
        <a:lstStyle/>
        <a:p>
          <a:endParaRPr lang="en-IN"/>
        </a:p>
      </dgm:t>
    </dgm:pt>
    <dgm:pt modelId="{BDD2441E-98BE-472D-86D2-C98B6BC61D38}" type="sibTrans" cxnId="{4CD8B588-4862-4F77-9B33-400F821D9CAB}">
      <dgm:prSet/>
      <dgm:spPr/>
      <dgm:t>
        <a:bodyPr/>
        <a:lstStyle/>
        <a:p>
          <a:endParaRPr lang="en-IN"/>
        </a:p>
      </dgm:t>
    </dgm:pt>
    <dgm:pt modelId="{61F6D897-D8A0-40F6-897D-9682E05D6237}">
      <dgm:prSet phldrT="[Text]" custT="1"/>
      <dgm:spPr/>
      <dgm:t>
        <a:bodyPr/>
        <a:lstStyle/>
        <a:p>
          <a:r>
            <a:rPr lang="en-IN" sz="1600" dirty="0"/>
            <a:t>Removing stop words and </a:t>
          </a:r>
        </a:p>
        <a:p>
          <a:r>
            <a:rPr lang="en-IN" sz="1600" dirty="0"/>
            <a:t>Lemmatization</a:t>
          </a:r>
        </a:p>
      </dgm:t>
    </dgm:pt>
    <dgm:pt modelId="{5DA2648B-A2AF-4954-9D5E-0C15830FAE50}" type="parTrans" cxnId="{2D110715-4BB5-401E-A9E5-89146929AEB1}">
      <dgm:prSet/>
      <dgm:spPr/>
      <dgm:t>
        <a:bodyPr/>
        <a:lstStyle/>
        <a:p>
          <a:endParaRPr lang="en-IN"/>
        </a:p>
      </dgm:t>
    </dgm:pt>
    <dgm:pt modelId="{D70B71A2-21F3-44ED-A952-2B5BA75A9301}" type="sibTrans" cxnId="{2D110715-4BB5-401E-A9E5-89146929AEB1}">
      <dgm:prSet/>
      <dgm:spPr/>
      <dgm:t>
        <a:bodyPr/>
        <a:lstStyle/>
        <a:p>
          <a:endParaRPr lang="en-IN"/>
        </a:p>
      </dgm:t>
    </dgm:pt>
    <dgm:pt modelId="{354CA16B-ADD2-43D4-B0F7-01F5FB4D8F26}">
      <dgm:prSet phldrT="[Text]" custT="1"/>
      <dgm:spPr/>
      <dgm:t>
        <a:bodyPr/>
        <a:lstStyle/>
        <a:p>
          <a:r>
            <a:rPr lang="en-IN" sz="1600" dirty="0"/>
            <a:t>SBERT and USE embeddings</a:t>
          </a:r>
        </a:p>
      </dgm:t>
    </dgm:pt>
    <dgm:pt modelId="{8EFD85D5-CEFA-4D37-B856-703E44F84B98}" type="parTrans" cxnId="{F5D9569F-7574-4AAB-998A-0E6FBA8D92A7}">
      <dgm:prSet/>
      <dgm:spPr/>
      <dgm:t>
        <a:bodyPr/>
        <a:lstStyle/>
        <a:p>
          <a:endParaRPr lang="en-IN"/>
        </a:p>
      </dgm:t>
    </dgm:pt>
    <dgm:pt modelId="{DC8B7FED-FC53-42A8-8BCC-51E3DD75D0EF}" type="sibTrans" cxnId="{F5D9569F-7574-4AAB-998A-0E6FBA8D92A7}">
      <dgm:prSet/>
      <dgm:spPr/>
      <dgm:t>
        <a:bodyPr/>
        <a:lstStyle/>
        <a:p>
          <a:endParaRPr lang="en-IN"/>
        </a:p>
      </dgm:t>
    </dgm:pt>
    <dgm:pt modelId="{A713027E-AFA6-4D31-8C3F-C78E5A0F4EC0}">
      <dgm:prSet phldrT="[Text]" custT="1"/>
      <dgm:spPr/>
      <dgm:t>
        <a:bodyPr/>
        <a:lstStyle/>
        <a:p>
          <a:r>
            <a:rPr lang="en-IN" sz="1600" dirty="0"/>
            <a:t>Similarity metrics </a:t>
          </a:r>
        </a:p>
      </dgm:t>
    </dgm:pt>
    <dgm:pt modelId="{D872177B-598B-4891-80E1-931723D2AE4F}" type="parTrans" cxnId="{9BB89896-DBF9-4967-8472-B808FAE67137}">
      <dgm:prSet/>
      <dgm:spPr/>
      <dgm:t>
        <a:bodyPr/>
        <a:lstStyle/>
        <a:p>
          <a:endParaRPr lang="en-IN"/>
        </a:p>
      </dgm:t>
    </dgm:pt>
    <dgm:pt modelId="{85D54145-8A92-40E5-82A9-7C5E709EED3A}" type="sibTrans" cxnId="{9BB89896-DBF9-4967-8472-B808FAE67137}">
      <dgm:prSet/>
      <dgm:spPr/>
      <dgm:t>
        <a:bodyPr/>
        <a:lstStyle/>
        <a:p>
          <a:endParaRPr lang="en-IN"/>
        </a:p>
      </dgm:t>
    </dgm:pt>
    <dgm:pt modelId="{9A7B1258-A208-41ED-A8C6-D967D0E294D2}">
      <dgm:prSet phldrT="[Text]" custT="1"/>
      <dgm:spPr/>
      <dgm:t>
        <a:bodyPr/>
        <a:lstStyle/>
        <a:p>
          <a:r>
            <a:rPr lang="en-IN" sz="1600" dirty="0"/>
            <a:t>Feature engineering</a:t>
          </a:r>
        </a:p>
      </dgm:t>
    </dgm:pt>
    <dgm:pt modelId="{B1FC4936-24B9-41BF-A0CF-6E0472D43936}" type="parTrans" cxnId="{25955C5C-CB23-40DF-9DD1-BCD408C334EC}">
      <dgm:prSet/>
      <dgm:spPr/>
      <dgm:t>
        <a:bodyPr/>
        <a:lstStyle/>
        <a:p>
          <a:endParaRPr lang="en-IN"/>
        </a:p>
      </dgm:t>
    </dgm:pt>
    <dgm:pt modelId="{1F0E3A40-D5C2-4420-8DC3-77E3F9957B72}" type="sibTrans" cxnId="{25955C5C-CB23-40DF-9DD1-BCD408C334EC}">
      <dgm:prSet/>
      <dgm:spPr/>
      <dgm:t>
        <a:bodyPr/>
        <a:lstStyle/>
        <a:p>
          <a:endParaRPr lang="en-IN"/>
        </a:p>
      </dgm:t>
    </dgm:pt>
    <dgm:pt modelId="{FE3ABE34-9177-48F1-BA32-41104B3FBC8F}" type="pres">
      <dgm:prSet presAssocID="{93078A33-5AFD-45A8-8571-F04C4AC79EBC}" presName="rootnode" presStyleCnt="0">
        <dgm:presLayoutVars>
          <dgm:chMax/>
          <dgm:chPref/>
          <dgm:dir/>
          <dgm:animLvl val="lvl"/>
        </dgm:presLayoutVars>
      </dgm:prSet>
      <dgm:spPr/>
    </dgm:pt>
    <dgm:pt modelId="{46B52AF2-8B3A-4237-ACE0-B20BD097AFA2}" type="pres">
      <dgm:prSet presAssocID="{127B421D-13C2-4C5F-BD7F-84B9BD354A22}" presName="composite" presStyleCnt="0"/>
      <dgm:spPr/>
    </dgm:pt>
    <dgm:pt modelId="{CE1F5D45-EA43-435F-B47B-6F1926989E88}" type="pres">
      <dgm:prSet presAssocID="{127B421D-13C2-4C5F-BD7F-84B9BD354A22}" presName="bentUpArrow1" presStyleLbl="alignImgPlace1" presStyleIdx="0" presStyleCnt="4"/>
      <dgm:spPr/>
    </dgm:pt>
    <dgm:pt modelId="{B05AAEEE-721F-4F7B-B194-C5D21D9FBC6B}" type="pres">
      <dgm:prSet presAssocID="{127B421D-13C2-4C5F-BD7F-84B9BD354A22}" presName="ParentText" presStyleLbl="node1" presStyleIdx="0" presStyleCnt="5" custScaleX="327140">
        <dgm:presLayoutVars>
          <dgm:chMax val="1"/>
          <dgm:chPref val="1"/>
          <dgm:bulletEnabled val="1"/>
        </dgm:presLayoutVars>
      </dgm:prSet>
      <dgm:spPr/>
    </dgm:pt>
    <dgm:pt modelId="{F8302749-1CCB-46ED-900D-7210C47557DA}" type="pres">
      <dgm:prSet presAssocID="{127B421D-13C2-4C5F-BD7F-84B9BD354A22}" presName="ChildText" presStyleLbl="revTx" presStyleIdx="0" presStyleCnt="4">
        <dgm:presLayoutVars>
          <dgm:chMax val="0"/>
          <dgm:chPref val="0"/>
          <dgm:bulletEnabled val="1"/>
        </dgm:presLayoutVars>
      </dgm:prSet>
      <dgm:spPr/>
    </dgm:pt>
    <dgm:pt modelId="{258C6950-4F4F-46F5-98C9-5CF0018E9165}" type="pres">
      <dgm:prSet presAssocID="{BDD2441E-98BE-472D-86D2-C98B6BC61D38}" presName="sibTrans" presStyleCnt="0"/>
      <dgm:spPr/>
    </dgm:pt>
    <dgm:pt modelId="{97015175-ADCD-42C7-889C-3F8584B16BD3}" type="pres">
      <dgm:prSet presAssocID="{61F6D897-D8A0-40F6-897D-9682E05D6237}" presName="composite" presStyleCnt="0"/>
      <dgm:spPr/>
    </dgm:pt>
    <dgm:pt modelId="{BCAF38F7-B9F9-4B04-86EA-2F793E6ADED9}" type="pres">
      <dgm:prSet presAssocID="{61F6D897-D8A0-40F6-897D-9682E05D6237}" presName="bentUpArrow1" presStyleLbl="alignImgPlace1" presStyleIdx="1" presStyleCnt="4"/>
      <dgm:spPr/>
    </dgm:pt>
    <dgm:pt modelId="{F867B10F-543E-49BE-8EB6-C60388AB5019}" type="pres">
      <dgm:prSet presAssocID="{61F6D897-D8A0-40F6-897D-9682E05D6237}" presName="ParentText" presStyleLbl="node1" presStyleIdx="1" presStyleCnt="5" custScaleX="314055">
        <dgm:presLayoutVars>
          <dgm:chMax val="1"/>
          <dgm:chPref val="1"/>
          <dgm:bulletEnabled val="1"/>
        </dgm:presLayoutVars>
      </dgm:prSet>
      <dgm:spPr/>
    </dgm:pt>
    <dgm:pt modelId="{0C0FEDF5-26FB-49FD-A3AE-A9B053ECF498}" type="pres">
      <dgm:prSet presAssocID="{61F6D897-D8A0-40F6-897D-9682E05D6237}" presName="ChildText" presStyleLbl="revTx" presStyleIdx="1" presStyleCnt="4">
        <dgm:presLayoutVars>
          <dgm:chMax val="0"/>
          <dgm:chPref val="0"/>
          <dgm:bulletEnabled val="1"/>
        </dgm:presLayoutVars>
      </dgm:prSet>
      <dgm:spPr/>
    </dgm:pt>
    <dgm:pt modelId="{7C54EE5B-30AA-4B12-955C-56E6F3EF2DD5}" type="pres">
      <dgm:prSet presAssocID="{D70B71A2-21F3-44ED-A952-2B5BA75A9301}" presName="sibTrans" presStyleCnt="0"/>
      <dgm:spPr/>
    </dgm:pt>
    <dgm:pt modelId="{7AA914E3-915F-4D6F-B42E-C5430102BCFB}" type="pres">
      <dgm:prSet presAssocID="{354CA16B-ADD2-43D4-B0F7-01F5FB4D8F26}" presName="composite" presStyleCnt="0"/>
      <dgm:spPr/>
    </dgm:pt>
    <dgm:pt modelId="{8478B57E-3350-4F6B-9445-56D7775E46CA}" type="pres">
      <dgm:prSet presAssocID="{354CA16B-ADD2-43D4-B0F7-01F5FB4D8F26}" presName="bentUpArrow1" presStyleLbl="alignImgPlace1" presStyleIdx="2" presStyleCnt="4"/>
      <dgm:spPr/>
    </dgm:pt>
    <dgm:pt modelId="{FBAF73B5-060E-45DA-9B90-EB063431FDF2}" type="pres">
      <dgm:prSet presAssocID="{354CA16B-ADD2-43D4-B0F7-01F5FB4D8F26}" presName="ParentText" presStyleLbl="node1" presStyleIdx="2" presStyleCnt="5" custScaleX="284040">
        <dgm:presLayoutVars>
          <dgm:chMax val="1"/>
          <dgm:chPref val="1"/>
          <dgm:bulletEnabled val="1"/>
        </dgm:presLayoutVars>
      </dgm:prSet>
      <dgm:spPr/>
    </dgm:pt>
    <dgm:pt modelId="{25E84377-F61C-4F1C-8BC2-78364D78B1BB}" type="pres">
      <dgm:prSet presAssocID="{354CA16B-ADD2-43D4-B0F7-01F5FB4D8F26}" presName="ChildText" presStyleLbl="revTx" presStyleIdx="2" presStyleCnt="4">
        <dgm:presLayoutVars>
          <dgm:chMax val="0"/>
          <dgm:chPref val="0"/>
          <dgm:bulletEnabled val="1"/>
        </dgm:presLayoutVars>
      </dgm:prSet>
      <dgm:spPr/>
    </dgm:pt>
    <dgm:pt modelId="{5C51AA7C-71E7-4B52-B5D3-16C97C5F238B}" type="pres">
      <dgm:prSet presAssocID="{DC8B7FED-FC53-42A8-8BCC-51E3DD75D0EF}" presName="sibTrans" presStyleCnt="0"/>
      <dgm:spPr/>
    </dgm:pt>
    <dgm:pt modelId="{A30B10C7-79E7-4BE6-A694-EA51A6C88E1B}" type="pres">
      <dgm:prSet presAssocID="{A713027E-AFA6-4D31-8C3F-C78E5A0F4EC0}" presName="composite" presStyleCnt="0"/>
      <dgm:spPr/>
    </dgm:pt>
    <dgm:pt modelId="{FED650F4-738F-4722-889A-C5AFA077D973}" type="pres">
      <dgm:prSet presAssocID="{A713027E-AFA6-4D31-8C3F-C78E5A0F4EC0}" presName="bentUpArrow1" presStyleLbl="alignImgPlace1" presStyleIdx="3" presStyleCnt="4"/>
      <dgm:spPr/>
    </dgm:pt>
    <dgm:pt modelId="{D27EDE2C-ECD0-45FB-8F28-42D1C5FB0E14}" type="pres">
      <dgm:prSet presAssocID="{A713027E-AFA6-4D31-8C3F-C78E5A0F4EC0}" presName="ParentText" presStyleLbl="node1" presStyleIdx="3" presStyleCnt="5" custScaleX="314757" custScaleY="89933">
        <dgm:presLayoutVars>
          <dgm:chMax val="1"/>
          <dgm:chPref val="1"/>
          <dgm:bulletEnabled val="1"/>
        </dgm:presLayoutVars>
      </dgm:prSet>
      <dgm:spPr/>
    </dgm:pt>
    <dgm:pt modelId="{F9371312-1F83-4F64-ADFB-AC112E4D538F}" type="pres">
      <dgm:prSet presAssocID="{A713027E-AFA6-4D31-8C3F-C78E5A0F4EC0}" presName="ChildText" presStyleLbl="revTx" presStyleIdx="3" presStyleCnt="4">
        <dgm:presLayoutVars>
          <dgm:chMax val="0"/>
          <dgm:chPref val="0"/>
          <dgm:bulletEnabled val="1"/>
        </dgm:presLayoutVars>
      </dgm:prSet>
      <dgm:spPr/>
    </dgm:pt>
    <dgm:pt modelId="{5952CB4E-56BA-4FA1-B042-D40A3ED6C6D4}" type="pres">
      <dgm:prSet presAssocID="{85D54145-8A92-40E5-82A9-7C5E709EED3A}" presName="sibTrans" presStyleCnt="0"/>
      <dgm:spPr/>
    </dgm:pt>
    <dgm:pt modelId="{454E6FA7-2C1B-46F8-AE8D-9ED52F0B837F}" type="pres">
      <dgm:prSet presAssocID="{9A7B1258-A208-41ED-A8C6-D967D0E294D2}" presName="composite" presStyleCnt="0"/>
      <dgm:spPr/>
    </dgm:pt>
    <dgm:pt modelId="{673DFAB0-1365-4F64-A202-1C9F67D69C16}" type="pres">
      <dgm:prSet presAssocID="{9A7B1258-A208-41ED-A8C6-D967D0E294D2}" presName="ParentText" presStyleLbl="node1" presStyleIdx="4" presStyleCnt="5" custScaleX="329562" custScaleY="91833">
        <dgm:presLayoutVars>
          <dgm:chMax val="1"/>
          <dgm:chPref val="1"/>
          <dgm:bulletEnabled val="1"/>
        </dgm:presLayoutVars>
      </dgm:prSet>
      <dgm:spPr/>
    </dgm:pt>
  </dgm:ptLst>
  <dgm:cxnLst>
    <dgm:cxn modelId="{2D110715-4BB5-401E-A9E5-89146929AEB1}" srcId="{93078A33-5AFD-45A8-8571-F04C4AC79EBC}" destId="{61F6D897-D8A0-40F6-897D-9682E05D6237}" srcOrd="1" destOrd="0" parTransId="{5DA2648B-A2AF-4954-9D5E-0C15830FAE50}" sibTransId="{D70B71A2-21F3-44ED-A952-2B5BA75A9301}"/>
    <dgm:cxn modelId="{02F06B16-A452-40BC-89B2-D6BAEBC20863}" type="presOf" srcId="{93078A33-5AFD-45A8-8571-F04C4AC79EBC}" destId="{FE3ABE34-9177-48F1-BA32-41104B3FBC8F}" srcOrd="0" destOrd="0" presId="urn:microsoft.com/office/officeart/2005/8/layout/StepDownProcess"/>
    <dgm:cxn modelId="{D9B89834-D84C-432F-B782-0021B37B176A}" type="presOf" srcId="{9A7B1258-A208-41ED-A8C6-D967D0E294D2}" destId="{673DFAB0-1365-4F64-A202-1C9F67D69C16}" srcOrd="0" destOrd="0" presId="urn:microsoft.com/office/officeart/2005/8/layout/StepDownProcess"/>
    <dgm:cxn modelId="{D781BF3C-BD9D-4D86-AEB0-C9FD37DBD19D}" type="presOf" srcId="{A713027E-AFA6-4D31-8C3F-C78E5A0F4EC0}" destId="{D27EDE2C-ECD0-45FB-8F28-42D1C5FB0E14}" srcOrd="0" destOrd="0" presId="urn:microsoft.com/office/officeart/2005/8/layout/StepDownProcess"/>
    <dgm:cxn modelId="{25955C5C-CB23-40DF-9DD1-BCD408C334EC}" srcId="{93078A33-5AFD-45A8-8571-F04C4AC79EBC}" destId="{9A7B1258-A208-41ED-A8C6-D967D0E294D2}" srcOrd="4" destOrd="0" parTransId="{B1FC4936-24B9-41BF-A0CF-6E0472D43936}" sibTransId="{1F0E3A40-D5C2-4420-8DC3-77E3F9957B72}"/>
    <dgm:cxn modelId="{B4447A59-68C3-4125-9A28-07D69E54D11F}" type="presOf" srcId="{127B421D-13C2-4C5F-BD7F-84B9BD354A22}" destId="{B05AAEEE-721F-4F7B-B194-C5D21D9FBC6B}" srcOrd="0" destOrd="0" presId="urn:microsoft.com/office/officeart/2005/8/layout/StepDownProcess"/>
    <dgm:cxn modelId="{4CD8B588-4862-4F77-9B33-400F821D9CAB}" srcId="{93078A33-5AFD-45A8-8571-F04C4AC79EBC}" destId="{127B421D-13C2-4C5F-BD7F-84B9BD354A22}" srcOrd="0" destOrd="0" parTransId="{613BE014-462F-4A80-9EB7-CE37B18642E1}" sibTransId="{BDD2441E-98BE-472D-86D2-C98B6BC61D38}"/>
    <dgm:cxn modelId="{9BB89896-DBF9-4967-8472-B808FAE67137}" srcId="{93078A33-5AFD-45A8-8571-F04C4AC79EBC}" destId="{A713027E-AFA6-4D31-8C3F-C78E5A0F4EC0}" srcOrd="3" destOrd="0" parTransId="{D872177B-598B-4891-80E1-931723D2AE4F}" sibTransId="{85D54145-8A92-40E5-82A9-7C5E709EED3A}"/>
    <dgm:cxn modelId="{F5D9569F-7574-4AAB-998A-0E6FBA8D92A7}" srcId="{93078A33-5AFD-45A8-8571-F04C4AC79EBC}" destId="{354CA16B-ADD2-43D4-B0F7-01F5FB4D8F26}" srcOrd="2" destOrd="0" parTransId="{8EFD85D5-CEFA-4D37-B856-703E44F84B98}" sibTransId="{DC8B7FED-FC53-42A8-8BCC-51E3DD75D0EF}"/>
    <dgm:cxn modelId="{815E7DA9-6619-4ECF-94CB-7ADF5D234AA4}" type="presOf" srcId="{61F6D897-D8A0-40F6-897D-9682E05D6237}" destId="{F867B10F-543E-49BE-8EB6-C60388AB5019}" srcOrd="0" destOrd="0" presId="urn:microsoft.com/office/officeart/2005/8/layout/StepDownProcess"/>
    <dgm:cxn modelId="{F76673DD-476E-4653-A9EA-96AF2A25EE0C}" type="presOf" srcId="{354CA16B-ADD2-43D4-B0F7-01F5FB4D8F26}" destId="{FBAF73B5-060E-45DA-9B90-EB063431FDF2}" srcOrd="0" destOrd="0" presId="urn:microsoft.com/office/officeart/2005/8/layout/StepDownProcess"/>
    <dgm:cxn modelId="{C402866C-2A16-456C-9E25-29BE6904EAF4}" type="presParOf" srcId="{FE3ABE34-9177-48F1-BA32-41104B3FBC8F}" destId="{46B52AF2-8B3A-4237-ACE0-B20BD097AFA2}" srcOrd="0" destOrd="0" presId="urn:microsoft.com/office/officeart/2005/8/layout/StepDownProcess"/>
    <dgm:cxn modelId="{870EEB50-3499-43E3-93D7-6DBF0C1F4703}" type="presParOf" srcId="{46B52AF2-8B3A-4237-ACE0-B20BD097AFA2}" destId="{CE1F5D45-EA43-435F-B47B-6F1926989E88}" srcOrd="0" destOrd="0" presId="urn:microsoft.com/office/officeart/2005/8/layout/StepDownProcess"/>
    <dgm:cxn modelId="{60436758-55B8-47B6-B765-4C75A50A5121}" type="presParOf" srcId="{46B52AF2-8B3A-4237-ACE0-B20BD097AFA2}" destId="{B05AAEEE-721F-4F7B-B194-C5D21D9FBC6B}" srcOrd="1" destOrd="0" presId="urn:microsoft.com/office/officeart/2005/8/layout/StepDownProcess"/>
    <dgm:cxn modelId="{64779924-8A07-484A-B70D-260A2566EFDB}" type="presParOf" srcId="{46B52AF2-8B3A-4237-ACE0-B20BD097AFA2}" destId="{F8302749-1CCB-46ED-900D-7210C47557DA}" srcOrd="2" destOrd="0" presId="urn:microsoft.com/office/officeart/2005/8/layout/StepDownProcess"/>
    <dgm:cxn modelId="{9CCA8E3E-5937-4AB2-98F3-96E716972B25}" type="presParOf" srcId="{FE3ABE34-9177-48F1-BA32-41104B3FBC8F}" destId="{258C6950-4F4F-46F5-98C9-5CF0018E9165}" srcOrd="1" destOrd="0" presId="urn:microsoft.com/office/officeart/2005/8/layout/StepDownProcess"/>
    <dgm:cxn modelId="{764BA06B-4577-4A2E-A860-C4E946A28B58}" type="presParOf" srcId="{FE3ABE34-9177-48F1-BA32-41104B3FBC8F}" destId="{97015175-ADCD-42C7-889C-3F8584B16BD3}" srcOrd="2" destOrd="0" presId="urn:microsoft.com/office/officeart/2005/8/layout/StepDownProcess"/>
    <dgm:cxn modelId="{69D4D2D1-280E-46D3-9473-3B05A05C70B4}" type="presParOf" srcId="{97015175-ADCD-42C7-889C-3F8584B16BD3}" destId="{BCAF38F7-B9F9-4B04-86EA-2F793E6ADED9}" srcOrd="0" destOrd="0" presId="urn:microsoft.com/office/officeart/2005/8/layout/StepDownProcess"/>
    <dgm:cxn modelId="{59A66452-4D7C-4BE7-87DD-BB078CA8CC35}" type="presParOf" srcId="{97015175-ADCD-42C7-889C-3F8584B16BD3}" destId="{F867B10F-543E-49BE-8EB6-C60388AB5019}" srcOrd="1" destOrd="0" presId="urn:microsoft.com/office/officeart/2005/8/layout/StepDownProcess"/>
    <dgm:cxn modelId="{017505BA-652F-4CC8-B3F9-7858721E98D7}" type="presParOf" srcId="{97015175-ADCD-42C7-889C-3F8584B16BD3}" destId="{0C0FEDF5-26FB-49FD-A3AE-A9B053ECF498}" srcOrd="2" destOrd="0" presId="urn:microsoft.com/office/officeart/2005/8/layout/StepDownProcess"/>
    <dgm:cxn modelId="{AA8634E5-90D8-4AF4-93A2-3B41ABC48B55}" type="presParOf" srcId="{FE3ABE34-9177-48F1-BA32-41104B3FBC8F}" destId="{7C54EE5B-30AA-4B12-955C-56E6F3EF2DD5}" srcOrd="3" destOrd="0" presId="urn:microsoft.com/office/officeart/2005/8/layout/StepDownProcess"/>
    <dgm:cxn modelId="{ECB5BE6D-BFB1-43BC-8DC0-F6094BDB3B5B}" type="presParOf" srcId="{FE3ABE34-9177-48F1-BA32-41104B3FBC8F}" destId="{7AA914E3-915F-4D6F-B42E-C5430102BCFB}" srcOrd="4" destOrd="0" presId="urn:microsoft.com/office/officeart/2005/8/layout/StepDownProcess"/>
    <dgm:cxn modelId="{AAFE990C-DE42-4046-94BB-70F7710F4FCD}" type="presParOf" srcId="{7AA914E3-915F-4D6F-B42E-C5430102BCFB}" destId="{8478B57E-3350-4F6B-9445-56D7775E46CA}" srcOrd="0" destOrd="0" presId="urn:microsoft.com/office/officeart/2005/8/layout/StepDownProcess"/>
    <dgm:cxn modelId="{DC62034A-A82D-4D99-809F-514D7F0BAFA1}" type="presParOf" srcId="{7AA914E3-915F-4D6F-B42E-C5430102BCFB}" destId="{FBAF73B5-060E-45DA-9B90-EB063431FDF2}" srcOrd="1" destOrd="0" presId="urn:microsoft.com/office/officeart/2005/8/layout/StepDownProcess"/>
    <dgm:cxn modelId="{399217E8-7A40-48F3-BF79-DC3B956E157C}" type="presParOf" srcId="{7AA914E3-915F-4D6F-B42E-C5430102BCFB}" destId="{25E84377-F61C-4F1C-8BC2-78364D78B1BB}" srcOrd="2" destOrd="0" presId="urn:microsoft.com/office/officeart/2005/8/layout/StepDownProcess"/>
    <dgm:cxn modelId="{528C55F9-02BA-4C24-8079-E4037B322984}" type="presParOf" srcId="{FE3ABE34-9177-48F1-BA32-41104B3FBC8F}" destId="{5C51AA7C-71E7-4B52-B5D3-16C97C5F238B}" srcOrd="5" destOrd="0" presId="urn:microsoft.com/office/officeart/2005/8/layout/StepDownProcess"/>
    <dgm:cxn modelId="{93292BF8-001E-4C64-9870-95F629AC9391}" type="presParOf" srcId="{FE3ABE34-9177-48F1-BA32-41104B3FBC8F}" destId="{A30B10C7-79E7-4BE6-A694-EA51A6C88E1B}" srcOrd="6" destOrd="0" presId="urn:microsoft.com/office/officeart/2005/8/layout/StepDownProcess"/>
    <dgm:cxn modelId="{62D5534F-0BFC-455A-8CE6-BAE0281DDCC5}" type="presParOf" srcId="{A30B10C7-79E7-4BE6-A694-EA51A6C88E1B}" destId="{FED650F4-738F-4722-889A-C5AFA077D973}" srcOrd="0" destOrd="0" presId="urn:microsoft.com/office/officeart/2005/8/layout/StepDownProcess"/>
    <dgm:cxn modelId="{CC06E978-F33C-4CB8-B20F-B640D177C23E}" type="presParOf" srcId="{A30B10C7-79E7-4BE6-A694-EA51A6C88E1B}" destId="{D27EDE2C-ECD0-45FB-8F28-42D1C5FB0E14}" srcOrd="1" destOrd="0" presId="urn:microsoft.com/office/officeart/2005/8/layout/StepDownProcess"/>
    <dgm:cxn modelId="{2D90D58E-5F42-40E8-B1F7-2BD7FA5044A5}" type="presParOf" srcId="{A30B10C7-79E7-4BE6-A694-EA51A6C88E1B}" destId="{F9371312-1F83-4F64-ADFB-AC112E4D538F}" srcOrd="2" destOrd="0" presId="urn:microsoft.com/office/officeart/2005/8/layout/StepDownProcess"/>
    <dgm:cxn modelId="{296B6537-19CD-4E01-BBEE-273EC6A4F44C}" type="presParOf" srcId="{FE3ABE34-9177-48F1-BA32-41104B3FBC8F}" destId="{5952CB4E-56BA-4FA1-B042-D40A3ED6C6D4}" srcOrd="7" destOrd="0" presId="urn:microsoft.com/office/officeart/2005/8/layout/StepDownProcess"/>
    <dgm:cxn modelId="{4A098FB6-3F49-4A0B-B708-26DE4E7D1881}" type="presParOf" srcId="{FE3ABE34-9177-48F1-BA32-41104B3FBC8F}" destId="{454E6FA7-2C1B-46F8-AE8D-9ED52F0B837F}" srcOrd="8" destOrd="0" presId="urn:microsoft.com/office/officeart/2005/8/layout/StepDownProcess"/>
    <dgm:cxn modelId="{26C1A787-DC3A-431A-A091-725861BB67EE}" type="presParOf" srcId="{454E6FA7-2C1B-46F8-AE8D-9ED52F0B837F}" destId="{673DFAB0-1365-4F64-A202-1C9F67D69C16}" srcOrd="0" destOrd="0" presId="urn:microsoft.com/office/officeart/2005/8/layout/StepDown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F5D45-EA43-435F-B47B-6F1926989E88}">
      <dsp:nvSpPr>
        <dsp:cNvPr id="0" name=""/>
        <dsp:cNvSpPr/>
      </dsp:nvSpPr>
      <dsp:spPr>
        <a:xfrm rot="5400000">
          <a:off x="1886684" y="737593"/>
          <a:ext cx="641713" cy="730568"/>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5AAEEE-721F-4F7B-B194-C5D21D9FBC6B}">
      <dsp:nvSpPr>
        <dsp:cNvPr id="0" name=""/>
        <dsp:cNvSpPr/>
      </dsp:nvSpPr>
      <dsp:spPr>
        <a:xfrm>
          <a:off x="489808" y="26240"/>
          <a:ext cx="3533988" cy="756152"/>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Extracting</a:t>
          </a:r>
          <a:r>
            <a:rPr lang="en-IN" sz="1600" kern="1200" baseline="0" dirty="0"/>
            <a:t> positive and negative pairs using PySpark</a:t>
          </a:r>
          <a:endParaRPr lang="en-IN" sz="1600" kern="1200" dirty="0"/>
        </a:p>
      </dsp:txBody>
      <dsp:txXfrm>
        <a:off x="526727" y="63159"/>
        <a:ext cx="3460150" cy="682314"/>
      </dsp:txXfrm>
    </dsp:sp>
    <dsp:sp modelId="{F8302749-1CCB-46ED-900D-7210C47557DA}">
      <dsp:nvSpPr>
        <dsp:cNvPr id="0" name=""/>
        <dsp:cNvSpPr/>
      </dsp:nvSpPr>
      <dsp:spPr>
        <a:xfrm>
          <a:off x="2796937" y="98357"/>
          <a:ext cx="785684" cy="611155"/>
        </a:xfrm>
        <a:prstGeom prst="rect">
          <a:avLst/>
        </a:prstGeom>
        <a:noFill/>
        <a:ln>
          <a:noFill/>
        </a:ln>
        <a:effectLst/>
      </dsp:spPr>
      <dsp:style>
        <a:lnRef idx="0">
          <a:scrgbClr r="0" g="0" b="0"/>
        </a:lnRef>
        <a:fillRef idx="0">
          <a:scrgbClr r="0" g="0" b="0"/>
        </a:fillRef>
        <a:effectRef idx="0">
          <a:scrgbClr r="0" g="0" b="0"/>
        </a:effectRef>
        <a:fontRef idx="minor"/>
      </dsp:style>
    </dsp:sp>
    <dsp:sp modelId="{BCAF38F7-B9F9-4B04-86EA-2F793E6ADED9}">
      <dsp:nvSpPr>
        <dsp:cNvPr id="0" name=""/>
        <dsp:cNvSpPr/>
      </dsp:nvSpPr>
      <dsp:spPr>
        <a:xfrm rot="5400000">
          <a:off x="3512322" y="1587002"/>
          <a:ext cx="641713" cy="730568"/>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7B10F-543E-49BE-8EB6-C60388AB5019}">
      <dsp:nvSpPr>
        <dsp:cNvPr id="0" name=""/>
        <dsp:cNvSpPr/>
      </dsp:nvSpPr>
      <dsp:spPr>
        <a:xfrm>
          <a:off x="2186123" y="875649"/>
          <a:ext cx="3392635" cy="756152"/>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Removing stop words and </a:t>
          </a:r>
        </a:p>
        <a:p>
          <a:pPr marL="0" lvl="0" indent="0" algn="ctr" defTabSz="711200">
            <a:lnSpc>
              <a:spcPct val="90000"/>
            </a:lnSpc>
            <a:spcBef>
              <a:spcPct val="0"/>
            </a:spcBef>
            <a:spcAft>
              <a:spcPct val="35000"/>
            </a:spcAft>
            <a:buNone/>
          </a:pPr>
          <a:r>
            <a:rPr lang="en-IN" sz="1600" kern="1200" dirty="0"/>
            <a:t>Lemmatization</a:t>
          </a:r>
        </a:p>
      </dsp:txBody>
      <dsp:txXfrm>
        <a:off x="2223042" y="912568"/>
        <a:ext cx="3318797" cy="682314"/>
      </dsp:txXfrm>
    </dsp:sp>
    <dsp:sp modelId="{0C0FEDF5-26FB-49FD-A3AE-A9B053ECF498}">
      <dsp:nvSpPr>
        <dsp:cNvPr id="0" name=""/>
        <dsp:cNvSpPr/>
      </dsp:nvSpPr>
      <dsp:spPr>
        <a:xfrm>
          <a:off x="4422575" y="947766"/>
          <a:ext cx="785684" cy="611155"/>
        </a:xfrm>
        <a:prstGeom prst="rect">
          <a:avLst/>
        </a:prstGeom>
        <a:noFill/>
        <a:ln>
          <a:noFill/>
        </a:ln>
        <a:effectLst/>
      </dsp:spPr>
      <dsp:style>
        <a:lnRef idx="0">
          <a:scrgbClr r="0" g="0" b="0"/>
        </a:lnRef>
        <a:fillRef idx="0">
          <a:scrgbClr r="0" g="0" b="0"/>
        </a:fillRef>
        <a:effectRef idx="0">
          <a:scrgbClr r="0" g="0" b="0"/>
        </a:effectRef>
        <a:fontRef idx="minor"/>
      </dsp:style>
    </dsp:sp>
    <dsp:sp modelId="{8478B57E-3350-4F6B-9445-56D7775E46CA}">
      <dsp:nvSpPr>
        <dsp:cNvPr id="0" name=""/>
        <dsp:cNvSpPr/>
      </dsp:nvSpPr>
      <dsp:spPr>
        <a:xfrm rot="5400000">
          <a:off x="5046515" y="2436411"/>
          <a:ext cx="641713" cy="730568"/>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AF73B5-060E-45DA-9B90-EB063431FDF2}">
      <dsp:nvSpPr>
        <dsp:cNvPr id="0" name=""/>
        <dsp:cNvSpPr/>
      </dsp:nvSpPr>
      <dsp:spPr>
        <a:xfrm>
          <a:off x="3882438" y="1725058"/>
          <a:ext cx="3068393" cy="756152"/>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SBERT and USE embeddings</a:t>
          </a:r>
        </a:p>
      </dsp:txBody>
      <dsp:txXfrm>
        <a:off x="3919357" y="1761977"/>
        <a:ext cx="2994555" cy="682314"/>
      </dsp:txXfrm>
    </dsp:sp>
    <dsp:sp modelId="{25E84377-F61C-4F1C-8BC2-78364D78B1BB}">
      <dsp:nvSpPr>
        <dsp:cNvPr id="0" name=""/>
        <dsp:cNvSpPr/>
      </dsp:nvSpPr>
      <dsp:spPr>
        <a:xfrm>
          <a:off x="5956768" y="1797175"/>
          <a:ext cx="785684" cy="611155"/>
        </a:xfrm>
        <a:prstGeom prst="rect">
          <a:avLst/>
        </a:prstGeom>
        <a:noFill/>
        <a:ln>
          <a:noFill/>
        </a:ln>
        <a:effectLst/>
      </dsp:spPr>
      <dsp:style>
        <a:lnRef idx="0">
          <a:scrgbClr r="0" g="0" b="0"/>
        </a:lnRef>
        <a:fillRef idx="0">
          <a:scrgbClr r="0" g="0" b="0"/>
        </a:fillRef>
        <a:effectRef idx="0">
          <a:scrgbClr r="0" g="0" b="0"/>
        </a:effectRef>
        <a:fontRef idx="minor"/>
      </dsp:style>
    </dsp:sp>
    <dsp:sp modelId="{FED650F4-738F-4722-889A-C5AFA077D973}">
      <dsp:nvSpPr>
        <dsp:cNvPr id="0" name=""/>
        <dsp:cNvSpPr/>
      </dsp:nvSpPr>
      <dsp:spPr>
        <a:xfrm rot="5400000">
          <a:off x="6908743" y="3247759"/>
          <a:ext cx="641713" cy="730568"/>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EDE2C-ECD0-45FB-8F28-42D1C5FB0E14}">
      <dsp:nvSpPr>
        <dsp:cNvPr id="0" name=""/>
        <dsp:cNvSpPr/>
      </dsp:nvSpPr>
      <dsp:spPr>
        <a:xfrm>
          <a:off x="5578752" y="2574467"/>
          <a:ext cx="3400219" cy="68003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Similarity metrics </a:t>
          </a:r>
        </a:p>
      </dsp:txBody>
      <dsp:txXfrm>
        <a:off x="5611954" y="2607669"/>
        <a:ext cx="3333815" cy="613626"/>
      </dsp:txXfrm>
    </dsp:sp>
    <dsp:sp modelId="{F9371312-1F83-4F64-ADFB-AC112E4D538F}">
      <dsp:nvSpPr>
        <dsp:cNvPr id="0" name=""/>
        <dsp:cNvSpPr/>
      </dsp:nvSpPr>
      <dsp:spPr>
        <a:xfrm>
          <a:off x="7818996" y="2608522"/>
          <a:ext cx="785684" cy="611155"/>
        </a:xfrm>
        <a:prstGeom prst="rect">
          <a:avLst/>
        </a:prstGeom>
        <a:noFill/>
        <a:ln>
          <a:noFill/>
        </a:ln>
        <a:effectLst/>
      </dsp:spPr>
      <dsp:style>
        <a:lnRef idx="0">
          <a:scrgbClr r="0" g="0" b="0"/>
        </a:lnRef>
        <a:fillRef idx="0">
          <a:scrgbClr r="0" g="0" b="0"/>
        </a:fillRef>
        <a:effectRef idx="0">
          <a:scrgbClr r="0" g="0" b="0"/>
        </a:effectRef>
        <a:fontRef idx="minor"/>
      </dsp:style>
    </dsp:sp>
    <dsp:sp modelId="{673DFAB0-1365-4F64-A202-1C9F67D69C16}">
      <dsp:nvSpPr>
        <dsp:cNvPr id="0" name=""/>
        <dsp:cNvSpPr/>
      </dsp:nvSpPr>
      <dsp:spPr>
        <a:xfrm>
          <a:off x="7275067" y="3385815"/>
          <a:ext cx="3560152" cy="694397"/>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engineering</a:t>
          </a:r>
        </a:p>
      </dsp:txBody>
      <dsp:txXfrm>
        <a:off x="7308971" y="3419719"/>
        <a:ext cx="3492344" cy="6265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A60D4B7-C828-4747-91F9-77F957976FDA}" type="datetimeFigureOut">
              <a:rPr lang="en-IN" smtClean="0"/>
              <a:t>09-12-2022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ECF150A-3F99-445C-930E-A3643A4BC37F}" type="slidenum">
              <a:rPr lang="en-IN" smtClean="0"/>
              <a:t>‹#›</a:t>
            </a:fld>
            <a:endParaRPr lang="en-IN"/>
          </a:p>
        </p:txBody>
      </p:sp>
    </p:spTree>
    <p:extLst>
      <p:ext uri="{BB962C8B-B14F-4D97-AF65-F5344CB8AC3E}">
        <p14:creationId xmlns:p14="http://schemas.microsoft.com/office/powerpoint/2010/main" val="232399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0D4B7-C828-4747-91F9-77F957976F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301805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A60D4B7-C828-4747-91F9-77F957976FDA}" type="datetimeFigureOut">
              <a:rPr lang="en-IN" smtClean="0"/>
              <a:t>09-12-2022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ECF150A-3F99-445C-930E-A3643A4BC37F}" type="slidenum">
              <a:rPr lang="en-IN" smtClean="0"/>
              <a:t>‹#›</a:t>
            </a:fld>
            <a:endParaRPr lang="en-IN"/>
          </a:p>
        </p:txBody>
      </p:sp>
    </p:spTree>
    <p:extLst>
      <p:ext uri="{BB962C8B-B14F-4D97-AF65-F5344CB8AC3E}">
        <p14:creationId xmlns:p14="http://schemas.microsoft.com/office/powerpoint/2010/main" val="357597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0D4B7-C828-4747-91F9-77F957976FDA}"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340432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A60D4B7-C828-4747-91F9-77F957976FDA}" type="datetimeFigureOut">
              <a:rPr lang="en-IN" smtClean="0"/>
              <a:t>09-12-2022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ECF150A-3F99-445C-930E-A3643A4BC37F}" type="slidenum">
              <a:rPr lang="en-IN" smtClean="0"/>
              <a:t>‹#›</a:t>
            </a:fld>
            <a:endParaRPr lang="en-IN"/>
          </a:p>
        </p:txBody>
      </p:sp>
    </p:spTree>
    <p:extLst>
      <p:ext uri="{BB962C8B-B14F-4D97-AF65-F5344CB8AC3E}">
        <p14:creationId xmlns:p14="http://schemas.microsoft.com/office/powerpoint/2010/main" val="2229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0D4B7-C828-4747-91F9-77F957976FDA}"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87367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0D4B7-C828-4747-91F9-77F957976FDA}"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15792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60D4B7-C828-4747-91F9-77F957976FDA}"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CF150A-3F99-445C-930E-A3643A4BC37F}"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56183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0D4B7-C828-4747-91F9-77F957976FDA}"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279400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A60D4B7-C828-4747-91F9-77F957976FDA}" type="datetimeFigureOut">
              <a:rPr lang="en-IN" smtClean="0"/>
              <a:t>09-12-2022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ECF150A-3F99-445C-930E-A3643A4BC37F}" type="slidenum">
              <a:rPr lang="en-IN" smtClean="0"/>
              <a:t>‹#›</a:t>
            </a:fld>
            <a:endParaRPr lang="en-IN"/>
          </a:p>
        </p:txBody>
      </p:sp>
    </p:spTree>
    <p:extLst>
      <p:ext uri="{BB962C8B-B14F-4D97-AF65-F5344CB8AC3E}">
        <p14:creationId xmlns:p14="http://schemas.microsoft.com/office/powerpoint/2010/main" val="33579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0D4B7-C828-4747-91F9-77F957976FDA}"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CF150A-3F99-445C-930E-A3643A4BC37F}" type="slidenum">
              <a:rPr lang="en-IN" smtClean="0"/>
              <a:t>‹#›</a:t>
            </a:fld>
            <a:endParaRPr lang="en-IN"/>
          </a:p>
        </p:txBody>
      </p:sp>
    </p:spTree>
    <p:extLst>
      <p:ext uri="{BB962C8B-B14F-4D97-AF65-F5344CB8AC3E}">
        <p14:creationId xmlns:p14="http://schemas.microsoft.com/office/powerpoint/2010/main" val="213192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A60D4B7-C828-4747-91F9-77F957976FDA}" type="datetimeFigureOut">
              <a:rPr lang="en-IN" smtClean="0"/>
              <a:t>09-12-2022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ECF150A-3F99-445C-930E-A3643A4BC37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82578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tackexchange.com/stackoverflow/query/472607?table=po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450D-08F6-F067-E60F-9E0EB8013CCD}"/>
              </a:ext>
            </a:extLst>
          </p:cNvPr>
          <p:cNvSpPr>
            <a:spLocks noGrp="1"/>
          </p:cNvSpPr>
          <p:nvPr>
            <p:ph type="ctrTitle"/>
          </p:nvPr>
        </p:nvSpPr>
        <p:spPr/>
        <p:txBody>
          <a:bodyPr/>
          <a:lstStyle/>
          <a:p>
            <a:r>
              <a:rPr lang="en-IN" dirty="0"/>
              <a:t>Duplicate question analysis and inference</a:t>
            </a:r>
          </a:p>
        </p:txBody>
      </p:sp>
      <p:sp>
        <p:nvSpPr>
          <p:cNvPr id="3" name="Subtitle 2">
            <a:extLst>
              <a:ext uri="{FF2B5EF4-FFF2-40B4-BE49-F238E27FC236}">
                <a16:creationId xmlns:a16="http://schemas.microsoft.com/office/drawing/2014/main" id="{3D45B9A8-9C1C-7996-95E0-9CDF7DCFB819}"/>
              </a:ext>
            </a:extLst>
          </p:cNvPr>
          <p:cNvSpPr>
            <a:spLocks noGrp="1"/>
          </p:cNvSpPr>
          <p:nvPr>
            <p:ph type="subTitle" idx="1"/>
          </p:nvPr>
        </p:nvSpPr>
        <p:spPr/>
        <p:txBody>
          <a:bodyPr/>
          <a:lstStyle/>
          <a:p>
            <a:r>
              <a:rPr lang="en-IN" dirty="0"/>
              <a:t>on stack overflow data</a:t>
            </a:r>
          </a:p>
        </p:txBody>
      </p:sp>
      <p:sp>
        <p:nvSpPr>
          <p:cNvPr id="4" name="TextBox 3">
            <a:extLst>
              <a:ext uri="{FF2B5EF4-FFF2-40B4-BE49-F238E27FC236}">
                <a16:creationId xmlns:a16="http://schemas.microsoft.com/office/drawing/2014/main" id="{10F9A6D0-067C-1C9A-6216-E79B241D4C2D}"/>
              </a:ext>
            </a:extLst>
          </p:cNvPr>
          <p:cNvSpPr txBox="1"/>
          <p:nvPr/>
        </p:nvSpPr>
        <p:spPr>
          <a:xfrm>
            <a:off x="744718" y="3429000"/>
            <a:ext cx="6787298" cy="1200329"/>
          </a:xfrm>
          <a:prstGeom prst="rect">
            <a:avLst/>
          </a:prstGeom>
          <a:noFill/>
        </p:spPr>
        <p:txBody>
          <a:bodyPr wrap="square" rtlCol="0">
            <a:spAutoFit/>
          </a:bodyPr>
          <a:lstStyle/>
          <a:p>
            <a:r>
              <a:rPr lang="en-IN" dirty="0">
                <a:solidFill>
                  <a:schemeClr val="bg1"/>
                </a:solidFill>
              </a:rPr>
              <a:t>DILIP</a:t>
            </a:r>
          </a:p>
          <a:p>
            <a:r>
              <a:rPr lang="en-IN" dirty="0">
                <a:solidFill>
                  <a:schemeClr val="bg1"/>
                </a:solidFill>
              </a:rPr>
              <a:t>HASSAN</a:t>
            </a:r>
          </a:p>
          <a:p>
            <a:r>
              <a:rPr lang="en-IN" dirty="0">
                <a:solidFill>
                  <a:schemeClr val="bg1"/>
                </a:solidFill>
              </a:rPr>
              <a:t>NAGENDRA</a:t>
            </a:r>
          </a:p>
          <a:p>
            <a:r>
              <a:rPr lang="en-IN" dirty="0">
                <a:solidFill>
                  <a:schemeClr val="bg1"/>
                </a:solidFill>
              </a:rPr>
              <a:t>RUBIN</a:t>
            </a:r>
          </a:p>
        </p:txBody>
      </p:sp>
    </p:spTree>
    <p:extLst>
      <p:ext uri="{BB962C8B-B14F-4D97-AF65-F5344CB8AC3E}">
        <p14:creationId xmlns:p14="http://schemas.microsoft.com/office/powerpoint/2010/main" val="34578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3B34-30AD-1369-3068-92615C139F43}"/>
              </a:ext>
            </a:extLst>
          </p:cNvPr>
          <p:cNvSpPr>
            <a:spLocks noGrp="1"/>
          </p:cNvSpPr>
          <p:nvPr>
            <p:ph type="title"/>
          </p:nvPr>
        </p:nvSpPr>
        <p:spPr/>
        <p:txBody>
          <a:bodyPr/>
          <a:lstStyle/>
          <a:p>
            <a:r>
              <a:rPr lang="en-IN" dirty="0"/>
              <a:t>Weaviate Model</a:t>
            </a:r>
          </a:p>
        </p:txBody>
      </p:sp>
      <p:sp>
        <p:nvSpPr>
          <p:cNvPr id="3" name="Content Placeholder 2">
            <a:extLst>
              <a:ext uri="{FF2B5EF4-FFF2-40B4-BE49-F238E27FC236}">
                <a16:creationId xmlns:a16="http://schemas.microsoft.com/office/drawing/2014/main" id="{449A5CA0-2CC1-21F5-8AD3-D7A644F102ED}"/>
              </a:ext>
            </a:extLst>
          </p:cNvPr>
          <p:cNvSpPr>
            <a:spLocks noGrp="1"/>
          </p:cNvSpPr>
          <p:nvPr>
            <p:ph idx="1"/>
          </p:nvPr>
        </p:nvSpPr>
        <p:spPr>
          <a:xfrm>
            <a:off x="581193" y="2161642"/>
            <a:ext cx="11029615" cy="3678303"/>
          </a:xfrm>
        </p:spPr>
        <p:txBody>
          <a:bodyPr/>
          <a:lstStyle/>
          <a:p>
            <a:pPr algn="just">
              <a:lnSpc>
                <a:spcPct val="115000"/>
              </a:lnSpc>
            </a:pPr>
            <a:r>
              <a:rPr lang="en-IN" sz="1800" dirty="0">
                <a:solidFill>
                  <a:srgbClr val="161C2D"/>
                </a:solidFill>
                <a:effectLst/>
                <a:latin typeface="Calibri" panose="020F0502020204030204" pitchFamily="34" charset="0"/>
                <a:ea typeface="Arial" panose="020B0604020202020204" pitchFamily="34" charset="0"/>
              </a:rPr>
              <a:t>Weaviate is a low-latency vector search engine used to store text and its embeddings. </a:t>
            </a:r>
            <a:r>
              <a:rPr lang="en-US" b="0" i="0" dirty="0">
                <a:solidFill>
                  <a:srgbClr val="292929"/>
                </a:solidFill>
                <a:effectLst/>
                <a:latin typeface="source-serif-pro"/>
              </a:rPr>
              <a:t>Under the hood, Weaviate uses a variation of the </a:t>
            </a:r>
            <a:r>
              <a:rPr lang="en-US" b="0" i="0" u="sng" dirty="0">
                <a:effectLst/>
                <a:latin typeface="source-serif-pro"/>
              </a:rPr>
              <a:t>HNSW index</a:t>
            </a:r>
            <a:r>
              <a:rPr lang="en-US" b="0" i="0" dirty="0">
                <a:solidFill>
                  <a:srgbClr val="292929"/>
                </a:solidFill>
                <a:effectLst/>
                <a:latin typeface="source-serif-pro"/>
              </a:rPr>
              <a:t> which is a graph based indexing system that can help to reduce search tim</a:t>
            </a:r>
            <a:r>
              <a:rPr lang="en-US" dirty="0">
                <a:solidFill>
                  <a:srgbClr val="292929"/>
                </a:solidFill>
                <a:latin typeface="source-serif-pro"/>
              </a:rPr>
              <a:t>e complexity.</a:t>
            </a:r>
            <a:endParaRPr lang="en-US" b="0" i="0" dirty="0">
              <a:solidFill>
                <a:srgbClr val="292929"/>
              </a:solidFill>
              <a:effectLst/>
              <a:latin typeface="source-serif-pro"/>
            </a:endParaRPr>
          </a:p>
          <a:p>
            <a:pPr algn="just">
              <a:lnSpc>
                <a:spcPct val="115000"/>
              </a:lnSpc>
            </a:pPr>
            <a:r>
              <a:rPr lang="en-IN" sz="1800" dirty="0">
                <a:effectLst/>
                <a:latin typeface="Calibri" panose="020F0502020204030204" pitchFamily="34" charset="0"/>
                <a:ea typeface="Arial" panose="020B0604020202020204" pitchFamily="34" charset="0"/>
              </a:rPr>
              <a:t>Weaviate typically performs nearest neighbour searches of millions of objects in considerably less than 100ms.</a:t>
            </a:r>
            <a:endParaRPr lang="en-IN" sz="1800" dirty="0">
              <a:effectLst/>
              <a:latin typeface="Arial" panose="020B0604020202020204" pitchFamily="34" charset="0"/>
              <a:ea typeface="Arial" panose="020B0604020202020204" pitchFamily="34" charset="0"/>
            </a:endParaRPr>
          </a:p>
          <a:p>
            <a:pPr algn="just">
              <a:lnSpc>
                <a:spcPct val="115000"/>
              </a:lnSpc>
            </a:pPr>
            <a:r>
              <a:rPr lang="en-IN" sz="1800" dirty="0">
                <a:effectLst/>
                <a:latin typeface="Calibri" panose="020F0502020204030204" pitchFamily="34" charset="0"/>
                <a:ea typeface="Arial" panose="020B0604020202020204" pitchFamily="34" charset="0"/>
              </a:rPr>
              <a:t>Weaviate can be accessed through docker container and this pipeline is highly scalable and </a:t>
            </a:r>
            <a:r>
              <a:rPr lang="en-IN" sz="1800" dirty="0" err="1">
                <a:effectLst/>
                <a:latin typeface="Calibri" panose="020F0502020204030204" pitchFamily="34" charset="0"/>
                <a:ea typeface="Arial" panose="020B0604020202020204" pitchFamily="34" charset="0"/>
              </a:rPr>
              <a:t>persistant</a:t>
            </a:r>
            <a:r>
              <a:rPr lang="en-IN" sz="1800" dirty="0">
                <a:effectLst/>
                <a:latin typeface="Calibri" panose="020F0502020204030204" pitchFamily="34" charset="0"/>
                <a:ea typeface="Arial" panose="020B0604020202020204" pitchFamily="34" charset="0"/>
              </a:rPr>
              <a:t>.</a:t>
            </a:r>
          </a:p>
          <a:p>
            <a:pPr algn="just">
              <a:lnSpc>
                <a:spcPct val="115000"/>
              </a:lnSpc>
            </a:pPr>
            <a:r>
              <a:rPr lang="en-IN" sz="1800" dirty="0">
                <a:effectLst/>
                <a:latin typeface="Calibri" panose="020F0502020204030204" pitchFamily="34" charset="0"/>
                <a:ea typeface="Arial" panose="020B0604020202020204" pitchFamily="34" charset="0"/>
              </a:rPr>
              <a:t>This pipeline is used to search similar questions in a large corpus of data. We have used questions from python, big data, Facebook and image processing tags to build a corpus of 60,000 questions and these questions are converted to vectors using the USE model. Further these questions and corresponding embeddings are uploaded to Weaviate for searching.</a:t>
            </a:r>
            <a:endParaRPr lang="en-IN" sz="1800" dirty="0">
              <a:effectLst/>
              <a:latin typeface="Arial" panose="020B0604020202020204" pitchFamily="34" charset="0"/>
              <a:ea typeface="Arial" panose="020B0604020202020204" pitchFamily="34" charset="0"/>
            </a:endParaRPr>
          </a:p>
          <a:p>
            <a:pPr algn="just">
              <a:lnSpc>
                <a:spcPct val="115000"/>
              </a:lnSpc>
            </a:pPr>
            <a:endParaRPr lang="en-IN" sz="1800" dirty="0">
              <a:effectLst/>
              <a:latin typeface="Arial" panose="020B0604020202020204" pitchFamily="34" charset="0"/>
              <a:ea typeface="Arial" panose="020B0604020202020204" pitchFamily="34" charset="0"/>
            </a:endParaRPr>
          </a:p>
          <a:p>
            <a:pPr algn="just"/>
            <a:endParaRPr lang="en-IN" dirty="0"/>
          </a:p>
        </p:txBody>
      </p:sp>
    </p:spTree>
    <p:extLst>
      <p:ext uri="{BB962C8B-B14F-4D97-AF65-F5344CB8AC3E}">
        <p14:creationId xmlns:p14="http://schemas.microsoft.com/office/powerpoint/2010/main" val="254651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40B4-2990-84ED-38A3-28FAE03F5749}"/>
              </a:ext>
            </a:extLst>
          </p:cNvPr>
          <p:cNvSpPr>
            <a:spLocks noGrp="1"/>
          </p:cNvSpPr>
          <p:nvPr>
            <p:ph type="title"/>
          </p:nvPr>
        </p:nvSpPr>
        <p:spPr/>
        <p:txBody>
          <a:bodyPr/>
          <a:lstStyle/>
          <a:p>
            <a:r>
              <a:rPr lang="en-IN" dirty="0"/>
              <a:t>Frontend-DOCKER-AWS </a:t>
            </a:r>
          </a:p>
        </p:txBody>
      </p:sp>
      <p:sp>
        <p:nvSpPr>
          <p:cNvPr id="3" name="Content Placeholder 2">
            <a:extLst>
              <a:ext uri="{FF2B5EF4-FFF2-40B4-BE49-F238E27FC236}">
                <a16:creationId xmlns:a16="http://schemas.microsoft.com/office/drawing/2014/main" id="{07F2CE8A-10B8-EF18-DC1F-6D864B884F7A}"/>
              </a:ext>
            </a:extLst>
          </p:cNvPr>
          <p:cNvSpPr>
            <a:spLocks noGrp="1"/>
          </p:cNvSpPr>
          <p:nvPr>
            <p:ph idx="1"/>
          </p:nvPr>
        </p:nvSpPr>
        <p:spPr/>
        <p:txBody>
          <a:bodyPr/>
          <a:lstStyle/>
          <a:p>
            <a:pPr marL="0" indent="0">
              <a:buNone/>
            </a:pPr>
            <a:endParaRPr lang="en-IN" sz="1800" dirty="0">
              <a:effectLst/>
              <a:latin typeface="Calibri" panose="020F0502020204030204" pitchFamily="34" charset="0"/>
              <a:ea typeface="Arial" panose="020B0604020202020204" pitchFamily="34" charset="0"/>
            </a:endParaRPr>
          </a:p>
          <a:p>
            <a:pPr marL="0" indent="0">
              <a:buNone/>
            </a:pPr>
            <a:endParaRPr lang="en-IN" dirty="0">
              <a:latin typeface="Calibri" panose="020F0502020204030204" pitchFamily="34" charset="0"/>
              <a:ea typeface="Arial" panose="020B0604020202020204" pitchFamily="34" charset="0"/>
            </a:endParaRPr>
          </a:p>
          <a:p>
            <a:pPr marL="0" indent="0" algn="just">
              <a:buNone/>
            </a:pPr>
            <a:r>
              <a:rPr lang="en-IN" sz="1800" dirty="0" err="1">
                <a:effectLst/>
                <a:latin typeface="Calibri" panose="020F0502020204030204" pitchFamily="34" charset="0"/>
                <a:ea typeface="Arial" panose="020B0604020202020204" pitchFamily="34" charset="0"/>
              </a:rPr>
              <a:t>Streamlit</a:t>
            </a:r>
            <a:r>
              <a:rPr lang="en-IN" sz="1800" dirty="0">
                <a:effectLst/>
                <a:latin typeface="Calibri" panose="020F0502020204030204" pitchFamily="34" charset="0"/>
                <a:ea typeface="Arial" panose="020B0604020202020204" pitchFamily="34" charset="0"/>
              </a:rPr>
              <a:t> is used to build the front-end for this application. </a:t>
            </a:r>
            <a:r>
              <a:rPr lang="en-IN" sz="1800" dirty="0" err="1">
                <a:effectLst/>
                <a:latin typeface="Calibri" panose="020F0502020204030204" pitchFamily="34" charset="0"/>
                <a:ea typeface="Arial" panose="020B0604020202020204" pitchFamily="34" charset="0"/>
              </a:rPr>
              <a:t>Streamlit</a:t>
            </a:r>
            <a:r>
              <a:rPr lang="en-IN" sz="1800" dirty="0">
                <a:effectLst/>
                <a:latin typeface="Calibri" panose="020F0502020204030204" pitchFamily="34" charset="0"/>
                <a:ea typeface="Arial" panose="020B0604020202020204" pitchFamily="34" charset="0"/>
              </a:rPr>
              <a:t> app and data required for visualizations are packaged into docker image and this image is uploaded to AWS ECR. ECS cluster and EC2 nodes are used as compute resources for scalability and availability so that users can access this application from anywhere and compute resources can be scaled based on the usage.</a:t>
            </a:r>
            <a:endParaRPr lang="en-IN" sz="1800" dirty="0">
              <a:effectLst/>
              <a:latin typeface="Arial" panose="020B0604020202020204" pitchFamily="34" charset="0"/>
              <a:ea typeface="Arial" panose="020B0604020202020204" pitchFamily="34"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4580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28DA-75D3-77E0-D29E-627016DB512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121BD29-7E9B-8387-EFFA-AC01208F2E72}"/>
              </a:ext>
            </a:extLst>
          </p:cNvPr>
          <p:cNvSpPr>
            <a:spLocks noGrp="1"/>
          </p:cNvSpPr>
          <p:nvPr>
            <p:ph idx="1"/>
          </p:nvPr>
        </p:nvSpPr>
        <p:spPr/>
        <p:txBody>
          <a:bodyPr>
            <a:normAutofit lnSpcReduction="10000"/>
          </a:bodyPr>
          <a:lstStyle/>
          <a:p>
            <a:pPr marL="0" indent="0" algn="just">
              <a:buNone/>
            </a:pPr>
            <a:endParaRPr lang="en-IN" sz="1800" dirty="0">
              <a:effectLst/>
              <a:latin typeface="Calibri" panose="020F0502020204030204" pitchFamily="34" charset="0"/>
              <a:ea typeface="Arial" panose="020B0604020202020204" pitchFamily="34" charset="0"/>
            </a:endParaRPr>
          </a:p>
          <a:p>
            <a:pPr marL="0" indent="0" algn="just">
              <a:buNone/>
            </a:pPr>
            <a:endParaRPr lang="en-IN" dirty="0">
              <a:latin typeface="Calibri" panose="020F0502020204030204" pitchFamily="34" charset="0"/>
              <a:ea typeface="Arial" panose="020B0604020202020204" pitchFamily="34" charset="0"/>
            </a:endParaRPr>
          </a:p>
          <a:p>
            <a:pPr marL="0" indent="0" algn="just">
              <a:buNone/>
            </a:pPr>
            <a:r>
              <a:rPr lang="en-IN" sz="1800" dirty="0">
                <a:effectLst/>
                <a:latin typeface="Calibri" panose="020F0502020204030204" pitchFamily="34" charset="0"/>
                <a:ea typeface="Arial" panose="020B0604020202020204" pitchFamily="34" charset="0"/>
              </a:rPr>
              <a:t>Question and answer forums like </a:t>
            </a:r>
            <a:r>
              <a:rPr lang="en-IN" sz="1800" dirty="0" err="1">
                <a:effectLst/>
                <a:latin typeface="Calibri" panose="020F0502020204030204" pitchFamily="34" charset="0"/>
                <a:ea typeface="Arial" panose="020B0604020202020204" pitchFamily="34" charset="0"/>
              </a:rPr>
              <a:t>StackExchange</a:t>
            </a:r>
            <a:r>
              <a:rPr lang="en-IN" sz="1800" dirty="0">
                <a:effectLst/>
                <a:latin typeface="Calibri" panose="020F0502020204030204" pitchFamily="34" charset="0"/>
                <a:ea typeface="Arial" panose="020B0604020202020204" pitchFamily="34" charset="0"/>
              </a:rPr>
              <a:t>, Quora and Reddit are hubs for gathering, storing, and sharing knowledge on a multitude of topics. Given the heavy traffic on these sites, it can be difficult for moderators and users to monitor and filter through the influx of posts. </a:t>
            </a:r>
          </a:p>
          <a:p>
            <a:pPr marL="0" indent="0" algn="just">
              <a:buNone/>
            </a:pPr>
            <a:r>
              <a:rPr lang="en-IN" sz="1800" dirty="0">
                <a:effectLst/>
                <a:latin typeface="Calibri" panose="020F0502020204030204" pitchFamily="34" charset="0"/>
                <a:ea typeface="Arial" panose="020B0604020202020204" pitchFamily="34" charset="0"/>
              </a:rPr>
              <a:t>This project targets a specific problem that arises from the large inflow of unmonitored data on these forums: duplicate questions. Our work focuses on </a:t>
            </a:r>
            <a:r>
              <a:rPr lang="en-IN" sz="1800" dirty="0" err="1">
                <a:effectLst/>
                <a:latin typeface="Calibri" panose="020F0502020204030204" pitchFamily="34" charset="0"/>
                <a:ea typeface="Arial" panose="020B0604020202020204" pitchFamily="34" charset="0"/>
              </a:rPr>
              <a:t>StackOverflow</a:t>
            </a:r>
            <a:r>
              <a:rPr lang="en-IN" sz="1800" dirty="0">
                <a:effectLst/>
                <a:latin typeface="Calibri" panose="020F0502020204030204" pitchFamily="34" charset="0"/>
                <a:ea typeface="Arial" panose="020B0604020202020204" pitchFamily="34" charset="0"/>
              </a:rPr>
              <a:t>, a forum for software developers and programmers, that currently relies on vigilant, high-reputation users to report duplicate questions. </a:t>
            </a:r>
          </a:p>
          <a:p>
            <a:pPr marL="0" indent="0" algn="just">
              <a:buNone/>
            </a:pPr>
            <a:r>
              <a:rPr lang="en-US" dirty="0">
                <a:latin typeface="Calibri" panose="020F0502020204030204" pitchFamily="34" charset="0"/>
                <a:ea typeface="Arial" panose="020B0604020202020204" pitchFamily="34" charset="0"/>
              </a:rPr>
              <a:t>Our project includes extracting duplicate and non-duplicate questions from </a:t>
            </a:r>
            <a:r>
              <a:rPr lang="en-US" dirty="0" err="1">
                <a:latin typeface="Calibri" panose="020F0502020204030204" pitchFamily="34" charset="0"/>
                <a:ea typeface="Arial" panose="020B0604020202020204" pitchFamily="34" charset="0"/>
              </a:rPr>
              <a:t>StackOverflow</a:t>
            </a:r>
            <a:r>
              <a:rPr lang="en-US" dirty="0">
                <a:latin typeface="Calibri" panose="020F0502020204030204" pitchFamily="34" charset="0"/>
                <a:ea typeface="Arial" panose="020B0604020202020204" pitchFamily="34" charset="0"/>
              </a:rPr>
              <a:t> data. Using that data, we have performed data analysis, created visualizations and trained two NLP models that can 1) detect if two questions are duplicates and 2) search for similar questions over a large corpus of data.</a:t>
            </a:r>
          </a:p>
          <a:p>
            <a:pPr marL="0" indent="0" algn="just">
              <a:buNone/>
            </a:pPr>
            <a:endParaRPr lang="en-IN" sz="1800" dirty="0">
              <a:effectLst/>
              <a:latin typeface="Calibri" panose="020F0502020204030204" pitchFamily="34" charset="0"/>
              <a:ea typeface="Arial" panose="020B0604020202020204" pitchFamily="34" charset="0"/>
            </a:endParaRPr>
          </a:p>
          <a:p>
            <a:pPr marL="0" indent="0">
              <a:buNone/>
            </a:pPr>
            <a:endParaRPr lang="en-IN" dirty="0">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6360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E1A5-98E6-B75D-7A19-76956A4DB919}"/>
              </a:ext>
            </a:extLst>
          </p:cNvPr>
          <p:cNvSpPr>
            <a:spLocks noGrp="1"/>
          </p:cNvSpPr>
          <p:nvPr>
            <p:ph type="title"/>
          </p:nvPr>
        </p:nvSpPr>
        <p:spPr/>
        <p:txBody>
          <a:bodyPr/>
          <a:lstStyle/>
          <a:p>
            <a:r>
              <a:rPr lang="en-IN" dirty="0"/>
              <a:t>DATASET</a:t>
            </a:r>
          </a:p>
        </p:txBody>
      </p:sp>
      <p:sp>
        <p:nvSpPr>
          <p:cNvPr id="4" name="Rectangle 1">
            <a:extLst>
              <a:ext uri="{FF2B5EF4-FFF2-40B4-BE49-F238E27FC236}">
                <a16:creationId xmlns:a16="http://schemas.microsoft.com/office/drawing/2014/main" id="{A4EEBE57-40F9-48DF-D1C6-C1288E5A3B32}"/>
              </a:ext>
            </a:extLst>
          </p:cNvPr>
          <p:cNvSpPr>
            <a:spLocks noGrp="1" noChangeArrowheads="1"/>
          </p:cNvSpPr>
          <p:nvPr>
            <p:ph idx="1"/>
          </p:nvPr>
        </p:nvSpPr>
        <p:spPr bwMode="auto">
          <a:xfrm>
            <a:off x="581191" y="3370133"/>
            <a:ext cx="1110804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C7B17B87-4959-DFF4-D2BA-E6AB5CAE51C1}"/>
              </a:ext>
            </a:extLst>
          </p:cNvPr>
          <p:cNvGraphicFramePr>
            <a:graphicFrameLocks noGrp="1"/>
          </p:cNvGraphicFramePr>
          <p:nvPr>
            <p:extLst>
              <p:ext uri="{D42A27DB-BD31-4B8C-83A1-F6EECF244321}">
                <p14:modId xmlns:p14="http://schemas.microsoft.com/office/powerpoint/2010/main" val="1290378678"/>
              </p:ext>
            </p:extLst>
          </p:nvPr>
        </p:nvGraphicFramePr>
        <p:xfrm>
          <a:off x="1032757" y="2198555"/>
          <a:ext cx="9440420" cy="2943490"/>
        </p:xfrm>
        <a:graphic>
          <a:graphicData uri="http://schemas.openxmlformats.org/drawingml/2006/table">
            <a:tbl>
              <a:tblPr firstRow="1" bandRow="1">
                <a:tableStyleId>{5C22544A-7EE6-4342-B048-85BDC9FD1C3A}</a:tableStyleId>
              </a:tblPr>
              <a:tblGrid>
                <a:gridCol w="2360105">
                  <a:extLst>
                    <a:ext uri="{9D8B030D-6E8A-4147-A177-3AD203B41FA5}">
                      <a16:colId xmlns:a16="http://schemas.microsoft.com/office/drawing/2014/main" val="2663759899"/>
                    </a:ext>
                  </a:extLst>
                </a:gridCol>
                <a:gridCol w="2360105">
                  <a:extLst>
                    <a:ext uri="{9D8B030D-6E8A-4147-A177-3AD203B41FA5}">
                      <a16:colId xmlns:a16="http://schemas.microsoft.com/office/drawing/2014/main" val="1993085139"/>
                    </a:ext>
                  </a:extLst>
                </a:gridCol>
                <a:gridCol w="2360105">
                  <a:extLst>
                    <a:ext uri="{9D8B030D-6E8A-4147-A177-3AD203B41FA5}">
                      <a16:colId xmlns:a16="http://schemas.microsoft.com/office/drawing/2014/main" val="3246419972"/>
                    </a:ext>
                  </a:extLst>
                </a:gridCol>
                <a:gridCol w="2360105">
                  <a:extLst>
                    <a:ext uri="{9D8B030D-6E8A-4147-A177-3AD203B41FA5}">
                      <a16:colId xmlns:a16="http://schemas.microsoft.com/office/drawing/2014/main" val="1574937824"/>
                    </a:ext>
                  </a:extLst>
                </a:gridCol>
              </a:tblGrid>
              <a:tr h="490582">
                <a:tc>
                  <a:txBody>
                    <a:bodyPr/>
                    <a:lstStyle/>
                    <a:p>
                      <a:r>
                        <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rPr>
                        <a:t>Posts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err="1">
                          <a:solidFill>
                            <a:schemeClr val="tx1"/>
                          </a:solidFill>
                          <a:latin typeface="Calibri" panose="020F0502020204030204" pitchFamily="34" charset="0"/>
                          <a:ea typeface="Calibri" panose="020F0502020204030204" pitchFamily="34" charset="0"/>
                          <a:cs typeface="Calibri" panose="020F0502020204030204" pitchFamily="34" charset="0"/>
                        </a:rPr>
                        <a:t>PostLinks</a:t>
                      </a:r>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rPr>
                        <a:t>Tags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974326"/>
                  </a:ext>
                </a:extLst>
              </a:tr>
              <a:tr h="2452908">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Id</a:t>
                      </a:r>
                      <a:b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err="1">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ViewCount</a:t>
                      </a:r>
                      <a: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1"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(nullable)</a:t>
                      </a:r>
                      <a:endPar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Body </a:t>
                      </a:r>
                      <a:endParaRPr kumimoji="0" lang="en-US" altLang="en-US" sz="1800" b="0" i="1"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Title </a:t>
                      </a:r>
                      <a:r>
                        <a:rPr kumimoji="0" lang="en-US" altLang="en-US" sz="1800" b="0" i="1"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(nullable)</a:t>
                      </a:r>
                      <a:endPar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en-US" sz="1800" b="0" i="0" u="none" strike="noStrike" cap="none" normalizeH="0" baseline="0" dirty="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Tags</a:t>
                      </a:r>
                    </a:p>
                    <a:p>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Id primary key</a:t>
                      </a:r>
                    </a:p>
                    <a:p>
                      <a:pPr fontAlgn="base"/>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CreationDate</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fontAlgn="base"/>
                      <a:r>
                        <a:rPr lang="en-US" sz="1800" b="0" i="0" u="sng"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2"/>
                        </a:rPr>
                        <a:t>PostId</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id of source post</a:t>
                      </a:r>
                    </a:p>
                    <a:p>
                      <a:pPr fontAlgn="base"/>
                      <a:r>
                        <a:rPr lang="en-US" sz="1800" b="0" i="0" u="sng"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hlinkClick r:id="rId2"/>
                        </a:rPr>
                        <a:t>RelatedPostId</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id of target post</a:t>
                      </a:r>
                    </a:p>
                    <a:p>
                      <a:pPr fontAlgn="base"/>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LinkTypeId</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err="1">
                          <a:solidFill>
                            <a:schemeClr val="tx1"/>
                          </a:solidFill>
                          <a:latin typeface="Calibri" panose="020F0502020204030204" pitchFamily="34" charset="0"/>
                          <a:ea typeface="Calibri" panose="020F0502020204030204" pitchFamily="34" charset="0"/>
                          <a:cs typeface="Calibri" panose="020F0502020204030204" pitchFamily="34" charset="0"/>
                        </a:rPr>
                        <a:t>PostId</a:t>
                      </a:r>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1800" b="0" dirty="0" err="1">
                          <a:solidFill>
                            <a:schemeClr val="tx1"/>
                          </a:solidFill>
                          <a:latin typeface="Calibri" panose="020F0502020204030204" pitchFamily="34" charset="0"/>
                          <a:ea typeface="Calibri" panose="020F0502020204030204" pitchFamily="34" charset="0"/>
                          <a:cs typeface="Calibri" panose="020F0502020204030204" pitchFamily="34" charset="0"/>
                        </a:rPr>
                        <a:t>TagId</a:t>
                      </a:r>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800" b="0" i="0" kern="1200" dirty="0">
                          <a:solidFill>
                            <a:schemeClr val="dk1"/>
                          </a:solidFill>
                          <a:effectLst/>
                          <a:latin typeface="+mn-lt"/>
                          <a:ea typeface="+mn-ea"/>
                          <a:cs typeface="+mn-cs"/>
                        </a:rPr>
                        <a:t>Id</a:t>
                      </a:r>
                    </a:p>
                    <a:p>
                      <a:pPr fontAlgn="base"/>
                      <a:r>
                        <a:rPr lang="en-US" sz="1800" b="0" i="0" kern="1200" dirty="0">
                          <a:solidFill>
                            <a:schemeClr val="dk1"/>
                          </a:solidFill>
                          <a:effectLst/>
                          <a:latin typeface="+mn-lt"/>
                          <a:ea typeface="+mn-ea"/>
                          <a:cs typeface="+mn-cs"/>
                        </a:rPr>
                        <a:t>Location</a:t>
                      </a:r>
                    </a:p>
                    <a:p>
                      <a:endParaRPr lang="en-IN" sz="1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523408"/>
                  </a:ext>
                </a:extLst>
              </a:tr>
            </a:tbl>
          </a:graphicData>
        </a:graphic>
      </p:graphicFrame>
    </p:spTree>
    <p:extLst>
      <p:ext uri="{BB962C8B-B14F-4D97-AF65-F5344CB8AC3E}">
        <p14:creationId xmlns:p14="http://schemas.microsoft.com/office/powerpoint/2010/main" val="360257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52FB-2942-F6D7-A14C-D6335506A2CC}"/>
              </a:ext>
            </a:extLst>
          </p:cNvPr>
          <p:cNvSpPr>
            <a:spLocks noGrp="1"/>
          </p:cNvSpPr>
          <p:nvPr>
            <p:ph type="title"/>
          </p:nvPr>
        </p:nvSpPr>
        <p:spPr/>
        <p:txBody>
          <a:bodyPr/>
          <a:lstStyle/>
          <a:p>
            <a:r>
              <a:rPr lang="en-IN" dirty="0"/>
              <a:t>Work Flow</a:t>
            </a:r>
          </a:p>
        </p:txBody>
      </p:sp>
      <p:pic>
        <p:nvPicPr>
          <p:cNvPr id="6" name="Picture 5">
            <a:extLst>
              <a:ext uri="{FF2B5EF4-FFF2-40B4-BE49-F238E27FC236}">
                <a16:creationId xmlns:a16="http://schemas.microsoft.com/office/drawing/2014/main" id="{672EE63D-BB93-E576-FBC1-FF56F5513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0" y="2183743"/>
            <a:ext cx="9096866" cy="4148838"/>
          </a:xfrm>
          <a:prstGeom prst="rect">
            <a:avLst/>
          </a:prstGeom>
        </p:spPr>
      </p:pic>
    </p:spTree>
    <p:extLst>
      <p:ext uri="{BB962C8B-B14F-4D97-AF65-F5344CB8AC3E}">
        <p14:creationId xmlns:p14="http://schemas.microsoft.com/office/powerpoint/2010/main" val="291601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0515-3189-39F9-C50E-FA2266544538}"/>
              </a:ext>
            </a:extLst>
          </p:cNvPr>
          <p:cNvSpPr>
            <a:spLocks noGrp="1"/>
          </p:cNvSpPr>
          <p:nvPr>
            <p:ph type="title"/>
          </p:nvPr>
        </p:nvSpPr>
        <p:spPr/>
        <p:txBody>
          <a:bodyPr/>
          <a:lstStyle/>
          <a:p>
            <a:r>
              <a:rPr lang="en-IN" dirty="0"/>
              <a:t>DATA ANALYSIS AND VISUALIZATION</a:t>
            </a:r>
          </a:p>
        </p:txBody>
      </p:sp>
      <p:sp>
        <p:nvSpPr>
          <p:cNvPr id="3" name="Content Placeholder 2">
            <a:extLst>
              <a:ext uri="{FF2B5EF4-FFF2-40B4-BE49-F238E27FC236}">
                <a16:creationId xmlns:a16="http://schemas.microsoft.com/office/drawing/2014/main" id="{D1CF939A-E147-B4B9-26FA-E7CAB9E764FF}"/>
              </a:ext>
            </a:extLst>
          </p:cNvPr>
          <p:cNvSpPr>
            <a:spLocks noGrp="1"/>
          </p:cNvSpPr>
          <p:nvPr>
            <p:ph idx="1"/>
          </p:nvPr>
        </p:nvSpPr>
        <p:spPr/>
        <p:txBody>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Data analysis is done mainly in four categories based on:</a:t>
            </a:r>
          </a:p>
          <a:p>
            <a:r>
              <a:rPr lang="en-IN" dirty="0">
                <a:latin typeface="Calibri" panose="020F0502020204030204" pitchFamily="34" charset="0"/>
                <a:ea typeface="Calibri" panose="020F0502020204030204" pitchFamily="34" charset="0"/>
                <a:cs typeface="Calibri" panose="020F0502020204030204" pitchFamily="34" charset="0"/>
              </a:rPr>
              <a:t>Duplicate vs overall questions</a:t>
            </a:r>
          </a:p>
          <a:p>
            <a:r>
              <a:rPr lang="en-IN" dirty="0">
                <a:latin typeface="Calibri" panose="020F0502020204030204" pitchFamily="34" charset="0"/>
                <a:ea typeface="Calibri" panose="020F0502020204030204" pitchFamily="34" charset="0"/>
                <a:cs typeface="Calibri" panose="020F0502020204030204" pitchFamily="34" charset="0"/>
              </a:rPr>
              <a:t>Tags</a:t>
            </a:r>
          </a:p>
          <a:p>
            <a:r>
              <a:rPr lang="en-IN" dirty="0">
                <a:latin typeface="Calibri" panose="020F0502020204030204" pitchFamily="34" charset="0"/>
                <a:ea typeface="Calibri" panose="020F0502020204030204" pitchFamily="34" charset="0"/>
                <a:cs typeface="Calibri" panose="020F0502020204030204" pitchFamily="34" charset="0"/>
              </a:rPr>
              <a:t>Time series analysis</a:t>
            </a:r>
          </a:p>
          <a:p>
            <a:r>
              <a:rPr lang="en-IN" dirty="0">
                <a:latin typeface="Calibri" panose="020F0502020204030204" pitchFamily="34" charset="0"/>
                <a:ea typeface="Calibri" panose="020F0502020204030204" pitchFamily="34" charset="0"/>
                <a:cs typeface="Calibri" panose="020F0502020204030204" pitchFamily="34" charset="0"/>
              </a:rPr>
              <a:t>Location based analysis</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1233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36BA-4B9C-A352-FA07-B00925342FFE}"/>
              </a:ext>
            </a:extLst>
          </p:cNvPr>
          <p:cNvSpPr>
            <a:spLocks noGrp="1"/>
          </p:cNvSpPr>
          <p:nvPr>
            <p:ph type="title"/>
          </p:nvPr>
        </p:nvSpPr>
        <p:spPr/>
        <p:txBody>
          <a:bodyPr/>
          <a:lstStyle/>
          <a:p>
            <a:r>
              <a:rPr lang="en-IN"/>
              <a:t>Classification Model</a:t>
            </a:r>
            <a:endParaRPr lang="en-IN" dirty="0"/>
          </a:p>
        </p:txBody>
      </p:sp>
      <p:graphicFrame>
        <p:nvGraphicFramePr>
          <p:cNvPr id="4" name="Content Placeholder 3">
            <a:extLst>
              <a:ext uri="{FF2B5EF4-FFF2-40B4-BE49-F238E27FC236}">
                <a16:creationId xmlns:a16="http://schemas.microsoft.com/office/drawing/2014/main" id="{5CD12011-F615-C777-E482-47DEF192B10A}"/>
              </a:ext>
            </a:extLst>
          </p:cNvPr>
          <p:cNvGraphicFramePr>
            <a:graphicFrameLocks noGrp="1"/>
          </p:cNvGraphicFramePr>
          <p:nvPr>
            <p:ph idx="1"/>
            <p:extLst>
              <p:ext uri="{D42A27DB-BD31-4B8C-83A1-F6EECF244321}">
                <p14:modId xmlns:p14="http://schemas.microsoft.com/office/powerpoint/2010/main" val="1860637786"/>
              </p:ext>
            </p:extLst>
          </p:nvPr>
        </p:nvGraphicFramePr>
        <p:xfrm>
          <a:off x="581024" y="2181224"/>
          <a:ext cx="11325029" cy="410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415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179E-93DF-6CC8-5903-AF5182348E0C}"/>
              </a:ext>
            </a:extLst>
          </p:cNvPr>
          <p:cNvSpPr>
            <a:spLocks noGrp="1"/>
          </p:cNvSpPr>
          <p:nvPr>
            <p:ph type="title"/>
          </p:nvPr>
        </p:nvSpPr>
        <p:spPr/>
        <p:txBody>
          <a:bodyPr/>
          <a:lstStyle/>
          <a:p>
            <a:r>
              <a:rPr lang="en-IN" dirty="0"/>
              <a:t>SBERT AND USE</a:t>
            </a:r>
          </a:p>
        </p:txBody>
      </p:sp>
      <p:pic>
        <p:nvPicPr>
          <p:cNvPr id="4" name="Content Placeholder 3">
            <a:extLst>
              <a:ext uri="{FF2B5EF4-FFF2-40B4-BE49-F238E27FC236}">
                <a16:creationId xmlns:a16="http://schemas.microsoft.com/office/drawing/2014/main" id="{7713842D-B094-A8D3-86C6-EC7E4B7D8C97}"/>
              </a:ext>
            </a:extLst>
          </p:cNvPr>
          <p:cNvPicPr>
            <a:picLocks noGrp="1" noChangeAspect="1"/>
          </p:cNvPicPr>
          <p:nvPr>
            <p:ph idx="1"/>
          </p:nvPr>
        </p:nvPicPr>
        <p:blipFill>
          <a:blip r:embed="rId2"/>
          <a:stretch>
            <a:fillRect/>
          </a:stretch>
        </p:blipFill>
        <p:spPr>
          <a:xfrm>
            <a:off x="581192" y="2095370"/>
            <a:ext cx="3300314" cy="2824960"/>
          </a:xfrm>
          <a:prstGeom prst="rect">
            <a:avLst/>
          </a:prstGeom>
        </p:spPr>
      </p:pic>
      <p:pic>
        <p:nvPicPr>
          <p:cNvPr id="1026" name="Picture 2" descr="Universal Sentence Encoder Visually Explained">
            <a:extLst>
              <a:ext uri="{FF2B5EF4-FFF2-40B4-BE49-F238E27FC236}">
                <a16:creationId xmlns:a16="http://schemas.microsoft.com/office/drawing/2014/main" id="{7C008D0E-8329-C0BF-7809-B6F59FE38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250" y="2539055"/>
            <a:ext cx="6575099" cy="1937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DBC3ED-75B7-1A8A-0E86-5C6D87EBEB67}"/>
              </a:ext>
            </a:extLst>
          </p:cNvPr>
          <p:cNvSpPr txBox="1"/>
          <p:nvPr/>
        </p:nvSpPr>
        <p:spPr>
          <a:xfrm>
            <a:off x="876693" y="5203596"/>
            <a:ext cx="10341204" cy="1815882"/>
          </a:xfrm>
          <a:prstGeom prst="rect">
            <a:avLst/>
          </a:prstGeom>
          <a:noFill/>
        </p:spPr>
        <p:txBody>
          <a:bodyPr wrap="square" rtlCol="0">
            <a:spAutoFit/>
          </a:bodyPr>
          <a:lstStyle/>
          <a:p>
            <a:pPr algn="just"/>
            <a:r>
              <a:rPr lang="en-IN" sz="1600" dirty="0">
                <a:latin typeface="Calibri" panose="020F0502020204030204" pitchFamily="34" charset="0"/>
                <a:ea typeface="Calibri" panose="020F0502020204030204" pitchFamily="34" charset="0"/>
                <a:cs typeface="Calibri" panose="020F0502020204030204" pitchFamily="34" charset="0"/>
              </a:rPr>
              <a:t>SBERT uses Siamese twin network architecture to train transformer models, this makes embedding generated by SBERT much more useful for semantic similarity tasks.</a:t>
            </a:r>
          </a:p>
          <a:p>
            <a:pPr algn="just"/>
            <a:endParaRPr lang="en-IN" sz="1600" dirty="0">
              <a:latin typeface="Calibri" panose="020F0502020204030204" pitchFamily="34" charset="0"/>
              <a:ea typeface="Calibri" panose="020F0502020204030204" pitchFamily="34" charset="0"/>
              <a:cs typeface="Calibri" panose="020F0502020204030204" pitchFamily="34" charset="0"/>
            </a:endParaRPr>
          </a:p>
          <a:p>
            <a:pPr algn="just"/>
            <a:r>
              <a:rPr lang="en-IN" sz="1600" dirty="0">
                <a:latin typeface="Calibri" panose="020F0502020204030204" pitchFamily="34" charset="0"/>
                <a:ea typeface="Calibri" panose="020F0502020204030204" pitchFamily="34" charset="0"/>
                <a:cs typeface="Calibri" panose="020F0502020204030204" pitchFamily="34" charset="0"/>
              </a:rPr>
              <a:t>Whereas Universal Sentence encoder is better than LM models like BERT because,</a:t>
            </a:r>
            <a:r>
              <a:rPr lang="en-US" sz="1600" dirty="0">
                <a:latin typeface="Calibri" panose="020F0502020204030204" pitchFamily="34" charset="0"/>
                <a:ea typeface="Calibri" panose="020F0502020204030204" pitchFamily="34" charset="0"/>
                <a:cs typeface="Calibri" panose="020F0502020204030204" pitchFamily="34" charset="0"/>
              </a:rPr>
              <a:t> same embedding is used to solve multiple tasks and based on the mistakes it makes on those, it updates the sentence embedding. Since the same embedding has to work on multiple generic tasks, it will capture only the most informative features and discard noise.</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just"/>
            <a:endParaRPr lang="en-IN" sz="1600" dirty="0"/>
          </a:p>
        </p:txBody>
      </p:sp>
    </p:spTree>
    <p:extLst>
      <p:ext uri="{BB962C8B-B14F-4D97-AF65-F5344CB8AC3E}">
        <p14:creationId xmlns:p14="http://schemas.microsoft.com/office/powerpoint/2010/main" val="3849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F72A-6107-6E9F-D519-47FFA73F87B0}"/>
              </a:ext>
            </a:extLst>
          </p:cNvPr>
          <p:cNvSpPr>
            <a:spLocks noGrp="1"/>
          </p:cNvSpPr>
          <p:nvPr>
            <p:ph type="title"/>
          </p:nvPr>
        </p:nvSpPr>
        <p:spPr/>
        <p:txBody>
          <a:bodyPr/>
          <a:lstStyle/>
          <a:p>
            <a:r>
              <a:rPr lang="en-IN" dirty="0"/>
              <a:t>Similarity model</a:t>
            </a:r>
          </a:p>
        </p:txBody>
      </p:sp>
      <p:pic>
        <p:nvPicPr>
          <p:cNvPr id="5" name="Content Placeholder 4">
            <a:extLst>
              <a:ext uri="{FF2B5EF4-FFF2-40B4-BE49-F238E27FC236}">
                <a16:creationId xmlns:a16="http://schemas.microsoft.com/office/drawing/2014/main" id="{B392884F-4E11-9194-2AA3-E4B050F5E2AF}"/>
              </a:ext>
            </a:extLst>
          </p:cNvPr>
          <p:cNvPicPr>
            <a:picLocks noGrp="1" noChangeAspect="1"/>
          </p:cNvPicPr>
          <p:nvPr>
            <p:ph idx="1"/>
          </p:nvPr>
        </p:nvPicPr>
        <p:blipFill>
          <a:blip r:embed="rId2"/>
          <a:stretch>
            <a:fillRect/>
          </a:stretch>
        </p:blipFill>
        <p:spPr>
          <a:xfrm>
            <a:off x="2213258" y="3683228"/>
            <a:ext cx="4503810" cy="655377"/>
          </a:xfrm>
          <a:ln>
            <a:solidFill>
              <a:schemeClr val="tx1"/>
            </a:solidFill>
          </a:ln>
        </p:spPr>
      </p:pic>
      <p:sp>
        <p:nvSpPr>
          <p:cNvPr id="8" name="Rectangle 7">
            <a:extLst>
              <a:ext uri="{FF2B5EF4-FFF2-40B4-BE49-F238E27FC236}">
                <a16:creationId xmlns:a16="http://schemas.microsoft.com/office/drawing/2014/main" id="{2333C801-09E8-F486-C1A1-56EB79870E4F}"/>
              </a:ext>
            </a:extLst>
          </p:cNvPr>
          <p:cNvSpPr/>
          <p:nvPr/>
        </p:nvSpPr>
        <p:spPr>
          <a:xfrm>
            <a:off x="7277493" y="3683228"/>
            <a:ext cx="952107" cy="6553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ADAM </a:t>
            </a:r>
          </a:p>
        </p:txBody>
      </p:sp>
      <p:cxnSp>
        <p:nvCxnSpPr>
          <p:cNvPr id="10" name="Straight Connector 9">
            <a:extLst>
              <a:ext uri="{FF2B5EF4-FFF2-40B4-BE49-F238E27FC236}">
                <a16:creationId xmlns:a16="http://schemas.microsoft.com/office/drawing/2014/main" id="{892A1284-7BFB-E462-F143-7E5254418FCC}"/>
              </a:ext>
            </a:extLst>
          </p:cNvPr>
          <p:cNvCxnSpPr>
            <a:stCxn id="5" idx="3"/>
            <a:endCxn id="8" idx="1"/>
          </p:cNvCxnSpPr>
          <p:nvPr/>
        </p:nvCxnSpPr>
        <p:spPr>
          <a:xfrm>
            <a:off x="6717068" y="4010917"/>
            <a:ext cx="560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D3B0EF-41DD-5B59-8174-BF3A1F393D9F}"/>
              </a:ext>
            </a:extLst>
          </p:cNvPr>
          <p:cNvCxnSpPr>
            <a:cxnSpLocks/>
            <a:stCxn id="8" idx="0"/>
          </p:cNvCxnSpPr>
          <p:nvPr/>
        </p:nvCxnSpPr>
        <p:spPr>
          <a:xfrm flipH="1" flipV="1">
            <a:off x="7753546" y="2884602"/>
            <a:ext cx="1" cy="79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93DDAD-F2B9-44B8-9B5B-6606D349F2DD}"/>
              </a:ext>
            </a:extLst>
          </p:cNvPr>
          <p:cNvCxnSpPr>
            <a:cxnSpLocks/>
          </p:cNvCxnSpPr>
          <p:nvPr/>
        </p:nvCxnSpPr>
        <p:spPr>
          <a:xfrm flipH="1">
            <a:off x="4465163" y="2875175"/>
            <a:ext cx="3288383" cy="9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E2996B-DDFD-3CE4-F66F-A4FABB3BE380}"/>
              </a:ext>
            </a:extLst>
          </p:cNvPr>
          <p:cNvCxnSpPr>
            <a:cxnSpLocks/>
            <a:endCxn id="5" idx="0"/>
          </p:cNvCxnSpPr>
          <p:nvPr/>
        </p:nvCxnSpPr>
        <p:spPr>
          <a:xfrm>
            <a:off x="4465163" y="2875175"/>
            <a:ext cx="0" cy="8080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15D9CF0-2E0B-7AC5-2931-3E8C4BC8D630}"/>
              </a:ext>
            </a:extLst>
          </p:cNvPr>
          <p:cNvSpPr txBox="1"/>
          <p:nvPr/>
        </p:nvSpPr>
        <p:spPr>
          <a:xfrm>
            <a:off x="5307291" y="2547488"/>
            <a:ext cx="1611983" cy="369332"/>
          </a:xfrm>
          <a:prstGeom prst="rect">
            <a:avLst/>
          </a:prstGeom>
          <a:noFill/>
        </p:spPr>
        <p:txBody>
          <a:bodyPr wrap="square" rtlCol="0">
            <a:spAutoFit/>
          </a:bodyPr>
          <a:lstStyle/>
          <a:p>
            <a:r>
              <a:rPr lang="en-IN" dirty="0"/>
              <a:t>50 EPOCHS</a:t>
            </a:r>
          </a:p>
        </p:txBody>
      </p:sp>
      <p:sp>
        <p:nvSpPr>
          <p:cNvPr id="22" name="TextBox 21">
            <a:extLst>
              <a:ext uri="{FF2B5EF4-FFF2-40B4-BE49-F238E27FC236}">
                <a16:creationId xmlns:a16="http://schemas.microsoft.com/office/drawing/2014/main" id="{23525874-4DF8-4573-E1D8-C20188AF28B2}"/>
              </a:ext>
            </a:extLst>
          </p:cNvPr>
          <p:cNvSpPr txBox="1"/>
          <p:nvPr/>
        </p:nvSpPr>
        <p:spPr>
          <a:xfrm>
            <a:off x="1357460" y="4873658"/>
            <a:ext cx="9615340" cy="1200329"/>
          </a:xfrm>
          <a:prstGeom prst="rect">
            <a:avLst/>
          </a:prstGeom>
          <a:noFill/>
        </p:spPr>
        <p:txBody>
          <a:bodyPr wrap="square" rtlCol="0">
            <a:spAutoFit/>
          </a:bodyPr>
          <a:lstStyle/>
          <a:p>
            <a:r>
              <a:rPr lang="en-IN" sz="1800" dirty="0">
                <a:effectLst/>
                <a:latin typeface="Calibri" panose="020F0502020204030204" pitchFamily="34" charset="0"/>
                <a:ea typeface="Arial" panose="020B0604020202020204" pitchFamily="34" charset="0"/>
              </a:rPr>
              <a:t>We have used </a:t>
            </a:r>
            <a:r>
              <a:rPr lang="en-IN" sz="1800" dirty="0" err="1">
                <a:effectLst/>
                <a:latin typeface="Calibri" panose="020F0502020204030204" pitchFamily="34" charset="0"/>
                <a:ea typeface="Arial" panose="020B0604020202020204" pitchFamily="34" charset="0"/>
              </a:rPr>
              <a:t>PyTorch</a:t>
            </a:r>
            <a:r>
              <a:rPr lang="en-IN" sz="1800" dirty="0">
                <a:effectLst/>
                <a:latin typeface="Calibri" panose="020F0502020204030204" pitchFamily="34" charset="0"/>
                <a:ea typeface="Arial" panose="020B0604020202020204" pitchFamily="34" charset="0"/>
              </a:rPr>
              <a:t> to build a MLP model with two layers with </a:t>
            </a:r>
            <a:r>
              <a:rPr lang="en-IN" sz="1800" dirty="0" err="1">
                <a:effectLst/>
                <a:latin typeface="Calibri" panose="020F0502020204030204" pitchFamily="34" charset="0"/>
                <a:ea typeface="Arial" panose="020B0604020202020204" pitchFamily="34" charset="0"/>
              </a:rPr>
              <a:t>Relu</a:t>
            </a:r>
            <a:r>
              <a:rPr lang="en-IN" sz="1800" dirty="0">
                <a:effectLst/>
                <a:latin typeface="Calibri" panose="020F0502020204030204" pitchFamily="34" charset="0"/>
                <a:ea typeface="Arial" panose="020B0604020202020204" pitchFamily="34" charset="0"/>
              </a:rPr>
              <a:t> and Sigmoid activation functions. Adam optimizer was used to train the model. After 50 epochs we got 89 percent training and testing accuracy and model.</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97682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958F-24CD-68BD-849B-AAE4215B822B}"/>
              </a:ext>
            </a:extLst>
          </p:cNvPr>
          <p:cNvSpPr>
            <a:spLocks noGrp="1"/>
          </p:cNvSpPr>
          <p:nvPr>
            <p:ph type="title"/>
          </p:nvPr>
        </p:nvSpPr>
        <p:spPr>
          <a:xfrm>
            <a:off x="581192" y="643988"/>
            <a:ext cx="11029616" cy="1013800"/>
          </a:xfrm>
        </p:spPr>
        <p:txBody>
          <a:bodyPr/>
          <a:lstStyle/>
          <a:p>
            <a:r>
              <a:rPr lang="en-IN" dirty="0"/>
              <a:t>Vector Space – semantic search</a:t>
            </a:r>
          </a:p>
        </p:txBody>
      </p:sp>
      <p:pic>
        <p:nvPicPr>
          <p:cNvPr id="2050" name="Picture 2" descr="Visual of Vector Search">
            <a:extLst>
              <a:ext uri="{FF2B5EF4-FFF2-40B4-BE49-F238E27FC236}">
                <a16:creationId xmlns:a16="http://schemas.microsoft.com/office/drawing/2014/main" id="{22756357-6FA5-E04F-82BC-060CD02AE8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2876" y="1857358"/>
            <a:ext cx="4829146" cy="39840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3E0761-B85D-5AD3-8FB5-80109E99CFA0}"/>
              </a:ext>
            </a:extLst>
          </p:cNvPr>
          <p:cNvSpPr txBox="1"/>
          <p:nvPr/>
        </p:nvSpPr>
        <p:spPr>
          <a:xfrm>
            <a:off x="292231" y="6240544"/>
            <a:ext cx="11029616" cy="646331"/>
          </a:xfrm>
          <a:prstGeom prst="rect">
            <a:avLst/>
          </a:prstGeom>
          <a:noFill/>
        </p:spPr>
        <p:txBody>
          <a:bodyPr wrap="square" rtlCol="0">
            <a:spAutoFit/>
          </a:bodyPr>
          <a:lstStyle/>
          <a:p>
            <a:r>
              <a:rPr lang="en-IN" dirty="0"/>
              <a:t>Vector space  can be accessed through models like KNN, but there are not practical (slow) when querying large datasets, so we have used Weaviate.  </a:t>
            </a:r>
          </a:p>
        </p:txBody>
      </p:sp>
    </p:spTree>
    <p:extLst>
      <p:ext uri="{BB962C8B-B14F-4D97-AF65-F5344CB8AC3E}">
        <p14:creationId xmlns:p14="http://schemas.microsoft.com/office/powerpoint/2010/main" val="39214496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433</TotalTime>
  <Words>630</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source-serif-pro</vt:lpstr>
      <vt:lpstr>Wingdings 2</vt:lpstr>
      <vt:lpstr>Dividend</vt:lpstr>
      <vt:lpstr>Duplicate question analysis and inference</vt:lpstr>
      <vt:lpstr>Introduction</vt:lpstr>
      <vt:lpstr>DATASET</vt:lpstr>
      <vt:lpstr>Work Flow</vt:lpstr>
      <vt:lpstr>DATA ANALYSIS AND VISUALIZATION</vt:lpstr>
      <vt:lpstr>Classification Model</vt:lpstr>
      <vt:lpstr>SBERT AND USE</vt:lpstr>
      <vt:lpstr>Similarity model</vt:lpstr>
      <vt:lpstr>Vector Space – semantic search</vt:lpstr>
      <vt:lpstr>Weaviate Model</vt:lpstr>
      <vt:lpstr>Frontend-DOCKER-AWS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Duplicate question analysis and inference</dc:title>
  <dc:creator>dilip reddy</dc:creator>
  <cp:lastModifiedBy>dilip reddy</cp:lastModifiedBy>
  <cp:revision>9</cp:revision>
  <dcterms:created xsi:type="dcterms:W3CDTF">2022-12-09T22:55:34Z</dcterms:created>
  <dcterms:modified xsi:type="dcterms:W3CDTF">2022-12-10T06:08:50Z</dcterms:modified>
</cp:coreProperties>
</file>