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90" r:id="rId4"/>
    <p:sldId id="282" r:id="rId5"/>
    <p:sldId id="291" r:id="rId6"/>
    <p:sldId id="264" r:id="rId7"/>
    <p:sldId id="285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Teko" panose="020B0604020202020204" charset="0"/>
      <p:bold r:id="rId22"/>
    </p:embeddedFont>
    <p:embeddedFont>
      <p:font typeface="Teko Medium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2EDF44-7F8E-4724-8987-9EACE496F446}">
  <a:tblStyle styleId="{AE2EDF44-7F8E-4724-8987-9EACE496F4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660"/>
  </p:normalViewPr>
  <p:slideViewPr>
    <p:cSldViewPr snapToGrid="0">
      <p:cViewPr>
        <p:scale>
          <a:sx n="50" d="100"/>
          <a:sy n="50" d="100"/>
        </p:scale>
        <p:origin x="1018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92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55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057275" y="4487491"/>
            <a:ext cx="16173450" cy="2708434"/>
          </a:xfrm>
          <a:prstGeom prst="rect">
            <a:avLst/>
          </a:prstGeom>
          <a:noFill/>
          <a:ln>
            <a:noFill/>
          </a:ln>
          <a:effectLst>
            <a:outerShdw blurRad="828675" dist="95250" dir="102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IN" sz="8800" b="1" i="0">
                <a:solidFill>
                  <a:srgbClr val="374151"/>
                </a:solidFill>
                <a:effectLst/>
                <a:latin typeface="Teko Medium" panose="020B0604020202020204" charset="0"/>
                <a:cs typeface="Teko Medium" panose="020B0604020202020204" charset="0"/>
              </a:rPr>
              <a:t>Exploring Blockchain Technology with Python Code</a:t>
            </a:r>
            <a:endParaRPr lang="en-IN" sz="8800" b="1" i="0" dirty="0">
              <a:solidFill>
                <a:srgbClr val="374151"/>
              </a:solidFill>
              <a:effectLst/>
              <a:latin typeface="Teko Medium" panose="020B0604020202020204" charset="0"/>
              <a:cs typeface="Teko Medium" panose="020B0604020202020204" charset="0"/>
            </a:endParaRPr>
          </a:p>
        </p:txBody>
      </p:sp>
      <p:pic>
        <p:nvPicPr>
          <p:cNvPr id="3" name="Picture 2" descr="A picture containing colorfulness, graphics, screenshot, lilac&#10;&#10;Description automatically generated">
            <a:extLst>
              <a:ext uri="{FF2B5EF4-FFF2-40B4-BE49-F238E27FC236}">
                <a16:creationId xmlns:a16="http://schemas.microsoft.com/office/drawing/2014/main" id="{9C779EFC-919A-0B66-F56B-ECB5EE58F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70" y="391373"/>
            <a:ext cx="6058467" cy="32987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 t="7825" b="7824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 rotWithShape="1">
          <a:blip r:embed="rId4">
            <a:alphaModFix amt="80000"/>
          </a:blip>
          <a:srcRect/>
          <a:stretch/>
        </p:blipFill>
        <p:spPr>
          <a:xfrm>
            <a:off x="-2161114" y="202272"/>
            <a:ext cx="9139285" cy="1008472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6473301" y="5368930"/>
            <a:ext cx="4065057" cy="908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18" b="1" dirty="0">
                <a:solidFill>
                  <a:srgbClr val="60B3DD"/>
                </a:solidFill>
                <a:latin typeface="Teko"/>
                <a:cs typeface="Teko"/>
                <a:sym typeface="Teko"/>
              </a:rPr>
              <a:t>Benefits  </a:t>
            </a:r>
            <a:endParaRPr lang="en-US" dirty="0"/>
          </a:p>
        </p:txBody>
      </p:sp>
      <p:sp>
        <p:nvSpPr>
          <p:cNvPr id="144" name="Google Shape;144;p15"/>
          <p:cNvSpPr txBox="1"/>
          <p:nvPr/>
        </p:nvSpPr>
        <p:spPr>
          <a:xfrm>
            <a:off x="7559572" y="6393287"/>
            <a:ext cx="4065057" cy="1271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main advantage of this workshop</a:t>
            </a:r>
            <a:endParaRPr dirty="0"/>
          </a:p>
        </p:txBody>
      </p:sp>
      <p:sp>
        <p:nvSpPr>
          <p:cNvPr id="145" name="Google Shape;145;p15"/>
          <p:cNvSpPr txBox="1"/>
          <p:nvPr/>
        </p:nvSpPr>
        <p:spPr>
          <a:xfrm>
            <a:off x="6978171" y="2479105"/>
            <a:ext cx="4065057" cy="908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18" b="1" dirty="0">
                <a:solidFill>
                  <a:srgbClr val="60B3DD"/>
                </a:solidFill>
                <a:latin typeface="Teko"/>
                <a:cs typeface="Teko"/>
                <a:sym typeface="Teko"/>
              </a:rPr>
              <a:t>Introduction </a:t>
            </a:r>
            <a:endParaRPr dirty="0"/>
          </a:p>
        </p:txBody>
      </p:sp>
      <p:sp>
        <p:nvSpPr>
          <p:cNvPr id="146" name="Google Shape;146;p15"/>
          <p:cNvSpPr txBox="1"/>
          <p:nvPr/>
        </p:nvSpPr>
        <p:spPr>
          <a:xfrm>
            <a:off x="7540474" y="3452582"/>
            <a:ext cx="4065057" cy="63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 dirty="0">
                <a:solidFill>
                  <a:srgbClr val="FFFFFF"/>
                </a:solidFill>
                <a:latin typeface="Montserrat"/>
                <a:sym typeface="Montserrat"/>
              </a:rPr>
              <a:t>General information </a:t>
            </a:r>
            <a:endParaRPr dirty="0"/>
          </a:p>
        </p:txBody>
      </p:sp>
      <p:sp>
        <p:nvSpPr>
          <p:cNvPr id="147" name="Google Shape;147;p15"/>
          <p:cNvSpPr txBox="1"/>
          <p:nvPr/>
        </p:nvSpPr>
        <p:spPr>
          <a:xfrm>
            <a:off x="12332821" y="2479105"/>
            <a:ext cx="4665585" cy="908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18" b="1" dirty="0">
                <a:solidFill>
                  <a:srgbClr val="60B3DD"/>
                </a:solidFill>
                <a:latin typeface="Teko"/>
                <a:cs typeface="Teko"/>
                <a:sym typeface="Teko"/>
              </a:rPr>
              <a:t>Workshop Theme</a:t>
            </a:r>
            <a:endParaRPr dirty="0"/>
          </a:p>
        </p:txBody>
      </p:sp>
      <p:sp>
        <p:nvSpPr>
          <p:cNvPr id="148" name="Google Shape;148;p15"/>
          <p:cNvSpPr txBox="1"/>
          <p:nvPr/>
        </p:nvSpPr>
        <p:spPr>
          <a:xfrm>
            <a:off x="13224723" y="3452582"/>
            <a:ext cx="4065057" cy="1906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main topic </a:t>
            </a:r>
            <a:r>
              <a:rPr lang="en-US" sz="295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covered in this workshop</a:t>
            </a:r>
            <a:endParaRPr dirty="0"/>
          </a:p>
        </p:txBody>
      </p:sp>
      <p:sp>
        <p:nvSpPr>
          <p:cNvPr id="149" name="Google Shape;149;p15"/>
          <p:cNvSpPr txBox="1"/>
          <p:nvPr/>
        </p:nvSpPr>
        <p:spPr>
          <a:xfrm>
            <a:off x="6741951" y="97826"/>
            <a:ext cx="11782269" cy="1846659"/>
          </a:xfrm>
          <a:prstGeom prst="rect">
            <a:avLst/>
          </a:prstGeom>
          <a:noFill/>
          <a:ln>
            <a:noFill/>
          </a:ln>
          <a:effectLst>
            <a:outerShdw blurRad="828675" dist="9525" dir="156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2000" dirty="0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rPr>
              <a:t>presentation agenda</a:t>
            </a:r>
            <a:endParaRPr dirty="0"/>
          </a:p>
        </p:txBody>
      </p:sp>
      <p:sp>
        <p:nvSpPr>
          <p:cNvPr id="150" name="Google Shape;150;p15"/>
          <p:cNvSpPr/>
          <p:nvPr/>
        </p:nvSpPr>
        <p:spPr>
          <a:xfrm>
            <a:off x="9051634" y="4681835"/>
            <a:ext cx="18473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/>
          </a:blip>
          <a:srcRect t="7812" b="7811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678000" y="0"/>
            <a:ext cx="16932000" cy="2215991"/>
          </a:xfrm>
          <a:prstGeom prst="rect">
            <a:avLst/>
          </a:prstGeom>
          <a:noFill/>
          <a:ln>
            <a:noFill/>
          </a:ln>
          <a:effectLst>
            <a:outerShdw blurRad="842963" dist="19050" dir="102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sz="12000" dirty="0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rPr>
              <a:t>Introduction</a:t>
            </a:r>
          </a:p>
        </p:txBody>
      </p:sp>
      <p:sp>
        <p:nvSpPr>
          <p:cNvPr id="134" name="Google Shape;134;p14"/>
          <p:cNvSpPr txBox="1"/>
          <p:nvPr/>
        </p:nvSpPr>
        <p:spPr>
          <a:xfrm>
            <a:off x="429422" y="2959476"/>
            <a:ext cx="17429155" cy="586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41375" lvl="1" indent="-571500">
              <a:lnSpc>
                <a:spcPct val="140016"/>
              </a:lnSpc>
              <a:buClr>
                <a:schemeClr val="bg1"/>
              </a:buClr>
              <a:buSzPct val="81000"/>
              <a:buFont typeface="Wingdings" panose="05000000000000000000" pitchFamily="2" charset="2"/>
              <a:buChar char="Ø"/>
            </a:pPr>
            <a:r>
              <a:rPr lang="en-IN" sz="36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This workshop aimed to target youngest participated to expand their knowledge  in blockchain.</a:t>
            </a:r>
          </a:p>
          <a:p>
            <a:pPr marL="841375" lvl="1" indent="-571500">
              <a:lnSpc>
                <a:spcPct val="140016"/>
              </a:lnSpc>
              <a:buClr>
                <a:schemeClr val="bg1"/>
              </a:buClr>
              <a:buSzPct val="81000"/>
              <a:buFont typeface="Wingdings" panose="05000000000000000000" pitchFamily="2" charset="2"/>
              <a:buChar char="Ø"/>
            </a:pPr>
            <a:endParaRPr lang="en-IN" sz="36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69875" marR="0" lvl="1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81000"/>
            </a:pPr>
            <a:endParaRPr lang="en-IN" sz="36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41375" marR="0" lvl="1" indent="-571500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81000"/>
              <a:buFont typeface="Wingdings" panose="05000000000000000000" pitchFamily="2" charset="2"/>
              <a:buChar char="Ø"/>
            </a:pPr>
            <a:r>
              <a:rPr lang="en-IN" sz="36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Workshops offer detailed explanations and hands-on exercises that give you a comprehensive understanding of blockchain in python.</a:t>
            </a:r>
          </a:p>
          <a:p>
            <a:pPr marL="841375" marR="0" lvl="1" indent="-571500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81000"/>
              <a:buFont typeface="Wingdings" panose="05000000000000000000" pitchFamily="2" charset="2"/>
              <a:buChar char="Ø"/>
            </a:pPr>
            <a:endParaRPr lang="en-IN" sz="36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41375" marR="0" lvl="1" indent="-571500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81000"/>
              <a:buFont typeface="Wingdings" panose="05000000000000000000" pitchFamily="2" charset="2"/>
              <a:buChar char="Ø"/>
            </a:pPr>
            <a:endParaRPr sz="2000" dirty="0">
              <a:solidFill>
                <a:schemeClr val="bg1"/>
              </a:solidFill>
            </a:endParaRPr>
          </a:p>
        </p:txBody>
      </p:sp>
      <p:cxnSp>
        <p:nvCxnSpPr>
          <p:cNvPr id="136" name="Google Shape;136;p14"/>
          <p:cNvCxnSpPr/>
          <p:nvPr/>
        </p:nvCxnSpPr>
        <p:spPr>
          <a:xfrm>
            <a:off x="5897880" y="2169706"/>
            <a:ext cx="6492240" cy="0"/>
          </a:xfrm>
          <a:prstGeom prst="straightConnector1">
            <a:avLst/>
          </a:prstGeom>
          <a:noFill/>
          <a:ln w="57150" cap="flat" cmpd="sng">
            <a:solidFill>
              <a:srgbClr val="60B3DD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3953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39"/>
          <p:cNvPicPr preferRelativeResize="0"/>
          <p:nvPr/>
        </p:nvPicPr>
        <p:blipFill rotWithShape="1">
          <a:blip r:embed="rId3">
            <a:alphaModFix/>
          </a:blip>
          <a:srcRect t="7825" b="7824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9" name="Google Shape;659;p39"/>
          <p:cNvGraphicFramePr/>
          <p:nvPr>
            <p:extLst>
              <p:ext uri="{D42A27DB-BD31-4B8C-83A1-F6EECF244321}">
                <p14:modId xmlns:p14="http://schemas.microsoft.com/office/powerpoint/2010/main" val="711547297"/>
              </p:ext>
            </p:extLst>
          </p:nvPr>
        </p:nvGraphicFramePr>
        <p:xfrm>
          <a:off x="593116" y="1524000"/>
          <a:ext cx="16759238" cy="8512293"/>
        </p:xfrm>
        <a:graphic>
          <a:graphicData uri="http://schemas.openxmlformats.org/drawingml/2006/table">
            <a:tbl>
              <a:tblPr>
                <a:noFill/>
                <a:tableStyleId>{AE2EDF44-7F8E-4724-8987-9EACE496F446}</a:tableStyleId>
              </a:tblPr>
              <a:tblGrid>
                <a:gridCol w="495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65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 dirty="0">
                          <a:solidFill>
                            <a:srgbClr val="60B3DD"/>
                          </a:solidFill>
                          <a:latin typeface="Montserrat" panose="00000500000000000000" pitchFamily="2" charset="0"/>
                          <a:ea typeface="Teko"/>
                          <a:cs typeface="Teko"/>
                          <a:sym typeface="Teko"/>
                        </a:rPr>
                        <a:t>Session one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3200" b="1" u="none" strike="noStrike" cap="none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Structure and syntax of Python</a:t>
                      </a:r>
                    </a:p>
                  </a:txBody>
                  <a:tcPr marL="190500" marR="190500" marT="190500" marB="190500">
                    <a:lnL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 dirty="0">
                          <a:solidFill>
                            <a:srgbClr val="60B3DD"/>
                          </a:solidFill>
                          <a:latin typeface="Montserrat" panose="00000500000000000000" pitchFamily="2" charset="0"/>
                          <a:ea typeface="Teko"/>
                          <a:cs typeface="Teko"/>
                          <a:sym typeface="Teko"/>
                        </a:rPr>
                        <a:t>Session two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  <a:cs typeface="Teko"/>
                          <a:sym typeface="Teko"/>
                        </a:rPr>
                        <a:t>What is Blockchain</a:t>
                      </a:r>
                      <a:endParaRPr sz="3200" u="none" strike="noStrike" cap="none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u="none" strike="noStrike" cap="none" dirty="0">
                          <a:solidFill>
                            <a:srgbClr val="60B3DD"/>
                          </a:solidFill>
                          <a:latin typeface="Montserrat" panose="00000500000000000000" pitchFamily="2" charset="0"/>
                          <a:ea typeface="Teko"/>
                          <a:cs typeface="Teko"/>
                          <a:sym typeface="Teko"/>
                        </a:rPr>
                        <a:t>Session three</a:t>
                      </a:r>
                      <a:br>
                        <a:rPr lang="en-US" sz="3200" b="1" u="none" strike="noStrike" cap="none" dirty="0">
                          <a:solidFill>
                            <a:srgbClr val="60B3DD"/>
                          </a:solidFill>
                          <a:latin typeface="Montserrat" panose="00000500000000000000" pitchFamily="2" charset="0"/>
                          <a:ea typeface="Teko"/>
                          <a:cs typeface="Teko"/>
                          <a:sym typeface="Teko"/>
                        </a:rPr>
                      </a:br>
                      <a:r>
                        <a:rPr lang="en-IN" sz="3200" b="1" i="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cs typeface="Teko Medium" panose="020B0604020202020204" charset="0"/>
                        </a:rPr>
                        <a:t>Blockchain Technology in python code</a:t>
                      </a:r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2050">
                <a:tc>
                  <a:txBody>
                    <a:bodyPr/>
                    <a:lstStyle/>
                    <a:p>
                      <a:r>
                        <a:rPr lang="en-IN" sz="20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Tahoma" panose="020B0604030504040204" pitchFamily="34" charset="0"/>
                          <a:cs typeface="Times New Roman" panose="02020603050405020304" pitchFamily="18" charset="0"/>
                          <a:sym typeface="Arial"/>
                        </a:rPr>
                        <a:t>Part one: Fundamental Structures and concepts in Python Programming</a:t>
                      </a:r>
                    </a:p>
                    <a:p>
                      <a:endParaRPr lang="en-IN" sz="2000" b="1" i="0" u="none" strike="noStrike" cap="non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Tahoma" panose="020B060403050404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342900" indent="-342900">
                        <a:buClr>
                          <a:schemeClr val="bg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Tahoma" panose="020B0604030504040204" pitchFamily="34" charset="0"/>
                          <a:cs typeface="Times New Roman" panose="02020603050405020304" pitchFamily="18" charset="0"/>
                          <a:sym typeface="Arial"/>
                        </a:rPr>
                        <a:t>Set up the environment. </a:t>
                      </a:r>
                    </a:p>
                    <a:p>
                      <a:pPr marL="342900" indent="-342900">
                        <a:buClr>
                          <a:schemeClr val="bg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Tahoma" panose="020B0604030504040204" pitchFamily="34" charset="0"/>
                          <a:cs typeface="Times New Roman" panose="02020603050405020304" pitchFamily="18" charset="0"/>
                          <a:sym typeface="Arial"/>
                        </a:rPr>
                        <a:t>Run first “ Hello World”.</a:t>
                      </a:r>
                    </a:p>
                    <a:p>
                      <a:pPr marL="342900" indent="-342900">
                        <a:buClr>
                          <a:schemeClr val="bg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Tahoma" panose="020B0604030504040204" pitchFamily="34" charset="0"/>
                          <a:cs typeface="Times New Roman" panose="02020603050405020304" pitchFamily="18" charset="0"/>
                          <a:sym typeface="Arial"/>
                        </a:rPr>
                        <a:t>Conditional statements (if-</a:t>
                      </a:r>
                      <a:r>
                        <a:rPr lang="en-IN" sz="2000" b="0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Tahoma" panose="020B0604030504040204" pitchFamily="34" charset="0"/>
                          <a:cs typeface="Times New Roman" panose="02020603050405020304" pitchFamily="18" charset="0"/>
                          <a:sym typeface="Arial"/>
                        </a:rPr>
                        <a:t>elif</a:t>
                      </a:r>
                      <a:r>
                        <a:rPr lang="en-IN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Tahoma" panose="020B0604030504040204" pitchFamily="34" charset="0"/>
                          <a:cs typeface="Times New Roman" panose="02020603050405020304" pitchFamily="18" charset="0"/>
                          <a:sym typeface="Arial"/>
                        </a:rPr>
                        <a:t>-else).</a:t>
                      </a:r>
                      <a:endParaRPr lang="en-IN" sz="2000" i="0" u="none" strike="noStrike" cap="none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Tahoma" panose="020B0604030504040204" pitchFamily="34" charset="0"/>
                        <a:cs typeface="Times New Roman" panose="02020603050405020304" pitchFamily="18" charset="0"/>
                        <a:sym typeface="Montserrat"/>
                      </a:endParaRPr>
                    </a:p>
                    <a:p>
                      <a:pPr marL="342900" indent="-342900">
                        <a:buClr>
                          <a:schemeClr val="bg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Tahoma" panose="020B0604030504040204" pitchFamily="34" charset="0"/>
                          <a:cs typeface="Times New Roman" panose="02020603050405020304" pitchFamily="18" charset="0"/>
                          <a:sym typeface="Arial"/>
                        </a:rPr>
                        <a:t>Loops (for loop and while loop).</a:t>
                      </a:r>
                    </a:p>
                    <a:p>
                      <a:pPr marL="342900" indent="-342900">
                        <a:buClr>
                          <a:schemeClr val="bg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Tahoma" panose="020B0604030504040204" pitchFamily="34" charset="0"/>
                          <a:cs typeface="Times New Roman" panose="02020603050405020304" pitchFamily="18" charset="0"/>
                          <a:sym typeface="Arial"/>
                        </a:rPr>
                        <a:t>Functions in python.</a:t>
                      </a:r>
                    </a:p>
                    <a:p>
                      <a:pPr marL="342900" indent="-342900">
                        <a:buClr>
                          <a:schemeClr val="bg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Tahoma" panose="020B0604030504040204" pitchFamily="34" charset="0"/>
                          <a:cs typeface="Times New Roman" panose="02020603050405020304" pitchFamily="18" charset="0"/>
                          <a:sym typeface="Arial"/>
                        </a:rPr>
                        <a:t>Classes and objects python.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Tahoma" panose="020B0604030504040204" pitchFamily="34" charset="0"/>
                          <a:cs typeface="Times New Roman" panose="02020603050405020304" pitchFamily="18" charset="0"/>
                          <a:sym typeface="Arial"/>
                        </a:rPr>
                        <a:t>Importing modules python.</a:t>
                      </a:r>
                    </a:p>
                    <a:p>
                      <a:pPr marL="0" indent="0">
                        <a:buClr>
                          <a:schemeClr val="bg1"/>
                        </a:buClr>
                        <a:buFont typeface="Wingdings" panose="05000000000000000000" pitchFamily="2" charset="2"/>
                        <a:buNone/>
                      </a:pPr>
                      <a:br>
                        <a:rPr lang="en-IN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Tahoma" panose="020B0604030504040204" pitchFamily="34" charset="0"/>
                          <a:cs typeface="Times New Roman" panose="02020603050405020304" pitchFamily="18" charset="0"/>
                          <a:sym typeface="Arial"/>
                        </a:rPr>
                      </a:br>
                      <a:endParaRPr lang="en-IN" sz="2000" b="0" i="0" u="none" strike="noStrike" cap="non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Tahoma" panose="020B060403050404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IN" sz="20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Tahoma" panose="020B0604030504040204" pitchFamily="34" charset="0"/>
                          <a:cs typeface="Times New Roman" panose="02020603050405020304" pitchFamily="18" charset="0"/>
                          <a:sym typeface="Arial"/>
                        </a:rPr>
                        <a:t>Part two : build simple application</a:t>
                      </a:r>
                    </a:p>
                    <a:p>
                      <a:endParaRPr lang="en-IN" sz="2000" b="1" i="0" u="none" strike="noStrike" cap="non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Tahoma" panose="020B060403050404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342900" indent="-342900">
                        <a:buClr>
                          <a:schemeClr val="bg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Tahoma" panose="020B0604030504040204" pitchFamily="34" charset="0"/>
                          <a:cs typeface="Times New Roman" panose="02020603050405020304" pitchFamily="18" charset="0"/>
                          <a:sym typeface="Arial"/>
                        </a:rPr>
                        <a:t>Fibonacci sequence.</a:t>
                      </a:r>
                    </a:p>
                    <a:p>
                      <a:pPr marL="342900" indent="-342900">
                        <a:buClr>
                          <a:schemeClr val="bg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Tahoma" panose="020B0604030504040204" pitchFamily="34" charset="0"/>
                          <a:cs typeface="Times New Roman" panose="02020603050405020304" pitchFamily="18" charset="0"/>
                          <a:sym typeface="Arial"/>
                        </a:rPr>
                        <a:t>Simple calculator.</a:t>
                      </a:r>
                    </a:p>
                    <a:p>
                      <a:pPr marL="342900" indent="-342900">
                        <a:buClr>
                          <a:schemeClr val="bg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Tahoma" panose="020B0604030504040204" pitchFamily="34" charset="0"/>
                          <a:cs typeface="Times New Roman" panose="02020603050405020304" pitchFamily="18" charset="0"/>
                          <a:sym typeface="Arial"/>
                        </a:rPr>
                        <a:t>Generating random number.</a:t>
                      </a:r>
                    </a:p>
                    <a:p>
                      <a:pPr marL="342900" indent="-342900">
                        <a:buClr>
                          <a:schemeClr val="bg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Tahoma" panose="020B0604030504040204" pitchFamily="34" charset="0"/>
                          <a:cs typeface="Times New Roman" panose="02020603050405020304" pitchFamily="18" charset="0"/>
                          <a:sym typeface="Arial"/>
                        </a:rPr>
                        <a:t>Checking number prime.</a:t>
                      </a:r>
                      <a:endParaRPr lang="en-IN" sz="1800" b="0" i="0" u="none" strike="noStrike" cap="non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Tahoma" panose="020B060403050404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90500" marR="190500" marT="190500" marB="1905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bg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Understanding the basics of blockchain.</a:t>
                      </a:r>
                    </a:p>
                    <a:p>
                      <a:pPr marL="342900" indent="-342900">
                        <a:buClr>
                          <a:schemeClr val="bg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Key components and characteristics</a:t>
                      </a:r>
                    </a:p>
                    <a:p>
                      <a:pPr marL="342900" indent="-342900">
                        <a:buClr>
                          <a:schemeClr val="bg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Real-world use cases and industry applications</a:t>
                      </a:r>
                    </a:p>
                    <a:p>
                      <a:pPr marL="215901" marR="0" lvl="1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endParaRPr sz="1400" dirty="0">
                        <a:latin typeface="Montserrat" panose="00000500000000000000" pitchFamily="2" charset="0"/>
                      </a:endParaRPr>
                    </a:p>
                  </a:txBody>
                  <a:tcPr marL="190500" marR="190500" marT="190500" marB="1905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5901" marR="0" lvl="1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Blockchain configuration in Python</a:t>
                      </a:r>
                    </a:p>
                    <a:p>
                      <a:pPr marL="215901" marR="0" lvl="1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endParaRPr lang="en-IN" sz="140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215901" marR="0" lvl="1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Blockchain.py file </a:t>
                      </a:r>
                      <a:endParaRPr lang="en-IN" sz="140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215901" marR="0" lvl="1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Transactions class ( def: </a:t>
                      </a:r>
                      <a:r>
                        <a:rPr lang="en-IN" sz="1400" dirty="0" err="1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get_open_transactions</a:t>
                      </a: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. </a:t>
                      </a:r>
                    </a:p>
                    <a:p>
                      <a:pPr marL="215901" marR="0" lvl="1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, def: </a:t>
                      </a:r>
                      <a:r>
                        <a:rPr lang="en-IN" sz="1400" dirty="0" err="1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load_data</a:t>
                      </a: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 of the transaction and def: </a:t>
                      </a:r>
                      <a:r>
                        <a:rPr lang="en-IN" sz="1400" dirty="0" err="1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save_data</a:t>
                      </a: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)</a:t>
                      </a:r>
                    </a:p>
                    <a:p>
                      <a:pPr marL="215901" marR="0" lvl="1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Proof of work  class</a:t>
                      </a:r>
                      <a:endParaRPr lang="en-IN" sz="140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215901" marR="0" lvl="1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(def: </a:t>
                      </a:r>
                      <a:r>
                        <a:rPr lang="en-IN" sz="1400" dirty="0" err="1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proof_of_work</a:t>
                      </a: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 , def: </a:t>
                      </a:r>
                      <a:r>
                        <a:rPr lang="en-IN" sz="1400" dirty="0" err="1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get_balance</a:t>
                      </a: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 , def: </a:t>
                      </a:r>
                      <a:r>
                        <a:rPr lang="en-IN" sz="1400" dirty="0" err="1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get_last_blockchain_value</a:t>
                      </a: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 ,def: </a:t>
                      </a:r>
                      <a:r>
                        <a:rPr lang="en-IN" sz="1400" dirty="0" err="1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add_transaction</a:t>
                      </a: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)</a:t>
                      </a:r>
                    </a:p>
                    <a:p>
                      <a:pPr marL="215901" marR="0" lvl="1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Mining class </a:t>
                      </a:r>
                    </a:p>
                    <a:p>
                      <a:pPr marL="215901" marR="0" lvl="1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(def: </a:t>
                      </a:r>
                      <a:r>
                        <a:rPr lang="en-IN" sz="1400" dirty="0" err="1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mine_block</a:t>
                      </a: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 + wallet connection., </a:t>
                      </a:r>
                      <a:r>
                        <a:rPr lang="en-IN" sz="1400" dirty="0" err="1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def:add_block</a:t>
                      </a: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 and def: resolve)</a:t>
                      </a:r>
                    </a:p>
                    <a:p>
                      <a:pPr marL="215901" marR="0" lvl="1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Block mining class </a:t>
                      </a:r>
                    </a:p>
                    <a:p>
                      <a:pPr marL="215901" marR="0" lvl="1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(def </a:t>
                      </a:r>
                      <a:r>
                        <a:rPr lang="en-IN" sz="1400" dirty="0" err="1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add_peer_node</a:t>
                      </a: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 , def </a:t>
                      </a:r>
                      <a:r>
                        <a:rPr lang="en-IN" sz="1400" dirty="0" err="1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remove_peer_node</a:t>
                      </a: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 and def </a:t>
                      </a:r>
                      <a:r>
                        <a:rPr lang="en-IN" sz="1400" dirty="0" err="1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get_peer_node</a:t>
                      </a: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)</a:t>
                      </a:r>
                    </a:p>
                    <a:p>
                      <a:pPr marL="215901" marR="0" lvl="1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Block.py </a:t>
                      </a:r>
                    </a:p>
                    <a:p>
                      <a:pPr marL="215901" marR="0" lvl="1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def: the genesis file</a:t>
                      </a:r>
                    </a:p>
                    <a:p>
                      <a:pPr marL="215901" marR="0" lvl="1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node.py</a:t>
                      </a:r>
                    </a:p>
                    <a:p>
                      <a:pPr marL="215901" marR="0" lvl="1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def the  app with Flask, and CORS </a:t>
                      </a:r>
                    </a:p>
                    <a:p>
                      <a:pPr marL="215901" marR="0" lvl="1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wallet.py </a:t>
                      </a:r>
                    </a:p>
                    <a:p>
                      <a:pPr marL="215901" marR="0" lvl="1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def </a:t>
                      </a:r>
                      <a:r>
                        <a:rPr lang="en-IN" sz="1400" dirty="0" err="1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create_keys</a:t>
                      </a: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, def </a:t>
                      </a:r>
                      <a:r>
                        <a:rPr lang="en-IN" sz="1400" dirty="0" err="1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save_keys</a:t>
                      </a: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 ,, def </a:t>
                      </a:r>
                      <a:r>
                        <a:rPr lang="en-IN" sz="1400" dirty="0" err="1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load_keys</a:t>
                      </a: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 , def </a:t>
                      </a:r>
                      <a:r>
                        <a:rPr lang="en-IN" sz="1400" dirty="0" err="1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generate_keys</a:t>
                      </a: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 ,def ,</a:t>
                      </a:r>
                      <a:r>
                        <a:rPr lang="en-IN" sz="1400" dirty="0" err="1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sign_transaction</a:t>
                      </a:r>
                      <a:r>
                        <a:rPr lang="en-IN" sz="1400" dirty="0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 ,def </a:t>
                      </a:r>
                      <a:r>
                        <a:rPr lang="en-IN" sz="1400" dirty="0" err="1">
                          <a:solidFill>
                            <a:srgbClr val="FF0000"/>
                          </a:solidFill>
                          <a:latin typeface="Montserrat" panose="00000500000000000000" pitchFamily="2" charset="0"/>
                        </a:rPr>
                        <a:t>verify_transaction</a:t>
                      </a:r>
                      <a:endParaRPr lang="en-IN" sz="1400" dirty="0">
                        <a:solidFill>
                          <a:srgbClr val="FF0000"/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215901" marR="0" lvl="1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UI configure the user interface with Html</a:t>
                      </a:r>
                      <a:endParaRPr lang="en-IN" sz="140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215901" marR="0" lvl="1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endParaRPr sz="1400" dirty="0">
                        <a:latin typeface="Montserrat" panose="00000500000000000000" pitchFamily="2" charset="0"/>
                      </a:endParaRPr>
                    </a:p>
                  </a:txBody>
                  <a:tcPr marL="190500" marR="190500" marT="190500" marB="1905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Google Shape;136;p14">
            <a:extLst>
              <a:ext uri="{FF2B5EF4-FFF2-40B4-BE49-F238E27FC236}">
                <a16:creationId xmlns:a16="http://schemas.microsoft.com/office/drawing/2014/main" id="{F2313D9E-CE1F-48CE-513C-05EC5A187B9E}"/>
              </a:ext>
            </a:extLst>
          </p:cNvPr>
          <p:cNvCxnSpPr/>
          <p:nvPr/>
        </p:nvCxnSpPr>
        <p:spPr>
          <a:xfrm>
            <a:off x="5364936" y="1270546"/>
            <a:ext cx="6492240" cy="0"/>
          </a:xfrm>
          <a:prstGeom prst="straightConnector1">
            <a:avLst/>
          </a:prstGeom>
          <a:noFill/>
          <a:ln w="57150" cap="flat" cmpd="sng">
            <a:solidFill>
              <a:srgbClr val="60B3D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129;p14">
            <a:extLst>
              <a:ext uri="{FF2B5EF4-FFF2-40B4-BE49-F238E27FC236}">
                <a16:creationId xmlns:a16="http://schemas.microsoft.com/office/drawing/2014/main" id="{3D829A5C-FD47-4C74-30D2-51DFCBB3038D}"/>
              </a:ext>
            </a:extLst>
          </p:cNvPr>
          <p:cNvSpPr txBox="1"/>
          <p:nvPr/>
        </p:nvSpPr>
        <p:spPr>
          <a:xfrm>
            <a:off x="420354" y="-178455"/>
            <a:ext cx="16932000" cy="1772793"/>
          </a:xfrm>
          <a:prstGeom prst="rect">
            <a:avLst/>
          </a:prstGeom>
          <a:noFill/>
          <a:ln>
            <a:noFill/>
          </a:ln>
          <a:effectLst>
            <a:outerShdw blurRad="842963" dist="19050" dir="102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600" b="1" dirty="0">
                <a:solidFill>
                  <a:schemeClr val="bg1"/>
                </a:solidFill>
                <a:latin typeface="Teko"/>
                <a:cs typeface="Teko"/>
                <a:sym typeface="Teko"/>
              </a:rPr>
              <a:t>Workshop Theme</a:t>
            </a:r>
            <a:endParaRPr lang="en-US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 t="7825" b="7824"/>
          <a:stretch/>
        </p:blipFill>
        <p:spPr>
          <a:xfrm>
            <a:off x="-114845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1"/>
          <p:cNvSpPr txBox="1"/>
          <p:nvPr/>
        </p:nvSpPr>
        <p:spPr>
          <a:xfrm>
            <a:off x="5562150" y="0"/>
            <a:ext cx="7163700" cy="1477328"/>
          </a:xfrm>
          <a:prstGeom prst="rect">
            <a:avLst/>
          </a:prstGeom>
          <a:noFill/>
          <a:ln>
            <a:noFill/>
          </a:ln>
          <a:effectLst>
            <a:outerShdw blurRad="828675" dist="19050" dir="84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sz="8000" dirty="0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rPr>
              <a:t>Blockchain in python</a:t>
            </a:r>
          </a:p>
        </p:txBody>
      </p:sp>
      <p:cxnSp>
        <p:nvCxnSpPr>
          <p:cNvPr id="232" name="Google Shape;232;p21"/>
          <p:cNvCxnSpPr/>
          <p:nvPr/>
        </p:nvCxnSpPr>
        <p:spPr>
          <a:xfrm rot="-29707">
            <a:off x="1166911" y="717613"/>
            <a:ext cx="3758723" cy="0"/>
          </a:xfrm>
          <a:prstGeom prst="straightConnector1">
            <a:avLst/>
          </a:prstGeom>
          <a:noFill/>
          <a:ln w="57150" cap="flat" cmpd="sng">
            <a:solidFill>
              <a:srgbClr val="41B8D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21"/>
          <p:cNvCxnSpPr/>
          <p:nvPr/>
        </p:nvCxnSpPr>
        <p:spPr>
          <a:xfrm rot="-29707">
            <a:off x="13362367" y="750094"/>
            <a:ext cx="3758723" cy="0"/>
          </a:xfrm>
          <a:prstGeom prst="straightConnector1">
            <a:avLst/>
          </a:prstGeom>
          <a:noFill/>
          <a:ln w="57150" cap="flat" cmpd="sng">
            <a:solidFill>
              <a:srgbClr val="41B8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5957CD-7AB3-E595-EA46-2668FB93D487}"/>
              </a:ext>
            </a:extLst>
          </p:cNvPr>
          <p:cNvSpPr/>
          <p:nvPr/>
        </p:nvSpPr>
        <p:spPr>
          <a:xfrm>
            <a:off x="1935030" y="3169292"/>
            <a:ext cx="3307080" cy="80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Blockchain.py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6E7883-4BAF-D0F2-2956-E0A39B167CFB}"/>
              </a:ext>
            </a:extLst>
          </p:cNvPr>
          <p:cNvSpPr/>
          <p:nvPr/>
        </p:nvSpPr>
        <p:spPr>
          <a:xfrm>
            <a:off x="7253790" y="4717534"/>
            <a:ext cx="330708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Node.py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D8C4DA-EAC5-5681-ED52-62CBB59E7685}"/>
              </a:ext>
            </a:extLst>
          </p:cNvPr>
          <p:cNvSpPr/>
          <p:nvPr/>
        </p:nvSpPr>
        <p:spPr>
          <a:xfrm>
            <a:off x="1935030" y="4468758"/>
            <a:ext cx="3307080" cy="80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Wallet.py</a:t>
            </a:r>
            <a:endParaRPr lang="en-IN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EF2162-FD09-0A6B-1C8B-2F8ACFA3DBCE}"/>
              </a:ext>
            </a:extLst>
          </p:cNvPr>
          <p:cNvSpPr/>
          <p:nvPr/>
        </p:nvSpPr>
        <p:spPr>
          <a:xfrm>
            <a:off x="1935030" y="5738417"/>
            <a:ext cx="3307080" cy="80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transactions</a:t>
            </a:r>
            <a:r>
              <a:rPr lang="en-US" sz="2400" dirty="0"/>
              <a:t>.py</a:t>
            </a:r>
            <a:endParaRPr lang="en-IN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4C48B2-D70B-7AE9-677E-16254BDD66B2}"/>
              </a:ext>
            </a:extLst>
          </p:cNvPr>
          <p:cNvSpPr/>
          <p:nvPr/>
        </p:nvSpPr>
        <p:spPr>
          <a:xfrm>
            <a:off x="1935030" y="7008076"/>
            <a:ext cx="3307080" cy="80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sz="2400" dirty="0"/>
              <a:t>.py</a:t>
            </a:r>
            <a:endParaRPr lang="en-IN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27C716-D633-5F70-BCD3-0EC13C27843B}"/>
              </a:ext>
            </a:extLst>
          </p:cNvPr>
          <p:cNvSpPr/>
          <p:nvPr/>
        </p:nvSpPr>
        <p:spPr>
          <a:xfrm>
            <a:off x="13198605" y="4728689"/>
            <a:ext cx="330708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UI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702ECE-677E-3F16-B77B-CB9C8119A736}"/>
              </a:ext>
            </a:extLst>
          </p:cNvPr>
          <p:cNvSpPr/>
          <p:nvPr/>
        </p:nvSpPr>
        <p:spPr>
          <a:xfrm>
            <a:off x="1103266" y="1975543"/>
            <a:ext cx="4907919" cy="805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Backend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77539C-5389-88FB-D330-03B92DB0BBCA}"/>
              </a:ext>
            </a:extLst>
          </p:cNvPr>
          <p:cNvSpPr/>
          <p:nvPr/>
        </p:nvSpPr>
        <p:spPr>
          <a:xfrm>
            <a:off x="6536870" y="1954221"/>
            <a:ext cx="4984569" cy="805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Server port Flask  </a:t>
            </a:r>
            <a:endParaRPr lang="en-IN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CFF00D-668C-BFAE-FA8E-8914AB9BCA89}"/>
              </a:ext>
            </a:extLst>
          </p:cNvPr>
          <p:cNvSpPr/>
          <p:nvPr/>
        </p:nvSpPr>
        <p:spPr>
          <a:xfrm>
            <a:off x="12542331" y="1942270"/>
            <a:ext cx="4907919" cy="805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Frontend</a:t>
            </a:r>
            <a:r>
              <a:rPr lang="en-US" dirty="0"/>
              <a:t>  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576220-F24B-CCE4-4912-061D2A473B30}"/>
              </a:ext>
            </a:extLst>
          </p:cNvPr>
          <p:cNvCxnSpPr/>
          <p:nvPr/>
        </p:nvCxnSpPr>
        <p:spPr>
          <a:xfrm>
            <a:off x="5242110" y="3710081"/>
            <a:ext cx="2171700" cy="188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3307F0-3027-BAF3-7313-A9367B6B783A}"/>
              </a:ext>
            </a:extLst>
          </p:cNvPr>
          <p:cNvCxnSpPr>
            <a:stCxn id="17" idx="3"/>
            <a:endCxn id="4" idx="1"/>
          </p:cNvCxnSpPr>
          <p:nvPr/>
        </p:nvCxnSpPr>
        <p:spPr>
          <a:xfrm>
            <a:off x="5242110" y="4871379"/>
            <a:ext cx="2011680" cy="58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DDB142-610C-46D8-720F-AF582366D654}"/>
              </a:ext>
            </a:extLst>
          </p:cNvPr>
          <p:cNvCxnSpPr>
            <a:endCxn id="4" idx="1"/>
          </p:cNvCxnSpPr>
          <p:nvPr/>
        </p:nvCxnSpPr>
        <p:spPr>
          <a:xfrm flipV="1">
            <a:off x="5349240" y="5456198"/>
            <a:ext cx="1904550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BD3B40-CE2A-9DA5-7281-28360EC206B3}"/>
              </a:ext>
            </a:extLst>
          </p:cNvPr>
          <p:cNvCxnSpPr>
            <a:stCxn id="19" idx="3"/>
            <a:endCxn id="4" idx="1"/>
          </p:cNvCxnSpPr>
          <p:nvPr/>
        </p:nvCxnSpPr>
        <p:spPr>
          <a:xfrm flipV="1">
            <a:off x="5242110" y="5456198"/>
            <a:ext cx="2011680" cy="195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6084027-468F-AE79-CE5B-2BEF8C9B0684}"/>
              </a:ext>
            </a:extLst>
          </p:cNvPr>
          <p:cNvSpPr/>
          <p:nvPr/>
        </p:nvSpPr>
        <p:spPr>
          <a:xfrm>
            <a:off x="10580368" y="5273999"/>
            <a:ext cx="2618237" cy="46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CD77097F-1594-9C2F-C03D-0D987B07459A}"/>
              </a:ext>
            </a:extLst>
          </p:cNvPr>
          <p:cNvSpPr/>
          <p:nvPr/>
        </p:nvSpPr>
        <p:spPr>
          <a:xfrm>
            <a:off x="1066035" y="3065919"/>
            <a:ext cx="716280" cy="4780558"/>
          </a:xfrm>
          <a:prstGeom prst="leftBrac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37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 t="7825" b="7824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0" name="Google Shape;230;p21"/>
          <p:cNvGraphicFramePr/>
          <p:nvPr>
            <p:extLst>
              <p:ext uri="{D42A27DB-BD31-4B8C-83A1-F6EECF244321}">
                <p14:modId xmlns:p14="http://schemas.microsoft.com/office/powerpoint/2010/main" val="2130208537"/>
              </p:ext>
            </p:extLst>
          </p:nvPr>
        </p:nvGraphicFramePr>
        <p:xfrm>
          <a:off x="983855" y="3255808"/>
          <a:ext cx="16275450" cy="6002500"/>
        </p:xfrm>
        <a:graphic>
          <a:graphicData uri="http://schemas.openxmlformats.org/drawingml/2006/table">
            <a:tbl>
              <a:tblPr>
                <a:noFill/>
                <a:tableStyleId>{AE2EDF44-7F8E-4724-8987-9EACE496F446}</a:tableStyleId>
              </a:tblPr>
              <a:tblGrid>
                <a:gridCol w="542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u="none" strike="noStrike" cap="none" dirty="0">
                          <a:solidFill>
                            <a:schemeClr val="bg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In-depth understanding</a:t>
                      </a:r>
                    </a:p>
                    <a:p>
                      <a:pPr marL="0" marR="0" lvl="0" indent="0" algn="ctr" rtl="0">
                        <a:lnSpc>
                          <a:spcPct val="1400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solidFill>
                            <a:schemeClr val="bg1"/>
                          </a:solidFill>
                          <a:latin typeface="+mj-lt"/>
                          <a:cs typeface="Teko"/>
                          <a:sym typeface="Teko"/>
                        </a:rPr>
                        <a:t>Blockchain and python</a:t>
                      </a:r>
                      <a:endParaRPr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60B3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0B3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0B3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b="1" u="none" strike="noStrike" cap="none" dirty="0">
                          <a:solidFill>
                            <a:schemeClr val="bg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Practical experience</a:t>
                      </a:r>
                    </a:p>
                    <a:p>
                      <a:pPr marL="0" marR="0" lvl="0" indent="0" algn="ctr" rtl="0">
                        <a:lnSpc>
                          <a:spcPct val="1400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Involve practical coding exercises and projects </a:t>
                      </a:r>
                      <a:endParaRPr sz="2000" dirty="0">
                        <a:solidFill>
                          <a:schemeClr val="bg1"/>
                        </a:solidFill>
                      </a:endParaRPr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60B3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0B3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0B3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0B3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b="1" u="none" strike="noStrike" cap="none" dirty="0">
                          <a:solidFill>
                            <a:schemeClr val="bg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Guidance from experts</a:t>
                      </a:r>
                    </a:p>
                    <a:p>
                      <a:pPr marL="0" marR="0" lvl="0" indent="0" algn="ctr" rtl="0">
                        <a:lnSpc>
                          <a:spcPct val="1400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u="none" strike="noStrike" cap="none" dirty="0">
                          <a:solidFill>
                            <a:schemeClr val="bg1"/>
                          </a:solidFill>
                          <a:latin typeface="+mj-lt"/>
                          <a:ea typeface="Teko"/>
                          <a:cs typeface="Teko"/>
                          <a:sym typeface="Teko"/>
                        </a:rPr>
                        <a:t>Get engaged with experts in field 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60B3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0B3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0B3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bg1"/>
                        </a:solidFill>
                      </a:endParaRPr>
                    </a:p>
                  </a:txBody>
                  <a:tcPr marL="190500" marR="190500" marT="190500" marB="190500" anchor="ctr">
                    <a:lnL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400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4000" b="1" u="none" strike="noStrike" cap="none" dirty="0">
                          <a:solidFill>
                            <a:schemeClr val="bg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Boost career prospects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400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Acquiring skills in blockchain</a:t>
                      </a:r>
                    </a:p>
                    <a:p>
                      <a:pPr marL="0" marR="0" lvl="0" indent="0" algn="ctr" rtl="0">
                        <a:lnSpc>
                          <a:spcPct val="1400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bg1"/>
                        </a:solidFill>
                      </a:endParaRPr>
                    </a:p>
                  </a:txBody>
                  <a:tcPr marL="190500" marR="190500" marT="190500" marB="190500" anchor="ctr">
                    <a:lnL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60B3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60B3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4000" b="1" u="none" strike="noStrike" cap="none" dirty="0">
                        <a:solidFill>
                          <a:schemeClr val="bg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1" name="Google Shape;231;p21"/>
          <p:cNvSpPr txBox="1"/>
          <p:nvPr/>
        </p:nvSpPr>
        <p:spPr>
          <a:xfrm>
            <a:off x="5307823" y="1118713"/>
            <a:ext cx="7163700" cy="1477328"/>
          </a:xfrm>
          <a:prstGeom prst="rect">
            <a:avLst/>
          </a:prstGeom>
          <a:noFill/>
          <a:ln>
            <a:noFill/>
          </a:ln>
          <a:effectLst>
            <a:outerShdw blurRad="828675" dist="19050" dir="84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sz="8000" dirty="0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rPr>
              <a:t>Benefits of Workshop </a:t>
            </a:r>
          </a:p>
        </p:txBody>
      </p:sp>
      <p:cxnSp>
        <p:nvCxnSpPr>
          <p:cNvPr id="232" name="Google Shape;232;p21"/>
          <p:cNvCxnSpPr/>
          <p:nvPr/>
        </p:nvCxnSpPr>
        <p:spPr>
          <a:xfrm rot="-29707">
            <a:off x="984032" y="1841136"/>
            <a:ext cx="3758723" cy="0"/>
          </a:xfrm>
          <a:prstGeom prst="straightConnector1">
            <a:avLst/>
          </a:prstGeom>
          <a:noFill/>
          <a:ln w="57150" cap="flat" cmpd="sng">
            <a:solidFill>
              <a:srgbClr val="41B8D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21"/>
          <p:cNvCxnSpPr/>
          <p:nvPr/>
        </p:nvCxnSpPr>
        <p:spPr>
          <a:xfrm rot="-29707">
            <a:off x="13500400" y="1885950"/>
            <a:ext cx="3758723" cy="0"/>
          </a:xfrm>
          <a:prstGeom prst="straightConnector1">
            <a:avLst/>
          </a:prstGeom>
          <a:noFill/>
          <a:ln w="57150" cap="flat" cmpd="sng">
            <a:solidFill>
              <a:srgbClr val="41B8D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42"/>
          <p:cNvPicPr preferRelativeResize="0"/>
          <p:nvPr/>
        </p:nvPicPr>
        <p:blipFill rotWithShape="1">
          <a:blip r:embed="rId3">
            <a:alphaModFix/>
          </a:blip>
          <a:srcRect t="7825" b="7824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42"/>
          <p:cNvSpPr txBox="1"/>
          <p:nvPr/>
        </p:nvSpPr>
        <p:spPr>
          <a:xfrm>
            <a:off x="5618824" y="3843195"/>
            <a:ext cx="7135200" cy="1847100"/>
          </a:xfrm>
          <a:prstGeom prst="rect">
            <a:avLst/>
          </a:prstGeom>
          <a:noFill/>
          <a:ln>
            <a:noFill/>
          </a:ln>
          <a:effectLst>
            <a:outerShdw blurRad="828675" dist="19050" dir="1020000" algn="bl" rotWithShape="0">
              <a:srgbClr val="6CE5E8">
                <a:alpha val="94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0" i="0" u="none" strike="noStrike" cap="none" dirty="0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rPr>
              <a:t>THANK YOU!</a:t>
            </a:r>
            <a:endParaRPr dirty="0"/>
          </a:p>
        </p:txBody>
      </p:sp>
      <p:cxnSp>
        <p:nvCxnSpPr>
          <p:cNvPr id="773" name="Google Shape;773;p42"/>
          <p:cNvCxnSpPr/>
          <p:nvPr/>
        </p:nvCxnSpPr>
        <p:spPr>
          <a:xfrm rot="-5412670">
            <a:off x="5334377" y="-1359699"/>
            <a:ext cx="7534326" cy="0"/>
          </a:xfrm>
          <a:prstGeom prst="straightConnector1">
            <a:avLst/>
          </a:prstGeom>
          <a:noFill/>
          <a:ln w="57150" cap="flat" cmpd="sng">
            <a:solidFill>
              <a:srgbClr val="41B8D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4" name="Google Shape;774;p42"/>
          <p:cNvCxnSpPr/>
          <p:nvPr/>
        </p:nvCxnSpPr>
        <p:spPr>
          <a:xfrm rot="-5412670">
            <a:off x="5376837" y="11596567"/>
            <a:ext cx="7534326" cy="0"/>
          </a:xfrm>
          <a:prstGeom prst="straightConnector1">
            <a:avLst/>
          </a:prstGeom>
          <a:noFill/>
          <a:ln w="57150" cap="flat" cmpd="sng">
            <a:solidFill>
              <a:srgbClr val="41B8D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5" name="Google Shape;775;p42"/>
          <p:cNvCxnSpPr/>
          <p:nvPr/>
        </p:nvCxnSpPr>
        <p:spPr>
          <a:xfrm>
            <a:off x="-2738463" y="4681395"/>
            <a:ext cx="7534326" cy="0"/>
          </a:xfrm>
          <a:prstGeom prst="straightConnector1">
            <a:avLst/>
          </a:prstGeom>
          <a:noFill/>
          <a:ln w="57150" cap="flat" cmpd="sng">
            <a:solidFill>
              <a:srgbClr val="41B8D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6" name="Google Shape;776;p42"/>
          <p:cNvCxnSpPr/>
          <p:nvPr/>
        </p:nvCxnSpPr>
        <p:spPr>
          <a:xfrm>
            <a:off x="13492137" y="4624245"/>
            <a:ext cx="7534326" cy="0"/>
          </a:xfrm>
          <a:prstGeom prst="straightConnector1">
            <a:avLst/>
          </a:prstGeom>
          <a:noFill/>
          <a:ln w="57150" cap="flat" cmpd="sng">
            <a:solidFill>
              <a:srgbClr val="41B8D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5684</TotalTime>
  <Words>401</Words>
  <Application>Microsoft Office PowerPoint</Application>
  <PresentationFormat>Custom</PresentationFormat>
  <Paragraphs>76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Teko</vt:lpstr>
      <vt:lpstr>Consolas</vt:lpstr>
      <vt:lpstr>Wingdings</vt:lpstr>
      <vt:lpstr>Montserrat</vt:lpstr>
      <vt:lpstr>Arial</vt:lpstr>
      <vt:lpstr>Calibri</vt:lpstr>
      <vt:lpstr>Teko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Hassan Mansur Hussien Al-abadi</cp:lastModifiedBy>
  <cp:revision>9</cp:revision>
  <dcterms:modified xsi:type="dcterms:W3CDTF">2023-06-12T12:00:57Z</dcterms:modified>
</cp:coreProperties>
</file>