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93" r:id="rId4"/>
    <p:sldId id="264" r:id="rId5"/>
    <p:sldId id="282" r:id="rId6"/>
    <p:sldId id="281" r:id="rId7"/>
    <p:sldId id="285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Teko Medium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2EDF44-7F8E-4724-8987-9EACE496F446}">
  <a:tblStyle styleId="{AE2EDF44-7F8E-4724-8987-9EACE496F4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660"/>
  </p:normalViewPr>
  <p:slideViewPr>
    <p:cSldViewPr snapToGrid="0">
      <p:cViewPr>
        <p:scale>
          <a:sx n="50" d="100"/>
          <a:sy n="50" d="100"/>
        </p:scale>
        <p:origin x="350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26CC8E-17A2-4494-96E0-B0DA7E37A49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F4F795-D101-492E-828E-F1392161A48F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0" i="0"/>
            <a:t>In today's digital era, data security, transparency, and efficiency are paramount. Blockchain technology offers a robust solution to address these challenges.</a:t>
          </a:r>
          <a:endParaRPr lang="en-US"/>
        </a:p>
      </dgm:t>
    </dgm:pt>
    <dgm:pt modelId="{0259ABC5-FCFB-4830-A90D-35CE99FBE20C}" type="parTrans" cxnId="{A86A1061-4BDB-46CD-A5E5-5CFDA232316F}">
      <dgm:prSet/>
      <dgm:spPr/>
      <dgm:t>
        <a:bodyPr/>
        <a:lstStyle/>
        <a:p>
          <a:endParaRPr lang="en-US"/>
        </a:p>
      </dgm:t>
    </dgm:pt>
    <dgm:pt modelId="{E6D1FBCB-C111-4052-A93C-1BA56E5A06C1}" type="sibTrans" cxnId="{A86A1061-4BDB-46CD-A5E5-5CFDA232316F}">
      <dgm:prSet/>
      <dgm:spPr/>
      <dgm:t>
        <a:bodyPr/>
        <a:lstStyle/>
        <a:p>
          <a:endParaRPr lang="en-US"/>
        </a:p>
      </dgm:t>
    </dgm:pt>
    <dgm:pt modelId="{5E49EE36-9452-4CC0-B6D6-B08C5BE4BE84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0" i="0" dirty="0"/>
            <a:t>Blockchain is a decentralized, transparent, and immutable digital ledger that enables secure and tamper-proof transactions and data storage.</a:t>
          </a:r>
          <a:endParaRPr lang="en-US" dirty="0"/>
        </a:p>
      </dgm:t>
    </dgm:pt>
    <dgm:pt modelId="{135DAC2B-B356-497D-8FBE-643D3050A1F7}" type="parTrans" cxnId="{D9A23044-18C8-4AAC-B5A3-ECE83AAC0416}">
      <dgm:prSet/>
      <dgm:spPr/>
      <dgm:t>
        <a:bodyPr/>
        <a:lstStyle/>
        <a:p>
          <a:endParaRPr lang="en-US"/>
        </a:p>
      </dgm:t>
    </dgm:pt>
    <dgm:pt modelId="{16066F6C-FE40-4948-9B02-D4151CEE2EBC}" type="sibTrans" cxnId="{D9A23044-18C8-4AAC-B5A3-ECE83AAC0416}">
      <dgm:prSet/>
      <dgm:spPr/>
      <dgm:t>
        <a:bodyPr/>
        <a:lstStyle/>
        <a:p>
          <a:endParaRPr lang="en-US"/>
        </a:p>
      </dgm:t>
    </dgm:pt>
    <dgm:pt modelId="{B7E78D4B-B58B-4544-A6CF-98FD34EBBDD7}" type="pres">
      <dgm:prSet presAssocID="{C026CC8E-17A2-4494-96E0-B0DA7E37A496}" presName="outerComposite" presStyleCnt="0">
        <dgm:presLayoutVars>
          <dgm:chMax val="5"/>
          <dgm:dir/>
          <dgm:resizeHandles val="exact"/>
        </dgm:presLayoutVars>
      </dgm:prSet>
      <dgm:spPr/>
    </dgm:pt>
    <dgm:pt modelId="{9FDB4A4E-A6C9-428C-B8DC-4E2538C4D97C}" type="pres">
      <dgm:prSet presAssocID="{C026CC8E-17A2-4494-96E0-B0DA7E37A496}" presName="dummyMaxCanvas" presStyleCnt="0">
        <dgm:presLayoutVars/>
      </dgm:prSet>
      <dgm:spPr/>
    </dgm:pt>
    <dgm:pt modelId="{CDBBB4FC-165D-4926-8173-6CCD4E527726}" type="pres">
      <dgm:prSet presAssocID="{C026CC8E-17A2-4494-96E0-B0DA7E37A496}" presName="TwoNodes_1" presStyleLbl="node1" presStyleIdx="0" presStyleCnt="2">
        <dgm:presLayoutVars>
          <dgm:bulletEnabled val="1"/>
        </dgm:presLayoutVars>
      </dgm:prSet>
      <dgm:spPr/>
    </dgm:pt>
    <dgm:pt modelId="{98510982-D5BF-4E0A-A207-F4404D2D4CB1}" type="pres">
      <dgm:prSet presAssocID="{C026CC8E-17A2-4494-96E0-B0DA7E37A496}" presName="TwoNodes_2" presStyleLbl="node1" presStyleIdx="1" presStyleCnt="2">
        <dgm:presLayoutVars>
          <dgm:bulletEnabled val="1"/>
        </dgm:presLayoutVars>
      </dgm:prSet>
      <dgm:spPr/>
    </dgm:pt>
    <dgm:pt modelId="{E2820CA6-692B-4C14-8226-53C712487080}" type="pres">
      <dgm:prSet presAssocID="{C026CC8E-17A2-4494-96E0-B0DA7E37A496}" presName="TwoConn_1-2" presStyleLbl="fgAccFollowNode1" presStyleIdx="0" presStyleCnt="1">
        <dgm:presLayoutVars>
          <dgm:bulletEnabled val="1"/>
        </dgm:presLayoutVars>
      </dgm:prSet>
      <dgm:spPr/>
    </dgm:pt>
    <dgm:pt modelId="{A6098D6B-91AC-4030-86E8-C46991171CBA}" type="pres">
      <dgm:prSet presAssocID="{C026CC8E-17A2-4494-96E0-B0DA7E37A496}" presName="TwoNodes_1_text" presStyleLbl="node1" presStyleIdx="1" presStyleCnt="2">
        <dgm:presLayoutVars>
          <dgm:bulletEnabled val="1"/>
        </dgm:presLayoutVars>
      </dgm:prSet>
      <dgm:spPr/>
    </dgm:pt>
    <dgm:pt modelId="{A349C9C0-3A32-4C86-B7E6-FB01EC975895}" type="pres">
      <dgm:prSet presAssocID="{C026CC8E-17A2-4494-96E0-B0DA7E37A49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D0E800C-ADDA-432F-A4CB-1A4685FFFF78}" type="presOf" srcId="{5E49EE36-9452-4CC0-B6D6-B08C5BE4BE84}" destId="{98510982-D5BF-4E0A-A207-F4404D2D4CB1}" srcOrd="0" destOrd="0" presId="urn:microsoft.com/office/officeart/2005/8/layout/vProcess5"/>
    <dgm:cxn modelId="{A86A1061-4BDB-46CD-A5E5-5CFDA232316F}" srcId="{C026CC8E-17A2-4494-96E0-B0DA7E37A496}" destId="{FAF4F795-D101-492E-828E-F1392161A48F}" srcOrd="0" destOrd="0" parTransId="{0259ABC5-FCFB-4830-A90D-35CE99FBE20C}" sibTransId="{E6D1FBCB-C111-4052-A93C-1BA56E5A06C1}"/>
    <dgm:cxn modelId="{D9A23044-18C8-4AAC-B5A3-ECE83AAC0416}" srcId="{C026CC8E-17A2-4494-96E0-B0DA7E37A496}" destId="{5E49EE36-9452-4CC0-B6D6-B08C5BE4BE84}" srcOrd="1" destOrd="0" parTransId="{135DAC2B-B356-497D-8FBE-643D3050A1F7}" sibTransId="{16066F6C-FE40-4948-9B02-D4151CEE2EBC}"/>
    <dgm:cxn modelId="{9C596D52-2746-4AD9-B01C-4C31D44F07AD}" type="presOf" srcId="{E6D1FBCB-C111-4052-A93C-1BA56E5A06C1}" destId="{E2820CA6-692B-4C14-8226-53C712487080}" srcOrd="0" destOrd="0" presId="urn:microsoft.com/office/officeart/2005/8/layout/vProcess5"/>
    <dgm:cxn modelId="{81AF9776-9FE7-4FAE-B74C-DDDBBB141D40}" type="presOf" srcId="{C026CC8E-17A2-4494-96E0-B0DA7E37A496}" destId="{B7E78D4B-B58B-4544-A6CF-98FD34EBBDD7}" srcOrd="0" destOrd="0" presId="urn:microsoft.com/office/officeart/2005/8/layout/vProcess5"/>
    <dgm:cxn modelId="{8A74888A-DC12-4F08-906C-7A22D6767A0D}" type="presOf" srcId="{FAF4F795-D101-492E-828E-F1392161A48F}" destId="{A6098D6B-91AC-4030-86E8-C46991171CBA}" srcOrd="1" destOrd="0" presId="urn:microsoft.com/office/officeart/2005/8/layout/vProcess5"/>
    <dgm:cxn modelId="{F31DA592-B706-4C63-BE45-30148A7D5008}" type="presOf" srcId="{FAF4F795-D101-492E-828E-F1392161A48F}" destId="{CDBBB4FC-165D-4926-8173-6CCD4E527726}" srcOrd="0" destOrd="0" presId="urn:microsoft.com/office/officeart/2005/8/layout/vProcess5"/>
    <dgm:cxn modelId="{016E6ECC-39A9-47D8-9D7E-47E0C562CEBE}" type="presOf" srcId="{5E49EE36-9452-4CC0-B6D6-B08C5BE4BE84}" destId="{A349C9C0-3A32-4C86-B7E6-FB01EC975895}" srcOrd="1" destOrd="0" presId="urn:microsoft.com/office/officeart/2005/8/layout/vProcess5"/>
    <dgm:cxn modelId="{2887DB58-BD84-44F7-90FA-C465B4A9914A}" type="presParOf" srcId="{B7E78D4B-B58B-4544-A6CF-98FD34EBBDD7}" destId="{9FDB4A4E-A6C9-428C-B8DC-4E2538C4D97C}" srcOrd="0" destOrd="0" presId="urn:microsoft.com/office/officeart/2005/8/layout/vProcess5"/>
    <dgm:cxn modelId="{4E84F50B-6736-4FDD-A7C3-18D021EFB124}" type="presParOf" srcId="{B7E78D4B-B58B-4544-A6CF-98FD34EBBDD7}" destId="{CDBBB4FC-165D-4926-8173-6CCD4E527726}" srcOrd="1" destOrd="0" presId="urn:microsoft.com/office/officeart/2005/8/layout/vProcess5"/>
    <dgm:cxn modelId="{94B6F2C9-6A92-4516-992E-D19C2E93CDF6}" type="presParOf" srcId="{B7E78D4B-B58B-4544-A6CF-98FD34EBBDD7}" destId="{98510982-D5BF-4E0A-A207-F4404D2D4CB1}" srcOrd="2" destOrd="0" presId="urn:microsoft.com/office/officeart/2005/8/layout/vProcess5"/>
    <dgm:cxn modelId="{743CA9D4-3DF1-45DC-9437-74F433638F4F}" type="presParOf" srcId="{B7E78D4B-B58B-4544-A6CF-98FD34EBBDD7}" destId="{E2820CA6-692B-4C14-8226-53C712487080}" srcOrd="3" destOrd="0" presId="urn:microsoft.com/office/officeart/2005/8/layout/vProcess5"/>
    <dgm:cxn modelId="{74B0F44E-5F98-495A-8DD6-C6D95F77FD74}" type="presParOf" srcId="{B7E78D4B-B58B-4544-A6CF-98FD34EBBDD7}" destId="{A6098D6B-91AC-4030-86E8-C46991171CBA}" srcOrd="4" destOrd="0" presId="urn:microsoft.com/office/officeart/2005/8/layout/vProcess5"/>
    <dgm:cxn modelId="{9CFD0CB0-1C77-4956-9783-D6150935CAE3}" type="presParOf" srcId="{B7E78D4B-B58B-4544-A6CF-98FD34EBBDD7}" destId="{A349C9C0-3A32-4C86-B7E6-FB01EC97589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39D88-38B9-4E89-98D9-EC344DFFDA9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388B592-F8A3-4728-A219-759DB6A4A3D7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1" i="0"/>
            <a:t>Blocks</a:t>
          </a:r>
          <a:r>
            <a:rPr lang="en-IN" b="0" i="0"/>
            <a:t>:</a:t>
          </a:r>
          <a:endParaRPr lang="en-US"/>
        </a:p>
      </dgm:t>
    </dgm:pt>
    <dgm:pt modelId="{58B99530-8A7B-4651-AFAE-0AE7D94DABCC}" type="parTrans" cxnId="{AA30F1F1-1338-4577-91BC-DE9A2DED97FC}">
      <dgm:prSet/>
      <dgm:spPr/>
      <dgm:t>
        <a:bodyPr/>
        <a:lstStyle/>
        <a:p>
          <a:endParaRPr lang="en-US"/>
        </a:p>
      </dgm:t>
    </dgm:pt>
    <dgm:pt modelId="{12DAEC75-D863-4C2B-815D-3A2C7F9DE077}" type="sibTrans" cxnId="{AA30F1F1-1338-4577-91BC-DE9A2DED97FC}">
      <dgm:prSet/>
      <dgm:spPr/>
      <dgm:t>
        <a:bodyPr/>
        <a:lstStyle/>
        <a:p>
          <a:endParaRPr lang="en-US"/>
        </a:p>
      </dgm:t>
    </dgm:pt>
    <dgm:pt modelId="{7C9B8721-5617-4F6D-8F7A-C219E1CF19AC}">
      <dgm:prSet/>
      <dgm:spPr/>
      <dgm:t>
        <a:bodyPr/>
        <a:lstStyle/>
        <a:p>
          <a:r>
            <a:rPr lang="en-IN" b="0" i="0"/>
            <a:t>In blockchain, data is organized into blocks, which are containers that hold a collection of transactions or other relevant information.</a:t>
          </a:r>
          <a:endParaRPr lang="en-US"/>
        </a:p>
      </dgm:t>
    </dgm:pt>
    <dgm:pt modelId="{75F6DC2B-411D-4A16-9C12-A8F4D647A5B0}" type="parTrans" cxnId="{27CE3D37-B73E-45B7-8591-56A64EFE9CE1}">
      <dgm:prSet/>
      <dgm:spPr/>
      <dgm:t>
        <a:bodyPr/>
        <a:lstStyle/>
        <a:p>
          <a:endParaRPr lang="en-US"/>
        </a:p>
      </dgm:t>
    </dgm:pt>
    <dgm:pt modelId="{DC5CB030-46AD-42A2-8976-435D4F6F13DD}" type="sibTrans" cxnId="{27CE3D37-B73E-45B7-8591-56A64EFE9CE1}">
      <dgm:prSet/>
      <dgm:spPr/>
      <dgm:t>
        <a:bodyPr/>
        <a:lstStyle/>
        <a:p>
          <a:endParaRPr lang="en-US"/>
        </a:p>
      </dgm:t>
    </dgm:pt>
    <dgm:pt modelId="{E09660EC-EEF0-4D56-905C-76598E374086}">
      <dgm:prSet/>
      <dgm:spPr/>
      <dgm:t>
        <a:bodyPr/>
        <a:lstStyle/>
        <a:p>
          <a:r>
            <a:rPr lang="en-IN" b="0" i="0" dirty="0"/>
            <a:t>Each block contains a unique identifier called a hash, which is generated using cryptographic hashing algorithms.</a:t>
          </a:r>
          <a:endParaRPr lang="en-US" dirty="0"/>
        </a:p>
      </dgm:t>
    </dgm:pt>
    <dgm:pt modelId="{A3EF8C3D-3D88-4C07-AD3B-2DF098BC2E03}" type="parTrans" cxnId="{ADB643F9-E364-4231-B0B0-6753998E59EF}">
      <dgm:prSet/>
      <dgm:spPr/>
      <dgm:t>
        <a:bodyPr/>
        <a:lstStyle/>
        <a:p>
          <a:endParaRPr lang="en-US"/>
        </a:p>
      </dgm:t>
    </dgm:pt>
    <dgm:pt modelId="{4F7B10C3-E63E-4B2C-8B88-49CAE2521E14}" type="sibTrans" cxnId="{ADB643F9-E364-4231-B0B0-6753998E59EF}">
      <dgm:prSet/>
      <dgm:spPr/>
      <dgm:t>
        <a:bodyPr/>
        <a:lstStyle/>
        <a:p>
          <a:endParaRPr lang="en-US"/>
        </a:p>
      </dgm:t>
    </dgm:pt>
    <dgm:pt modelId="{1609D011-024B-499E-B43B-021045114751}">
      <dgm:prSet/>
      <dgm:spPr/>
      <dgm:t>
        <a:bodyPr/>
        <a:lstStyle/>
        <a:p>
          <a:r>
            <a:rPr lang="en-IN" b="0" i="0" dirty="0"/>
            <a:t>Blocks are linked together in a chronological order, forming a chain of blocks, hence the term "blockchain.“</a:t>
          </a:r>
          <a:endParaRPr lang="en-US" dirty="0"/>
        </a:p>
      </dgm:t>
    </dgm:pt>
    <dgm:pt modelId="{E94E8E39-2989-4F2F-ADC2-AE626BAA5A68}" type="parTrans" cxnId="{CD496FC9-1DF6-4A4C-A983-AF026A89F329}">
      <dgm:prSet/>
      <dgm:spPr/>
      <dgm:t>
        <a:bodyPr/>
        <a:lstStyle/>
        <a:p>
          <a:endParaRPr lang="en-US"/>
        </a:p>
      </dgm:t>
    </dgm:pt>
    <dgm:pt modelId="{8C2E5353-647D-4088-B277-65481476E86A}" type="sibTrans" cxnId="{CD496FC9-1DF6-4A4C-A983-AF026A89F329}">
      <dgm:prSet/>
      <dgm:spPr/>
      <dgm:t>
        <a:bodyPr/>
        <a:lstStyle/>
        <a:p>
          <a:endParaRPr lang="en-US"/>
        </a:p>
      </dgm:t>
    </dgm:pt>
    <dgm:pt modelId="{131ECEA6-594D-4203-8BD0-F81BF5624BD9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1" i="0" dirty="0"/>
            <a:t>Transactions</a:t>
          </a:r>
          <a:r>
            <a:rPr lang="en-IN" b="0" i="0" dirty="0"/>
            <a:t>:</a:t>
          </a:r>
          <a:endParaRPr lang="en-US" dirty="0"/>
        </a:p>
      </dgm:t>
    </dgm:pt>
    <dgm:pt modelId="{F9C9D7E7-C401-46FB-9F2D-BA2AD381ACDA}" type="parTrans" cxnId="{B1379D54-7EB5-4D91-83E9-F9E8E906110B}">
      <dgm:prSet/>
      <dgm:spPr/>
      <dgm:t>
        <a:bodyPr/>
        <a:lstStyle/>
        <a:p>
          <a:endParaRPr lang="en-US"/>
        </a:p>
      </dgm:t>
    </dgm:pt>
    <dgm:pt modelId="{21F34C7E-F142-4A9B-A115-5E6A920AB6ED}" type="sibTrans" cxnId="{B1379D54-7EB5-4D91-83E9-F9E8E906110B}">
      <dgm:prSet/>
      <dgm:spPr/>
      <dgm:t>
        <a:bodyPr/>
        <a:lstStyle/>
        <a:p>
          <a:endParaRPr lang="en-US"/>
        </a:p>
      </dgm:t>
    </dgm:pt>
    <dgm:pt modelId="{6EC32B6C-A9C1-4062-9F3B-B6792F68FDD9}">
      <dgm:prSet/>
      <dgm:spPr/>
      <dgm:t>
        <a:bodyPr/>
        <a:lstStyle/>
        <a:p>
          <a:r>
            <a:rPr lang="en-IN" b="0" i="0"/>
            <a:t>Transactions represent the exchange of value or information within a blockchain network.</a:t>
          </a:r>
          <a:endParaRPr lang="en-US"/>
        </a:p>
      </dgm:t>
    </dgm:pt>
    <dgm:pt modelId="{9942783E-9CDC-44B3-8565-2F0510823F49}" type="parTrans" cxnId="{E70F3BD2-C8EF-4FE4-B822-22531BDC7393}">
      <dgm:prSet/>
      <dgm:spPr/>
      <dgm:t>
        <a:bodyPr/>
        <a:lstStyle/>
        <a:p>
          <a:endParaRPr lang="en-US"/>
        </a:p>
      </dgm:t>
    </dgm:pt>
    <dgm:pt modelId="{DA15B36F-51B4-463A-918C-5C13B17E2839}" type="sibTrans" cxnId="{E70F3BD2-C8EF-4FE4-B822-22531BDC7393}">
      <dgm:prSet/>
      <dgm:spPr/>
      <dgm:t>
        <a:bodyPr/>
        <a:lstStyle/>
        <a:p>
          <a:endParaRPr lang="en-US"/>
        </a:p>
      </dgm:t>
    </dgm:pt>
    <dgm:pt modelId="{BC4B8A9D-4020-459B-8EF6-B012E4CBA4E2}">
      <dgm:prSet/>
      <dgm:spPr/>
      <dgm:t>
        <a:bodyPr/>
        <a:lstStyle/>
        <a:p>
          <a:r>
            <a:rPr lang="en-IN" b="0" i="0"/>
            <a:t>Transactions contain important data, such as the sender, recipient, amount, and any additional information relevant to the specific use case.</a:t>
          </a:r>
          <a:endParaRPr lang="en-US"/>
        </a:p>
      </dgm:t>
    </dgm:pt>
    <dgm:pt modelId="{95EBF5F5-4F37-4429-913B-CD1D00111D25}" type="parTrans" cxnId="{1EC460A6-24C5-4153-BEA0-EE9D773D744B}">
      <dgm:prSet/>
      <dgm:spPr/>
      <dgm:t>
        <a:bodyPr/>
        <a:lstStyle/>
        <a:p>
          <a:endParaRPr lang="en-US"/>
        </a:p>
      </dgm:t>
    </dgm:pt>
    <dgm:pt modelId="{72A62249-B94D-4DC5-9D51-C402D060A6B2}" type="sibTrans" cxnId="{1EC460A6-24C5-4153-BEA0-EE9D773D744B}">
      <dgm:prSet/>
      <dgm:spPr/>
      <dgm:t>
        <a:bodyPr/>
        <a:lstStyle/>
        <a:p>
          <a:endParaRPr lang="en-US"/>
        </a:p>
      </dgm:t>
    </dgm:pt>
    <dgm:pt modelId="{E1E36615-40CC-4CFA-9C61-87E5816A5152}">
      <dgm:prSet/>
      <dgm:spPr/>
      <dgm:t>
        <a:bodyPr/>
        <a:lstStyle/>
        <a:p>
          <a:r>
            <a:rPr lang="en-IN" b="0" i="0"/>
            <a:t>Each transaction is validated, verified, and recorded on the blockchain, ensuring the integrity and transparency of the network.</a:t>
          </a:r>
          <a:endParaRPr lang="en-US"/>
        </a:p>
      </dgm:t>
    </dgm:pt>
    <dgm:pt modelId="{CB5BA0FB-9A93-4E18-B9DC-5C5E855F02D5}" type="parTrans" cxnId="{DF5F57C8-862D-492D-BBEF-90C97FD3CCF4}">
      <dgm:prSet/>
      <dgm:spPr/>
      <dgm:t>
        <a:bodyPr/>
        <a:lstStyle/>
        <a:p>
          <a:endParaRPr lang="en-US"/>
        </a:p>
      </dgm:t>
    </dgm:pt>
    <dgm:pt modelId="{55351266-F10C-471C-A2E6-853EF0E99BF3}" type="sibTrans" cxnId="{DF5F57C8-862D-492D-BBEF-90C97FD3CCF4}">
      <dgm:prSet/>
      <dgm:spPr/>
      <dgm:t>
        <a:bodyPr/>
        <a:lstStyle/>
        <a:p>
          <a:endParaRPr lang="en-US"/>
        </a:p>
      </dgm:t>
    </dgm:pt>
    <dgm:pt modelId="{68A7D8B7-3530-43E9-A0E2-F787AC91FB7E}" type="pres">
      <dgm:prSet presAssocID="{DAC39D88-38B9-4E89-98D9-EC344DFFDA92}" presName="linear" presStyleCnt="0">
        <dgm:presLayoutVars>
          <dgm:animLvl val="lvl"/>
          <dgm:resizeHandles val="exact"/>
        </dgm:presLayoutVars>
      </dgm:prSet>
      <dgm:spPr/>
    </dgm:pt>
    <dgm:pt modelId="{9DCE8FFF-9AF8-447C-BE63-63A35FB69DF0}" type="pres">
      <dgm:prSet presAssocID="{B388B592-F8A3-4728-A219-759DB6A4A3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7DD70E-0751-4E17-9E9A-35C1FD64BAE4}" type="pres">
      <dgm:prSet presAssocID="{B388B592-F8A3-4728-A219-759DB6A4A3D7}" presName="childText" presStyleLbl="revTx" presStyleIdx="0" presStyleCnt="2">
        <dgm:presLayoutVars>
          <dgm:bulletEnabled val="1"/>
        </dgm:presLayoutVars>
      </dgm:prSet>
      <dgm:spPr/>
    </dgm:pt>
    <dgm:pt modelId="{831A47A5-5E69-4A27-A3A8-0B36BAB6EE70}" type="pres">
      <dgm:prSet presAssocID="{131ECEA6-594D-4203-8BD0-F81BF5624BD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62196C-0A8E-47C0-A860-7892CD79A3C2}" type="pres">
      <dgm:prSet presAssocID="{131ECEA6-594D-4203-8BD0-F81BF5624BD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3A55A12-2130-484C-BD62-5D6939B2A4B0}" type="presOf" srcId="{E09660EC-EEF0-4D56-905C-76598E374086}" destId="{9B7DD70E-0751-4E17-9E9A-35C1FD64BAE4}" srcOrd="0" destOrd="1" presId="urn:microsoft.com/office/officeart/2005/8/layout/vList2"/>
    <dgm:cxn modelId="{27CE3D37-B73E-45B7-8591-56A64EFE9CE1}" srcId="{B388B592-F8A3-4728-A219-759DB6A4A3D7}" destId="{7C9B8721-5617-4F6D-8F7A-C219E1CF19AC}" srcOrd="0" destOrd="0" parTransId="{75F6DC2B-411D-4A16-9C12-A8F4D647A5B0}" sibTransId="{DC5CB030-46AD-42A2-8976-435D4F6F13DD}"/>
    <dgm:cxn modelId="{F0717B5E-1BD3-451C-B558-1801FFCB4219}" type="presOf" srcId="{1609D011-024B-499E-B43B-021045114751}" destId="{9B7DD70E-0751-4E17-9E9A-35C1FD64BAE4}" srcOrd="0" destOrd="2" presId="urn:microsoft.com/office/officeart/2005/8/layout/vList2"/>
    <dgm:cxn modelId="{B1EEB06C-75CE-4620-8DE0-A50C61CD071C}" type="presOf" srcId="{6EC32B6C-A9C1-4062-9F3B-B6792F68FDD9}" destId="{2F62196C-0A8E-47C0-A860-7892CD79A3C2}" srcOrd="0" destOrd="0" presId="urn:microsoft.com/office/officeart/2005/8/layout/vList2"/>
    <dgm:cxn modelId="{DBBFE550-B32F-460E-89FA-79A8026017B0}" type="presOf" srcId="{131ECEA6-594D-4203-8BD0-F81BF5624BD9}" destId="{831A47A5-5E69-4A27-A3A8-0B36BAB6EE70}" srcOrd="0" destOrd="0" presId="urn:microsoft.com/office/officeart/2005/8/layout/vList2"/>
    <dgm:cxn modelId="{B1379D54-7EB5-4D91-83E9-F9E8E906110B}" srcId="{DAC39D88-38B9-4E89-98D9-EC344DFFDA92}" destId="{131ECEA6-594D-4203-8BD0-F81BF5624BD9}" srcOrd="1" destOrd="0" parTransId="{F9C9D7E7-C401-46FB-9F2D-BA2AD381ACDA}" sibTransId="{21F34C7E-F142-4A9B-A115-5E6A920AB6ED}"/>
    <dgm:cxn modelId="{BCDA9E91-A643-4A62-BBCB-FFBADD4682C7}" type="presOf" srcId="{BC4B8A9D-4020-459B-8EF6-B012E4CBA4E2}" destId="{2F62196C-0A8E-47C0-A860-7892CD79A3C2}" srcOrd="0" destOrd="1" presId="urn:microsoft.com/office/officeart/2005/8/layout/vList2"/>
    <dgm:cxn modelId="{F43C1D9D-EE0D-4FB3-9DCA-51A2D7A1DA63}" type="presOf" srcId="{7C9B8721-5617-4F6D-8F7A-C219E1CF19AC}" destId="{9B7DD70E-0751-4E17-9E9A-35C1FD64BAE4}" srcOrd="0" destOrd="0" presId="urn:microsoft.com/office/officeart/2005/8/layout/vList2"/>
    <dgm:cxn modelId="{1EC460A6-24C5-4153-BEA0-EE9D773D744B}" srcId="{131ECEA6-594D-4203-8BD0-F81BF5624BD9}" destId="{BC4B8A9D-4020-459B-8EF6-B012E4CBA4E2}" srcOrd="1" destOrd="0" parTransId="{95EBF5F5-4F37-4429-913B-CD1D00111D25}" sibTransId="{72A62249-B94D-4DC5-9D51-C402D060A6B2}"/>
    <dgm:cxn modelId="{DF5F57C8-862D-492D-BBEF-90C97FD3CCF4}" srcId="{131ECEA6-594D-4203-8BD0-F81BF5624BD9}" destId="{E1E36615-40CC-4CFA-9C61-87E5816A5152}" srcOrd="2" destOrd="0" parTransId="{CB5BA0FB-9A93-4E18-B9DC-5C5E855F02D5}" sibTransId="{55351266-F10C-471C-A2E6-853EF0E99BF3}"/>
    <dgm:cxn modelId="{FF2643C9-AF5B-4F33-ADB5-2486E3E5D481}" type="presOf" srcId="{E1E36615-40CC-4CFA-9C61-87E5816A5152}" destId="{2F62196C-0A8E-47C0-A860-7892CD79A3C2}" srcOrd="0" destOrd="2" presId="urn:microsoft.com/office/officeart/2005/8/layout/vList2"/>
    <dgm:cxn modelId="{CD496FC9-1DF6-4A4C-A983-AF026A89F329}" srcId="{B388B592-F8A3-4728-A219-759DB6A4A3D7}" destId="{1609D011-024B-499E-B43B-021045114751}" srcOrd="2" destOrd="0" parTransId="{E94E8E39-2989-4F2F-ADC2-AE626BAA5A68}" sibTransId="{8C2E5353-647D-4088-B277-65481476E86A}"/>
    <dgm:cxn modelId="{E70F3BD2-C8EF-4FE4-B822-22531BDC7393}" srcId="{131ECEA6-594D-4203-8BD0-F81BF5624BD9}" destId="{6EC32B6C-A9C1-4062-9F3B-B6792F68FDD9}" srcOrd="0" destOrd="0" parTransId="{9942783E-9CDC-44B3-8565-2F0510823F49}" sibTransId="{DA15B36F-51B4-463A-918C-5C13B17E2839}"/>
    <dgm:cxn modelId="{5AF904DC-62AD-44C3-A285-FB6521DF6ABC}" type="presOf" srcId="{DAC39D88-38B9-4E89-98D9-EC344DFFDA92}" destId="{68A7D8B7-3530-43E9-A0E2-F787AC91FB7E}" srcOrd="0" destOrd="0" presId="urn:microsoft.com/office/officeart/2005/8/layout/vList2"/>
    <dgm:cxn modelId="{9F4D17E4-EA0B-454F-875B-061BC66E5953}" type="presOf" srcId="{B388B592-F8A3-4728-A219-759DB6A4A3D7}" destId="{9DCE8FFF-9AF8-447C-BE63-63A35FB69DF0}" srcOrd="0" destOrd="0" presId="urn:microsoft.com/office/officeart/2005/8/layout/vList2"/>
    <dgm:cxn modelId="{AA30F1F1-1338-4577-91BC-DE9A2DED97FC}" srcId="{DAC39D88-38B9-4E89-98D9-EC344DFFDA92}" destId="{B388B592-F8A3-4728-A219-759DB6A4A3D7}" srcOrd="0" destOrd="0" parTransId="{58B99530-8A7B-4651-AFAE-0AE7D94DABCC}" sibTransId="{12DAEC75-D863-4C2B-815D-3A2C7F9DE077}"/>
    <dgm:cxn modelId="{ADB643F9-E364-4231-B0B0-6753998E59EF}" srcId="{B388B592-F8A3-4728-A219-759DB6A4A3D7}" destId="{E09660EC-EEF0-4D56-905C-76598E374086}" srcOrd="1" destOrd="0" parTransId="{A3EF8C3D-3D88-4C07-AD3B-2DF098BC2E03}" sibTransId="{4F7B10C3-E63E-4B2C-8B88-49CAE2521E14}"/>
    <dgm:cxn modelId="{C3195642-4E3F-4551-BF15-D1608B810B5D}" type="presParOf" srcId="{68A7D8B7-3530-43E9-A0E2-F787AC91FB7E}" destId="{9DCE8FFF-9AF8-447C-BE63-63A35FB69DF0}" srcOrd="0" destOrd="0" presId="urn:microsoft.com/office/officeart/2005/8/layout/vList2"/>
    <dgm:cxn modelId="{43687C1B-B4A6-4B4A-8C97-E03FE2469C67}" type="presParOf" srcId="{68A7D8B7-3530-43E9-A0E2-F787AC91FB7E}" destId="{9B7DD70E-0751-4E17-9E9A-35C1FD64BAE4}" srcOrd="1" destOrd="0" presId="urn:microsoft.com/office/officeart/2005/8/layout/vList2"/>
    <dgm:cxn modelId="{AEF82AEB-BA8F-40B3-B2C2-2FE2752FBFC9}" type="presParOf" srcId="{68A7D8B7-3530-43E9-A0E2-F787AC91FB7E}" destId="{831A47A5-5E69-4A27-A3A8-0B36BAB6EE70}" srcOrd="2" destOrd="0" presId="urn:microsoft.com/office/officeart/2005/8/layout/vList2"/>
    <dgm:cxn modelId="{B431DDAD-1356-4FD1-A543-3A149E55B122}" type="presParOf" srcId="{68A7D8B7-3530-43E9-A0E2-F787AC91FB7E}" destId="{2F62196C-0A8E-47C0-A860-7892CD79A3C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C39D88-38B9-4E89-98D9-EC344DFFDA9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388B592-F8A3-4728-A219-759DB6A4A3D7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2800" b="1" i="0">
              <a:effectLst/>
              <a:latin typeface="Söhne"/>
            </a:rPr>
            <a:t>Cryptographic Hashing:</a:t>
          </a:r>
          <a:endParaRPr lang="en-US" sz="2800" dirty="0"/>
        </a:p>
      </dgm:t>
    </dgm:pt>
    <dgm:pt modelId="{58B99530-8A7B-4651-AFAE-0AE7D94DABCC}" type="parTrans" cxnId="{AA30F1F1-1338-4577-91BC-DE9A2DED97FC}">
      <dgm:prSet/>
      <dgm:spPr/>
      <dgm:t>
        <a:bodyPr/>
        <a:lstStyle/>
        <a:p>
          <a:endParaRPr lang="en-US"/>
        </a:p>
      </dgm:t>
    </dgm:pt>
    <dgm:pt modelId="{12DAEC75-D863-4C2B-815D-3A2C7F9DE077}" type="sibTrans" cxnId="{AA30F1F1-1338-4577-91BC-DE9A2DED97FC}">
      <dgm:prSet/>
      <dgm:spPr/>
      <dgm:t>
        <a:bodyPr/>
        <a:lstStyle/>
        <a:p>
          <a:endParaRPr lang="en-US"/>
        </a:p>
      </dgm:t>
    </dgm:pt>
    <dgm:pt modelId="{7C9B8721-5617-4F6D-8F7A-C219E1CF19AC}">
      <dgm:prSet/>
      <dgm:spPr/>
      <dgm:t>
        <a:bodyPr/>
        <a:lstStyle/>
        <a:p>
          <a:r>
            <a:rPr lang="en-IN" b="0" i="0">
              <a:effectLst/>
              <a:latin typeface="Söhne"/>
            </a:rPr>
            <a:t>Cryptographic hash functions play a crucial role in blockchain technology.</a:t>
          </a:r>
          <a:endParaRPr lang="en-US"/>
        </a:p>
      </dgm:t>
    </dgm:pt>
    <dgm:pt modelId="{75F6DC2B-411D-4A16-9C12-A8F4D647A5B0}" type="parTrans" cxnId="{27CE3D37-B73E-45B7-8591-56A64EFE9CE1}">
      <dgm:prSet/>
      <dgm:spPr/>
      <dgm:t>
        <a:bodyPr/>
        <a:lstStyle/>
        <a:p>
          <a:endParaRPr lang="en-US"/>
        </a:p>
      </dgm:t>
    </dgm:pt>
    <dgm:pt modelId="{DC5CB030-46AD-42A2-8976-435D4F6F13DD}" type="sibTrans" cxnId="{27CE3D37-B73E-45B7-8591-56A64EFE9CE1}">
      <dgm:prSet/>
      <dgm:spPr/>
      <dgm:t>
        <a:bodyPr/>
        <a:lstStyle/>
        <a:p>
          <a:endParaRPr lang="en-US"/>
        </a:p>
      </dgm:t>
    </dgm:pt>
    <dgm:pt modelId="{131ECEA6-594D-4203-8BD0-F81BF5624BD9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2800" b="1" i="0">
              <a:effectLst/>
              <a:latin typeface="Söhne"/>
            </a:rPr>
            <a:t>Consensus Mechanisms:</a:t>
          </a:r>
          <a:r>
            <a:rPr lang="en-IN" sz="2800" b="1" i="0"/>
            <a:t>:</a:t>
          </a:r>
          <a:endParaRPr lang="en-US" sz="2800" b="1" dirty="0"/>
        </a:p>
      </dgm:t>
    </dgm:pt>
    <dgm:pt modelId="{F9C9D7E7-C401-46FB-9F2D-BA2AD381ACDA}" type="parTrans" cxnId="{B1379D54-7EB5-4D91-83E9-F9E8E906110B}">
      <dgm:prSet/>
      <dgm:spPr/>
      <dgm:t>
        <a:bodyPr/>
        <a:lstStyle/>
        <a:p>
          <a:endParaRPr lang="en-US"/>
        </a:p>
      </dgm:t>
    </dgm:pt>
    <dgm:pt modelId="{21F34C7E-F142-4A9B-A115-5E6A920AB6ED}" type="sibTrans" cxnId="{B1379D54-7EB5-4D91-83E9-F9E8E906110B}">
      <dgm:prSet/>
      <dgm:spPr/>
      <dgm:t>
        <a:bodyPr/>
        <a:lstStyle/>
        <a:p>
          <a:endParaRPr lang="en-US"/>
        </a:p>
      </dgm:t>
    </dgm:pt>
    <dgm:pt modelId="{6EC32B6C-A9C1-4062-9F3B-B6792F68FDD9}">
      <dgm:prSet/>
      <dgm:spPr/>
      <dgm:t>
        <a:bodyPr/>
        <a:lstStyle/>
        <a:p>
          <a:r>
            <a:rPr lang="en-IN" b="0" i="0" dirty="0">
              <a:effectLst/>
              <a:latin typeface="Söhne"/>
            </a:rPr>
            <a:t>Consensus mechanisms enable agreement among participants on the validity of transactions and the order in which they are added to the blockchain.</a:t>
          </a:r>
          <a:endParaRPr lang="en-US" dirty="0"/>
        </a:p>
      </dgm:t>
    </dgm:pt>
    <dgm:pt modelId="{9942783E-9CDC-44B3-8565-2F0510823F49}" type="parTrans" cxnId="{E70F3BD2-C8EF-4FE4-B822-22531BDC7393}">
      <dgm:prSet/>
      <dgm:spPr/>
      <dgm:t>
        <a:bodyPr/>
        <a:lstStyle/>
        <a:p>
          <a:endParaRPr lang="en-US"/>
        </a:p>
      </dgm:t>
    </dgm:pt>
    <dgm:pt modelId="{DA15B36F-51B4-463A-918C-5C13B17E2839}" type="sibTrans" cxnId="{E70F3BD2-C8EF-4FE4-B822-22531BDC7393}">
      <dgm:prSet/>
      <dgm:spPr/>
      <dgm:t>
        <a:bodyPr/>
        <a:lstStyle/>
        <a:p>
          <a:endParaRPr lang="en-US"/>
        </a:p>
      </dgm:t>
    </dgm:pt>
    <dgm:pt modelId="{88FC8237-7878-4841-A322-89151CE5AC3C}">
      <dgm:prSet/>
      <dgm:spPr/>
      <dgm:t>
        <a:bodyPr/>
        <a:lstStyle/>
        <a:p>
          <a:r>
            <a:rPr lang="en-IN" b="0" i="0" dirty="0">
              <a:effectLst/>
              <a:latin typeface="Söhne"/>
            </a:rPr>
            <a:t>Hash functions convert any input data into a fixed-size output, known as a hash.</a:t>
          </a:r>
        </a:p>
      </dgm:t>
    </dgm:pt>
    <dgm:pt modelId="{9767E781-BC8D-45A8-9E81-0436BF69E7D8}" type="parTrans" cxnId="{3FB700E5-4EA0-4F11-9772-6ACB9D48CFF1}">
      <dgm:prSet/>
      <dgm:spPr/>
      <dgm:t>
        <a:bodyPr/>
        <a:lstStyle/>
        <a:p>
          <a:endParaRPr lang="en-IN"/>
        </a:p>
      </dgm:t>
    </dgm:pt>
    <dgm:pt modelId="{B950F6B9-7B44-45CA-98FF-DFD435C13DBF}" type="sibTrans" cxnId="{3FB700E5-4EA0-4F11-9772-6ACB9D48CFF1}">
      <dgm:prSet/>
      <dgm:spPr/>
      <dgm:t>
        <a:bodyPr/>
        <a:lstStyle/>
        <a:p>
          <a:endParaRPr lang="en-IN"/>
        </a:p>
      </dgm:t>
    </dgm:pt>
    <dgm:pt modelId="{1084289B-F2E9-411D-8AED-C917B6A28296}">
      <dgm:prSet/>
      <dgm:spPr/>
      <dgm:t>
        <a:bodyPr/>
        <a:lstStyle/>
        <a:p>
          <a:r>
            <a:rPr lang="en-IN" b="0" i="0">
              <a:effectLst/>
              <a:latin typeface="Söhne"/>
            </a:rPr>
            <a:t>Hashes are unique and irreversible, meaning it is extremely difficult to derive the original data from a given hash.</a:t>
          </a:r>
          <a:endParaRPr lang="en-IN" b="0" i="0" dirty="0">
            <a:effectLst/>
            <a:latin typeface="Söhne"/>
          </a:endParaRPr>
        </a:p>
      </dgm:t>
    </dgm:pt>
    <dgm:pt modelId="{2181CDD8-1155-4440-8F77-ECF0F932DE70}" type="parTrans" cxnId="{6017BDB0-BBEB-44BC-9216-9970F1CB8C7F}">
      <dgm:prSet/>
      <dgm:spPr/>
      <dgm:t>
        <a:bodyPr/>
        <a:lstStyle/>
        <a:p>
          <a:endParaRPr lang="en-IN"/>
        </a:p>
      </dgm:t>
    </dgm:pt>
    <dgm:pt modelId="{1F370E1D-AF87-4A2D-921E-81C051C7808E}" type="sibTrans" cxnId="{6017BDB0-BBEB-44BC-9216-9970F1CB8C7F}">
      <dgm:prSet/>
      <dgm:spPr/>
      <dgm:t>
        <a:bodyPr/>
        <a:lstStyle/>
        <a:p>
          <a:endParaRPr lang="en-IN"/>
        </a:p>
      </dgm:t>
    </dgm:pt>
    <dgm:pt modelId="{DB1FFA3F-07EA-48DC-AA8E-676055FE2112}">
      <dgm:prSet/>
      <dgm:spPr/>
      <dgm:t>
        <a:bodyPr/>
        <a:lstStyle/>
        <a:p>
          <a:r>
            <a:rPr lang="en-IN" b="0" i="0">
              <a:effectLst/>
              <a:latin typeface="Söhne"/>
            </a:rPr>
            <a:t>Hashes provide integrity and security, as even a small change in the input data will produce a significantly different hash.</a:t>
          </a:r>
          <a:endParaRPr lang="en-IN" b="0" i="0" dirty="0">
            <a:effectLst/>
            <a:latin typeface="Söhne"/>
          </a:endParaRPr>
        </a:p>
      </dgm:t>
    </dgm:pt>
    <dgm:pt modelId="{E709B62B-0001-4C5A-9C0B-2C496A32D77E}" type="parTrans" cxnId="{992A3A85-8A17-4EFC-8E8C-E4ED6BC1B351}">
      <dgm:prSet/>
      <dgm:spPr/>
      <dgm:t>
        <a:bodyPr/>
        <a:lstStyle/>
        <a:p>
          <a:endParaRPr lang="en-IN"/>
        </a:p>
      </dgm:t>
    </dgm:pt>
    <dgm:pt modelId="{08046309-2CB6-4993-A24F-88F695376F07}" type="sibTrans" cxnId="{992A3A85-8A17-4EFC-8E8C-E4ED6BC1B351}">
      <dgm:prSet/>
      <dgm:spPr/>
      <dgm:t>
        <a:bodyPr/>
        <a:lstStyle/>
        <a:p>
          <a:endParaRPr lang="en-IN"/>
        </a:p>
      </dgm:t>
    </dgm:pt>
    <dgm:pt modelId="{C2127184-A449-4C92-82C6-054BA67FEF41}">
      <dgm:prSet/>
      <dgm:spPr/>
      <dgm:t>
        <a:bodyPr/>
        <a:lstStyle/>
        <a:p>
          <a:r>
            <a:rPr lang="en-IN" b="0" i="0">
              <a:effectLst/>
              <a:latin typeface="Söhne"/>
            </a:rPr>
            <a:t>Common consensus mechanisms include Proof of Work (PoW), Proof of Stake (PoS), and Practical Byzantine Fault Tolerance (PBFT).</a:t>
          </a:r>
          <a:endParaRPr lang="en-IN" b="0" i="0" dirty="0">
            <a:effectLst/>
            <a:latin typeface="Söhne"/>
          </a:endParaRPr>
        </a:p>
      </dgm:t>
    </dgm:pt>
    <dgm:pt modelId="{3C20D51C-42A5-4E8B-88DD-7DE38EBABFD1}" type="parTrans" cxnId="{445C62C3-3496-472E-839C-E81B73C2DA06}">
      <dgm:prSet/>
      <dgm:spPr/>
      <dgm:t>
        <a:bodyPr/>
        <a:lstStyle/>
        <a:p>
          <a:endParaRPr lang="en-IN"/>
        </a:p>
      </dgm:t>
    </dgm:pt>
    <dgm:pt modelId="{63FA19E9-1770-4CE8-9CD7-6C4CDAC0440F}" type="sibTrans" cxnId="{445C62C3-3496-472E-839C-E81B73C2DA06}">
      <dgm:prSet/>
      <dgm:spPr/>
      <dgm:t>
        <a:bodyPr/>
        <a:lstStyle/>
        <a:p>
          <a:endParaRPr lang="en-IN"/>
        </a:p>
      </dgm:t>
    </dgm:pt>
    <dgm:pt modelId="{77FF0BCF-0F50-4D65-B170-102C7E08DE2E}">
      <dgm:prSet/>
      <dgm:spPr/>
      <dgm:t>
        <a:bodyPr/>
        <a:lstStyle/>
        <a:p>
          <a:r>
            <a:rPr lang="en-IN" b="0" i="0">
              <a:effectLst/>
              <a:latin typeface="Söhne"/>
            </a:rPr>
            <a:t>PoW requires participants to solve complex mathematical puzzles to validate transactions, while PoS relies on participants' ownership stake in the network.</a:t>
          </a:r>
          <a:endParaRPr lang="en-IN" b="0" i="0" dirty="0">
            <a:effectLst/>
            <a:latin typeface="Söhne"/>
          </a:endParaRPr>
        </a:p>
      </dgm:t>
    </dgm:pt>
    <dgm:pt modelId="{0CEEB834-211A-4F32-9DA7-5C363639BEDE}" type="parTrans" cxnId="{48E62A62-112F-4825-8351-473DC1017455}">
      <dgm:prSet/>
      <dgm:spPr/>
      <dgm:t>
        <a:bodyPr/>
        <a:lstStyle/>
        <a:p>
          <a:endParaRPr lang="en-IN"/>
        </a:p>
      </dgm:t>
    </dgm:pt>
    <dgm:pt modelId="{D4D424A7-1DDF-45BE-8208-4353A3A7EFB5}" type="sibTrans" cxnId="{48E62A62-112F-4825-8351-473DC1017455}">
      <dgm:prSet/>
      <dgm:spPr/>
      <dgm:t>
        <a:bodyPr/>
        <a:lstStyle/>
        <a:p>
          <a:endParaRPr lang="en-IN"/>
        </a:p>
      </dgm:t>
    </dgm:pt>
    <dgm:pt modelId="{8AAF2DB8-B9A0-49AA-98DB-92F6667D6504}">
      <dgm:prSet/>
      <dgm:spPr/>
      <dgm:t>
        <a:bodyPr/>
        <a:lstStyle/>
        <a:p>
          <a:r>
            <a:rPr lang="en-IN" b="0" i="0" dirty="0">
              <a:effectLst/>
              <a:latin typeface="Söhne"/>
            </a:rPr>
            <a:t>Consensus mechanisms ensure that all participants in the blockchain network reach a shared state of agreement without relying on a central authority</a:t>
          </a:r>
          <a:endParaRPr lang="en-IN" dirty="0"/>
        </a:p>
      </dgm:t>
    </dgm:pt>
    <dgm:pt modelId="{B9042866-7E01-4FAE-B554-140B7663B054}" type="parTrans" cxnId="{EC53CA65-A15C-43E4-ABC4-1D7060093A15}">
      <dgm:prSet/>
      <dgm:spPr/>
      <dgm:t>
        <a:bodyPr/>
        <a:lstStyle/>
        <a:p>
          <a:endParaRPr lang="en-IN"/>
        </a:p>
      </dgm:t>
    </dgm:pt>
    <dgm:pt modelId="{2A8D7455-9D38-4FC3-99CD-02ECF1720A1A}" type="sibTrans" cxnId="{EC53CA65-A15C-43E4-ABC4-1D7060093A15}">
      <dgm:prSet/>
      <dgm:spPr/>
      <dgm:t>
        <a:bodyPr/>
        <a:lstStyle/>
        <a:p>
          <a:endParaRPr lang="en-IN"/>
        </a:p>
      </dgm:t>
    </dgm:pt>
    <dgm:pt modelId="{68A7D8B7-3530-43E9-A0E2-F787AC91FB7E}" type="pres">
      <dgm:prSet presAssocID="{DAC39D88-38B9-4E89-98D9-EC344DFFDA92}" presName="linear" presStyleCnt="0">
        <dgm:presLayoutVars>
          <dgm:animLvl val="lvl"/>
          <dgm:resizeHandles val="exact"/>
        </dgm:presLayoutVars>
      </dgm:prSet>
      <dgm:spPr/>
    </dgm:pt>
    <dgm:pt modelId="{9DCE8FFF-9AF8-447C-BE63-63A35FB69DF0}" type="pres">
      <dgm:prSet presAssocID="{B388B592-F8A3-4728-A219-759DB6A4A3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7DD70E-0751-4E17-9E9A-35C1FD64BAE4}" type="pres">
      <dgm:prSet presAssocID="{B388B592-F8A3-4728-A219-759DB6A4A3D7}" presName="childText" presStyleLbl="revTx" presStyleIdx="0" presStyleCnt="2">
        <dgm:presLayoutVars>
          <dgm:bulletEnabled val="1"/>
        </dgm:presLayoutVars>
      </dgm:prSet>
      <dgm:spPr/>
    </dgm:pt>
    <dgm:pt modelId="{831A47A5-5E69-4A27-A3A8-0B36BAB6EE70}" type="pres">
      <dgm:prSet presAssocID="{131ECEA6-594D-4203-8BD0-F81BF5624BD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62196C-0A8E-47C0-A860-7892CD79A3C2}" type="pres">
      <dgm:prSet presAssocID="{131ECEA6-594D-4203-8BD0-F81BF5624BD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D1B6D31-F6BF-4772-82BF-5CCE401949E4}" type="presOf" srcId="{1084289B-F2E9-411D-8AED-C917B6A28296}" destId="{9B7DD70E-0751-4E17-9E9A-35C1FD64BAE4}" srcOrd="0" destOrd="2" presId="urn:microsoft.com/office/officeart/2005/8/layout/vList2"/>
    <dgm:cxn modelId="{27CE3D37-B73E-45B7-8591-56A64EFE9CE1}" srcId="{B388B592-F8A3-4728-A219-759DB6A4A3D7}" destId="{7C9B8721-5617-4F6D-8F7A-C219E1CF19AC}" srcOrd="0" destOrd="0" parTransId="{75F6DC2B-411D-4A16-9C12-A8F4D647A5B0}" sibTransId="{DC5CB030-46AD-42A2-8976-435D4F6F13DD}"/>
    <dgm:cxn modelId="{48E62A62-112F-4825-8351-473DC1017455}" srcId="{131ECEA6-594D-4203-8BD0-F81BF5624BD9}" destId="{77FF0BCF-0F50-4D65-B170-102C7E08DE2E}" srcOrd="2" destOrd="0" parTransId="{0CEEB834-211A-4F32-9DA7-5C363639BEDE}" sibTransId="{D4D424A7-1DDF-45BE-8208-4353A3A7EFB5}"/>
    <dgm:cxn modelId="{EC53CA65-A15C-43E4-ABC4-1D7060093A15}" srcId="{131ECEA6-594D-4203-8BD0-F81BF5624BD9}" destId="{8AAF2DB8-B9A0-49AA-98DB-92F6667D6504}" srcOrd="3" destOrd="0" parTransId="{B9042866-7E01-4FAE-B554-140B7663B054}" sibTransId="{2A8D7455-9D38-4FC3-99CD-02ECF1720A1A}"/>
    <dgm:cxn modelId="{B1EEB06C-75CE-4620-8DE0-A50C61CD071C}" type="presOf" srcId="{6EC32B6C-A9C1-4062-9F3B-B6792F68FDD9}" destId="{2F62196C-0A8E-47C0-A860-7892CD79A3C2}" srcOrd="0" destOrd="0" presId="urn:microsoft.com/office/officeart/2005/8/layout/vList2"/>
    <dgm:cxn modelId="{DBBFE550-B32F-460E-89FA-79A8026017B0}" type="presOf" srcId="{131ECEA6-594D-4203-8BD0-F81BF5624BD9}" destId="{831A47A5-5E69-4A27-A3A8-0B36BAB6EE70}" srcOrd="0" destOrd="0" presId="urn:microsoft.com/office/officeart/2005/8/layout/vList2"/>
    <dgm:cxn modelId="{B1379D54-7EB5-4D91-83E9-F9E8E906110B}" srcId="{DAC39D88-38B9-4E89-98D9-EC344DFFDA92}" destId="{131ECEA6-594D-4203-8BD0-F81BF5624BD9}" srcOrd="1" destOrd="0" parTransId="{F9C9D7E7-C401-46FB-9F2D-BA2AD381ACDA}" sibTransId="{21F34C7E-F142-4A9B-A115-5E6A920AB6ED}"/>
    <dgm:cxn modelId="{992A3A85-8A17-4EFC-8E8C-E4ED6BC1B351}" srcId="{B388B592-F8A3-4728-A219-759DB6A4A3D7}" destId="{DB1FFA3F-07EA-48DC-AA8E-676055FE2112}" srcOrd="3" destOrd="0" parTransId="{E709B62B-0001-4C5A-9C0B-2C496A32D77E}" sibTransId="{08046309-2CB6-4993-A24F-88F695376F07}"/>
    <dgm:cxn modelId="{EF435286-237C-4563-A9B0-6B00FE821B09}" type="presOf" srcId="{77FF0BCF-0F50-4D65-B170-102C7E08DE2E}" destId="{2F62196C-0A8E-47C0-A860-7892CD79A3C2}" srcOrd="0" destOrd="2" presId="urn:microsoft.com/office/officeart/2005/8/layout/vList2"/>
    <dgm:cxn modelId="{B2343594-011A-42E0-A1F7-816C396C4744}" type="presOf" srcId="{88FC8237-7878-4841-A322-89151CE5AC3C}" destId="{9B7DD70E-0751-4E17-9E9A-35C1FD64BAE4}" srcOrd="0" destOrd="1" presId="urn:microsoft.com/office/officeart/2005/8/layout/vList2"/>
    <dgm:cxn modelId="{8870A196-935A-49EA-B295-21AA8273D4CC}" type="presOf" srcId="{8AAF2DB8-B9A0-49AA-98DB-92F6667D6504}" destId="{2F62196C-0A8E-47C0-A860-7892CD79A3C2}" srcOrd="0" destOrd="3" presId="urn:microsoft.com/office/officeart/2005/8/layout/vList2"/>
    <dgm:cxn modelId="{F43C1D9D-EE0D-4FB3-9DCA-51A2D7A1DA63}" type="presOf" srcId="{7C9B8721-5617-4F6D-8F7A-C219E1CF19AC}" destId="{9B7DD70E-0751-4E17-9E9A-35C1FD64BAE4}" srcOrd="0" destOrd="0" presId="urn:microsoft.com/office/officeart/2005/8/layout/vList2"/>
    <dgm:cxn modelId="{6017BDB0-BBEB-44BC-9216-9970F1CB8C7F}" srcId="{B388B592-F8A3-4728-A219-759DB6A4A3D7}" destId="{1084289B-F2E9-411D-8AED-C917B6A28296}" srcOrd="2" destOrd="0" parTransId="{2181CDD8-1155-4440-8F77-ECF0F932DE70}" sibTransId="{1F370E1D-AF87-4A2D-921E-81C051C7808E}"/>
    <dgm:cxn modelId="{445C62C3-3496-472E-839C-E81B73C2DA06}" srcId="{131ECEA6-594D-4203-8BD0-F81BF5624BD9}" destId="{C2127184-A449-4C92-82C6-054BA67FEF41}" srcOrd="1" destOrd="0" parTransId="{3C20D51C-42A5-4E8B-88DD-7DE38EBABFD1}" sibTransId="{63FA19E9-1770-4CE8-9CD7-6C4CDAC0440F}"/>
    <dgm:cxn modelId="{F7E2DFC9-4D54-4FA3-A6B0-C178811F845E}" type="presOf" srcId="{C2127184-A449-4C92-82C6-054BA67FEF41}" destId="{2F62196C-0A8E-47C0-A860-7892CD79A3C2}" srcOrd="0" destOrd="1" presId="urn:microsoft.com/office/officeart/2005/8/layout/vList2"/>
    <dgm:cxn modelId="{E70F3BD2-C8EF-4FE4-B822-22531BDC7393}" srcId="{131ECEA6-594D-4203-8BD0-F81BF5624BD9}" destId="{6EC32B6C-A9C1-4062-9F3B-B6792F68FDD9}" srcOrd="0" destOrd="0" parTransId="{9942783E-9CDC-44B3-8565-2F0510823F49}" sibTransId="{DA15B36F-51B4-463A-918C-5C13B17E2839}"/>
    <dgm:cxn modelId="{5AF904DC-62AD-44C3-A285-FB6521DF6ABC}" type="presOf" srcId="{DAC39D88-38B9-4E89-98D9-EC344DFFDA92}" destId="{68A7D8B7-3530-43E9-A0E2-F787AC91FB7E}" srcOrd="0" destOrd="0" presId="urn:microsoft.com/office/officeart/2005/8/layout/vList2"/>
    <dgm:cxn modelId="{8E39D8E2-F5A6-4069-896C-84FBAF39FAAC}" type="presOf" srcId="{DB1FFA3F-07EA-48DC-AA8E-676055FE2112}" destId="{9B7DD70E-0751-4E17-9E9A-35C1FD64BAE4}" srcOrd="0" destOrd="3" presId="urn:microsoft.com/office/officeart/2005/8/layout/vList2"/>
    <dgm:cxn modelId="{9F4D17E4-EA0B-454F-875B-061BC66E5953}" type="presOf" srcId="{B388B592-F8A3-4728-A219-759DB6A4A3D7}" destId="{9DCE8FFF-9AF8-447C-BE63-63A35FB69DF0}" srcOrd="0" destOrd="0" presId="urn:microsoft.com/office/officeart/2005/8/layout/vList2"/>
    <dgm:cxn modelId="{3FB700E5-4EA0-4F11-9772-6ACB9D48CFF1}" srcId="{B388B592-F8A3-4728-A219-759DB6A4A3D7}" destId="{88FC8237-7878-4841-A322-89151CE5AC3C}" srcOrd="1" destOrd="0" parTransId="{9767E781-BC8D-45A8-9E81-0436BF69E7D8}" sibTransId="{B950F6B9-7B44-45CA-98FF-DFD435C13DBF}"/>
    <dgm:cxn modelId="{AA30F1F1-1338-4577-91BC-DE9A2DED97FC}" srcId="{DAC39D88-38B9-4E89-98D9-EC344DFFDA92}" destId="{B388B592-F8A3-4728-A219-759DB6A4A3D7}" srcOrd="0" destOrd="0" parTransId="{58B99530-8A7B-4651-AFAE-0AE7D94DABCC}" sibTransId="{12DAEC75-D863-4C2B-815D-3A2C7F9DE077}"/>
    <dgm:cxn modelId="{C3195642-4E3F-4551-BF15-D1608B810B5D}" type="presParOf" srcId="{68A7D8B7-3530-43E9-A0E2-F787AC91FB7E}" destId="{9DCE8FFF-9AF8-447C-BE63-63A35FB69DF0}" srcOrd="0" destOrd="0" presId="urn:microsoft.com/office/officeart/2005/8/layout/vList2"/>
    <dgm:cxn modelId="{43687C1B-B4A6-4B4A-8C97-E03FE2469C67}" type="presParOf" srcId="{68A7D8B7-3530-43E9-A0E2-F787AC91FB7E}" destId="{9B7DD70E-0751-4E17-9E9A-35C1FD64BAE4}" srcOrd="1" destOrd="0" presId="urn:microsoft.com/office/officeart/2005/8/layout/vList2"/>
    <dgm:cxn modelId="{AEF82AEB-BA8F-40B3-B2C2-2FE2752FBFC9}" type="presParOf" srcId="{68A7D8B7-3530-43E9-A0E2-F787AC91FB7E}" destId="{831A47A5-5E69-4A27-A3A8-0B36BAB6EE70}" srcOrd="2" destOrd="0" presId="urn:microsoft.com/office/officeart/2005/8/layout/vList2"/>
    <dgm:cxn modelId="{B431DDAD-1356-4FD1-A543-3A149E55B122}" type="presParOf" srcId="{68A7D8B7-3530-43E9-A0E2-F787AC91FB7E}" destId="{2F62196C-0A8E-47C0-A860-7892CD79A3C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BB4FC-165D-4926-8173-6CCD4E527726}">
      <dsp:nvSpPr>
        <dsp:cNvPr id="0" name=""/>
        <dsp:cNvSpPr/>
      </dsp:nvSpPr>
      <dsp:spPr>
        <a:xfrm>
          <a:off x="0" y="0"/>
          <a:ext cx="14066958" cy="33239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b="0" i="0" kern="1200"/>
            <a:t>In today's digital era, data security, transparency, and efficiency are paramount. Blockchain technology offers a robust solution to address these challenges.</a:t>
          </a:r>
          <a:endParaRPr lang="en-US" sz="4200" kern="1200"/>
        </a:p>
      </dsp:txBody>
      <dsp:txXfrm>
        <a:off x="97356" y="97356"/>
        <a:ext cx="10631359" cy="3129275"/>
      </dsp:txXfrm>
    </dsp:sp>
    <dsp:sp modelId="{98510982-D5BF-4E0A-A207-F4404D2D4CB1}">
      <dsp:nvSpPr>
        <dsp:cNvPr id="0" name=""/>
        <dsp:cNvSpPr/>
      </dsp:nvSpPr>
      <dsp:spPr>
        <a:xfrm>
          <a:off x="2482404" y="4062650"/>
          <a:ext cx="14066958" cy="33239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b="0" i="0" kern="1200" dirty="0"/>
            <a:t>Blockchain is a decentralized, transparent, and immutable digital ledger that enables secure and tamper-proof transactions and data storage.</a:t>
          </a:r>
          <a:endParaRPr lang="en-US" sz="4200" kern="1200" dirty="0"/>
        </a:p>
      </dsp:txBody>
      <dsp:txXfrm>
        <a:off x="2579760" y="4160006"/>
        <a:ext cx="9229250" cy="3129275"/>
      </dsp:txXfrm>
    </dsp:sp>
    <dsp:sp modelId="{E2820CA6-692B-4C14-8226-53C712487080}">
      <dsp:nvSpPr>
        <dsp:cNvPr id="0" name=""/>
        <dsp:cNvSpPr/>
      </dsp:nvSpPr>
      <dsp:spPr>
        <a:xfrm>
          <a:off x="11906366" y="2613023"/>
          <a:ext cx="2160591" cy="21605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2392499" y="2613023"/>
        <a:ext cx="1188325" cy="1625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E8FFF-9AF8-447C-BE63-63A35FB69DF0}">
      <dsp:nvSpPr>
        <dsp:cNvPr id="0" name=""/>
        <dsp:cNvSpPr/>
      </dsp:nvSpPr>
      <dsp:spPr>
        <a:xfrm>
          <a:off x="0" y="171294"/>
          <a:ext cx="8034523" cy="72539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i="0" kern="1200"/>
            <a:t>Blocks</a:t>
          </a:r>
          <a:r>
            <a:rPr lang="en-IN" sz="3100" b="0" i="0" kern="1200"/>
            <a:t>:</a:t>
          </a:r>
          <a:endParaRPr lang="en-US" sz="3100" kern="1200"/>
        </a:p>
      </dsp:txBody>
      <dsp:txXfrm>
        <a:off x="35411" y="206705"/>
        <a:ext cx="7963701" cy="654577"/>
      </dsp:txXfrm>
    </dsp:sp>
    <dsp:sp modelId="{9B7DD70E-0751-4E17-9E9A-35C1FD64BAE4}">
      <dsp:nvSpPr>
        <dsp:cNvPr id="0" name=""/>
        <dsp:cNvSpPr/>
      </dsp:nvSpPr>
      <dsp:spPr>
        <a:xfrm>
          <a:off x="0" y="896694"/>
          <a:ext cx="8034523" cy="30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09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/>
            <a:t>In blockchain, data is organized into blocks, which are containers that hold a collection of transactions or other relevant information.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 dirty="0"/>
            <a:t>Each block contains a unique identifier called a hash, which is generated using cryptographic hashing algorithms.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 dirty="0"/>
            <a:t>Blocks are linked together in a chronological order, forming a chain of blocks, hence the term "blockchain.“</a:t>
          </a:r>
          <a:endParaRPr lang="en-US" sz="2400" kern="1200" dirty="0"/>
        </a:p>
      </dsp:txBody>
      <dsp:txXfrm>
        <a:off x="0" y="896694"/>
        <a:ext cx="8034523" cy="3080160"/>
      </dsp:txXfrm>
    </dsp:sp>
    <dsp:sp modelId="{831A47A5-5E69-4A27-A3A8-0B36BAB6EE70}">
      <dsp:nvSpPr>
        <dsp:cNvPr id="0" name=""/>
        <dsp:cNvSpPr/>
      </dsp:nvSpPr>
      <dsp:spPr>
        <a:xfrm>
          <a:off x="0" y="3976854"/>
          <a:ext cx="8034523" cy="72539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i="0" kern="1200" dirty="0"/>
            <a:t>Transactions</a:t>
          </a:r>
          <a:r>
            <a:rPr lang="en-IN" sz="3100" b="0" i="0" kern="1200" dirty="0"/>
            <a:t>:</a:t>
          </a:r>
          <a:endParaRPr lang="en-US" sz="3100" kern="1200" dirty="0"/>
        </a:p>
      </dsp:txBody>
      <dsp:txXfrm>
        <a:off x="35411" y="4012265"/>
        <a:ext cx="7963701" cy="654577"/>
      </dsp:txXfrm>
    </dsp:sp>
    <dsp:sp modelId="{2F62196C-0A8E-47C0-A860-7892CD79A3C2}">
      <dsp:nvSpPr>
        <dsp:cNvPr id="0" name=""/>
        <dsp:cNvSpPr/>
      </dsp:nvSpPr>
      <dsp:spPr>
        <a:xfrm>
          <a:off x="0" y="4702254"/>
          <a:ext cx="8034523" cy="2759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09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/>
            <a:t>Transactions represent the exchange of value or information within a blockchain network.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/>
            <a:t>Transactions contain important data, such as the sender, recipient, amount, and any additional information relevant to the specific use case.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/>
            <a:t>Each transaction is validated, verified, and recorded on the blockchain, ensuring the integrity and transparency of the network.</a:t>
          </a:r>
          <a:endParaRPr lang="en-US" sz="2400" kern="1200"/>
        </a:p>
      </dsp:txBody>
      <dsp:txXfrm>
        <a:off x="0" y="4702254"/>
        <a:ext cx="8034523" cy="27593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E8FFF-9AF8-447C-BE63-63A35FB69DF0}">
      <dsp:nvSpPr>
        <dsp:cNvPr id="0" name=""/>
        <dsp:cNvSpPr/>
      </dsp:nvSpPr>
      <dsp:spPr>
        <a:xfrm>
          <a:off x="0" y="63294"/>
          <a:ext cx="8034523" cy="679184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i="0" kern="1200">
              <a:effectLst/>
              <a:latin typeface="Söhne"/>
            </a:rPr>
            <a:t>Cryptographic Hashing:</a:t>
          </a:r>
          <a:endParaRPr lang="en-US" sz="2800" kern="1200" dirty="0"/>
        </a:p>
      </dsp:txBody>
      <dsp:txXfrm>
        <a:off x="33155" y="96449"/>
        <a:ext cx="7968213" cy="612874"/>
      </dsp:txXfrm>
    </dsp:sp>
    <dsp:sp modelId="{9B7DD70E-0751-4E17-9E9A-35C1FD64BAE4}">
      <dsp:nvSpPr>
        <dsp:cNvPr id="0" name=""/>
        <dsp:cNvSpPr/>
      </dsp:nvSpPr>
      <dsp:spPr>
        <a:xfrm>
          <a:off x="0" y="742479"/>
          <a:ext cx="8034523" cy="262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09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b="0" i="0" kern="1200">
              <a:effectLst/>
              <a:latin typeface="Söhne"/>
            </a:rPr>
            <a:t>Cryptographic hash functions play a crucial role in blockchain technology.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b="0" i="0" kern="1200" dirty="0">
              <a:effectLst/>
              <a:latin typeface="Söhne"/>
            </a:rPr>
            <a:t>Hash functions convert any input data into a fixed-size output, known as a hash.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b="0" i="0" kern="1200">
              <a:effectLst/>
              <a:latin typeface="Söhne"/>
            </a:rPr>
            <a:t>Hashes are unique and irreversible, meaning it is extremely difficult to derive the original data from a given hash.</a:t>
          </a:r>
          <a:endParaRPr lang="en-IN" sz="2100" b="0" i="0" kern="1200" dirty="0">
            <a:effectLst/>
            <a:latin typeface="Söhne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b="0" i="0" kern="1200">
              <a:effectLst/>
              <a:latin typeface="Söhne"/>
            </a:rPr>
            <a:t>Hashes provide integrity and security, as even a small change in the input data will produce a significantly different hash.</a:t>
          </a:r>
          <a:endParaRPr lang="en-IN" sz="2100" b="0" i="0" kern="1200" dirty="0">
            <a:effectLst/>
            <a:latin typeface="Söhne"/>
          </a:endParaRPr>
        </a:p>
      </dsp:txBody>
      <dsp:txXfrm>
        <a:off x="0" y="742479"/>
        <a:ext cx="8034523" cy="2626829"/>
      </dsp:txXfrm>
    </dsp:sp>
    <dsp:sp modelId="{831A47A5-5E69-4A27-A3A8-0B36BAB6EE70}">
      <dsp:nvSpPr>
        <dsp:cNvPr id="0" name=""/>
        <dsp:cNvSpPr/>
      </dsp:nvSpPr>
      <dsp:spPr>
        <a:xfrm>
          <a:off x="0" y="3369309"/>
          <a:ext cx="8034523" cy="679184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i="0" kern="1200">
              <a:effectLst/>
              <a:latin typeface="Söhne"/>
            </a:rPr>
            <a:t>Consensus Mechanisms:</a:t>
          </a:r>
          <a:r>
            <a:rPr lang="en-IN" sz="2800" b="1" i="0" kern="1200"/>
            <a:t>:</a:t>
          </a:r>
          <a:endParaRPr lang="en-US" sz="2800" b="1" kern="1200" dirty="0"/>
        </a:p>
      </dsp:txBody>
      <dsp:txXfrm>
        <a:off x="33155" y="3402464"/>
        <a:ext cx="7968213" cy="612874"/>
      </dsp:txXfrm>
    </dsp:sp>
    <dsp:sp modelId="{2F62196C-0A8E-47C0-A860-7892CD79A3C2}">
      <dsp:nvSpPr>
        <dsp:cNvPr id="0" name=""/>
        <dsp:cNvSpPr/>
      </dsp:nvSpPr>
      <dsp:spPr>
        <a:xfrm>
          <a:off x="0" y="4048494"/>
          <a:ext cx="8034523" cy="352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09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b="0" i="0" kern="1200" dirty="0">
              <a:effectLst/>
              <a:latin typeface="Söhne"/>
            </a:rPr>
            <a:t>Consensus mechanisms enable agreement among participants on the validity of transactions and the order in which they are added to the blockchain.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b="0" i="0" kern="1200">
              <a:effectLst/>
              <a:latin typeface="Söhne"/>
            </a:rPr>
            <a:t>Common consensus mechanisms include Proof of Work (PoW), Proof of Stake (PoS), and Practical Byzantine Fault Tolerance (PBFT).</a:t>
          </a:r>
          <a:endParaRPr lang="en-IN" sz="2100" b="0" i="0" kern="1200" dirty="0">
            <a:effectLst/>
            <a:latin typeface="Söhne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b="0" i="0" kern="1200">
              <a:effectLst/>
              <a:latin typeface="Söhne"/>
            </a:rPr>
            <a:t>PoW requires participants to solve complex mathematical puzzles to validate transactions, while PoS relies on participants' ownership stake in the network.</a:t>
          </a:r>
          <a:endParaRPr lang="en-IN" sz="2100" b="0" i="0" kern="1200" dirty="0">
            <a:effectLst/>
            <a:latin typeface="Söhne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b="0" i="0" kern="1200" dirty="0">
              <a:effectLst/>
              <a:latin typeface="Söhne"/>
            </a:rPr>
            <a:t>Consensus mechanisms ensure that all participants in the blockchain network reach a shared state of agreement without relying on a central authority</a:t>
          </a:r>
          <a:endParaRPr lang="en-IN" sz="2100" kern="1200" dirty="0"/>
        </a:p>
      </dsp:txBody>
      <dsp:txXfrm>
        <a:off x="0" y="4048494"/>
        <a:ext cx="8034523" cy="3521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003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057275" y="4487491"/>
            <a:ext cx="16173450" cy="1354217"/>
          </a:xfrm>
          <a:prstGeom prst="rect">
            <a:avLst/>
          </a:prstGeom>
          <a:noFill/>
          <a:ln>
            <a:noFill/>
          </a:ln>
          <a:effectLst>
            <a:outerShdw blurRad="828675" dist="95250" dir="102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IN" sz="8800" b="1" i="0" dirty="0">
                <a:solidFill>
                  <a:srgbClr val="374151"/>
                </a:solidFill>
                <a:effectLst/>
                <a:latin typeface="Teko Medium" panose="020B0604020202020204" charset="0"/>
                <a:cs typeface="Teko Medium" panose="020B0604020202020204" charset="0"/>
              </a:rPr>
              <a:t>What is Blockchain Technology</a:t>
            </a:r>
          </a:p>
        </p:txBody>
      </p:sp>
      <p:pic>
        <p:nvPicPr>
          <p:cNvPr id="3" name="Picture 2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9C779EFC-919A-0B66-F56B-ECB5EE58F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70" y="391373"/>
            <a:ext cx="6058467" cy="32987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/>
        </p:nvSpPr>
        <p:spPr>
          <a:xfrm>
            <a:off x="1514476" y="632522"/>
            <a:ext cx="14350243" cy="1477328"/>
          </a:xfrm>
          <a:prstGeom prst="rect">
            <a:avLst/>
          </a:prstGeom>
          <a:noFill/>
          <a:ln>
            <a:noFill/>
          </a:ln>
          <a:effectLst>
            <a:outerShdw blurRad="828675" dist="9525" dir="156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-US" sz="9600" b="1" dirty="0">
                <a:solidFill>
                  <a:schemeClr val="tx1"/>
                </a:solidFill>
                <a:latin typeface="Teko Medium"/>
                <a:ea typeface="Teko Medium"/>
                <a:cs typeface="Teko Medium"/>
                <a:sym typeface="Teko Medium"/>
              </a:rPr>
              <a:t>Introduction 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151" name="Google Shape;148;p15">
            <a:extLst>
              <a:ext uri="{FF2B5EF4-FFF2-40B4-BE49-F238E27FC236}">
                <a16:creationId xmlns:a16="http://schemas.microsoft.com/office/drawing/2014/main" id="{232CADA1-96F1-5108-694A-4BCEC0FB7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691845"/>
              </p:ext>
            </p:extLst>
          </p:nvPr>
        </p:nvGraphicFramePr>
        <p:xfrm>
          <a:off x="869318" y="2592926"/>
          <a:ext cx="16549363" cy="73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picture containing colorfulness, graphics, screenshot, lilac">
            <a:extLst>
              <a:ext uri="{FF2B5EF4-FFF2-40B4-BE49-F238E27FC236}">
                <a16:creationId xmlns:a16="http://schemas.microsoft.com/office/drawing/2014/main" id="{41D6CBF2-8FCE-6511-3BAA-BD9988566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158816"/>
            <a:ext cx="2374499" cy="12928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/>
        </p:nvSpPr>
        <p:spPr>
          <a:xfrm>
            <a:off x="1514476" y="632522"/>
            <a:ext cx="14350243" cy="1015663"/>
          </a:xfrm>
          <a:prstGeom prst="rect">
            <a:avLst/>
          </a:prstGeom>
          <a:noFill/>
          <a:ln>
            <a:noFill/>
          </a:ln>
          <a:effectLst>
            <a:outerShdw blurRad="828675" dist="9525" dir="156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-IN" sz="6600" b="1" i="0" dirty="0">
                <a:solidFill>
                  <a:srgbClr val="374151"/>
                </a:solidFill>
                <a:effectLst/>
                <a:latin typeface="Teko Medium" panose="020B0604020202020204" charset="0"/>
                <a:cs typeface="Teko Medium" panose="020B0604020202020204" charset="0"/>
              </a:rPr>
              <a:t>Key Concepts of Blockchain</a:t>
            </a:r>
            <a:endParaRPr lang="en-IN" sz="800" b="1" dirty="0">
              <a:solidFill>
                <a:schemeClr val="tx1"/>
              </a:solidFill>
              <a:latin typeface="Teko Medium" panose="020B0604020202020204" charset="0"/>
              <a:cs typeface="Teko Medium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EED32-661B-65A2-C4B1-F51E4055C14B}"/>
              </a:ext>
            </a:extLst>
          </p:cNvPr>
          <p:cNvSpPr txBox="1"/>
          <p:nvPr/>
        </p:nvSpPr>
        <p:spPr>
          <a:xfrm>
            <a:off x="8243888" y="1648185"/>
            <a:ext cx="98347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28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IN" sz="28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4" name="Picture 3" descr="A picture containing colorfulness, graphics, screenshot, lilac">
            <a:extLst>
              <a:ext uri="{FF2B5EF4-FFF2-40B4-BE49-F238E27FC236}">
                <a16:creationId xmlns:a16="http://schemas.microsoft.com/office/drawing/2014/main" id="{58801EBE-2171-FDE3-B7F2-E1E752061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18" y="117032"/>
            <a:ext cx="2664059" cy="1450550"/>
          </a:xfrm>
          <a:prstGeom prst="rect">
            <a:avLst/>
          </a:prstGeom>
        </p:spPr>
      </p:pic>
      <p:graphicFrame>
        <p:nvGraphicFramePr>
          <p:cNvPr id="152" name="Google Shape;148;p15">
            <a:extLst>
              <a:ext uri="{FF2B5EF4-FFF2-40B4-BE49-F238E27FC236}">
                <a16:creationId xmlns:a16="http://schemas.microsoft.com/office/drawing/2014/main" id="{6C824FAC-B670-34DA-C47B-2E3253C3E1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349064"/>
              </p:ext>
            </p:extLst>
          </p:nvPr>
        </p:nvGraphicFramePr>
        <p:xfrm>
          <a:off x="181435" y="1805347"/>
          <a:ext cx="8034523" cy="763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Google Shape;148;p15">
            <a:extLst>
              <a:ext uri="{FF2B5EF4-FFF2-40B4-BE49-F238E27FC236}">
                <a16:creationId xmlns:a16="http://schemas.microsoft.com/office/drawing/2014/main" id="{F7D0B4D4-733A-32B1-5338-BF8191B54F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241621"/>
              </p:ext>
            </p:extLst>
          </p:nvPr>
        </p:nvGraphicFramePr>
        <p:xfrm>
          <a:off x="9143999" y="1805347"/>
          <a:ext cx="8034523" cy="763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58256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/>
        </p:nvSpPr>
        <p:spPr>
          <a:xfrm>
            <a:off x="5692130" y="232909"/>
            <a:ext cx="7163700" cy="1218795"/>
          </a:xfrm>
          <a:prstGeom prst="rect">
            <a:avLst/>
          </a:prstGeom>
          <a:noFill/>
          <a:ln>
            <a:noFill/>
          </a:ln>
          <a:effectLst>
            <a:outerShdw blurRad="828675" dist="19050" dir="84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sz="6600" dirty="0">
                <a:solidFill>
                  <a:schemeClr val="tx1"/>
                </a:solidFill>
                <a:latin typeface="Teko Medium"/>
                <a:ea typeface="Teko Medium"/>
                <a:cs typeface="Teko Medium"/>
                <a:sym typeface="Teko Medium"/>
              </a:rPr>
              <a:t>Benefits of Blockchain</a:t>
            </a:r>
          </a:p>
        </p:txBody>
      </p:sp>
      <p:pic>
        <p:nvPicPr>
          <p:cNvPr id="3" name="Picture 2" descr="A picture containing colorfulness, graphics, screenshot, lilac">
            <a:extLst>
              <a:ext uri="{FF2B5EF4-FFF2-40B4-BE49-F238E27FC236}">
                <a16:creationId xmlns:a16="http://schemas.microsoft.com/office/drawing/2014/main" id="{BCA0C74B-EC28-CE3C-FEC1-C9D6B8DE5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8816"/>
            <a:ext cx="2374499" cy="1292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E047C5-2017-1754-EB5F-1D9114DD4A2F}"/>
              </a:ext>
            </a:extLst>
          </p:cNvPr>
          <p:cNvSpPr txBox="1"/>
          <p:nvPr/>
        </p:nvSpPr>
        <p:spPr>
          <a:xfrm>
            <a:off x="335280" y="2249128"/>
            <a:ext cx="6736080" cy="7478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Transparency</a:t>
            </a:r>
            <a:r>
              <a:rPr lang="en-IN" sz="3200" dirty="0">
                <a:solidFill>
                  <a:schemeClr val="tx1"/>
                </a:solidFill>
              </a:rPr>
              <a:t>:</a:t>
            </a:r>
          </a:p>
          <a:p>
            <a:endParaRPr lang="en-IN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Participants in the network can view and verify the entire transaction history, ensuring accountability and trust among all parties involved.</a:t>
            </a:r>
          </a:p>
          <a:p>
            <a:endParaRPr lang="en-IN" sz="3200" dirty="0">
              <a:solidFill>
                <a:schemeClr val="tx1"/>
              </a:solidFill>
            </a:endParaRPr>
          </a:p>
          <a:p>
            <a:r>
              <a:rPr lang="en-IN" sz="3200" b="1" dirty="0">
                <a:solidFill>
                  <a:schemeClr val="tx1"/>
                </a:solidFill>
              </a:rPr>
              <a:t>Immutability</a:t>
            </a:r>
            <a:r>
              <a:rPr lang="en-IN" sz="3200" dirty="0">
                <a:solidFill>
                  <a:schemeClr val="tx1"/>
                </a:solidFill>
              </a:rPr>
              <a:t>:</a:t>
            </a:r>
          </a:p>
          <a:p>
            <a:endParaRPr lang="en-IN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The use of cryptographic hash functions and consensus mechanisms ensures that previously recorded information cannot be altered or tampered with.</a:t>
            </a:r>
          </a:p>
          <a:p>
            <a:endParaRPr lang="en-IN" sz="32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64527-F6A8-2D34-3899-ABB76C6D4073}"/>
              </a:ext>
            </a:extLst>
          </p:cNvPr>
          <p:cNvSpPr txBox="1"/>
          <p:nvPr/>
        </p:nvSpPr>
        <p:spPr>
          <a:xfrm>
            <a:off x="9273980" y="1879796"/>
            <a:ext cx="8442960" cy="7848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Enhanced Security: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Blockchain employs advanced cryptographic techniques to secure transactions and data.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b="1" dirty="0">
                <a:solidFill>
                  <a:schemeClr val="tx1"/>
                </a:solidFill>
              </a:rPr>
              <a:t>Efficiency: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Smart contracts, self-executing agreements coded on the blockchain, enable automated and transparent execution of business processes, reducing paperwork and delays.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b="1" dirty="0">
                <a:solidFill>
                  <a:schemeClr val="tx1"/>
                </a:solidFill>
              </a:rPr>
              <a:t>Cost Reduction: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Blockchain enables peer-to-peer transactions, eliminating the need for traditional intermediaries such as banks or clearinghouses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136;p14">
            <a:extLst>
              <a:ext uri="{FF2B5EF4-FFF2-40B4-BE49-F238E27FC236}">
                <a16:creationId xmlns:a16="http://schemas.microsoft.com/office/drawing/2014/main" id="{F2313D9E-CE1F-48CE-513C-05EC5A187B9E}"/>
              </a:ext>
            </a:extLst>
          </p:cNvPr>
          <p:cNvCxnSpPr/>
          <p:nvPr/>
        </p:nvCxnSpPr>
        <p:spPr>
          <a:xfrm>
            <a:off x="5364936" y="1270546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60B3D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129;p14">
            <a:extLst>
              <a:ext uri="{FF2B5EF4-FFF2-40B4-BE49-F238E27FC236}">
                <a16:creationId xmlns:a16="http://schemas.microsoft.com/office/drawing/2014/main" id="{3D829A5C-FD47-4C74-30D2-51DFCBB3038D}"/>
              </a:ext>
            </a:extLst>
          </p:cNvPr>
          <p:cNvSpPr txBox="1"/>
          <p:nvPr/>
        </p:nvSpPr>
        <p:spPr>
          <a:xfrm>
            <a:off x="152856" y="-364420"/>
            <a:ext cx="16932000" cy="1846659"/>
          </a:xfrm>
          <a:prstGeom prst="rect">
            <a:avLst/>
          </a:prstGeom>
          <a:noFill/>
          <a:ln>
            <a:noFill/>
          </a:ln>
          <a:effectLst>
            <a:outerShdw blurRad="842963" dist="19050" dir="102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sz="10000" dirty="0">
                <a:solidFill>
                  <a:schemeClr val="tx1"/>
                </a:solidFill>
                <a:latin typeface="Teko Medium"/>
                <a:ea typeface="Teko Medium"/>
                <a:cs typeface="Teko Medium"/>
                <a:sym typeface="Teko Medium"/>
              </a:rPr>
              <a:t>How does works</a:t>
            </a:r>
          </a:p>
        </p:txBody>
      </p:sp>
      <p:pic>
        <p:nvPicPr>
          <p:cNvPr id="4" name="Picture 3" descr="A diagram of a blockchain work">
            <a:extLst>
              <a:ext uri="{FF2B5EF4-FFF2-40B4-BE49-F238E27FC236}">
                <a16:creationId xmlns:a16="http://schemas.microsoft.com/office/drawing/2014/main" id="{9E6957D3-8002-3375-8A78-1BDCB95F50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86" b="1655"/>
          <a:stretch/>
        </p:blipFill>
        <p:spPr>
          <a:xfrm>
            <a:off x="274320" y="1600200"/>
            <a:ext cx="17739360" cy="7579906"/>
          </a:xfrm>
          <a:prstGeom prst="rect">
            <a:avLst/>
          </a:prstGeom>
        </p:spPr>
      </p:pic>
      <p:pic>
        <p:nvPicPr>
          <p:cNvPr id="5" name="Picture 4" descr="A picture containing colorfulness, graphics, screenshot, lilac">
            <a:extLst>
              <a:ext uri="{FF2B5EF4-FFF2-40B4-BE49-F238E27FC236}">
                <a16:creationId xmlns:a16="http://schemas.microsoft.com/office/drawing/2014/main" id="{C3FA8F42-ECDF-25D0-C490-A31DAB753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97" y="307312"/>
            <a:ext cx="2374499" cy="12928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 txBox="1"/>
          <p:nvPr/>
        </p:nvSpPr>
        <p:spPr>
          <a:xfrm>
            <a:off x="1248109" y="203657"/>
            <a:ext cx="15201900" cy="886397"/>
          </a:xfrm>
          <a:prstGeom prst="rect">
            <a:avLst/>
          </a:prstGeom>
          <a:noFill/>
          <a:ln>
            <a:noFill/>
          </a:ln>
          <a:effectLst>
            <a:outerShdw blurRad="828675" dist="19050" dir="102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sz="4800" b="1" dirty="0">
                <a:solidFill>
                  <a:schemeClr val="tx1"/>
                </a:solidFill>
              </a:rPr>
              <a:t>Blockchain platform</a:t>
            </a:r>
            <a:endParaRPr sz="700" b="1" dirty="0">
              <a:solidFill>
                <a:schemeClr val="tx1"/>
              </a:solidFill>
            </a:endParaRPr>
          </a:p>
        </p:txBody>
      </p:sp>
      <p:sp>
        <p:nvSpPr>
          <p:cNvPr id="639" name="Google Shape;639;p38"/>
          <p:cNvSpPr txBox="1"/>
          <p:nvPr/>
        </p:nvSpPr>
        <p:spPr>
          <a:xfrm>
            <a:off x="9605817" y="7286625"/>
            <a:ext cx="3364925" cy="258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99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blockchain-based platform that enables end-to-end transparency in the food supply chain.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B29AD-D6F8-0966-A25E-2700FB067E33}"/>
              </a:ext>
            </a:extLst>
          </p:cNvPr>
          <p:cNvSpPr txBox="1"/>
          <p:nvPr/>
        </p:nvSpPr>
        <p:spPr>
          <a:xfrm>
            <a:off x="8971744" y="1294902"/>
            <a:ext cx="8813336" cy="7478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b="1" dirty="0"/>
              <a:t>Stellar</a:t>
            </a:r>
            <a:r>
              <a:rPr lang="en-IN" sz="2400" dirty="0"/>
              <a:t> </a:t>
            </a:r>
          </a:p>
          <a:p>
            <a:pPr algn="just"/>
            <a:r>
              <a:rPr lang="en-IN" sz="2400" dirty="0"/>
              <a:t>Stellar is an open-source blockchain platform designed for fast and low-cost cross-border transactions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b="1" dirty="0" err="1"/>
              <a:t>Tezos</a:t>
            </a:r>
            <a:r>
              <a:rPr lang="en-IN" sz="2400" dirty="0"/>
              <a:t> </a:t>
            </a:r>
          </a:p>
          <a:p>
            <a:pPr algn="just"/>
            <a:r>
              <a:rPr lang="en-IN" sz="2400" dirty="0" err="1"/>
              <a:t>Tezos</a:t>
            </a:r>
            <a:r>
              <a:rPr lang="en-IN" sz="2400" dirty="0"/>
              <a:t> is an open-source blockchain platform that emphasizes self-amendment and on-chain governance.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b="1" dirty="0" err="1"/>
              <a:t>Aeternity</a:t>
            </a:r>
            <a:endParaRPr lang="en-IN" sz="2400" dirty="0"/>
          </a:p>
          <a:p>
            <a:pPr algn="just"/>
            <a:r>
              <a:rPr lang="en-IN" sz="2400" dirty="0" err="1"/>
              <a:t>Aeternity</a:t>
            </a:r>
            <a:r>
              <a:rPr lang="en-IN" sz="2400" dirty="0"/>
              <a:t> is an open-source blockchain platform that combines the features of blockchain and off-chain computation.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b="1" dirty="0"/>
              <a:t>NEM </a:t>
            </a:r>
          </a:p>
          <a:p>
            <a:pPr algn="just"/>
            <a:r>
              <a:rPr lang="en-IN" sz="2400" dirty="0"/>
              <a:t>NEM (New Economy Movement) is an open-source blockchain platform that provides a customizable and modular infrastructure for building blockchain applications.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b="1" dirty="0" err="1"/>
              <a:t>Algorand</a:t>
            </a:r>
            <a:r>
              <a:rPr lang="en-IN" sz="2400" b="1" dirty="0"/>
              <a:t> </a:t>
            </a:r>
          </a:p>
          <a:p>
            <a:pPr algn="just"/>
            <a:r>
              <a:rPr lang="en-IN" sz="2400" dirty="0" err="1"/>
              <a:t>Algorand</a:t>
            </a:r>
            <a:r>
              <a:rPr lang="en-IN" sz="2400" dirty="0"/>
              <a:t> is an open-source blockchain platform focused on scalability and security.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7EC9F-5D73-9840-9CDB-1D71F108A59A}"/>
              </a:ext>
            </a:extLst>
          </p:cNvPr>
          <p:cNvSpPr txBox="1"/>
          <p:nvPr/>
        </p:nvSpPr>
        <p:spPr>
          <a:xfrm>
            <a:off x="369425" y="1294902"/>
            <a:ext cx="8312759" cy="7848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b="1" dirty="0"/>
              <a:t>Ethereum</a:t>
            </a:r>
            <a:endParaRPr lang="en-IN" sz="2400" dirty="0"/>
          </a:p>
          <a:p>
            <a:pPr algn="just"/>
            <a:r>
              <a:rPr lang="en-IN" sz="2400" dirty="0"/>
              <a:t>Ethereum is one of the most popular open-source blockchain platforms.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b="1" dirty="0"/>
              <a:t>Hyperledger Fabric</a:t>
            </a:r>
          </a:p>
          <a:p>
            <a:pPr algn="just"/>
            <a:r>
              <a:rPr lang="en-IN" sz="2400" dirty="0"/>
              <a:t>Hyperledger Fabric is an open-source blockchain framework hosted by the Linux Foundation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b="1" dirty="0"/>
              <a:t>Corda</a:t>
            </a:r>
            <a:endParaRPr lang="en-IN" sz="2400" dirty="0"/>
          </a:p>
          <a:p>
            <a:pPr algn="just"/>
            <a:r>
              <a:rPr lang="en-IN" sz="2400" dirty="0"/>
              <a:t>Corda is an open-source blockchain platform specifically designed for enterprise use cases.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b="1" dirty="0"/>
              <a:t>EOSIO </a:t>
            </a:r>
          </a:p>
          <a:p>
            <a:pPr algn="just"/>
            <a:r>
              <a:rPr lang="en-IN" sz="2400" dirty="0"/>
              <a:t>EOSIO is an open-source blockchain platform known for its high performance and scalability.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b="1" dirty="0"/>
              <a:t>Quorum</a:t>
            </a:r>
          </a:p>
          <a:p>
            <a:pPr algn="just"/>
            <a:r>
              <a:rPr lang="en-IN" sz="2400" dirty="0"/>
              <a:t>Quorum is an open-source blockchain platform developed by J.P. Morgan. It is based on Ethereum but tailored for private enterprise use cases, offering enhanced privacy and </a:t>
            </a:r>
            <a:r>
              <a:rPr lang="en-IN" sz="2400" dirty="0" err="1"/>
              <a:t>permissioning</a:t>
            </a:r>
            <a:r>
              <a:rPr lang="en-IN" sz="2400" dirty="0"/>
              <a:t>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2"/>
          <p:cNvSpPr txBox="1"/>
          <p:nvPr/>
        </p:nvSpPr>
        <p:spPr>
          <a:xfrm>
            <a:off x="5618824" y="3843195"/>
            <a:ext cx="7135200" cy="2215991"/>
          </a:xfrm>
          <a:prstGeom prst="rect">
            <a:avLst/>
          </a:prstGeom>
          <a:noFill/>
          <a:ln>
            <a:noFill/>
          </a:ln>
          <a:effectLst>
            <a:outerShdw blurRad="828675" dist="19050" dir="1020000" algn="bl" rotWithShape="0">
              <a:srgbClr val="6CE5E8">
                <a:alpha val="94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0" i="0" u="none" strike="noStrike" cap="none" dirty="0">
                <a:solidFill>
                  <a:schemeClr val="tx1"/>
                </a:solidFill>
                <a:latin typeface="Teko Medium"/>
                <a:ea typeface="Teko Medium"/>
                <a:cs typeface="Teko Medium"/>
                <a:sym typeface="Teko Medium"/>
              </a:rPr>
              <a:t>THANK YOU!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773" name="Google Shape;773;p42"/>
          <p:cNvCxnSpPr/>
          <p:nvPr/>
        </p:nvCxnSpPr>
        <p:spPr>
          <a:xfrm rot="-5412670">
            <a:off x="5334377" y="-1359699"/>
            <a:ext cx="7534326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4" name="Google Shape;774;p42"/>
          <p:cNvCxnSpPr/>
          <p:nvPr/>
        </p:nvCxnSpPr>
        <p:spPr>
          <a:xfrm rot="-5412670">
            <a:off x="5376837" y="11596567"/>
            <a:ext cx="7534326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5" name="Google Shape;775;p42"/>
          <p:cNvCxnSpPr/>
          <p:nvPr/>
        </p:nvCxnSpPr>
        <p:spPr>
          <a:xfrm>
            <a:off x="-2738463" y="4681395"/>
            <a:ext cx="7534326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6" name="Google Shape;776;p42"/>
          <p:cNvCxnSpPr/>
          <p:nvPr/>
        </p:nvCxnSpPr>
        <p:spPr>
          <a:xfrm>
            <a:off x="13492137" y="4624245"/>
            <a:ext cx="7534326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654</Words>
  <Application>Microsoft Office PowerPoint</Application>
  <PresentationFormat>Custom</PresentationFormat>
  <Paragraphs>81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Montserrat</vt:lpstr>
      <vt:lpstr>Arial</vt:lpstr>
      <vt:lpstr>Calibri</vt:lpstr>
      <vt:lpstr>Söhne</vt:lpstr>
      <vt:lpstr>Teko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Hassan Mansur Hussien Al-abadi</cp:lastModifiedBy>
  <cp:revision>7</cp:revision>
  <dcterms:modified xsi:type="dcterms:W3CDTF">2023-06-12T11:38:45Z</dcterms:modified>
</cp:coreProperties>
</file>