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60" r:id="rId6"/>
    <p:sldId id="261" r:id="rId7"/>
    <p:sldId id="266" r:id="rId8"/>
    <p:sldId id="267" r:id="rId9"/>
    <p:sldId id="268" r:id="rId10"/>
    <p:sldId id="269"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custT="1"/>
      <dgm:spPr/>
      <dgm:t>
        <a:bodyPr/>
        <a:lstStyle/>
        <a:p>
          <a:pPr algn="ctr"/>
          <a:r>
            <a:rPr lang="en-US" sz="2400" b="1" dirty="0"/>
            <a:t>Submitted by:</a:t>
          </a:r>
          <a:endParaRPr lang="en-US" sz="2400" dirty="0"/>
        </a:p>
      </dgm:t>
    </dgm:pt>
    <dgm:pt modelId="{847A099C-745B-42FA-A13D-4ABD5E6536EB}" type="parTrans" cxnId="{63CADD3F-9CC1-4680-AFB8-1942FFEF3E1E}">
      <dgm:prSet/>
      <dgm:spPr/>
      <dgm:t>
        <a:bodyPr/>
        <a:lstStyle/>
        <a:p>
          <a:pPr algn="ctr"/>
          <a:endParaRPr lang="en-US"/>
        </a:p>
      </dgm:t>
    </dgm:pt>
    <dgm:pt modelId="{62EDC601-3915-4D41-99B4-CFD1636BECCB}" type="sibTrans" cxnId="{63CADD3F-9CC1-4680-AFB8-1942FFEF3E1E}">
      <dgm:prSet/>
      <dgm:spPr/>
      <dgm:t>
        <a:bodyPr/>
        <a:lstStyle/>
        <a:p>
          <a:pPr algn="ctr"/>
          <a:endParaRPr lang="en-US"/>
        </a:p>
      </dgm:t>
    </dgm:pt>
    <dgm:pt modelId="{51BAE8A3-35E5-4577-870C-03FB0188DCF5}">
      <dgm:prSet custT="1"/>
      <dgm:spPr/>
      <dgm:t>
        <a:bodyPr/>
        <a:lstStyle/>
        <a:p>
          <a:pPr algn="ctr"/>
          <a:r>
            <a:rPr lang="en-US" sz="4400" dirty="0"/>
            <a:t>Anjum Hassan</a:t>
          </a:r>
        </a:p>
      </dgm:t>
    </dgm:pt>
    <dgm:pt modelId="{0D5F4866-8130-41AA-AABD-434802D05C88}" type="parTrans" cxnId="{4BD2C0E2-B312-43AD-9CB9-81BDBF3FAC13}">
      <dgm:prSet/>
      <dgm:spPr/>
      <dgm:t>
        <a:bodyPr/>
        <a:lstStyle/>
        <a:p>
          <a:pPr algn="ctr"/>
          <a:endParaRPr lang="en-US"/>
        </a:p>
      </dgm:t>
    </dgm:pt>
    <dgm:pt modelId="{329EF480-84A7-4A45-AB72-1D3CA1340320}" type="sibTrans" cxnId="{4BD2C0E2-B312-43AD-9CB9-81BDBF3FAC13}">
      <dgm:prSet/>
      <dgm:spPr/>
      <dgm:t>
        <a:bodyPr/>
        <a:lstStyle/>
        <a:p>
          <a:pPr algn="ctr"/>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custScaleY="15730"/>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pt>
    <dgm:pt modelId="{C319B701-E17C-4AFD-BB2F-88F7C45FC8CE}" type="pres">
      <dgm:prSet presAssocID="{51BAE8A3-35E5-4577-870C-03FB0188DCF5}"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921BDB6-26DE-46C1-81C5-CD26CC3A276A}">
      <dgm:prSet/>
      <dgm:spPr/>
      <dgm:t>
        <a:bodyPr/>
        <a:lstStyle/>
        <a:p>
          <a:r>
            <a:rPr lang="en-IN" b="0" i="0" dirty="0"/>
            <a:t>The term “Random Forest Regressor” refers to the regression algorithm made up of several decision trees. The algorithm uses randomness to build each individual tree to promote uncorrelated forests, which then uses the forest’s predictive powers to make accurate decisions.</a:t>
          </a:r>
          <a:endParaRPr lang="en-US" dirty="0"/>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dirty="0"/>
            <a:t>The random forest algorithm is used in a lot of different fields, like risk analytics, the stock market, medicine and e-commerce.</a:t>
          </a:r>
          <a:endParaRPr lang="en-US" dirty="0"/>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175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1754"/>
          <a:ext cx="6492875" cy="515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b="1" kern="1200" dirty="0"/>
            <a:t>Submitted by:</a:t>
          </a:r>
          <a:endParaRPr lang="en-US" sz="2400" kern="1200" dirty="0"/>
        </a:p>
      </dsp:txBody>
      <dsp:txXfrm>
        <a:off x="0" y="1754"/>
        <a:ext cx="6492875" cy="515263"/>
      </dsp:txXfrm>
    </dsp:sp>
    <dsp:sp modelId="{4D133A35-1B56-4295-B1D2-9F7028C224D3}">
      <dsp:nvSpPr>
        <dsp:cNvPr id="0" name=""/>
        <dsp:cNvSpPr/>
      </dsp:nvSpPr>
      <dsp:spPr>
        <a:xfrm>
          <a:off x="0" y="51701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517018"/>
          <a:ext cx="6492875" cy="3275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ctr" defTabSz="1955800">
            <a:lnSpc>
              <a:spcPct val="90000"/>
            </a:lnSpc>
            <a:spcBef>
              <a:spcPct val="0"/>
            </a:spcBef>
            <a:spcAft>
              <a:spcPct val="35000"/>
            </a:spcAft>
            <a:buNone/>
          </a:pPr>
          <a:r>
            <a:rPr lang="en-US" sz="4400" kern="1200" dirty="0"/>
            <a:t>Anjum Hassan</a:t>
          </a:r>
        </a:p>
      </dsp:txBody>
      <dsp:txXfrm>
        <a:off x="0" y="517018"/>
        <a:ext cx="6492875" cy="3275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62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dirty="0"/>
            <a:t>The term “Random Forest Regressor” refers to the regression algorithm made up of several decision trees. The algorithm uses randomness to build each individual tree to promote uncorrelated forests, which then uses the forest’s predictive powers to make accurate decisions.</a:t>
          </a:r>
          <a:endParaRPr lang="en-US" sz="2600" kern="1200" dirty="0"/>
        </a:p>
      </dsp:txBody>
      <dsp:txXfrm>
        <a:off x="0" y="0"/>
        <a:ext cx="6900512" cy="2623507"/>
      </dsp:txXfrm>
    </dsp:sp>
    <dsp:sp modelId="{424151CE-6F2F-449A-B5D4-80224A9530FA}">
      <dsp:nvSpPr>
        <dsp:cNvPr id="0" name=""/>
        <dsp:cNvSpPr/>
      </dsp:nvSpPr>
      <dsp:spPr>
        <a:xfrm>
          <a:off x="0" y="262350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623507"/>
          <a:ext cx="6900512" cy="262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dirty="0"/>
            <a:t>The random forest algorithm is used in a lot of different fields, like risk analytics, the stock market, medicine and e-commerce.</a:t>
          </a:r>
          <a:endParaRPr lang="en-US" sz="2600" kern="1200" dirty="0"/>
        </a:p>
      </dsp:txBody>
      <dsp:txXfrm>
        <a:off x="0" y="2623507"/>
        <a:ext cx="6900512" cy="26235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12-10-2021</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12-10-2021</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nikhilmittal/flight-fare-prediction-m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149291" y="685800"/>
            <a:ext cx="4693307" cy="5105400"/>
          </a:xfrm>
        </p:spPr>
        <p:txBody>
          <a:bodyPr>
            <a:normAutofit/>
          </a:bodyPr>
          <a:lstStyle/>
          <a:p>
            <a:pPr marL="455930" marR="863600" algn="ctr">
              <a:spcBef>
                <a:spcPts val="360"/>
              </a:spcBef>
            </a:pPr>
            <a:r>
              <a:rPr lang="en-US" sz="2800" b="1" dirty="0">
                <a:solidFill>
                  <a:schemeClr val="bg1"/>
                </a:solidFill>
                <a:effectLst/>
                <a:latin typeface="Segoe UI Black" panose="020B0A02040204020203" pitchFamily="34" charset="0"/>
                <a:ea typeface="Segoe UI Black" panose="020B0A02040204020203" pitchFamily="34" charset="0"/>
              </a:rPr>
              <a:t>iNeuron Machine Learning Internship: </a:t>
            </a:r>
            <a:br>
              <a:rPr lang="en-IN" sz="2800" b="1" dirty="0">
                <a:solidFill>
                  <a:schemeClr val="bg1"/>
                </a:solidFill>
                <a:effectLst/>
                <a:latin typeface="Segoe UI Black" panose="020B0A02040204020203" pitchFamily="34" charset="0"/>
                <a:ea typeface="Segoe UI Black" panose="020B0A02040204020203" pitchFamily="34" charset="0"/>
              </a:rPr>
            </a:br>
            <a:r>
              <a:rPr lang="en-US" sz="2800" b="1" dirty="0">
                <a:solidFill>
                  <a:schemeClr val="bg1"/>
                </a:solidFill>
                <a:effectLst/>
                <a:latin typeface="Segoe UI Black" panose="020B0A02040204020203" pitchFamily="34" charset="0"/>
                <a:ea typeface="Segoe UI Black" panose="020B0A02040204020203" pitchFamily="34" charset="0"/>
              </a:rPr>
              <a:t>FLIGHT FARE PREDICTION</a:t>
            </a:r>
            <a:endParaRPr lang="en-IN" sz="2800" b="1" dirty="0">
              <a:solidFill>
                <a:schemeClr val="bg1"/>
              </a:solidFill>
              <a:effectLst/>
              <a:latin typeface="Segoe UI Black" panose="020B0A02040204020203" pitchFamily="34" charset="0"/>
              <a:ea typeface="Segoe UI Black" panose="020B0A02040204020203" pitchFamily="34" charset="0"/>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1986723608"/>
              </p:ext>
            </p:extLst>
          </p:nvPr>
        </p:nvGraphicFramePr>
        <p:xfrm>
          <a:off x="5010150" y="1996750"/>
          <a:ext cx="6492875" cy="3794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AB190DF-3019-4793-88EB-5CCE3D8232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pPr algn="ctr"/>
            <a:r>
              <a:rPr lang="en-US" sz="5400" b="1" dirty="0"/>
              <a:t>FAQs</a:t>
            </a:r>
            <a:br>
              <a:rPr lang="en-US" sz="5400" b="1" dirty="0"/>
            </a:b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1219361"/>
            <a:ext cx="6203302" cy="4957602"/>
          </a:xfrm>
        </p:spPr>
        <p:txBody>
          <a:bodyPr>
            <a:normAutofit fontScale="77500" lnSpcReduction="20000"/>
          </a:bodyPr>
          <a:lstStyle/>
          <a:p>
            <a:pPr marL="0" indent="0">
              <a:buNone/>
            </a:pPr>
            <a:r>
              <a:rPr lang="en-IN" sz="1700" dirty="0"/>
              <a:t>Q. </a:t>
            </a:r>
            <a:r>
              <a:rPr lang="en-IN" sz="1700" b="1" dirty="0"/>
              <a:t>What is the final model considered for deployment?</a:t>
            </a:r>
          </a:p>
          <a:p>
            <a:pPr marL="0" indent="0">
              <a:buNone/>
            </a:pPr>
            <a:r>
              <a:rPr lang="en-IN" sz="1700" dirty="0"/>
              <a:t>Ans: </a:t>
            </a:r>
            <a:r>
              <a:rPr lang="en-US" sz="1700" dirty="0">
                <a:solidFill>
                  <a:srgbClr val="44536A"/>
                </a:solidFill>
              </a:rPr>
              <a:t>We considered RandomForestRegressor model for our final model.</a:t>
            </a:r>
            <a:endParaRPr lang="en-IN" sz="1700" dirty="0">
              <a:solidFill>
                <a:srgbClr val="44536A"/>
              </a:solidFill>
              <a:effectLst/>
              <a:ea typeface="Times New Roman" panose="02020603050405020304" pitchFamily="18" charset="0"/>
            </a:endParaRPr>
          </a:p>
          <a:p>
            <a:pPr marL="0" indent="0">
              <a:buNone/>
            </a:pPr>
            <a:endParaRPr lang="en-IN" sz="1700" dirty="0">
              <a:solidFill>
                <a:srgbClr val="44536A"/>
              </a:solidFill>
              <a:effectLst/>
              <a:ea typeface="Times New Roman" panose="02020603050405020304" pitchFamily="18" charset="0"/>
            </a:endParaRPr>
          </a:p>
          <a:p>
            <a:pPr marL="0" indent="0">
              <a:buNone/>
            </a:pPr>
            <a:r>
              <a:rPr lang="en-IN" sz="1700" b="1" dirty="0">
                <a:solidFill>
                  <a:srgbClr val="44536A"/>
                </a:solidFill>
              </a:rPr>
              <a:t>Q. How you implemented the model deployment in local system?</a:t>
            </a:r>
          </a:p>
          <a:p>
            <a:pPr marL="0" indent="0">
              <a:buNone/>
            </a:pPr>
            <a:r>
              <a:rPr lang="en-IN" sz="1700" dirty="0">
                <a:solidFill>
                  <a:srgbClr val="44536A"/>
                </a:solidFill>
              </a:rPr>
              <a:t>Ans: Based on features selected using feature selection algorithm, we created an Web based UI to interact with user and get features as input and use those features for prediction.</a:t>
            </a:r>
          </a:p>
          <a:p>
            <a:pPr marL="0" indent="0">
              <a:buNone/>
            </a:pPr>
            <a:r>
              <a:rPr lang="en-IN" sz="1700" dirty="0">
                <a:solidFill>
                  <a:srgbClr val="44536A"/>
                </a:solidFill>
              </a:rPr>
              <a:t>Q. </a:t>
            </a:r>
            <a:r>
              <a:rPr lang="en-IN" sz="1700" b="1" dirty="0">
                <a:solidFill>
                  <a:srgbClr val="44536A"/>
                </a:solidFill>
              </a:rPr>
              <a:t>How did you use model object outside Jupyter notebook?</a:t>
            </a:r>
          </a:p>
          <a:p>
            <a:pPr marL="0" indent="0">
              <a:buNone/>
            </a:pPr>
            <a:r>
              <a:rPr lang="en-IN" sz="1700" dirty="0">
                <a:solidFill>
                  <a:srgbClr val="44536A"/>
                </a:solidFill>
              </a:rPr>
              <a:t>Ans: After deciding which model is to be taken for deployment, we exported the model object in binary format using python pickle module with an .pkl extension . Then as per need we imported the .pkl file and invoked the model predict methods.</a:t>
            </a:r>
          </a:p>
          <a:p>
            <a:pPr marL="0" indent="0">
              <a:buNone/>
            </a:pPr>
            <a:endParaRPr lang="en-IN" sz="1700" dirty="0">
              <a:solidFill>
                <a:srgbClr val="44536A"/>
              </a:solidFill>
            </a:endParaRPr>
          </a:p>
          <a:p>
            <a:pPr marL="0" indent="0">
              <a:buNone/>
            </a:pPr>
            <a:r>
              <a:rPr lang="en-IN" sz="1700" b="1" dirty="0">
                <a:solidFill>
                  <a:srgbClr val="44536A"/>
                </a:solidFill>
              </a:rPr>
              <a:t>Q. How did you handle categorical features in the dataset?</a:t>
            </a:r>
          </a:p>
          <a:p>
            <a:pPr marL="0" indent="0">
              <a:buNone/>
            </a:pPr>
            <a:r>
              <a:rPr lang="en-IN" sz="1700" dirty="0">
                <a:solidFill>
                  <a:srgbClr val="44536A"/>
                </a:solidFill>
              </a:rPr>
              <a:t>Ans: Apart from datetime based features, the ones with ordinal datatypes were converted into number using Ordinal Encoding and one with nominal datatype were encoded using One-hot Encoding. </a:t>
            </a:r>
          </a:p>
          <a:p>
            <a:pPr marL="0" indent="0">
              <a:buNone/>
            </a:pPr>
            <a:endParaRPr lang="en-IN" sz="1700" b="1" dirty="0">
              <a:solidFill>
                <a:srgbClr val="44536A"/>
              </a:solidFill>
            </a:endParaRPr>
          </a:p>
          <a:p>
            <a:pPr marL="0" indent="0">
              <a:buNone/>
            </a:pPr>
            <a:r>
              <a:rPr lang="en-IN" sz="1700" b="1" dirty="0">
                <a:solidFill>
                  <a:srgbClr val="44536A"/>
                </a:solidFill>
              </a:rPr>
              <a:t>Q. How did you ascertain that the train and test data represents overall data?</a:t>
            </a:r>
          </a:p>
          <a:p>
            <a:pPr marL="0" indent="0">
              <a:buNone/>
            </a:pPr>
            <a:r>
              <a:rPr lang="en-IN" sz="1700" dirty="0">
                <a:solidFill>
                  <a:srgbClr val="44536A"/>
                </a:solidFill>
              </a:rPr>
              <a:t>Ans: After splitting the overall data into train and test data, we checked the distribution of target variable (Flight Fare) and found that the distribution of train data , test data and overall data are more or less similar . So statistically they represent same </a:t>
            </a:r>
            <a:r>
              <a:rPr lang="en-IN" sz="1700">
                <a:solidFill>
                  <a:srgbClr val="44536A"/>
                </a:solidFill>
              </a:rPr>
              <a:t>overall data.</a:t>
            </a:r>
            <a:endParaRPr lang="en-IN" sz="1700" dirty="0">
              <a:solidFill>
                <a:srgbClr val="44536A"/>
              </a:solidFill>
            </a:endParaRPr>
          </a:p>
          <a:p>
            <a:pPr marL="0" indent="0">
              <a:buNone/>
            </a:pPr>
            <a:endParaRPr lang="en-IN" sz="1400" dirty="0">
              <a:solidFill>
                <a:srgbClr val="44536A"/>
              </a:solidFill>
              <a:latin typeface="Times New Roman" panose="02020603050405020304" pitchFamily="18" charset="0"/>
            </a:endParaRPr>
          </a:p>
          <a:p>
            <a:pPr marL="0" indent="0">
              <a:buNone/>
            </a:pPr>
            <a:endParaRPr lang="en-IN" sz="14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p:txBody>
      </p:sp>
      <p:pic>
        <p:nvPicPr>
          <p:cNvPr id="6" name="Picture 5">
            <a:extLst>
              <a:ext uri="{FF2B5EF4-FFF2-40B4-BE49-F238E27FC236}">
                <a16:creationId xmlns:a16="http://schemas.microsoft.com/office/drawing/2014/main" id="{25BA9FC9-FF0E-421A-AD79-EA58DE497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395157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t>Conclusion</a:t>
            </a:r>
            <a:endParaRPr lang="en-IN" sz="5400" b="1" dirty="0"/>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fontScale="92500" lnSpcReduction="10000"/>
          </a:bodyPr>
          <a:lstStyle/>
          <a:p>
            <a:r>
              <a:rPr lang="en-US" sz="2200" dirty="0"/>
              <a:t>We investigated the data, converted data from object to datetime ,visualizing the features and understanding the relationship between different features.</a:t>
            </a:r>
          </a:p>
          <a:p>
            <a:r>
              <a:rPr lang="en-US" sz="2200" dirty="0"/>
              <a:t>We used train-test split to evaluate the model effectiveness to predict the target value i.e. detecting if a credit card will default next month.</a:t>
            </a:r>
          </a:p>
          <a:p>
            <a:r>
              <a:rPr lang="en-US" sz="2200" dirty="0"/>
              <a:t>We utilized ensemble based technique RandomForestRegressor that comes under Bagging family of ML algorithms.</a:t>
            </a:r>
          </a:p>
          <a:p>
            <a:r>
              <a:rPr lang="en-US" sz="2200" dirty="0"/>
              <a:t>We choose random forest model and evaluation was done in the basis of R2 score, MAE and RMSE .</a:t>
            </a:r>
          </a:p>
          <a:p>
            <a:r>
              <a:rPr lang="en-US" sz="2200" dirty="0"/>
              <a:t>We made an Web Interface to interact with end user and collect features to predict flight price .</a:t>
            </a:r>
          </a:p>
          <a:p>
            <a:r>
              <a:rPr lang="en-US" sz="2200" dirty="0"/>
              <a:t>We use Google cloud based Remote server platform for deployment of model and Web Application.</a:t>
            </a:r>
          </a:p>
        </p:txBody>
      </p:sp>
      <p:pic>
        <p:nvPicPr>
          <p:cNvPr id="6" name="Picture 5">
            <a:extLst>
              <a:ext uri="{FF2B5EF4-FFF2-40B4-BE49-F238E27FC236}">
                <a16:creationId xmlns:a16="http://schemas.microsoft.com/office/drawing/2014/main" id="{28C181AF-1963-4B91-B041-BB5E1798E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402007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6662F2-E6A9-4784-9A0D-875093C23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sz="2000" dirty="0">
                <a:effectLst/>
                <a:ea typeface="Times New Roman" panose="02020603050405020304" pitchFamily="18" charset="0"/>
              </a:rPr>
              <a:t>The main objective of this project is to predict the Flight Fare given certain factors that are proven to be effective on Flight Price.</a:t>
            </a:r>
          </a:p>
          <a:p>
            <a:pPr marL="285750" indent="-228600" algn="l">
              <a:buFont typeface="Arial" panose="020B0604020202020204" pitchFamily="34" charset="0"/>
              <a:buChar char="•"/>
            </a:pPr>
            <a:r>
              <a:rPr lang="en-US" sz="2000" dirty="0">
                <a:effectLst/>
                <a:ea typeface="Times New Roman" panose="02020603050405020304" pitchFamily="18" charset="0"/>
              </a:rPr>
              <a:t> In Airline Business, flight Price is an important factor that drives customer base. </a:t>
            </a:r>
          </a:p>
          <a:p>
            <a:pPr marL="285750" indent="-228600" algn="l">
              <a:buFont typeface="Arial" panose="020B0604020202020204" pitchFamily="34" charset="0"/>
              <a:buChar char="•"/>
            </a:pPr>
            <a:r>
              <a:rPr lang="en-US" sz="2000" dirty="0">
                <a:effectLst/>
                <a:ea typeface="Times New Roman" panose="02020603050405020304" pitchFamily="18" charset="0"/>
              </a:rPr>
              <a:t>Customers generally tend to go for budget friendly. So, airline company may use different factors to estimate flight price and adjust the pricing accordingly in real time. </a:t>
            </a:r>
          </a:p>
          <a:p>
            <a:pPr marL="285750" indent="-228600" algn="l">
              <a:buFont typeface="Arial" panose="020B0604020202020204" pitchFamily="34" charset="0"/>
              <a:buChar char="•"/>
            </a:pPr>
            <a:r>
              <a:rPr lang="en-US" sz="2000" dirty="0">
                <a:effectLst/>
                <a:ea typeface="Times New Roman" panose="02020603050405020304" pitchFamily="18" charset="0"/>
              </a:rPr>
              <a:t>The use case of this application can be expanded to Flight Price Forecast and Flight Recommendation Applications.   </a:t>
            </a:r>
            <a:endParaRPr lang="en-IN" sz="2000" dirty="0">
              <a:effectLst/>
              <a:ea typeface="Times New Roman" panose="02020603050405020304" pitchFamily="18" charset="0"/>
            </a:endParaRPr>
          </a:p>
          <a:p>
            <a:pPr marL="285750" indent="-228600" algn="l">
              <a:buFont typeface="Arial" panose="020B0604020202020204" pitchFamily="34" charset="0"/>
              <a:buChar char="•"/>
            </a:pPr>
            <a:endParaRPr lang="en-US" b="0" i="0" u="none" strike="noStrike" baseline="0" dirty="0"/>
          </a:p>
        </p:txBody>
      </p:sp>
      <p:pic>
        <p:nvPicPr>
          <p:cNvPr id="7" name="Picture 6">
            <a:extLst>
              <a:ext uri="{FF2B5EF4-FFF2-40B4-BE49-F238E27FC236}">
                <a16:creationId xmlns:a16="http://schemas.microsoft.com/office/drawing/2014/main" id="{2BFB9806-B217-49D6-B838-9E839BF0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fontScale="92500" lnSpcReduction="20000"/>
          </a:bodyPr>
          <a:lstStyle/>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At first, we preformed AutoEDA on the raw data, for initial inference about the data to get overall data information, dimension, missing counts, correlations etc.</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The dataset had few missing values. We dropped those rows.</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visualized categorical variables with count plot and numerical target variable using boxplot.</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Most of the features were numerical but given as object in terms of their representation, so manual processing was done.</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manually handled date, time and datetime field using custom functions.</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Extracted day and month as numerical value form date column.</a:t>
            </a:r>
            <a:endParaRPr lang="en-IN" sz="1900" dirty="0">
              <a:effectLst/>
              <a:ea typeface="Wingdings" panose="05000000000000000000" pitchFamily="2" charset="2"/>
              <a:cs typeface="Wingdings" panose="05000000000000000000" pitchFamily="2" charset="2"/>
            </a:endParaRPr>
          </a:p>
          <a:p>
            <a:pPr lvl="0">
              <a:spcBef>
                <a:spcPts val="205"/>
              </a:spcBef>
              <a:buSzPts val="1200"/>
              <a:tabLst>
                <a:tab pos="357505" algn="l"/>
              </a:tabLst>
            </a:pPr>
            <a:endParaRPr lang="en-U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205"/>
              </a:spcBef>
              <a:buSzPts val="1200"/>
              <a:buFont typeface="Wingdings" panose="05000000000000000000" pitchFamily="2" charset="2"/>
              <a:buChar char=""/>
              <a:tabLst>
                <a:tab pos="357505" algn="l"/>
              </a:tabLst>
            </a:pP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9" name="Picture 8">
            <a:extLst>
              <a:ext uri="{FF2B5EF4-FFF2-40B4-BE49-F238E27FC236}">
                <a16:creationId xmlns:a16="http://schemas.microsoft.com/office/drawing/2014/main" id="{8D975A70-A075-49B1-9F42-A1C3929FA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2463282"/>
            <a:ext cx="5536397" cy="2998032"/>
          </a:xfrm>
        </p:spPr>
        <p:txBody>
          <a:bodyPr>
            <a:normAutofit lnSpcReduction="10000"/>
          </a:bodyPr>
          <a:lstStyle/>
          <a:p>
            <a:r>
              <a:rPr lang="en-IN" sz="2000" dirty="0"/>
              <a:t>Most of the time and datetime columns needed data type conversion.</a:t>
            </a:r>
          </a:p>
          <a:p>
            <a:r>
              <a:rPr lang="en-IN" sz="2000" dirty="0"/>
              <a:t>Columns with high cardinality are dropped prior to modelling.</a:t>
            </a:r>
          </a:p>
          <a:p>
            <a:r>
              <a:rPr lang="en-IN" sz="2000" dirty="0"/>
              <a:t>Target data was right skewed.</a:t>
            </a:r>
          </a:p>
          <a:p>
            <a:r>
              <a:rPr lang="en-IN" sz="2000" dirty="0"/>
              <a:t>Repetitive entry was taken care of.</a:t>
            </a:r>
          </a:p>
          <a:p>
            <a:r>
              <a:rPr lang="en-IN" sz="2000" dirty="0"/>
              <a:t>Duplicates were removed.</a:t>
            </a:r>
          </a:p>
          <a:p>
            <a:r>
              <a:rPr lang="en-IN" sz="2000" dirty="0"/>
              <a:t>Feature removal was done post base model building.</a:t>
            </a:r>
          </a:p>
          <a:p>
            <a:endParaRPr lang="en-IN" sz="2000" dirty="0"/>
          </a:p>
          <a:p>
            <a:endParaRPr lang="en-IN" sz="2000" dirty="0"/>
          </a:p>
          <a:p>
            <a:endParaRPr lang="en-IN" sz="2000" dirty="0"/>
          </a:p>
        </p:txBody>
      </p:sp>
      <p:pic>
        <p:nvPicPr>
          <p:cNvPr id="9" name="Picture 8">
            <a:extLst>
              <a:ext uri="{FF2B5EF4-FFF2-40B4-BE49-F238E27FC236}">
                <a16:creationId xmlns:a16="http://schemas.microsoft.com/office/drawing/2014/main" id="{EBA60EF8-EC9A-46B9-A03E-E39192160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1715273798"/>
              </p:ext>
            </p:extLst>
          </p:nvPr>
        </p:nvGraphicFramePr>
        <p:xfrm>
          <a:off x="4648018" y="929949"/>
          <a:ext cx="6900512" cy="5247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43A2941-BB00-4F88-AA57-9BC6AECB47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60521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FEATURE EXTRACTION</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2220686"/>
            <a:ext cx="6203302" cy="3956277"/>
          </a:xfrm>
        </p:spPr>
        <p:txBody>
          <a:bodyPr>
            <a:normAutofit/>
          </a:bodyPr>
          <a:lstStyle/>
          <a:p>
            <a:r>
              <a:rPr lang="en-IN" sz="2000" dirty="0"/>
              <a:t>We utilized MLXTend library of Python and performed feature selection on the features of base model.</a:t>
            </a:r>
          </a:p>
          <a:p>
            <a:r>
              <a:rPr lang="en-IN" sz="2000" dirty="0"/>
              <a:t>After extracting those features we utilized RandomForestRegressor to fit the model gain using those selected features.</a:t>
            </a:r>
          </a:p>
        </p:txBody>
      </p:sp>
      <p:pic>
        <p:nvPicPr>
          <p:cNvPr id="8" name="Picture 7">
            <a:extLst>
              <a:ext uri="{FF2B5EF4-FFF2-40B4-BE49-F238E27FC236}">
                <a16:creationId xmlns:a16="http://schemas.microsoft.com/office/drawing/2014/main" id="{E5E6DCBA-5813-4791-851F-0457B9924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18851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Model Evaluation</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2006082"/>
            <a:ext cx="6203302" cy="4170881"/>
          </a:xfrm>
        </p:spPr>
        <p:txBody>
          <a:bodyPr>
            <a:normAutofit/>
          </a:bodyPr>
          <a:lstStyle/>
          <a:p>
            <a:r>
              <a:rPr lang="en-IN" sz="2000" dirty="0"/>
              <a:t>We evaluated the model based on R2 score,  Mean Absolute Error and Root Mean Squared Error.</a:t>
            </a:r>
          </a:p>
          <a:p>
            <a:r>
              <a:rPr lang="en-IN" sz="2000" dirty="0"/>
              <a:t>We performed the model evaluation on both Training and Test data that was split prior to model building in 4:1 ratio.</a:t>
            </a:r>
          </a:p>
          <a:p>
            <a:r>
              <a:rPr lang="en-IN" sz="2000" dirty="0"/>
              <a:t>We found our model to be generalizing well in both train and test data.</a:t>
            </a:r>
          </a:p>
          <a:p>
            <a:r>
              <a:rPr lang="en-IN" sz="2000" dirty="0"/>
              <a:t>We decided to take this model to production.</a:t>
            </a:r>
          </a:p>
        </p:txBody>
      </p:sp>
      <p:pic>
        <p:nvPicPr>
          <p:cNvPr id="6" name="Picture 5">
            <a:extLst>
              <a:ext uri="{FF2B5EF4-FFF2-40B4-BE49-F238E27FC236}">
                <a16:creationId xmlns:a16="http://schemas.microsoft.com/office/drawing/2014/main" id="{D6D2AE4E-EC2B-4A34-9D91-3FE13DE15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65336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pPr algn="ctr"/>
            <a:r>
              <a:rPr lang="en-US" sz="5400" b="1" dirty="0"/>
              <a:t>Model</a:t>
            </a:r>
            <a:br>
              <a:rPr lang="en-US" sz="5400" b="1" dirty="0"/>
            </a:br>
            <a:r>
              <a:rPr lang="en-US" sz="5400" b="1" dirty="0"/>
              <a:t>Deployment</a:t>
            </a:r>
            <a:br>
              <a:rPr lang="en-US" sz="5400" b="1" dirty="0"/>
            </a:b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1903445"/>
            <a:ext cx="6203302" cy="4273518"/>
          </a:xfrm>
        </p:spPr>
        <p:txBody>
          <a:bodyPr>
            <a:normAutofit/>
          </a:bodyPr>
          <a:lstStyle/>
          <a:p>
            <a:r>
              <a:rPr lang="en-IN" sz="2000" dirty="0"/>
              <a:t>We created an Web UI based interface to take selected features as input from end user and use those features for prediction.</a:t>
            </a:r>
          </a:p>
          <a:p>
            <a:r>
              <a:rPr lang="en-IN" sz="2000" dirty="0"/>
              <a:t>We utilized Streamlit framework of Python for the interface generation.</a:t>
            </a:r>
          </a:p>
          <a:p>
            <a:r>
              <a:rPr lang="en-IN" sz="2000" dirty="0"/>
              <a:t>Upon successful test in local the application was further deployed in Google Cloud Platform so that it will also be accessible remotely by other users.</a:t>
            </a:r>
          </a:p>
          <a:p>
            <a:pPr marL="0" indent="0">
              <a:buNone/>
            </a:pPr>
            <a:endParaRPr lang="en-IN" sz="2000" dirty="0"/>
          </a:p>
        </p:txBody>
      </p:sp>
      <p:pic>
        <p:nvPicPr>
          <p:cNvPr id="6" name="Picture 5">
            <a:extLst>
              <a:ext uri="{FF2B5EF4-FFF2-40B4-BE49-F238E27FC236}">
                <a16:creationId xmlns:a16="http://schemas.microsoft.com/office/drawing/2014/main" id="{25BA9FC9-FF0E-421A-AD79-EA58DE497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32801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pPr algn="ctr"/>
            <a:r>
              <a:rPr lang="en-US" sz="5400" b="1" dirty="0"/>
              <a:t>FAQs</a:t>
            </a:r>
            <a:br>
              <a:rPr lang="en-US" sz="5400" b="1" dirty="0"/>
            </a:b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1219361"/>
            <a:ext cx="6203302" cy="4957602"/>
          </a:xfrm>
        </p:spPr>
        <p:txBody>
          <a:bodyPr>
            <a:normAutofit fontScale="85000" lnSpcReduction="10000"/>
          </a:bodyPr>
          <a:lstStyle/>
          <a:p>
            <a:pPr marL="0" indent="0">
              <a:buNone/>
            </a:pPr>
            <a:r>
              <a:rPr lang="en-IN" sz="1700" dirty="0"/>
              <a:t>Q. </a:t>
            </a:r>
            <a:r>
              <a:rPr lang="en-IN" sz="1700" b="1" dirty="0"/>
              <a:t>What is the Data source you used?</a:t>
            </a:r>
          </a:p>
          <a:p>
            <a:pPr marL="0" indent="0">
              <a:buNone/>
            </a:pPr>
            <a:r>
              <a:rPr lang="en-IN" sz="1700" dirty="0"/>
              <a:t>Ans: </a:t>
            </a:r>
            <a:r>
              <a:rPr lang="en-US" sz="1700" dirty="0">
                <a:solidFill>
                  <a:srgbClr val="44536A"/>
                </a:solidFill>
                <a:effectLst/>
                <a:ea typeface="Times New Roman" panose="02020603050405020304" pitchFamily="18" charset="0"/>
                <a:hlinkClick r:id="rId2"/>
              </a:rPr>
              <a:t>https://www.kaggle.com/nikhilmittal/flight-fare-prediction-mh</a:t>
            </a:r>
            <a:r>
              <a:rPr lang="en-IN" sz="1700" dirty="0">
                <a:solidFill>
                  <a:srgbClr val="44536A"/>
                </a:solidFill>
                <a:effectLst/>
                <a:ea typeface="Times New Roman" panose="02020603050405020304" pitchFamily="18" charset="0"/>
              </a:rPr>
              <a:t>  (Kaggle repository )</a:t>
            </a:r>
          </a:p>
          <a:p>
            <a:pPr marL="0" indent="0">
              <a:buNone/>
            </a:pPr>
            <a:endParaRPr lang="en-IN" sz="1700" dirty="0">
              <a:solidFill>
                <a:srgbClr val="44536A"/>
              </a:solidFill>
              <a:effectLst/>
              <a:ea typeface="Times New Roman" panose="02020603050405020304" pitchFamily="18" charset="0"/>
            </a:endParaRPr>
          </a:p>
          <a:p>
            <a:pPr marL="0" indent="0">
              <a:buNone/>
            </a:pPr>
            <a:r>
              <a:rPr lang="en-IN" sz="1700" b="1" dirty="0">
                <a:solidFill>
                  <a:srgbClr val="44536A"/>
                </a:solidFill>
              </a:rPr>
              <a:t>Q. What type of data was present in the Dataset?</a:t>
            </a:r>
          </a:p>
          <a:p>
            <a:pPr marL="0" indent="0">
              <a:buNone/>
            </a:pPr>
            <a:r>
              <a:rPr lang="en-IN" sz="1700" dirty="0">
                <a:solidFill>
                  <a:srgbClr val="44536A"/>
                </a:solidFill>
              </a:rPr>
              <a:t>Ans: Mostly object type that was later converted to numerical and datetime .</a:t>
            </a:r>
          </a:p>
          <a:p>
            <a:pPr marL="0" indent="0">
              <a:buNone/>
            </a:pPr>
            <a:endParaRPr lang="en-IN" sz="1700" dirty="0">
              <a:solidFill>
                <a:srgbClr val="44536A"/>
              </a:solidFill>
            </a:endParaRPr>
          </a:p>
          <a:p>
            <a:pPr marL="0" indent="0">
              <a:buNone/>
            </a:pPr>
            <a:r>
              <a:rPr lang="en-IN" sz="1700" dirty="0">
                <a:solidFill>
                  <a:srgbClr val="44536A"/>
                </a:solidFill>
              </a:rPr>
              <a:t>Q. </a:t>
            </a:r>
            <a:r>
              <a:rPr lang="en-IN" sz="1700" b="1" dirty="0">
                <a:solidFill>
                  <a:srgbClr val="44536A"/>
                </a:solidFill>
              </a:rPr>
              <a:t>What Feature selection Technique you used?</a:t>
            </a:r>
          </a:p>
          <a:p>
            <a:pPr marL="0" indent="0">
              <a:buNone/>
            </a:pPr>
            <a:r>
              <a:rPr lang="en-IN" sz="1700" dirty="0">
                <a:solidFill>
                  <a:srgbClr val="44536A"/>
                </a:solidFill>
              </a:rPr>
              <a:t>Ans: We used Forward Sequential Feature Selector algorithm  for extracting features based on R2 score.</a:t>
            </a:r>
          </a:p>
          <a:p>
            <a:pPr marL="0" indent="0">
              <a:buNone/>
            </a:pPr>
            <a:endParaRPr lang="en-IN" sz="1700" dirty="0">
              <a:solidFill>
                <a:srgbClr val="44536A"/>
              </a:solidFill>
            </a:endParaRPr>
          </a:p>
          <a:p>
            <a:pPr marL="0" indent="0">
              <a:buNone/>
            </a:pPr>
            <a:r>
              <a:rPr lang="en-IN" sz="1700" b="1" dirty="0">
                <a:solidFill>
                  <a:srgbClr val="44536A"/>
                </a:solidFill>
              </a:rPr>
              <a:t>Q. What are the metrices used for model evaluation?</a:t>
            </a:r>
          </a:p>
          <a:p>
            <a:pPr marL="0" indent="0">
              <a:buNone/>
            </a:pPr>
            <a:r>
              <a:rPr lang="en-IN" sz="1700" dirty="0">
                <a:solidFill>
                  <a:srgbClr val="44536A"/>
                </a:solidFill>
              </a:rPr>
              <a:t>Ans: R2 score , MAE and RMSE.</a:t>
            </a:r>
          </a:p>
          <a:p>
            <a:pPr marL="0" indent="0">
              <a:buNone/>
            </a:pPr>
            <a:endParaRPr lang="en-IN" sz="1700" b="1" dirty="0">
              <a:solidFill>
                <a:srgbClr val="44536A"/>
              </a:solidFill>
            </a:endParaRPr>
          </a:p>
          <a:p>
            <a:pPr marL="0" indent="0">
              <a:buNone/>
            </a:pPr>
            <a:r>
              <a:rPr lang="en-IN" sz="1700" b="1" dirty="0">
                <a:solidFill>
                  <a:srgbClr val="44536A"/>
                </a:solidFill>
              </a:rPr>
              <a:t>Q. How do you know your model is generalized well?</a:t>
            </a:r>
          </a:p>
          <a:p>
            <a:pPr marL="0" indent="0">
              <a:buNone/>
            </a:pPr>
            <a:r>
              <a:rPr lang="en-IN" sz="1700" dirty="0">
                <a:solidFill>
                  <a:srgbClr val="44536A"/>
                </a:solidFill>
              </a:rPr>
              <a:t>Ans: We performed evaluation on both train and test data to ensure it is similar and high for both if not the same, so it generalizes well. Also we reduced few features based on feature engineering and high cardinality. </a:t>
            </a:r>
          </a:p>
          <a:p>
            <a:pPr marL="0" indent="0">
              <a:buNone/>
            </a:pPr>
            <a:endParaRPr lang="en-IN" sz="1400" dirty="0">
              <a:solidFill>
                <a:srgbClr val="44536A"/>
              </a:solidFill>
              <a:latin typeface="Times New Roman" panose="02020603050405020304" pitchFamily="18" charset="0"/>
            </a:endParaRPr>
          </a:p>
          <a:p>
            <a:pPr marL="0" indent="0">
              <a:buNone/>
            </a:pPr>
            <a:endParaRPr lang="en-IN" sz="14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p:txBody>
      </p:sp>
      <p:pic>
        <p:nvPicPr>
          <p:cNvPr id="6" name="Picture 5">
            <a:extLst>
              <a:ext uri="{FF2B5EF4-FFF2-40B4-BE49-F238E27FC236}">
                <a16:creationId xmlns:a16="http://schemas.microsoft.com/office/drawing/2014/main" id="{25BA9FC9-FF0E-421A-AD79-EA58DE497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767261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1021</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 Black</vt:lpstr>
      <vt:lpstr>Times New Roman</vt:lpstr>
      <vt:lpstr>Wingdings</vt:lpstr>
      <vt:lpstr>Office Theme</vt:lpstr>
      <vt:lpstr>iNeuron Machine Learning Internship:  FLIGHT FARE PREDICTION</vt:lpstr>
      <vt:lpstr>OVERVIEW</vt:lpstr>
      <vt:lpstr>          DATA PREPROCESSING</vt:lpstr>
      <vt:lpstr>INSIGHT FROM DATA ANALYSIS</vt:lpstr>
      <vt:lpstr>RANDOM FOREST MODEL</vt:lpstr>
      <vt:lpstr>FEATURE EXTRACTION</vt:lpstr>
      <vt:lpstr>Model Evaluation</vt:lpstr>
      <vt:lpstr>Model Deployment </vt:lpstr>
      <vt:lpstr>FAQs </vt:lpstr>
      <vt:lpstr>FAQs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Anjum Hassan</cp:lastModifiedBy>
  <cp:revision>6</cp:revision>
  <dcterms:created xsi:type="dcterms:W3CDTF">2021-09-09T07:45:17Z</dcterms:created>
  <dcterms:modified xsi:type="dcterms:W3CDTF">2021-10-11T18:52:40Z</dcterms:modified>
</cp:coreProperties>
</file>