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9" r:id="rId4"/>
    <p:sldId id="257" r:id="rId5"/>
    <p:sldId id="260" r:id="rId6"/>
    <p:sldId id="261" r:id="rId7"/>
    <p:sldId id="266" r:id="rId8"/>
    <p:sldId id="267" r:id="rId9"/>
    <p:sldId id="268"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7AC5AB-FCBC-43D5-B6CD-60032A7602F4}"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423E178-7000-4FB0-986C-DD30E98C9581}">
      <dgm:prSet custT="1"/>
      <dgm:spPr/>
      <dgm:t>
        <a:bodyPr/>
        <a:lstStyle/>
        <a:p>
          <a:pPr algn="ctr"/>
          <a:r>
            <a:rPr lang="en-US" sz="2400" b="1" dirty="0"/>
            <a:t>Submitted by:</a:t>
          </a:r>
          <a:endParaRPr lang="en-US" sz="2400" dirty="0"/>
        </a:p>
      </dgm:t>
    </dgm:pt>
    <dgm:pt modelId="{847A099C-745B-42FA-A13D-4ABD5E6536EB}" type="parTrans" cxnId="{63CADD3F-9CC1-4680-AFB8-1942FFEF3E1E}">
      <dgm:prSet/>
      <dgm:spPr/>
      <dgm:t>
        <a:bodyPr/>
        <a:lstStyle/>
        <a:p>
          <a:pPr algn="ctr"/>
          <a:endParaRPr lang="en-US"/>
        </a:p>
      </dgm:t>
    </dgm:pt>
    <dgm:pt modelId="{62EDC601-3915-4D41-99B4-CFD1636BECCB}" type="sibTrans" cxnId="{63CADD3F-9CC1-4680-AFB8-1942FFEF3E1E}">
      <dgm:prSet/>
      <dgm:spPr/>
      <dgm:t>
        <a:bodyPr/>
        <a:lstStyle/>
        <a:p>
          <a:pPr algn="ctr"/>
          <a:endParaRPr lang="en-US"/>
        </a:p>
      </dgm:t>
    </dgm:pt>
    <dgm:pt modelId="{51BAE8A3-35E5-4577-870C-03FB0188DCF5}">
      <dgm:prSet custT="1"/>
      <dgm:spPr/>
      <dgm:t>
        <a:bodyPr/>
        <a:lstStyle/>
        <a:p>
          <a:pPr algn="ctr"/>
          <a:r>
            <a:rPr lang="en-US" sz="4400" dirty="0"/>
            <a:t>Anjum Hassan</a:t>
          </a:r>
        </a:p>
      </dgm:t>
    </dgm:pt>
    <dgm:pt modelId="{0D5F4866-8130-41AA-AABD-434802D05C88}" type="parTrans" cxnId="{4BD2C0E2-B312-43AD-9CB9-81BDBF3FAC13}">
      <dgm:prSet/>
      <dgm:spPr/>
      <dgm:t>
        <a:bodyPr/>
        <a:lstStyle/>
        <a:p>
          <a:pPr algn="ctr"/>
          <a:endParaRPr lang="en-US"/>
        </a:p>
      </dgm:t>
    </dgm:pt>
    <dgm:pt modelId="{329EF480-84A7-4A45-AB72-1D3CA1340320}" type="sibTrans" cxnId="{4BD2C0E2-B312-43AD-9CB9-81BDBF3FAC13}">
      <dgm:prSet/>
      <dgm:spPr/>
      <dgm:t>
        <a:bodyPr/>
        <a:lstStyle/>
        <a:p>
          <a:pPr algn="ctr"/>
          <a:endParaRPr lang="en-US"/>
        </a:p>
      </dgm:t>
    </dgm:pt>
    <dgm:pt modelId="{12745AD8-9A9C-4C2E-8439-F72597DEFFCE}" type="pres">
      <dgm:prSet presAssocID="{4F7AC5AB-FCBC-43D5-B6CD-60032A7602F4}" presName="vert0" presStyleCnt="0">
        <dgm:presLayoutVars>
          <dgm:dir/>
          <dgm:animOne val="branch"/>
          <dgm:animLvl val="lvl"/>
        </dgm:presLayoutVars>
      </dgm:prSet>
      <dgm:spPr/>
    </dgm:pt>
    <dgm:pt modelId="{67463B7A-DAC8-4F9C-A77F-C75164462717}" type="pres">
      <dgm:prSet presAssocID="{F423E178-7000-4FB0-986C-DD30E98C9581}" presName="thickLine" presStyleLbl="alignNode1" presStyleIdx="0" presStyleCnt="2"/>
      <dgm:spPr/>
    </dgm:pt>
    <dgm:pt modelId="{765A33DC-1221-469F-9C72-BFCB70816736}" type="pres">
      <dgm:prSet presAssocID="{F423E178-7000-4FB0-986C-DD30E98C9581}" presName="horz1" presStyleCnt="0"/>
      <dgm:spPr/>
    </dgm:pt>
    <dgm:pt modelId="{E2D96986-8269-4916-B6E8-66ABDC7E4C2F}" type="pres">
      <dgm:prSet presAssocID="{F423E178-7000-4FB0-986C-DD30E98C9581}" presName="tx1" presStyleLbl="revTx" presStyleIdx="0" presStyleCnt="2" custScaleY="15730"/>
      <dgm:spPr/>
    </dgm:pt>
    <dgm:pt modelId="{7A7BBC23-628D-42C4-8815-8CE27E73A56E}" type="pres">
      <dgm:prSet presAssocID="{F423E178-7000-4FB0-986C-DD30E98C9581}" presName="vert1" presStyleCnt="0"/>
      <dgm:spPr/>
    </dgm:pt>
    <dgm:pt modelId="{4D133A35-1B56-4295-B1D2-9F7028C224D3}" type="pres">
      <dgm:prSet presAssocID="{51BAE8A3-35E5-4577-870C-03FB0188DCF5}" presName="thickLine" presStyleLbl="alignNode1" presStyleIdx="1" presStyleCnt="2"/>
      <dgm:spPr/>
    </dgm:pt>
    <dgm:pt modelId="{56D15577-9928-4754-A9E4-D696B5ADD503}" type="pres">
      <dgm:prSet presAssocID="{51BAE8A3-35E5-4577-870C-03FB0188DCF5}" presName="horz1" presStyleCnt="0"/>
      <dgm:spPr/>
    </dgm:pt>
    <dgm:pt modelId="{AFC16ECD-7213-44F8-978E-031E440C9D20}" type="pres">
      <dgm:prSet presAssocID="{51BAE8A3-35E5-4577-870C-03FB0188DCF5}" presName="tx1" presStyleLbl="revTx" presStyleIdx="1" presStyleCnt="2"/>
      <dgm:spPr/>
    </dgm:pt>
    <dgm:pt modelId="{C319B701-E17C-4AFD-BB2F-88F7C45FC8CE}" type="pres">
      <dgm:prSet presAssocID="{51BAE8A3-35E5-4577-870C-03FB0188DCF5}" presName="vert1" presStyleCnt="0"/>
      <dgm:spPr/>
    </dgm:pt>
  </dgm:ptLst>
  <dgm:cxnLst>
    <dgm:cxn modelId="{63CADD3F-9CC1-4680-AFB8-1942FFEF3E1E}" srcId="{4F7AC5AB-FCBC-43D5-B6CD-60032A7602F4}" destId="{F423E178-7000-4FB0-986C-DD30E98C9581}" srcOrd="0" destOrd="0" parTransId="{847A099C-745B-42FA-A13D-4ABD5E6536EB}" sibTransId="{62EDC601-3915-4D41-99B4-CFD1636BECCB}"/>
    <dgm:cxn modelId="{51A81949-C7F6-4CFA-A460-595D7DE689B0}" type="presOf" srcId="{F423E178-7000-4FB0-986C-DD30E98C9581}" destId="{E2D96986-8269-4916-B6E8-66ABDC7E4C2F}" srcOrd="0" destOrd="0" presId="urn:microsoft.com/office/officeart/2008/layout/LinedList"/>
    <dgm:cxn modelId="{A36508D4-6A77-4072-80C6-3343AB91F030}" type="presOf" srcId="{51BAE8A3-35E5-4577-870C-03FB0188DCF5}" destId="{AFC16ECD-7213-44F8-978E-031E440C9D20}" srcOrd="0" destOrd="0" presId="urn:microsoft.com/office/officeart/2008/layout/LinedList"/>
    <dgm:cxn modelId="{4BD2C0E2-B312-43AD-9CB9-81BDBF3FAC13}" srcId="{4F7AC5AB-FCBC-43D5-B6CD-60032A7602F4}" destId="{51BAE8A3-35E5-4577-870C-03FB0188DCF5}" srcOrd="1" destOrd="0" parTransId="{0D5F4866-8130-41AA-AABD-434802D05C88}" sibTransId="{329EF480-84A7-4A45-AB72-1D3CA1340320}"/>
    <dgm:cxn modelId="{260489F2-C7F4-4BE1-AC32-B3DEE4E3C296}" type="presOf" srcId="{4F7AC5AB-FCBC-43D5-B6CD-60032A7602F4}" destId="{12745AD8-9A9C-4C2E-8439-F72597DEFFCE}" srcOrd="0" destOrd="0" presId="urn:microsoft.com/office/officeart/2008/layout/LinedList"/>
    <dgm:cxn modelId="{CB363D21-5469-4C32-911E-4B184897A6AE}" type="presParOf" srcId="{12745AD8-9A9C-4C2E-8439-F72597DEFFCE}" destId="{67463B7A-DAC8-4F9C-A77F-C75164462717}" srcOrd="0" destOrd="0" presId="urn:microsoft.com/office/officeart/2008/layout/LinedList"/>
    <dgm:cxn modelId="{B7BA89F0-219B-4C54-BDA0-8857107A5803}" type="presParOf" srcId="{12745AD8-9A9C-4C2E-8439-F72597DEFFCE}" destId="{765A33DC-1221-469F-9C72-BFCB70816736}" srcOrd="1" destOrd="0" presId="urn:microsoft.com/office/officeart/2008/layout/LinedList"/>
    <dgm:cxn modelId="{C8E99437-A81B-4E1F-A5F5-5A4E5CC07E2C}" type="presParOf" srcId="{765A33DC-1221-469F-9C72-BFCB70816736}" destId="{E2D96986-8269-4916-B6E8-66ABDC7E4C2F}" srcOrd="0" destOrd="0" presId="urn:microsoft.com/office/officeart/2008/layout/LinedList"/>
    <dgm:cxn modelId="{CBAF37BE-BDD1-4220-BD77-F5F58F26DAFF}" type="presParOf" srcId="{765A33DC-1221-469F-9C72-BFCB70816736}" destId="{7A7BBC23-628D-42C4-8815-8CE27E73A56E}" srcOrd="1" destOrd="0" presId="urn:microsoft.com/office/officeart/2008/layout/LinedList"/>
    <dgm:cxn modelId="{405F4A7B-FF86-48AC-BAC6-30705E88F185}" type="presParOf" srcId="{12745AD8-9A9C-4C2E-8439-F72597DEFFCE}" destId="{4D133A35-1B56-4295-B1D2-9F7028C224D3}" srcOrd="2" destOrd="0" presId="urn:microsoft.com/office/officeart/2008/layout/LinedList"/>
    <dgm:cxn modelId="{51AE26B7-DB97-4F90-9A71-D6A5B81E1A2A}" type="presParOf" srcId="{12745AD8-9A9C-4C2E-8439-F72597DEFFCE}" destId="{56D15577-9928-4754-A9E4-D696B5ADD503}" srcOrd="3" destOrd="0" presId="urn:microsoft.com/office/officeart/2008/layout/LinedList"/>
    <dgm:cxn modelId="{FD7D3E43-3C8D-4DD9-8358-0E264428AF2F}" type="presParOf" srcId="{56D15577-9928-4754-A9E4-D696B5ADD503}" destId="{AFC16ECD-7213-44F8-978E-031E440C9D20}" srcOrd="0" destOrd="0" presId="urn:microsoft.com/office/officeart/2008/layout/LinedList"/>
    <dgm:cxn modelId="{B019FD43-59E6-4CAF-A1EF-F03687C5D3ED}" type="presParOf" srcId="{56D15577-9928-4754-A9E4-D696B5ADD503}" destId="{C319B701-E17C-4AFD-BB2F-88F7C45FC8C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28DA26-2D43-4893-B958-B3189115DB65}"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2921BDB6-26DE-46C1-81C5-CD26CC3A276A}">
      <dgm:prSet/>
      <dgm:spPr/>
      <dgm:t>
        <a:bodyPr/>
        <a:lstStyle/>
        <a:p>
          <a:r>
            <a:rPr lang="en-IN" b="0" i="0" dirty="0"/>
            <a:t>The term “Random Forest Regressor” refers to the regression algorithm made up of several decision trees. The algorithm uses randomness to build each individual tree to promote uncorrelated forests, which then uses the forest’s predictive powers to make accurate decisions.</a:t>
          </a:r>
          <a:endParaRPr lang="en-US" dirty="0"/>
        </a:p>
      </dgm:t>
    </dgm:pt>
    <dgm:pt modelId="{C14BC364-BBD5-4D44-8759-4357F53B2078}" type="parTrans" cxnId="{761ECC7A-2D17-4ACD-8761-F6EC163089AB}">
      <dgm:prSet/>
      <dgm:spPr/>
      <dgm:t>
        <a:bodyPr/>
        <a:lstStyle/>
        <a:p>
          <a:endParaRPr lang="en-US"/>
        </a:p>
      </dgm:t>
    </dgm:pt>
    <dgm:pt modelId="{9EA032CA-CADD-4FA2-B615-C8914B05C5E0}" type="sibTrans" cxnId="{761ECC7A-2D17-4ACD-8761-F6EC163089AB}">
      <dgm:prSet/>
      <dgm:spPr/>
      <dgm:t>
        <a:bodyPr/>
        <a:lstStyle/>
        <a:p>
          <a:endParaRPr lang="en-US"/>
        </a:p>
      </dgm:t>
    </dgm:pt>
    <dgm:pt modelId="{AB8B5C61-1586-410E-AB75-41387B8171FA}">
      <dgm:prSet/>
      <dgm:spPr/>
      <dgm:t>
        <a:bodyPr/>
        <a:lstStyle/>
        <a:p>
          <a:r>
            <a:rPr lang="en-IN" b="0" i="0" dirty="0"/>
            <a:t>The random forest algorithm is used in a lot of different fields, like risk analytics, the stock market, medicine and e-commerce.</a:t>
          </a:r>
          <a:endParaRPr lang="en-US" dirty="0"/>
        </a:p>
      </dgm:t>
    </dgm:pt>
    <dgm:pt modelId="{A2F15F59-C4DC-454B-9432-DDC8903F2DC6}" type="parTrans" cxnId="{E873553C-B9B4-46A9-B908-CB0B735516A6}">
      <dgm:prSet/>
      <dgm:spPr/>
      <dgm:t>
        <a:bodyPr/>
        <a:lstStyle/>
        <a:p>
          <a:endParaRPr lang="en-US"/>
        </a:p>
      </dgm:t>
    </dgm:pt>
    <dgm:pt modelId="{A1E5C5E0-5218-4EB8-A24A-A1BE628F4232}" type="sibTrans" cxnId="{E873553C-B9B4-46A9-B908-CB0B735516A6}">
      <dgm:prSet/>
      <dgm:spPr/>
      <dgm:t>
        <a:bodyPr/>
        <a:lstStyle/>
        <a:p>
          <a:endParaRPr lang="en-US"/>
        </a:p>
      </dgm:t>
    </dgm:pt>
    <dgm:pt modelId="{5F74E26A-7ACB-48B9-9880-4D55F729C778}" type="pres">
      <dgm:prSet presAssocID="{A528DA26-2D43-4893-B958-B3189115DB65}" presName="vert0" presStyleCnt="0">
        <dgm:presLayoutVars>
          <dgm:dir/>
          <dgm:animOne val="branch"/>
          <dgm:animLvl val="lvl"/>
        </dgm:presLayoutVars>
      </dgm:prSet>
      <dgm:spPr/>
    </dgm:pt>
    <dgm:pt modelId="{B32A10AA-7029-4820-BDFF-170C8FE14762}" type="pres">
      <dgm:prSet presAssocID="{2921BDB6-26DE-46C1-81C5-CD26CC3A276A}" presName="thickLine" presStyleLbl="alignNode1" presStyleIdx="0" presStyleCnt="2"/>
      <dgm:spPr/>
    </dgm:pt>
    <dgm:pt modelId="{2061801A-C6F2-49BC-B0DD-0C08A6D58F9D}" type="pres">
      <dgm:prSet presAssocID="{2921BDB6-26DE-46C1-81C5-CD26CC3A276A}" presName="horz1" presStyleCnt="0"/>
      <dgm:spPr/>
    </dgm:pt>
    <dgm:pt modelId="{01ED00AC-7303-43B8-91E3-320EBD40BDE6}" type="pres">
      <dgm:prSet presAssocID="{2921BDB6-26DE-46C1-81C5-CD26CC3A276A}" presName="tx1" presStyleLbl="revTx" presStyleIdx="0" presStyleCnt="2"/>
      <dgm:spPr/>
    </dgm:pt>
    <dgm:pt modelId="{423C2885-DCF6-4817-AC9D-BA1A42C6BB32}" type="pres">
      <dgm:prSet presAssocID="{2921BDB6-26DE-46C1-81C5-CD26CC3A276A}" presName="vert1" presStyleCnt="0"/>
      <dgm:spPr/>
    </dgm:pt>
    <dgm:pt modelId="{424151CE-6F2F-449A-B5D4-80224A9530FA}" type="pres">
      <dgm:prSet presAssocID="{AB8B5C61-1586-410E-AB75-41387B8171FA}" presName="thickLine" presStyleLbl="alignNode1" presStyleIdx="1" presStyleCnt="2"/>
      <dgm:spPr/>
    </dgm:pt>
    <dgm:pt modelId="{995AE7E5-A95C-46F9-9AE7-E9A9627E77F0}" type="pres">
      <dgm:prSet presAssocID="{AB8B5C61-1586-410E-AB75-41387B8171FA}" presName="horz1" presStyleCnt="0"/>
      <dgm:spPr/>
    </dgm:pt>
    <dgm:pt modelId="{A3F3196D-5423-4846-BFCA-27A8DDC745AF}" type="pres">
      <dgm:prSet presAssocID="{AB8B5C61-1586-410E-AB75-41387B8171FA}" presName="tx1" presStyleLbl="revTx" presStyleIdx="1" presStyleCnt="2"/>
      <dgm:spPr/>
    </dgm:pt>
    <dgm:pt modelId="{2CCD6D9A-8DF0-4353-B898-3B8F4E38EDFA}" type="pres">
      <dgm:prSet presAssocID="{AB8B5C61-1586-410E-AB75-41387B8171FA}" presName="vert1" presStyleCnt="0"/>
      <dgm:spPr/>
    </dgm:pt>
  </dgm:ptLst>
  <dgm:cxnLst>
    <dgm:cxn modelId="{E873553C-B9B4-46A9-B908-CB0B735516A6}" srcId="{A528DA26-2D43-4893-B958-B3189115DB65}" destId="{AB8B5C61-1586-410E-AB75-41387B8171FA}" srcOrd="1" destOrd="0" parTransId="{A2F15F59-C4DC-454B-9432-DDC8903F2DC6}" sibTransId="{A1E5C5E0-5218-4EB8-A24A-A1BE628F4232}"/>
    <dgm:cxn modelId="{CB4AB046-99B0-4943-8FB7-09E17524D1BC}" type="presOf" srcId="{AB8B5C61-1586-410E-AB75-41387B8171FA}" destId="{A3F3196D-5423-4846-BFCA-27A8DDC745AF}" srcOrd="0" destOrd="0" presId="urn:microsoft.com/office/officeart/2008/layout/LinedList"/>
    <dgm:cxn modelId="{8DD8F351-F417-4E82-8030-4D374FA45112}" type="presOf" srcId="{2921BDB6-26DE-46C1-81C5-CD26CC3A276A}" destId="{01ED00AC-7303-43B8-91E3-320EBD40BDE6}" srcOrd="0" destOrd="0" presId="urn:microsoft.com/office/officeart/2008/layout/LinedList"/>
    <dgm:cxn modelId="{761ECC7A-2D17-4ACD-8761-F6EC163089AB}" srcId="{A528DA26-2D43-4893-B958-B3189115DB65}" destId="{2921BDB6-26DE-46C1-81C5-CD26CC3A276A}" srcOrd="0" destOrd="0" parTransId="{C14BC364-BBD5-4D44-8759-4357F53B2078}" sibTransId="{9EA032CA-CADD-4FA2-B615-C8914B05C5E0}"/>
    <dgm:cxn modelId="{85ABECD9-AEBB-4AD2-B14E-AE8E5D31F2CA}" type="presOf" srcId="{A528DA26-2D43-4893-B958-B3189115DB65}" destId="{5F74E26A-7ACB-48B9-9880-4D55F729C778}" srcOrd="0" destOrd="0" presId="urn:microsoft.com/office/officeart/2008/layout/LinedList"/>
    <dgm:cxn modelId="{E5C4D48B-4E1C-4CA3-BB30-5D2CF3931AED}" type="presParOf" srcId="{5F74E26A-7ACB-48B9-9880-4D55F729C778}" destId="{B32A10AA-7029-4820-BDFF-170C8FE14762}" srcOrd="0" destOrd="0" presId="urn:microsoft.com/office/officeart/2008/layout/LinedList"/>
    <dgm:cxn modelId="{346B8640-FD53-4766-9ADB-ACA02A79BA03}" type="presParOf" srcId="{5F74E26A-7ACB-48B9-9880-4D55F729C778}" destId="{2061801A-C6F2-49BC-B0DD-0C08A6D58F9D}" srcOrd="1" destOrd="0" presId="urn:microsoft.com/office/officeart/2008/layout/LinedList"/>
    <dgm:cxn modelId="{DBC718E9-5F70-4BB4-97F3-848E72225D19}" type="presParOf" srcId="{2061801A-C6F2-49BC-B0DD-0C08A6D58F9D}" destId="{01ED00AC-7303-43B8-91E3-320EBD40BDE6}" srcOrd="0" destOrd="0" presId="urn:microsoft.com/office/officeart/2008/layout/LinedList"/>
    <dgm:cxn modelId="{39876E6B-1361-44F7-B36B-AD723EE08FF9}" type="presParOf" srcId="{2061801A-C6F2-49BC-B0DD-0C08A6D58F9D}" destId="{423C2885-DCF6-4817-AC9D-BA1A42C6BB32}" srcOrd="1" destOrd="0" presId="urn:microsoft.com/office/officeart/2008/layout/LinedList"/>
    <dgm:cxn modelId="{4FEA3517-5648-4634-8D67-049ED1AE7160}" type="presParOf" srcId="{5F74E26A-7ACB-48B9-9880-4D55F729C778}" destId="{424151CE-6F2F-449A-B5D4-80224A9530FA}" srcOrd="2" destOrd="0" presId="urn:microsoft.com/office/officeart/2008/layout/LinedList"/>
    <dgm:cxn modelId="{D571468A-E4AC-4A90-9E23-0BA48B18E415}" type="presParOf" srcId="{5F74E26A-7ACB-48B9-9880-4D55F729C778}" destId="{995AE7E5-A95C-46F9-9AE7-E9A9627E77F0}" srcOrd="3" destOrd="0" presId="urn:microsoft.com/office/officeart/2008/layout/LinedList"/>
    <dgm:cxn modelId="{E9D39978-592F-4F08-825A-A372E0DC1CFE}" type="presParOf" srcId="{995AE7E5-A95C-46F9-9AE7-E9A9627E77F0}" destId="{A3F3196D-5423-4846-BFCA-27A8DDC745AF}" srcOrd="0" destOrd="0" presId="urn:microsoft.com/office/officeart/2008/layout/LinedList"/>
    <dgm:cxn modelId="{3CB8335C-5115-4D25-B642-574C974E385E}" type="presParOf" srcId="{995AE7E5-A95C-46F9-9AE7-E9A9627E77F0}" destId="{2CCD6D9A-8DF0-4353-B898-3B8F4E38EDF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463B7A-DAC8-4F9C-A77F-C75164462717}">
      <dsp:nvSpPr>
        <dsp:cNvPr id="0" name=""/>
        <dsp:cNvSpPr/>
      </dsp:nvSpPr>
      <dsp:spPr>
        <a:xfrm>
          <a:off x="0" y="1754"/>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D96986-8269-4916-B6E8-66ABDC7E4C2F}">
      <dsp:nvSpPr>
        <dsp:cNvPr id="0" name=""/>
        <dsp:cNvSpPr/>
      </dsp:nvSpPr>
      <dsp:spPr>
        <a:xfrm>
          <a:off x="0" y="1754"/>
          <a:ext cx="6492875" cy="515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ct val="35000"/>
            </a:spcAft>
            <a:buNone/>
          </a:pPr>
          <a:r>
            <a:rPr lang="en-US" sz="2400" b="1" kern="1200" dirty="0"/>
            <a:t>Submitted by:</a:t>
          </a:r>
          <a:endParaRPr lang="en-US" sz="2400" kern="1200" dirty="0"/>
        </a:p>
      </dsp:txBody>
      <dsp:txXfrm>
        <a:off x="0" y="1754"/>
        <a:ext cx="6492875" cy="515263"/>
      </dsp:txXfrm>
    </dsp:sp>
    <dsp:sp modelId="{4D133A35-1B56-4295-B1D2-9F7028C224D3}">
      <dsp:nvSpPr>
        <dsp:cNvPr id="0" name=""/>
        <dsp:cNvSpPr/>
      </dsp:nvSpPr>
      <dsp:spPr>
        <a:xfrm>
          <a:off x="0" y="517018"/>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C16ECD-7213-44F8-978E-031E440C9D20}">
      <dsp:nvSpPr>
        <dsp:cNvPr id="0" name=""/>
        <dsp:cNvSpPr/>
      </dsp:nvSpPr>
      <dsp:spPr>
        <a:xfrm>
          <a:off x="0" y="517018"/>
          <a:ext cx="6492875" cy="3275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ctr" defTabSz="1955800">
            <a:lnSpc>
              <a:spcPct val="90000"/>
            </a:lnSpc>
            <a:spcBef>
              <a:spcPct val="0"/>
            </a:spcBef>
            <a:spcAft>
              <a:spcPct val="35000"/>
            </a:spcAft>
            <a:buNone/>
          </a:pPr>
          <a:r>
            <a:rPr lang="en-US" sz="4400" kern="1200" dirty="0"/>
            <a:t>Anjum Hassan</a:t>
          </a:r>
        </a:p>
      </dsp:txBody>
      <dsp:txXfrm>
        <a:off x="0" y="517018"/>
        <a:ext cx="6492875" cy="32756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A10AA-7029-4820-BDFF-170C8FE14762}">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ED00AC-7303-43B8-91E3-320EBD40BDE6}">
      <dsp:nvSpPr>
        <dsp:cNvPr id="0" name=""/>
        <dsp:cNvSpPr/>
      </dsp:nvSpPr>
      <dsp:spPr>
        <a:xfrm>
          <a:off x="0" y="0"/>
          <a:ext cx="6900512" cy="2623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b="0" i="0" kern="1200" dirty="0"/>
            <a:t>The term “Random Forest Regressor” refers to the regression algorithm made up of several decision trees. The algorithm uses randomness to build each individual tree to promote uncorrelated forests, which then uses the forest’s predictive powers to make accurate decisions.</a:t>
          </a:r>
          <a:endParaRPr lang="en-US" sz="2600" kern="1200" dirty="0"/>
        </a:p>
      </dsp:txBody>
      <dsp:txXfrm>
        <a:off x="0" y="0"/>
        <a:ext cx="6900512" cy="2623507"/>
      </dsp:txXfrm>
    </dsp:sp>
    <dsp:sp modelId="{424151CE-6F2F-449A-B5D4-80224A9530FA}">
      <dsp:nvSpPr>
        <dsp:cNvPr id="0" name=""/>
        <dsp:cNvSpPr/>
      </dsp:nvSpPr>
      <dsp:spPr>
        <a:xfrm>
          <a:off x="0" y="2623507"/>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F3196D-5423-4846-BFCA-27A8DDC745AF}">
      <dsp:nvSpPr>
        <dsp:cNvPr id="0" name=""/>
        <dsp:cNvSpPr/>
      </dsp:nvSpPr>
      <dsp:spPr>
        <a:xfrm>
          <a:off x="0" y="2623507"/>
          <a:ext cx="6900512" cy="2623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b="0" i="0" kern="1200" dirty="0"/>
            <a:t>The random forest algorithm is used in a lot of different fields, like risk analytics, the stock market, medicine and e-commerce.</a:t>
          </a:r>
          <a:endParaRPr lang="en-US" sz="2600" kern="1200" dirty="0"/>
        </a:p>
      </dsp:txBody>
      <dsp:txXfrm>
        <a:off x="0" y="2623507"/>
        <a:ext cx="6900512" cy="262350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D95A2-DC29-459E-8423-D90334ACAF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2097EA-A385-4236-A884-31AAC4FA81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0AE331-8913-4B98-92F1-132E43849C18}"/>
              </a:ext>
            </a:extLst>
          </p:cNvPr>
          <p:cNvSpPr>
            <a:spLocks noGrp="1"/>
          </p:cNvSpPr>
          <p:nvPr>
            <p:ph type="dt" sz="half" idx="10"/>
          </p:nvPr>
        </p:nvSpPr>
        <p:spPr/>
        <p:txBody>
          <a:bodyPr/>
          <a:lstStyle/>
          <a:p>
            <a:fld id="{6EEB61F6-5CA1-4CA0-A649-4B4CAC4B93DA}" type="datetimeFigureOut">
              <a:rPr lang="en-IN" smtClean="0"/>
              <a:t>06-10-2021</a:t>
            </a:fld>
            <a:endParaRPr lang="en-IN"/>
          </a:p>
        </p:txBody>
      </p:sp>
      <p:sp>
        <p:nvSpPr>
          <p:cNvPr id="5" name="Footer Placeholder 4">
            <a:extLst>
              <a:ext uri="{FF2B5EF4-FFF2-40B4-BE49-F238E27FC236}">
                <a16:creationId xmlns:a16="http://schemas.microsoft.com/office/drawing/2014/main" id="{CDA9658F-79EF-47E4-90CB-B506C2E61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42DAC0-15AE-4060-8BCD-660059B3D9B0}"/>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4085536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209B-5F1A-4A0B-B231-45C01A85B5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78451F-DDDB-4DBE-B231-6F707170F8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6FDDDB-8B09-4C4E-8E9E-7EA38DC9C736}"/>
              </a:ext>
            </a:extLst>
          </p:cNvPr>
          <p:cNvSpPr>
            <a:spLocks noGrp="1"/>
          </p:cNvSpPr>
          <p:nvPr>
            <p:ph type="dt" sz="half" idx="10"/>
          </p:nvPr>
        </p:nvSpPr>
        <p:spPr/>
        <p:txBody>
          <a:bodyPr/>
          <a:lstStyle/>
          <a:p>
            <a:fld id="{6EEB61F6-5CA1-4CA0-A649-4B4CAC4B93DA}" type="datetimeFigureOut">
              <a:rPr lang="en-IN" smtClean="0"/>
              <a:t>06-10-2021</a:t>
            </a:fld>
            <a:endParaRPr lang="en-IN"/>
          </a:p>
        </p:txBody>
      </p:sp>
      <p:sp>
        <p:nvSpPr>
          <p:cNvPr id="5" name="Footer Placeholder 4">
            <a:extLst>
              <a:ext uri="{FF2B5EF4-FFF2-40B4-BE49-F238E27FC236}">
                <a16:creationId xmlns:a16="http://schemas.microsoft.com/office/drawing/2014/main" id="{5CBC0C51-1E6E-496D-9EFB-DA2DAAB2C8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E5422B-650F-4FEE-B600-F7879F7AE4CC}"/>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58044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686C40-8B75-4E90-9DE4-8B7E70AEF7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8EFE13-816E-43BB-A477-A35F736928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9543A7-B369-4275-BCF4-519E675E5E08}"/>
              </a:ext>
            </a:extLst>
          </p:cNvPr>
          <p:cNvSpPr>
            <a:spLocks noGrp="1"/>
          </p:cNvSpPr>
          <p:nvPr>
            <p:ph type="dt" sz="half" idx="10"/>
          </p:nvPr>
        </p:nvSpPr>
        <p:spPr/>
        <p:txBody>
          <a:bodyPr/>
          <a:lstStyle/>
          <a:p>
            <a:fld id="{6EEB61F6-5CA1-4CA0-A649-4B4CAC4B93DA}" type="datetimeFigureOut">
              <a:rPr lang="en-IN" smtClean="0"/>
              <a:t>06-10-2021</a:t>
            </a:fld>
            <a:endParaRPr lang="en-IN"/>
          </a:p>
        </p:txBody>
      </p:sp>
      <p:sp>
        <p:nvSpPr>
          <p:cNvPr id="5" name="Footer Placeholder 4">
            <a:extLst>
              <a:ext uri="{FF2B5EF4-FFF2-40B4-BE49-F238E27FC236}">
                <a16:creationId xmlns:a16="http://schemas.microsoft.com/office/drawing/2014/main" id="{2923A989-6EB0-4A9D-ABEC-0F6CB91EB2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676165-BE76-41B6-93C8-9B893B4802A1}"/>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26962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EF044-32C2-4E70-91EE-6E96679F4B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764BBD-1375-4DD7-8F6C-872C7412F4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811EB8-6E04-4933-936E-D2692577F2DD}"/>
              </a:ext>
            </a:extLst>
          </p:cNvPr>
          <p:cNvSpPr>
            <a:spLocks noGrp="1"/>
          </p:cNvSpPr>
          <p:nvPr>
            <p:ph type="dt" sz="half" idx="10"/>
          </p:nvPr>
        </p:nvSpPr>
        <p:spPr/>
        <p:txBody>
          <a:bodyPr/>
          <a:lstStyle/>
          <a:p>
            <a:fld id="{6EEB61F6-5CA1-4CA0-A649-4B4CAC4B93DA}" type="datetimeFigureOut">
              <a:rPr lang="en-IN" smtClean="0"/>
              <a:t>06-10-2021</a:t>
            </a:fld>
            <a:endParaRPr lang="en-IN"/>
          </a:p>
        </p:txBody>
      </p:sp>
      <p:sp>
        <p:nvSpPr>
          <p:cNvPr id="5" name="Footer Placeholder 4">
            <a:extLst>
              <a:ext uri="{FF2B5EF4-FFF2-40B4-BE49-F238E27FC236}">
                <a16:creationId xmlns:a16="http://schemas.microsoft.com/office/drawing/2014/main" id="{B6CA63AF-DA12-46D7-9BBB-C8EEE271A1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48BFC9-FCBF-4B6E-A142-7AC7457FA328}"/>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95244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56EBD-4AF1-40BE-8D8C-4AB388CC9A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CBE47F-EB41-4824-9E2A-E494E73B27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F9DDB2-6AA0-4DE6-984E-F729F2CEA470}"/>
              </a:ext>
            </a:extLst>
          </p:cNvPr>
          <p:cNvSpPr>
            <a:spLocks noGrp="1"/>
          </p:cNvSpPr>
          <p:nvPr>
            <p:ph type="dt" sz="half" idx="10"/>
          </p:nvPr>
        </p:nvSpPr>
        <p:spPr/>
        <p:txBody>
          <a:bodyPr/>
          <a:lstStyle/>
          <a:p>
            <a:fld id="{6EEB61F6-5CA1-4CA0-A649-4B4CAC4B93DA}" type="datetimeFigureOut">
              <a:rPr lang="en-IN" smtClean="0"/>
              <a:t>06-10-2021</a:t>
            </a:fld>
            <a:endParaRPr lang="en-IN"/>
          </a:p>
        </p:txBody>
      </p:sp>
      <p:sp>
        <p:nvSpPr>
          <p:cNvPr id="5" name="Footer Placeholder 4">
            <a:extLst>
              <a:ext uri="{FF2B5EF4-FFF2-40B4-BE49-F238E27FC236}">
                <a16:creationId xmlns:a16="http://schemas.microsoft.com/office/drawing/2014/main" id="{DA6E6223-1765-4BE5-8125-64990605E5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CC9D30-47FF-4809-A0EE-A26C5C370FBA}"/>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00327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B919-55C8-436E-B92A-47495CE59C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15FB57-A31E-4670-AA3A-7CDF0207EA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4541C1-6EF3-4827-9A17-B42D7B47F2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8A2C1E-B102-47A6-9B7D-ADD04C28D13B}"/>
              </a:ext>
            </a:extLst>
          </p:cNvPr>
          <p:cNvSpPr>
            <a:spLocks noGrp="1"/>
          </p:cNvSpPr>
          <p:nvPr>
            <p:ph type="dt" sz="half" idx="10"/>
          </p:nvPr>
        </p:nvSpPr>
        <p:spPr/>
        <p:txBody>
          <a:bodyPr/>
          <a:lstStyle/>
          <a:p>
            <a:fld id="{6EEB61F6-5CA1-4CA0-A649-4B4CAC4B93DA}" type="datetimeFigureOut">
              <a:rPr lang="en-IN" smtClean="0"/>
              <a:t>06-10-2021</a:t>
            </a:fld>
            <a:endParaRPr lang="en-IN"/>
          </a:p>
        </p:txBody>
      </p:sp>
      <p:sp>
        <p:nvSpPr>
          <p:cNvPr id="6" name="Footer Placeholder 5">
            <a:extLst>
              <a:ext uri="{FF2B5EF4-FFF2-40B4-BE49-F238E27FC236}">
                <a16:creationId xmlns:a16="http://schemas.microsoft.com/office/drawing/2014/main" id="{1260CBBC-620B-4279-A7FD-FB2C263573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D09594-A30F-4061-A3BE-6E37679B02B3}"/>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061444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543B-754C-4EC4-8941-2D81A46EF3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06C7C9-0D7E-433E-8FF4-91E17D11D3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1679F3-F5B2-4F07-8856-F55C3219CA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CEB797-05AB-4FA8-A7D8-87CBB26DFA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74B719-EEB1-4C27-ACFC-DE638B14BC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A6A967-5630-4627-8F16-D674DAA442F3}"/>
              </a:ext>
            </a:extLst>
          </p:cNvPr>
          <p:cNvSpPr>
            <a:spLocks noGrp="1"/>
          </p:cNvSpPr>
          <p:nvPr>
            <p:ph type="dt" sz="half" idx="10"/>
          </p:nvPr>
        </p:nvSpPr>
        <p:spPr/>
        <p:txBody>
          <a:bodyPr/>
          <a:lstStyle/>
          <a:p>
            <a:fld id="{6EEB61F6-5CA1-4CA0-A649-4B4CAC4B93DA}" type="datetimeFigureOut">
              <a:rPr lang="en-IN" smtClean="0"/>
              <a:t>06-10-2021</a:t>
            </a:fld>
            <a:endParaRPr lang="en-IN"/>
          </a:p>
        </p:txBody>
      </p:sp>
      <p:sp>
        <p:nvSpPr>
          <p:cNvPr id="8" name="Footer Placeholder 7">
            <a:extLst>
              <a:ext uri="{FF2B5EF4-FFF2-40B4-BE49-F238E27FC236}">
                <a16:creationId xmlns:a16="http://schemas.microsoft.com/office/drawing/2014/main" id="{4E2088AD-DD8C-4161-A7C6-DCA370465A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232E47-7A9A-427B-9642-2210FC247D11}"/>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556012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FC4B0-E8BA-4E73-9C1F-0A355CF94D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B9DB47-F319-49F5-BD3A-88CD918B3CC3}"/>
              </a:ext>
            </a:extLst>
          </p:cNvPr>
          <p:cNvSpPr>
            <a:spLocks noGrp="1"/>
          </p:cNvSpPr>
          <p:nvPr>
            <p:ph type="dt" sz="half" idx="10"/>
          </p:nvPr>
        </p:nvSpPr>
        <p:spPr/>
        <p:txBody>
          <a:bodyPr/>
          <a:lstStyle/>
          <a:p>
            <a:fld id="{6EEB61F6-5CA1-4CA0-A649-4B4CAC4B93DA}" type="datetimeFigureOut">
              <a:rPr lang="en-IN" smtClean="0"/>
              <a:t>06-10-2021</a:t>
            </a:fld>
            <a:endParaRPr lang="en-IN"/>
          </a:p>
        </p:txBody>
      </p:sp>
      <p:sp>
        <p:nvSpPr>
          <p:cNvPr id="4" name="Footer Placeholder 3">
            <a:extLst>
              <a:ext uri="{FF2B5EF4-FFF2-40B4-BE49-F238E27FC236}">
                <a16:creationId xmlns:a16="http://schemas.microsoft.com/office/drawing/2014/main" id="{88D0565F-3ECC-49B0-8A33-34810FA4E8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96680B-D892-4195-A92D-52CFA8B48FCA}"/>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12758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D854C3-08AD-4917-AAE2-F49045011333}"/>
              </a:ext>
            </a:extLst>
          </p:cNvPr>
          <p:cNvSpPr>
            <a:spLocks noGrp="1"/>
          </p:cNvSpPr>
          <p:nvPr>
            <p:ph type="dt" sz="half" idx="10"/>
          </p:nvPr>
        </p:nvSpPr>
        <p:spPr/>
        <p:txBody>
          <a:bodyPr/>
          <a:lstStyle/>
          <a:p>
            <a:fld id="{6EEB61F6-5CA1-4CA0-A649-4B4CAC4B93DA}" type="datetimeFigureOut">
              <a:rPr lang="en-IN" smtClean="0"/>
              <a:t>06-10-2021</a:t>
            </a:fld>
            <a:endParaRPr lang="en-IN"/>
          </a:p>
        </p:txBody>
      </p:sp>
      <p:sp>
        <p:nvSpPr>
          <p:cNvPr id="3" name="Footer Placeholder 2">
            <a:extLst>
              <a:ext uri="{FF2B5EF4-FFF2-40B4-BE49-F238E27FC236}">
                <a16:creationId xmlns:a16="http://schemas.microsoft.com/office/drawing/2014/main" id="{1F758CDD-C81E-4F17-A4CF-8686D25090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0C0131-8CFC-4459-97C8-CA06DD2D48E2}"/>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671741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879D-606D-4FD7-88EA-DA5B7EE1C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4827C25-AE79-46FC-93D7-5C204CABCD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6D079AE-9BDC-48AF-B87C-2AD5F97C7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FBBF53-64F7-475C-B99E-4A18ED6EB0CD}"/>
              </a:ext>
            </a:extLst>
          </p:cNvPr>
          <p:cNvSpPr>
            <a:spLocks noGrp="1"/>
          </p:cNvSpPr>
          <p:nvPr>
            <p:ph type="dt" sz="half" idx="10"/>
          </p:nvPr>
        </p:nvSpPr>
        <p:spPr/>
        <p:txBody>
          <a:bodyPr/>
          <a:lstStyle/>
          <a:p>
            <a:fld id="{6EEB61F6-5CA1-4CA0-A649-4B4CAC4B93DA}" type="datetimeFigureOut">
              <a:rPr lang="en-IN" smtClean="0"/>
              <a:t>06-10-2021</a:t>
            </a:fld>
            <a:endParaRPr lang="en-IN"/>
          </a:p>
        </p:txBody>
      </p:sp>
      <p:sp>
        <p:nvSpPr>
          <p:cNvPr id="6" name="Footer Placeholder 5">
            <a:extLst>
              <a:ext uri="{FF2B5EF4-FFF2-40B4-BE49-F238E27FC236}">
                <a16:creationId xmlns:a16="http://schemas.microsoft.com/office/drawing/2014/main" id="{B83FB491-F264-4040-9DEA-C6C6E8BDBC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0EDA8E-AB45-4C6B-9090-6CAF48300369}"/>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33373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E82C-31F2-450D-B8F5-E35989861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BA80DA-5E9E-41E5-94F3-A078ACDD73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758679-9A50-442E-8BDD-AEEA99C6EF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C7C001-5DC2-4062-89CC-8A0B1688203C}"/>
              </a:ext>
            </a:extLst>
          </p:cNvPr>
          <p:cNvSpPr>
            <a:spLocks noGrp="1"/>
          </p:cNvSpPr>
          <p:nvPr>
            <p:ph type="dt" sz="half" idx="10"/>
          </p:nvPr>
        </p:nvSpPr>
        <p:spPr/>
        <p:txBody>
          <a:bodyPr/>
          <a:lstStyle/>
          <a:p>
            <a:fld id="{6EEB61F6-5CA1-4CA0-A649-4B4CAC4B93DA}" type="datetimeFigureOut">
              <a:rPr lang="en-IN" smtClean="0"/>
              <a:t>06-10-2021</a:t>
            </a:fld>
            <a:endParaRPr lang="en-IN"/>
          </a:p>
        </p:txBody>
      </p:sp>
      <p:sp>
        <p:nvSpPr>
          <p:cNvPr id="6" name="Footer Placeholder 5">
            <a:extLst>
              <a:ext uri="{FF2B5EF4-FFF2-40B4-BE49-F238E27FC236}">
                <a16:creationId xmlns:a16="http://schemas.microsoft.com/office/drawing/2014/main" id="{E7B20EBC-4DDB-4284-B641-09993CF5CA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73844D-1468-41A7-900D-D76825B579B0}"/>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42337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82CADB-8079-4E26-9458-32FA0AAC9C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A2A2D9-0F55-4614-8E53-6A49AF7D99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96A616-685E-4184-9770-B6BAE7551C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B61F6-5CA1-4CA0-A649-4B4CAC4B93DA}" type="datetimeFigureOut">
              <a:rPr lang="en-IN" smtClean="0"/>
              <a:t>06-10-2021</a:t>
            </a:fld>
            <a:endParaRPr lang="en-IN"/>
          </a:p>
        </p:txBody>
      </p:sp>
      <p:sp>
        <p:nvSpPr>
          <p:cNvPr id="5" name="Footer Placeholder 4">
            <a:extLst>
              <a:ext uri="{FF2B5EF4-FFF2-40B4-BE49-F238E27FC236}">
                <a16:creationId xmlns:a16="http://schemas.microsoft.com/office/drawing/2014/main" id="{C2FDBB23-D82C-460D-8CAF-5D67FDE0D1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5E502E-24C4-4F40-B9A5-C0BA47CC37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F12B9-4D7C-4BBD-8DB5-E2D6B2F1D54C}" type="slidenum">
              <a:rPr lang="en-IN" smtClean="0"/>
              <a:t>‹#›</a:t>
            </a:fld>
            <a:endParaRPr lang="en-IN"/>
          </a:p>
        </p:txBody>
      </p:sp>
    </p:spTree>
    <p:extLst>
      <p:ext uri="{BB962C8B-B14F-4D97-AF65-F5344CB8AC3E}">
        <p14:creationId xmlns:p14="http://schemas.microsoft.com/office/powerpoint/2010/main" val="1431408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nikhilmittal/flight-fare-prediction-mh"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Freeform: Shape 45">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49"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51"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52"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3"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4"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8D4F8BDB-2DD3-46F2-8E0F-51BD20DA7AC9}"/>
              </a:ext>
            </a:extLst>
          </p:cNvPr>
          <p:cNvSpPr>
            <a:spLocks noGrp="1"/>
          </p:cNvSpPr>
          <p:nvPr>
            <p:ph type="title"/>
          </p:nvPr>
        </p:nvSpPr>
        <p:spPr>
          <a:xfrm>
            <a:off x="-149291" y="685800"/>
            <a:ext cx="4693307" cy="5105400"/>
          </a:xfrm>
        </p:spPr>
        <p:txBody>
          <a:bodyPr>
            <a:normAutofit/>
          </a:bodyPr>
          <a:lstStyle/>
          <a:p>
            <a:pPr marL="455930" marR="863600" algn="ctr">
              <a:spcBef>
                <a:spcPts val="360"/>
              </a:spcBef>
            </a:pPr>
            <a:r>
              <a:rPr lang="en-US" sz="2800" b="1" dirty="0">
                <a:solidFill>
                  <a:schemeClr val="bg1"/>
                </a:solidFill>
                <a:effectLst/>
                <a:latin typeface="Segoe UI Black" panose="020B0A02040204020203" pitchFamily="34" charset="0"/>
                <a:ea typeface="Segoe UI Black" panose="020B0A02040204020203" pitchFamily="34" charset="0"/>
              </a:rPr>
              <a:t>iNeuron Machine Learning Internship: </a:t>
            </a:r>
            <a:br>
              <a:rPr lang="en-IN" sz="2800" b="1" dirty="0">
                <a:solidFill>
                  <a:schemeClr val="bg1"/>
                </a:solidFill>
                <a:effectLst/>
                <a:latin typeface="Segoe UI Black" panose="020B0A02040204020203" pitchFamily="34" charset="0"/>
                <a:ea typeface="Segoe UI Black" panose="020B0A02040204020203" pitchFamily="34" charset="0"/>
              </a:rPr>
            </a:br>
            <a:r>
              <a:rPr lang="en-US" sz="2800" b="1" dirty="0">
                <a:solidFill>
                  <a:schemeClr val="bg1"/>
                </a:solidFill>
                <a:effectLst/>
                <a:latin typeface="Segoe UI Black" panose="020B0A02040204020203" pitchFamily="34" charset="0"/>
                <a:ea typeface="Segoe UI Black" panose="020B0A02040204020203" pitchFamily="34" charset="0"/>
              </a:rPr>
              <a:t>FLIGHT FARE PREDICTION</a:t>
            </a:r>
            <a:endParaRPr lang="en-IN" sz="2800" b="1" dirty="0">
              <a:solidFill>
                <a:schemeClr val="bg1"/>
              </a:solidFill>
              <a:effectLst/>
              <a:latin typeface="Segoe UI Black" panose="020B0A02040204020203" pitchFamily="34" charset="0"/>
              <a:ea typeface="Segoe UI Black" panose="020B0A02040204020203" pitchFamily="34" charset="0"/>
            </a:endParaRPr>
          </a:p>
        </p:txBody>
      </p:sp>
      <p:graphicFrame>
        <p:nvGraphicFramePr>
          <p:cNvPr id="5" name="Content Placeholder 2">
            <a:extLst>
              <a:ext uri="{FF2B5EF4-FFF2-40B4-BE49-F238E27FC236}">
                <a16:creationId xmlns:a16="http://schemas.microsoft.com/office/drawing/2014/main" id="{4C5EB2FC-2AE1-4BC5-98BC-DA836EE6AE1A}"/>
              </a:ext>
            </a:extLst>
          </p:cNvPr>
          <p:cNvGraphicFramePr>
            <a:graphicFrameLocks noGrp="1"/>
          </p:cNvGraphicFramePr>
          <p:nvPr>
            <p:ph idx="1"/>
            <p:extLst>
              <p:ext uri="{D42A27DB-BD31-4B8C-83A1-F6EECF244321}">
                <p14:modId xmlns:p14="http://schemas.microsoft.com/office/powerpoint/2010/main" val="1986723608"/>
              </p:ext>
            </p:extLst>
          </p:nvPr>
        </p:nvGraphicFramePr>
        <p:xfrm>
          <a:off x="5010150" y="1996750"/>
          <a:ext cx="6492875" cy="37944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1AB190DF-3019-4793-88EB-5CCE3D82327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87813" y="289412"/>
            <a:ext cx="1955884" cy="640537"/>
          </a:xfrm>
          <a:prstGeom prst="rect">
            <a:avLst/>
          </a:prstGeom>
        </p:spPr>
      </p:pic>
    </p:spTree>
    <p:extLst>
      <p:ext uri="{BB962C8B-B14F-4D97-AF65-F5344CB8AC3E}">
        <p14:creationId xmlns:p14="http://schemas.microsoft.com/office/powerpoint/2010/main" val="2055305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F58A153-EE0B-4368-A2AB-E1860B30926E}"/>
              </a:ext>
            </a:extLst>
          </p:cNvPr>
          <p:cNvSpPr>
            <a:spLocks noGrp="1"/>
          </p:cNvSpPr>
          <p:nvPr>
            <p:ph type="title"/>
          </p:nvPr>
        </p:nvSpPr>
        <p:spPr>
          <a:xfrm>
            <a:off x="838200" y="401221"/>
            <a:ext cx="10515600" cy="1348065"/>
          </a:xfrm>
        </p:spPr>
        <p:txBody>
          <a:bodyPr>
            <a:normAutofit/>
          </a:bodyPr>
          <a:lstStyle/>
          <a:p>
            <a:r>
              <a:rPr lang="en-US" sz="5400" b="1" dirty="0"/>
              <a:t>Conclusion</a:t>
            </a:r>
            <a:endParaRPr lang="en-IN" sz="5400" b="1" dirty="0"/>
          </a:p>
        </p:txBody>
      </p:sp>
      <p:sp>
        <p:nvSpPr>
          <p:cNvPr id="18" name="Content Placeholder 2">
            <a:extLst>
              <a:ext uri="{FF2B5EF4-FFF2-40B4-BE49-F238E27FC236}">
                <a16:creationId xmlns:a16="http://schemas.microsoft.com/office/drawing/2014/main" id="{9780C8B2-F6B2-4907-A581-7C8D96128B7C}"/>
              </a:ext>
            </a:extLst>
          </p:cNvPr>
          <p:cNvSpPr>
            <a:spLocks noGrp="1"/>
          </p:cNvSpPr>
          <p:nvPr>
            <p:ph idx="1"/>
          </p:nvPr>
        </p:nvSpPr>
        <p:spPr>
          <a:xfrm>
            <a:off x="838200" y="2586789"/>
            <a:ext cx="10515600" cy="3590174"/>
          </a:xfrm>
        </p:spPr>
        <p:txBody>
          <a:bodyPr>
            <a:normAutofit fontScale="92500" lnSpcReduction="10000"/>
          </a:bodyPr>
          <a:lstStyle/>
          <a:p>
            <a:r>
              <a:rPr lang="en-US" sz="2200" dirty="0"/>
              <a:t>We investigated the data, converted data from object to datetime ,visualizing the features and understanding the relationship between different features.</a:t>
            </a:r>
          </a:p>
          <a:p>
            <a:r>
              <a:rPr lang="en-US" sz="2200" dirty="0"/>
              <a:t>We used train-test split to evaluate the model effectiveness to predict the target value i.e. detecting if a credit card will default next month.</a:t>
            </a:r>
          </a:p>
          <a:p>
            <a:r>
              <a:rPr lang="en-US" sz="2200" dirty="0"/>
              <a:t>We utilized ensemble based technique RandomForestRegressor that comes under Bagging family of ML algorithms.</a:t>
            </a:r>
          </a:p>
          <a:p>
            <a:r>
              <a:rPr lang="en-US" sz="2200" dirty="0"/>
              <a:t>We choose random forest model and evaluation was done in the basis of R2 score, MAE and RMSE .</a:t>
            </a:r>
          </a:p>
          <a:p>
            <a:r>
              <a:rPr lang="en-US" sz="2200" dirty="0"/>
              <a:t>We made an Web Interface to interact with end user and collect features to predict flight price .</a:t>
            </a:r>
          </a:p>
          <a:p>
            <a:r>
              <a:rPr lang="en-US" sz="2200" dirty="0"/>
              <a:t>We use Google cloud based Remote server platform for deployment of model and Web Application.</a:t>
            </a:r>
          </a:p>
        </p:txBody>
      </p:sp>
      <p:pic>
        <p:nvPicPr>
          <p:cNvPr id="6" name="Picture 5">
            <a:extLst>
              <a:ext uri="{FF2B5EF4-FFF2-40B4-BE49-F238E27FC236}">
                <a16:creationId xmlns:a16="http://schemas.microsoft.com/office/drawing/2014/main" id="{28C181AF-1963-4B91-B041-BB5E1798E0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7813" y="289412"/>
            <a:ext cx="1955884" cy="640537"/>
          </a:xfrm>
          <a:prstGeom prst="rect">
            <a:avLst/>
          </a:prstGeom>
        </p:spPr>
      </p:pic>
    </p:spTree>
    <p:extLst>
      <p:ext uri="{BB962C8B-B14F-4D97-AF65-F5344CB8AC3E}">
        <p14:creationId xmlns:p14="http://schemas.microsoft.com/office/powerpoint/2010/main" val="4020071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65C9A2-10BB-45D7-819A-F084CC66AC57}"/>
              </a:ext>
            </a:extLst>
          </p:cNvPr>
          <p:cNvSpPr>
            <a:spLocks noGrp="1"/>
          </p:cNvSpPr>
          <p:nvPr>
            <p:ph type="ctrTitle"/>
          </p:nvPr>
        </p:nvSpPr>
        <p:spPr>
          <a:xfrm>
            <a:off x="5297762" y="640080"/>
            <a:ext cx="6251110" cy="3566160"/>
          </a:xfrm>
        </p:spPr>
        <p:txBody>
          <a:bodyPr anchor="b">
            <a:normAutofit/>
          </a:bodyPr>
          <a:lstStyle/>
          <a:p>
            <a:pPr algn="l"/>
            <a:r>
              <a:rPr lang="en-US" sz="5400"/>
              <a:t>THANK YOU</a:t>
            </a:r>
            <a:endParaRPr lang="en-IN" sz="5400"/>
          </a:p>
        </p:txBody>
      </p:sp>
      <p:pic>
        <p:nvPicPr>
          <p:cNvPr id="4" name="Picture 3" descr="Magnifying glass on clear background">
            <a:extLst>
              <a:ext uri="{FF2B5EF4-FFF2-40B4-BE49-F238E27FC236}">
                <a16:creationId xmlns:a16="http://schemas.microsoft.com/office/drawing/2014/main" id="{1C5A1A27-7531-4023-99D8-ADA9A911DAA6}"/>
              </a:ext>
            </a:extLst>
          </p:cNvPr>
          <p:cNvPicPr>
            <a:picLocks noChangeAspect="1"/>
          </p:cNvPicPr>
          <p:nvPr/>
        </p:nvPicPr>
        <p:blipFill rotWithShape="1">
          <a:blip r:embed="rId2"/>
          <a:srcRect l="40474" r="1419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C6662F2-E6A9-4784-9A0D-875093C23C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7813" y="289412"/>
            <a:ext cx="1955884" cy="640537"/>
          </a:xfrm>
          <a:prstGeom prst="rect">
            <a:avLst/>
          </a:prstGeom>
        </p:spPr>
      </p:pic>
    </p:spTree>
    <p:extLst>
      <p:ext uri="{BB962C8B-B14F-4D97-AF65-F5344CB8AC3E}">
        <p14:creationId xmlns:p14="http://schemas.microsoft.com/office/powerpoint/2010/main" val="136800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3D931C-6973-49ED-B149-718D1FD82697}"/>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OVERVIEW</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4185F7A3-AD86-40BA-B722-3410164EB155}"/>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marL="285750" indent="-228600" algn="l">
              <a:buFont typeface="Arial" panose="020B0604020202020204" pitchFamily="34" charset="0"/>
              <a:buChar char="•"/>
            </a:pPr>
            <a:r>
              <a:rPr lang="en-US" sz="2000" dirty="0">
                <a:effectLst/>
                <a:ea typeface="Times New Roman" panose="02020603050405020304" pitchFamily="18" charset="0"/>
              </a:rPr>
              <a:t>The main objective of this project is to predict the Flight Fare given certain factors that are proven to be effective on Flight Price.</a:t>
            </a:r>
          </a:p>
          <a:p>
            <a:pPr marL="285750" indent="-228600" algn="l">
              <a:buFont typeface="Arial" panose="020B0604020202020204" pitchFamily="34" charset="0"/>
              <a:buChar char="•"/>
            </a:pPr>
            <a:r>
              <a:rPr lang="en-US" sz="2000" dirty="0">
                <a:effectLst/>
                <a:ea typeface="Times New Roman" panose="02020603050405020304" pitchFamily="18" charset="0"/>
              </a:rPr>
              <a:t> In Airline Business, flight Price is an important factor that drives customer base. </a:t>
            </a:r>
          </a:p>
          <a:p>
            <a:pPr marL="285750" indent="-228600" algn="l">
              <a:buFont typeface="Arial" panose="020B0604020202020204" pitchFamily="34" charset="0"/>
              <a:buChar char="•"/>
            </a:pPr>
            <a:r>
              <a:rPr lang="en-US" sz="2000" dirty="0">
                <a:effectLst/>
                <a:ea typeface="Times New Roman" panose="02020603050405020304" pitchFamily="18" charset="0"/>
              </a:rPr>
              <a:t>Customers generally tend to go for budget friendly. So, airline company may use different factors to estimate flight price and adjust the pricing accordingly in real time. </a:t>
            </a:r>
          </a:p>
          <a:p>
            <a:pPr marL="285750" indent="-228600" algn="l">
              <a:buFont typeface="Arial" panose="020B0604020202020204" pitchFamily="34" charset="0"/>
              <a:buChar char="•"/>
            </a:pPr>
            <a:r>
              <a:rPr lang="en-US" sz="2000" dirty="0">
                <a:effectLst/>
                <a:ea typeface="Times New Roman" panose="02020603050405020304" pitchFamily="18" charset="0"/>
              </a:rPr>
              <a:t>The use case of this application can be expanded to Flight Price Forecast and Flight Recommendation Applications.   </a:t>
            </a:r>
            <a:endParaRPr lang="en-IN" sz="2000" dirty="0">
              <a:effectLst/>
              <a:ea typeface="Times New Roman" panose="02020603050405020304" pitchFamily="18" charset="0"/>
            </a:endParaRPr>
          </a:p>
          <a:p>
            <a:pPr marL="285750" indent="-228600" algn="l">
              <a:buFont typeface="Arial" panose="020B0604020202020204" pitchFamily="34" charset="0"/>
              <a:buChar char="•"/>
            </a:pPr>
            <a:endParaRPr lang="en-US" b="0" i="0" u="none" strike="noStrike" baseline="0" dirty="0"/>
          </a:p>
        </p:txBody>
      </p:sp>
      <p:pic>
        <p:nvPicPr>
          <p:cNvPr id="7" name="Picture 6">
            <a:extLst>
              <a:ext uri="{FF2B5EF4-FFF2-40B4-BE49-F238E27FC236}">
                <a16:creationId xmlns:a16="http://schemas.microsoft.com/office/drawing/2014/main" id="{2BFB9806-B217-49D6-B838-9E839BF0C9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7813" y="289412"/>
            <a:ext cx="1955884" cy="640537"/>
          </a:xfrm>
          <a:prstGeom prst="rect">
            <a:avLst/>
          </a:prstGeom>
        </p:spPr>
      </p:pic>
    </p:spTree>
    <p:extLst>
      <p:ext uri="{BB962C8B-B14F-4D97-AF65-F5344CB8AC3E}">
        <p14:creationId xmlns:p14="http://schemas.microsoft.com/office/powerpoint/2010/main" val="351210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73C011-40B8-45DB-9AFA-04957DFD790F}"/>
              </a:ext>
            </a:extLst>
          </p:cNvPr>
          <p:cNvSpPr>
            <a:spLocks noGrp="1"/>
          </p:cNvSpPr>
          <p:nvPr>
            <p:ph type="title"/>
          </p:nvPr>
        </p:nvSpPr>
        <p:spPr>
          <a:xfrm>
            <a:off x="781877" y="1404730"/>
            <a:ext cx="3896139" cy="4056584"/>
          </a:xfrm>
        </p:spPr>
        <p:txBody>
          <a:bodyPr>
            <a:normAutofit/>
          </a:bodyPr>
          <a:lstStyle/>
          <a:p>
            <a:r>
              <a:rPr lang="en-US" sz="4100" b="1" dirty="0">
                <a:solidFill>
                  <a:srgbClr val="FFFFFF"/>
                </a:solidFill>
              </a:rPr>
              <a:t>          DATA PREPROCESSING</a:t>
            </a:r>
            <a:endParaRPr lang="en-IN" sz="4100" b="1"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9FA52C-E402-4132-99B4-A1D726922C25}"/>
              </a:ext>
            </a:extLst>
          </p:cNvPr>
          <p:cNvSpPr>
            <a:spLocks noGrp="1"/>
          </p:cNvSpPr>
          <p:nvPr>
            <p:ph idx="1"/>
          </p:nvPr>
        </p:nvSpPr>
        <p:spPr>
          <a:xfrm>
            <a:off x="5370153" y="1526033"/>
            <a:ext cx="5536397" cy="3935281"/>
          </a:xfrm>
        </p:spPr>
        <p:txBody>
          <a:bodyPr>
            <a:normAutofit fontScale="92500" lnSpcReduction="20000"/>
          </a:bodyPr>
          <a:lstStyle/>
          <a:p>
            <a:pPr>
              <a:spcBef>
                <a:spcPts val="945"/>
              </a:spcBef>
              <a:buSzPts val="1200"/>
              <a:tabLst>
                <a:tab pos="357505" algn="l"/>
              </a:tabLst>
            </a:pPr>
            <a:r>
              <a:rPr lang="en-US" sz="1900" dirty="0">
                <a:effectLst/>
                <a:ea typeface="Wingdings" panose="05000000000000000000" pitchFamily="2" charset="2"/>
                <a:cs typeface="Wingdings" panose="05000000000000000000" pitchFamily="2" charset="2"/>
              </a:rPr>
              <a:t>At first, we preformed AutoEDA on the raw data, for initial inference about the data to get overall data information, dimension, missing counts, correlations etc.</a:t>
            </a:r>
            <a:endParaRPr lang="en-IN" sz="1900" dirty="0">
              <a:effectLst/>
              <a:ea typeface="Wingdings" panose="05000000000000000000" pitchFamily="2" charset="2"/>
              <a:cs typeface="Wingdings" panose="05000000000000000000" pitchFamily="2" charset="2"/>
            </a:endParaRPr>
          </a:p>
          <a:p>
            <a:pPr>
              <a:spcBef>
                <a:spcPts val="945"/>
              </a:spcBef>
              <a:buSzPts val="1200"/>
              <a:tabLst>
                <a:tab pos="357505" algn="l"/>
              </a:tabLst>
            </a:pPr>
            <a:r>
              <a:rPr lang="en-US" sz="1900" dirty="0">
                <a:effectLst/>
                <a:ea typeface="Wingdings" panose="05000000000000000000" pitchFamily="2" charset="2"/>
                <a:cs typeface="Wingdings" panose="05000000000000000000" pitchFamily="2" charset="2"/>
              </a:rPr>
              <a:t>The dataset had few missing values. We dropped those rows.</a:t>
            </a:r>
            <a:endParaRPr lang="en-IN" sz="1900" dirty="0">
              <a:effectLst/>
              <a:ea typeface="Wingdings" panose="05000000000000000000" pitchFamily="2" charset="2"/>
              <a:cs typeface="Wingdings" panose="05000000000000000000" pitchFamily="2" charset="2"/>
            </a:endParaRPr>
          </a:p>
          <a:p>
            <a:pPr>
              <a:spcBef>
                <a:spcPts val="945"/>
              </a:spcBef>
              <a:buSzPts val="1200"/>
              <a:tabLst>
                <a:tab pos="357505" algn="l"/>
              </a:tabLst>
            </a:pPr>
            <a:r>
              <a:rPr lang="en-US" sz="1900" dirty="0">
                <a:effectLst/>
                <a:ea typeface="Wingdings" panose="05000000000000000000" pitchFamily="2" charset="2"/>
                <a:cs typeface="Wingdings" panose="05000000000000000000" pitchFamily="2" charset="2"/>
              </a:rPr>
              <a:t>We visualized categorical variables with count plot and numerical target variable using boxplot.</a:t>
            </a:r>
            <a:endParaRPr lang="en-IN" sz="1900" dirty="0">
              <a:effectLst/>
              <a:ea typeface="Wingdings" panose="05000000000000000000" pitchFamily="2" charset="2"/>
              <a:cs typeface="Wingdings" panose="05000000000000000000" pitchFamily="2" charset="2"/>
            </a:endParaRPr>
          </a:p>
          <a:p>
            <a:pPr>
              <a:spcBef>
                <a:spcPts val="945"/>
              </a:spcBef>
              <a:buSzPts val="1200"/>
              <a:tabLst>
                <a:tab pos="357505" algn="l"/>
              </a:tabLst>
            </a:pPr>
            <a:r>
              <a:rPr lang="en-US" sz="1900" dirty="0">
                <a:effectLst/>
                <a:ea typeface="Wingdings" panose="05000000000000000000" pitchFamily="2" charset="2"/>
                <a:cs typeface="Wingdings" panose="05000000000000000000" pitchFamily="2" charset="2"/>
              </a:rPr>
              <a:t>Most of the features were numerical but given as object in terms of their representation, so manual processing was done.</a:t>
            </a:r>
            <a:endParaRPr lang="en-IN" sz="1900" dirty="0">
              <a:effectLst/>
              <a:ea typeface="Wingdings" panose="05000000000000000000" pitchFamily="2" charset="2"/>
              <a:cs typeface="Wingdings" panose="05000000000000000000" pitchFamily="2" charset="2"/>
            </a:endParaRPr>
          </a:p>
          <a:p>
            <a:pPr>
              <a:spcBef>
                <a:spcPts val="945"/>
              </a:spcBef>
              <a:buSzPts val="1200"/>
              <a:tabLst>
                <a:tab pos="357505" algn="l"/>
              </a:tabLst>
            </a:pPr>
            <a:r>
              <a:rPr lang="en-US" sz="1900" dirty="0">
                <a:effectLst/>
                <a:ea typeface="Wingdings" panose="05000000000000000000" pitchFamily="2" charset="2"/>
                <a:cs typeface="Wingdings" panose="05000000000000000000" pitchFamily="2" charset="2"/>
              </a:rPr>
              <a:t>We manually handled date, time and datetime field using custom functions.</a:t>
            </a:r>
            <a:endParaRPr lang="en-IN" sz="1900" dirty="0">
              <a:effectLst/>
              <a:ea typeface="Wingdings" panose="05000000000000000000" pitchFamily="2" charset="2"/>
              <a:cs typeface="Wingdings" panose="05000000000000000000" pitchFamily="2" charset="2"/>
            </a:endParaRPr>
          </a:p>
          <a:p>
            <a:pPr>
              <a:spcBef>
                <a:spcPts val="945"/>
              </a:spcBef>
              <a:buSzPts val="1200"/>
              <a:tabLst>
                <a:tab pos="357505" algn="l"/>
              </a:tabLst>
            </a:pPr>
            <a:r>
              <a:rPr lang="en-US" sz="1900" dirty="0">
                <a:effectLst/>
                <a:ea typeface="Wingdings" panose="05000000000000000000" pitchFamily="2" charset="2"/>
                <a:cs typeface="Wingdings" panose="05000000000000000000" pitchFamily="2" charset="2"/>
              </a:rPr>
              <a:t>We Extracted day and month as numerical value form date column.</a:t>
            </a:r>
            <a:endParaRPr lang="en-IN" sz="1900" dirty="0">
              <a:effectLst/>
              <a:ea typeface="Wingdings" panose="05000000000000000000" pitchFamily="2" charset="2"/>
              <a:cs typeface="Wingdings" panose="05000000000000000000" pitchFamily="2" charset="2"/>
            </a:endParaRPr>
          </a:p>
          <a:p>
            <a:pPr lvl="0">
              <a:spcBef>
                <a:spcPts val="205"/>
              </a:spcBef>
              <a:buSzPts val="1200"/>
              <a:tabLst>
                <a:tab pos="357505" algn="l"/>
              </a:tabLst>
            </a:pPr>
            <a:endParaRPr lang="en-US" sz="1800" dirty="0">
              <a:effectLst/>
              <a:latin typeface="Times New Roman" panose="02020603050405020304" pitchFamily="18" charset="0"/>
              <a:ea typeface="Wingdings" panose="05000000000000000000" pitchFamily="2" charset="2"/>
              <a:cs typeface="Wingdings" panose="05000000000000000000" pitchFamily="2" charset="2"/>
            </a:endParaRPr>
          </a:p>
          <a:p>
            <a:pPr marL="342900" lvl="0" indent="-342900">
              <a:spcBef>
                <a:spcPts val="205"/>
              </a:spcBef>
              <a:buSzPts val="1200"/>
              <a:buFont typeface="Wingdings" panose="05000000000000000000" pitchFamily="2" charset="2"/>
              <a:buChar char=""/>
              <a:tabLst>
                <a:tab pos="357505" algn="l"/>
              </a:tabLst>
            </a:pPr>
            <a:endParaRPr lang="en-IN" sz="1800" dirty="0">
              <a:effectLst/>
              <a:latin typeface="Times New Roman" panose="02020603050405020304" pitchFamily="18" charset="0"/>
              <a:ea typeface="Wingdings" panose="05000000000000000000" pitchFamily="2" charset="2"/>
              <a:cs typeface="Wingdings" panose="05000000000000000000" pitchFamily="2" charset="2"/>
            </a:endParaRPr>
          </a:p>
        </p:txBody>
      </p:sp>
      <p:pic>
        <p:nvPicPr>
          <p:cNvPr id="9" name="Picture 8">
            <a:extLst>
              <a:ext uri="{FF2B5EF4-FFF2-40B4-BE49-F238E27FC236}">
                <a16:creationId xmlns:a16="http://schemas.microsoft.com/office/drawing/2014/main" id="{8D975A70-A075-49B1-9F42-A1C3929FAC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7813" y="289412"/>
            <a:ext cx="1955884" cy="640537"/>
          </a:xfrm>
          <a:prstGeom prst="rect">
            <a:avLst/>
          </a:prstGeom>
        </p:spPr>
      </p:pic>
    </p:spTree>
    <p:extLst>
      <p:ext uri="{BB962C8B-B14F-4D97-AF65-F5344CB8AC3E}">
        <p14:creationId xmlns:p14="http://schemas.microsoft.com/office/powerpoint/2010/main" val="4008108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7CAF8-BF8C-4C74-958D-7147F2DFA865}"/>
              </a:ext>
            </a:extLst>
          </p:cNvPr>
          <p:cNvSpPr>
            <a:spLocks noGrp="1"/>
          </p:cNvSpPr>
          <p:nvPr>
            <p:ph type="title"/>
          </p:nvPr>
        </p:nvSpPr>
        <p:spPr>
          <a:xfrm>
            <a:off x="1171074" y="1396686"/>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92F7B65-7995-4A92-9D5E-0689797B5C8C}"/>
              </a:ext>
            </a:extLst>
          </p:cNvPr>
          <p:cNvSpPr>
            <a:spLocks noGrp="1"/>
          </p:cNvSpPr>
          <p:nvPr>
            <p:ph idx="1"/>
          </p:nvPr>
        </p:nvSpPr>
        <p:spPr>
          <a:xfrm>
            <a:off x="5370153" y="2463282"/>
            <a:ext cx="5536397" cy="2998032"/>
          </a:xfrm>
        </p:spPr>
        <p:txBody>
          <a:bodyPr>
            <a:normAutofit lnSpcReduction="10000"/>
          </a:bodyPr>
          <a:lstStyle/>
          <a:p>
            <a:r>
              <a:rPr lang="en-IN" sz="2000" dirty="0"/>
              <a:t>Most of the time and datetime columns needed data type conversion.</a:t>
            </a:r>
          </a:p>
          <a:p>
            <a:r>
              <a:rPr lang="en-IN" sz="2000" dirty="0"/>
              <a:t>Columns with high cardinality are dropped prior to modelling.</a:t>
            </a:r>
          </a:p>
          <a:p>
            <a:r>
              <a:rPr lang="en-IN" sz="2000" dirty="0"/>
              <a:t>Target data was right skewed.</a:t>
            </a:r>
          </a:p>
          <a:p>
            <a:r>
              <a:rPr lang="en-IN" sz="2000" dirty="0"/>
              <a:t>Repetitive entry was taken care of.</a:t>
            </a:r>
          </a:p>
          <a:p>
            <a:r>
              <a:rPr lang="en-IN" sz="2000" dirty="0"/>
              <a:t>Duplicates were removed.</a:t>
            </a:r>
          </a:p>
          <a:p>
            <a:r>
              <a:rPr lang="en-IN" sz="2000" dirty="0"/>
              <a:t>Feature removal was done post base model building.</a:t>
            </a:r>
          </a:p>
          <a:p>
            <a:endParaRPr lang="en-IN" sz="2000" dirty="0"/>
          </a:p>
          <a:p>
            <a:endParaRPr lang="en-IN" sz="2000" dirty="0"/>
          </a:p>
          <a:p>
            <a:endParaRPr lang="en-IN" sz="2000" dirty="0"/>
          </a:p>
        </p:txBody>
      </p:sp>
      <p:pic>
        <p:nvPicPr>
          <p:cNvPr id="9" name="Picture 8">
            <a:extLst>
              <a:ext uri="{FF2B5EF4-FFF2-40B4-BE49-F238E27FC236}">
                <a16:creationId xmlns:a16="http://schemas.microsoft.com/office/drawing/2014/main" id="{EBA60EF8-EC9A-46B9-A03E-E391921608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7813" y="289412"/>
            <a:ext cx="1955884" cy="640537"/>
          </a:xfrm>
          <a:prstGeom prst="rect">
            <a:avLst/>
          </a:prstGeom>
        </p:spPr>
      </p:pic>
    </p:spTree>
    <p:extLst>
      <p:ext uri="{BB962C8B-B14F-4D97-AF65-F5344CB8AC3E}">
        <p14:creationId xmlns:p14="http://schemas.microsoft.com/office/powerpoint/2010/main" val="229414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0B9A0A-42D4-4F91-BA4F-9A530695EA38}"/>
              </a:ext>
            </a:extLst>
          </p:cNvPr>
          <p:cNvSpPr>
            <a:spLocks noGrp="1"/>
          </p:cNvSpPr>
          <p:nvPr>
            <p:ph type="title"/>
          </p:nvPr>
        </p:nvSpPr>
        <p:spPr>
          <a:xfrm>
            <a:off x="635000" y="640823"/>
            <a:ext cx="3418659" cy="5583148"/>
          </a:xfrm>
        </p:spPr>
        <p:txBody>
          <a:bodyPr anchor="ctr">
            <a:normAutofit/>
          </a:bodyPr>
          <a:lstStyle/>
          <a:p>
            <a:r>
              <a:rPr lang="en-US" sz="5400" b="1" dirty="0"/>
              <a:t>RANDOM FOREST MODEL</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1D8E67F-73D6-4CF6-8419-4ADE5F4BADCD}"/>
              </a:ext>
            </a:extLst>
          </p:cNvPr>
          <p:cNvGraphicFramePr>
            <a:graphicFrameLocks noGrp="1"/>
          </p:cNvGraphicFramePr>
          <p:nvPr>
            <p:ph idx="1"/>
            <p:extLst>
              <p:ext uri="{D42A27DB-BD31-4B8C-83A1-F6EECF244321}">
                <p14:modId xmlns:p14="http://schemas.microsoft.com/office/powerpoint/2010/main" val="1715273798"/>
              </p:ext>
            </p:extLst>
          </p:nvPr>
        </p:nvGraphicFramePr>
        <p:xfrm>
          <a:off x="4648018" y="929949"/>
          <a:ext cx="6900512" cy="52470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E43A2941-BB00-4F88-AA57-9BC6AECB47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87813" y="289412"/>
            <a:ext cx="1955884" cy="640537"/>
          </a:xfrm>
          <a:prstGeom prst="rect">
            <a:avLst/>
          </a:prstGeom>
        </p:spPr>
      </p:pic>
    </p:spTree>
    <p:extLst>
      <p:ext uri="{BB962C8B-B14F-4D97-AF65-F5344CB8AC3E}">
        <p14:creationId xmlns:p14="http://schemas.microsoft.com/office/powerpoint/2010/main" val="605213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826F82-A1C5-48F5-973C-8255829D487B}"/>
              </a:ext>
            </a:extLst>
          </p:cNvPr>
          <p:cNvSpPr>
            <a:spLocks noGrp="1"/>
          </p:cNvSpPr>
          <p:nvPr>
            <p:ph type="title"/>
          </p:nvPr>
        </p:nvSpPr>
        <p:spPr>
          <a:xfrm>
            <a:off x="376098" y="640823"/>
            <a:ext cx="3677561" cy="5583148"/>
          </a:xfrm>
        </p:spPr>
        <p:txBody>
          <a:bodyPr anchor="ctr">
            <a:normAutofit/>
          </a:bodyPr>
          <a:lstStyle/>
          <a:p>
            <a:r>
              <a:rPr lang="en-US" sz="5400" b="1" dirty="0"/>
              <a:t>FEATURE EXTRACTION</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B6B96D6D-EA32-4898-9C9B-33A9C6D384FD}"/>
              </a:ext>
            </a:extLst>
          </p:cNvPr>
          <p:cNvSpPr>
            <a:spLocks noGrp="1"/>
          </p:cNvSpPr>
          <p:nvPr>
            <p:ph idx="1"/>
          </p:nvPr>
        </p:nvSpPr>
        <p:spPr>
          <a:xfrm>
            <a:off x="5150498" y="2220686"/>
            <a:ext cx="6203302" cy="3956277"/>
          </a:xfrm>
        </p:spPr>
        <p:txBody>
          <a:bodyPr>
            <a:normAutofit/>
          </a:bodyPr>
          <a:lstStyle/>
          <a:p>
            <a:r>
              <a:rPr lang="en-IN" sz="2000" dirty="0"/>
              <a:t>We utilized MLXTend library of Python and performed feature selection on the features of base model.</a:t>
            </a:r>
          </a:p>
          <a:p>
            <a:r>
              <a:rPr lang="en-IN" sz="2000" dirty="0"/>
              <a:t>After extracting those features we utilized RandomForestRegressor to fit the model gain using those selected features.</a:t>
            </a:r>
          </a:p>
        </p:txBody>
      </p:sp>
      <p:pic>
        <p:nvPicPr>
          <p:cNvPr id="8" name="Picture 7">
            <a:extLst>
              <a:ext uri="{FF2B5EF4-FFF2-40B4-BE49-F238E27FC236}">
                <a16:creationId xmlns:a16="http://schemas.microsoft.com/office/drawing/2014/main" id="{E5E6DCBA-5813-4791-851F-0457B99244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7813" y="289412"/>
            <a:ext cx="1955884" cy="640537"/>
          </a:xfrm>
          <a:prstGeom prst="rect">
            <a:avLst/>
          </a:prstGeom>
        </p:spPr>
      </p:pic>
    </p:spTree>
    <p:extLst>
      <p:ext uri="{BB962C8B-B14F-4D97-AF65-F5344CB8AC3E}">
        <p14:creationId xmlns:p14="http://schemas.microsoft.com/office/powerpoint/2010/main" val="1188515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826F82-A1C5-48F5-973C-8255829D487B}"/>
              </a:ext>
            </a:extLst>
          </p:cNvPr>
          <p:cNvSpPr>
            <a:spLocks noGrp="1"/>
          </p:cNvSpPr>
          <p:nvPr>
            <p:ph type="title"/>
          </p:nvPr>
        </p:nvSpPr>
        <p:spPr>
          <a:xfrm>
            <a:off x="376098" y="640823"/>
            <a:ext cx="3677561" cy="5583148"/>
          </a:xfrm>
        </p:spPr>
        <p:txBody>
          <a:bodyPr anchor="ctr">
            <a:normAutofit/>
          </a:bodyPr>
          <a:lstStyle/>
          <a:p>
            <a:r>
              <a:rPr lang="en-US" sz="5400" b="1" dirty="0"/>
              <a:t>Model Evaluation</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B6B96D6D-EA32-4898-9C9B-33A9C6D384FD}"/>
              </a:ext>
            </a:extLst>
          </p:cNvPr>
          <p:cNvSpPr>
            <a:spLocks noGrp="1"/>
          </p:cNvSpPr>
          <p:nvPr>
            <p:ph idx="1"/>
          </p:nvPr>
        </p:nvSpPr>
        <p:spPr>
          <a:xfrm>
            <a:off x="5150498" y="2006082"/>
            <a:ext cx="6203302" cy="4170881"/>
          </a:xfrm>
        </p:spPr>
        <p:txBody>
          <a:bodyPr>
            <a:normAutofit/>
          </a:bodyPr>
          <a:lstStyle/>
          <a:p>
            <a:r>
              <a:rPr lang="en-IN" sz="2000" dirty="0"/>
              <a:t>We evaluated the model based on R2 score,  Mean Absolute Error and Root Mean Squared Error.</a:t>
            </a:r>
          </a:p>
          <a:p>
            <a:r>
              <a:rPr lang="en-IN" sz="2000" dirty="0"/>
              <a:t>We performed the model evaluation on both Training and Test data that was split prior to model building in 4:1 ratio.</a:t>
            </a:r>
          </a:p>
          <a:p>
            <a:r>
              <a:rPr lang="en-IN" sz="2000" dirty="0"/>
              <a:t>We found our model to be generalizing well in both train and test data.</a:t>
            </a:r>
          </a:p>
          <a:p>
            <a:r>
              <a:rPr lang="en-IN" sz="2000" dirty="0"/>
              <a:t>We decided to take this model to production.</a:t>
            </a:r>
          </a:p>
        </p:txBody>
      </p:sp>
      <p:pic>
        <p:nvPicPr>
          <p:cNvPr id="6" name="Picture 5">
            <a:extLst>
              <a:ext uri="{FF2B5EF4-FFF2-40B4-BE49-F238E27FC236}">
                <a16:creationId xmlns:a16="http://schemas.microsoft.com/office/drawing/2014/main" id="{D6D2AE4E-EC2B-4A34-9D91-3FE13DE153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7813" y="289412"/>
            <a:ext cx="1955884" cy="640537"/>
          </a:xfrm>
          <a:prstGeom prst="rect">
            <a:avLst/>
          </a:prstGeom>
        </p:spPr>
      </p:pic>
    </p:spTree>
    <p:extLst>
      <p:ext uri="{BB962C8B-B14F-4D97-AF65-F5344CB8AC3E}">
        <p14:creationId xmlns:p14="http://schemas.microsoft.com/office/powerpoint/2010/main" val="653362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826F82-A1C5-48F5-973C-8255829D487B}"/>
              </a:ext>
            </a:extLst>
          </p:cNvPr>
          <p:cNvSpPr>
            <a:spLocks noGrp="1"/>
          </p:cNvSpPr>
          <p:nvPr>
            <p:ph type="title"/>
          </p:nvPr>
        </p:nvSpPr>
        <p:spPr>
          <a:xfrm>
            <a:off x="376098" y="640823"/>
            <a:ext cx="3677561" cy="5583148"/>
          </a:xfrm>
        </p:spPr>
        <p:txBody>
          <a:bodyPr anchor="ctr">
            <a:normAutofit/>
          </a:bodyPr>
          <a:lstStyle/>
          <a:p>
            <a:pPr algn="ctr"/>
            <a:r>
              <a:rPr lang="en-US" sz="5400" b="1" dirty="0"/>
              <a:t>Model</a:t>
            </a:r>
            <a:br>
              <a:rPr lang="en-US" sz="5400" b="1" dirty="0"/>
            </a:br>
            <a:r>
              <a:rPr lang="en-US" sz="5400" b="1" dirty="0"/>
              <a:t>Deployment</a:t>
            </a:r>
            <a:br>
              <a:rPr lang="en-US" sz="5400" b="1" dirty="0"/>
            </a:b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B6B96D6D-EA32-4898-9C9B-33A9C6D384FD}"/>
              </a:ext>
            </a:extLst>
          </p:cNvPr>
          <p:cNvSpPr>
            <a:spLocks noGrp="1"/>
          </p:cNvSpPr>
          <p:nvPr>
            <p:ph idx="1"/>
          </p:nvPr>
        </p:nvSpPr>
        <p:spPr>
          <a:xfrm>
            <a:off x="5150498" y="1903445"/>
            <a:ext cx="6203302" cy="4273518"/>
          </a:xfrm>
        </p:spPr>
        <p:txBody>
          <a:bodyPr>
            <a:normAutofit/>
          </a:bodyPr>
          <a:lstStyle/>
          <a:p>
            <a:r>
              <a:rPr lang="en-IN" sz="2000" dirty="0"/>
              <a:t>We created an Web UI based interface to take selected features as input from end user and use those features for prediction.</a:t>
            </a:r>
          </a:p>
          <a:p>
            <a:r>
              <a:rPr lang="en-IN" sz="2000" dirty="0"/>
              <a:t>We utilized Streamlit framework of Python for the interface generation.</a:t>
            </a:r>
          </a:p>
          <a:p>
            <a:r>
              <a:rPr lang="en-IN" sz="2000" dirty="0"/>
              <a:t>Upon successful test in local the application was further deployed in Google Cloud Platform so that it will also be accessible remotely by other users.</a:t>
            </a:r>
          </a:p>
          <a:p>
            <a:pPr marL="0" indent="0">
              <a:buNone/>
            </a:pPr>
            <a:endParaRPr lang="en-IN" sz="2000" dirty="0"/>
          </a:p>
        </p:txBody>
      </p:sp>
      <p:pic>
        <p:nvPicPr>
          <p:cNvPr id="6" name="Picture 5">
            <a:extLst>
              <a:ext uri="{FF2B5EF4-FFF2-40B4-BE49-F238E27FC236}">
                <a16:creationId xmlns:a16="http://schemas.microsoft.com/office/drawing/2014/main" id="{25BA9FC9-FF0E-421A-AD79-EA58DE497B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7813" y="289412"/>
            <a:ext cx="1955884" cy="640537"/>
          </a:xfrm>
          <a:prstGeom prst="rect">
            <a:avLst/>
          </a:prstGeom>
        </p:spPr>
      </p:pic>
    </p:spTree>
    <p:extLst>
      <p:ext uri="{BB962C8B-B14F-4D97-AF65-F5344CB8AC3E}">
        <p14:creationId xmlns:p14="http://schemas.microsoft.com/office/powerpoint/2010/main" val="1328013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826F82-A1C5-48F5-973C-8255829D487B}"/>
              </a:ext>
            </a:extLst>
          </p:cNvPr>
          <p:cNvSpPr>
            <a:spLocks noGrp="1"/>
          </p:cNvSpPr>
          <p:nvPr>
            <p:ph type="title"/>
          </p:nvPr>
        </p:nvSpPr>
        <p:spPr>
          <a:xfrm>
            <a:off x="376098" y="640823"/>
            <a:ext cx="3677561" cy="5583148"/>
          </a:xfrm>
        </p:spPr>
        <p:txBody>
          <a:bodyPr anchor="ctr">
            <a:normAutofit/>
          </a:bodyPr>
          <a:lstStyle/>
          <a:p>
            <a:pPr algn="ctr"/>
            <a:r>
              <a:rPr lang="en-US" sz="5400" b="1" dirty="0"/>
              <a:t>FAQs</a:t>
            </a:r>
            <a:br>
              <a:rPr lang="en-US" sz="5400" b="1" dirty="0"/>
            </a:b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B6B96D6D-EA32-4898-9C9B-33A9C6D384FD}"/>
              </a:ext>
            </a:extLst>
          </p:cNvPr>
          <p:cNvSpPr>
            <a:spLocks noGrp="1"/>
          </p:cNvSpPr>
          <p:nvPr>
            <p:ph idx="1"/>
          </p:nvPr>
        </p:nvSpPr>
        <p:spPr>
          <a:xfrm>
            <a:off x="5150498" y="1219361"/>
            <a:ext cx="6203302" cy="4957602"/>
          </a:xfrm>
        </p:spPr>
        <p:txBody>
          <a:bodyPr>
            <a:normAutofit fontScale="85000" lnSpcReduction="10000"/>
          </a:bodyPr>
          <a:lstStyle/>
          <a:p>
            <a:pPr marL="0" indent="0">
              <a:buNone/>
            </a:pPr>
            <a:r>
              <a:rPr lang="en-IN" sz="1700" dirty="0"/>
              <a:t>Q. </a:t>
            </a:r>
            <a:r>
              <a:rPr lang="en-IN" sz="1700" b="1" dirty="0"/>
              <a:t>What is the Data source you used?</a:t>
            </a:r>
          </a:p>
          <a:p>
            <a:pPr marL="0" indent="0">
              <a:buNone/>
            </a:pPr>
            <a:r>
              <a:rPr lang="en-IN" sz="1700" dirty="0"/>
              <a:t>Ans: </a:t>
            </a:r>
            <a:r>
              <a:rPr lang="en-US" sz="1700" dirty="0">
                <a:solidFill>
                  <a:srgbClr val="44536A"/>
                </a:solidFill>
                <a:effectLst/>
                <a:ea typeface="Times New Roman" panose="02020603050405020304" pitchFamily="18" charset="0"/>
                <a:hlinkClick r:id="rId2"/>
              </a:rPr>
              <a:t>https://www.kaggle.com/nikhilmittal/flight-fare-prediction-mh</a:t>
            </a:r>
            <a:r>
              <a:rPr lang="en-IN" sz="1700" dirty="0">
                <a:solidFill>
                  <a:srgbClr val="44536A"/>
                </a:solidFill>
                <a:effectLst/>
                <a:ea typeface="Times New Roman" panose="02020603050405020304" pitchFamily="18" charset="0"/>
              </a:rPr>
              <a:t>  (Kaggle repository )</a:t>
            </a:r>
          </a:p>
          <a:p>
            <a:pPr marL="0" indent="0">
              <a:buNone/>
            </a:pPr>
            <a:endParaRPr lang="en-IN" sz="1700" dirty="0">
              <a:solidFill>
                <a:srgbClr val="44536A"/>
              </a:solidFill>
              <a:effectLst/>
              <a:ea typeface="Times New Roman" panose="02020603050405020304" pitchFamily="18" charset="0"/>
            </a:endParaRPr>
          </a:p>
          <a:p>
            <a:pPr marL="0" indent="0">
              <a:buNone/>
            </a:pPr>
            <a:r>
              <a:rPr lang="en-IN" sz="1700" b="1" dirty="0">
                <a:solidFill>
                  <a:srgbClr val="44536A"/>
                </a:solidFill>
              </a:rPr>
              <a:t>Q. What type of data was present in the Dataset?</a:t>
            </a:r>
          </a:p>
          <a:p>
            <a:pPr marL="0" indent="0">
              <a:buNone/>
            </a:pPr>
            <a:r>
              <a:rPr lang="en-IN" sz="1700" dirty="0">
                <a:solidFill>
                  <a:srgbClr val="44536A"/>
                </a:solidFill>
              </a:rPr>
              <a:t>Ans: Mostly object type that was later converted to numerical and datetime .</a:t>
            </a:r>
          </a:p>
          <a:p>
            <a:pPr marL="0" indent="0">
              <a:buNone/>
            </a:pPr>
            <a:endParaRPr lang="en-IN" sz="1700" dirty="0">
              <a:solidFill>
                <a:srgbClr val="44536A"/>
              </a:solidFill>
            </a:endParaRPr>
          </a:p>
          <a:p>
            <a:pPr marL="0" indent="0">
              <a:buNone/>
            </a:pPr>
            <a:r>
              <a:rPr lang="en-IN" sz="1700" dirty="0">
                <a:solidFill>
                  <a:srgbClr val="44536A"/>
                </a:solidFill>
              </a:rPr>
              <a:t>Q. </a:t>
            </a:r>
            <a:r>
              <a:rPr lang="en-IN" sz="1700" b="1" dirty="0">
                <a:solidFill>
                  <a:srgbClr val="44536A"/>
                </a:solidFill>
              </a:rPr>
              <a:t>What Feature selection Technique you used?</a:t>
            </a:r>
          </a:p>
          <a:p>
            <a:pPr marL="0" indent="0">
              <a:buNone/>
            </a:pPr>
            <a:r>
              <a:rPr lang="en-IN" sz="1700" dirty="0">
                <a:solidFill>
                  <a:srgbClr val="44536A"/>
                </a:solidFill>
              </a:rPr>
              <a:t>Ans: We used Forward Sequential Feature Selector algorithm  for extracting features based on R2 score.</a:t>
            </a:r>
          </a:p>
          <a:p>
            <a:pPr marL="0" indent="0">
              <a:buNone/>
            </a:pPr>
            <a:endParaRPr lang="en-IN" sz="1700" dirty="0">
              <a:solidFill>
                <a:srgbClr val="44536A"/>
              </a:solidFill>
            </a:endParaRPr>
          </a:p>
          <a:p>
            <a:pPr marL="0" indent="0">
              <a:buNone/>
            </a:pPr>
            <a:r>
              <a:rPr lang="en-IN" sz="1700" b="1" dirty="0">
                <a:solidFill>
                  <a:srgbClr val="44536A"/>
                </a:solidFill>
              </a:rPr>
              <a:t>Q. What are the metrices used for model evaluation?</a:t>
            </a:r>
          </a:p>
          <a:p>
            <a:pPr marL="0" indent="0">
              <a:buNone/>
            </a:pPr>
            <a:r>
              <a:rPr lang="en-IN" sz="1700" dirty="0">
                <a:solidFill>
                  <a:srgbClr val="44536A"/>
                </a:solidFill>
              </a:rPr>
              <a:t>Ans: R2 score , MAE and RMSE.</a:t>
            </a:r>
          </a:p>
          <a:p>
            <a:pPr marL="0" indent="0">
              <a:buNone/>
            </a:pPr>
            <a:endParaRPr lang="en-IN" sz="1700" b="1" dirty="0">
              <a:solidFill>
                <a:srgbClr val="44536A"/>
              </a:solidFill>
            </a:endParaRPr>
          </a:p>
          <a:p>
            <a:pPr marL="0" indent="0">
              <a:buNone/>
            </a:pPr>
            <a:r>
              <a:rPr lang="en-IN" sz="1700" b="1" dirty="0">
                <a:solidFill>
                  <a:srgbClr val="44536A"/>
                </a:solidFill>
              </a:rPr>
              <a:t>Q. How do you know your model is generalized well?</a:t>
            </a:r>
          </a:p>
          <a:p>
            <a:pPr marL="0" indent="0">
              <a:buNone/>
            </a:pPr>
            <a:r>
              <a:rPr lang="en-IN" sz="1700" dirty="0">
                <a:solidFill>
                  <a:srgbClr val="44536A"/>
                </a:solidFill>
              </a:rPr>
              <a:t>Ans: We performed evaluation on both train and test data to ensure it is similar and high for both if not the same, so it generalizes well. Also we reduced few features based on feature engineering and high cardinality. </a:t>
            </a:r>
          </a:p>
          <a:p>
            <a:pPr marL="0" indent="0">
              <a:buNone/>
            </a:pPr>
            <a:endParaRPr lang="en-IN" sz="1400" dirty="0">
              <a:solidFill>
                <a:srgbClr val="44536A"/>
              </a:solidFill>
              <a:latin typeface="Times New Roman" panose="02020603050405020304" pitchFamily="18" charset="0"/>
            </a:endParaRPr>
          </a:p>
          <a:p>
            <a:pPr marL="0" indent="0">
              <a:buNone/>
            </a:pPr>
            <a:endParaRPr lang="en-IN" sz="1400" dirty="0">
              <a:solidFill>
                <a:srgbClr val="44536A"/>
              </a:solidFill>
              <a:latin typeface="Times New Roman" panose="02020603050405020304" pitchFamily="18" charset="0"/>
            </a:endParaRPr>
          </a:p>
          <a:p>
            <a:pPr marL="0" indent="0">
              <a:buNone/>
            </a:pPr>
            <a:endParaRPr lang="en-IN" sz="2000" dirty="0">
              <a:solidFill>
                <a:srgbClr val="44536A"/>
              </a:solidFill>
              <a:latin typeface="Times New Roman" panose="02020603050405020304" pitchFamily="18" charset="0"/>
            </a:endParaRPr>
          </a:p>
          <a:p>
            <a:pPr marL="0" indent="0">
              <a:buNone/>
            </a:pPr>
            <a:endParaRPr lang="en-IN" sz="2000" dirty="0">
              <a:solidFill>
                <a:srgbClr val="44536A"/>
              </a:solidFill>
              <a:latin typeface="Times New Roman" panose="02020603050405020304" pitchFamily="18" charset="0"/>
            </a:endParaRPr>
          </a:p>
        </p:txBody>
      </p:sp>
      <p:pic>
        <p:nvPicPr>
          <p:cNvPr id="6" name="Picture 5">
            <a:extLst>
              <a:ext uri="{FF2B5EF4-FFF2-40B4-BE49-F238E27FC236}">
                <a16:creationId xmlns:a16="http://schemas.microsoft.com/office/drawing/2014/main" id="{25BA9FC9-FF0E-421A-AD79-EA58DE497B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7813" y="289412"/>
            <a:ext cx="1955884" cy="640537"/>
          </a:xfrm>
          <a:prstGeom prst="rect">
            <a:avLst/>
          </a:prstGeom>
        </p:spPr>
      </p:pic>
    </p:spTree>
    <p:extLst>
      <p:ext uri="{BB962C8B-B14F-4D97-AF65-F5344CB8AC3E}">
        <p14:creationId xmlns:p14="http://schemas.microsoft.com/office/powerpoint/2010/main" val="1767261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781</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Segoe UI Black</vt:lpstr>
      <vt:lpstr>Times New Roman</vt:lpstr>
      <vt:lpstr>Wingdings</vt:lpstr>
      <vt:lpstr>Office Theme</vt:lpstr>
      <vt:lpstr>iNeuron Machine Learning Internship:  FLIGHT FARE PREDICTION</vt:lpstr>
      <vt:lpstr>OVERVIEW</vt:lpstr>
      <vt:lpstr>          DATA PREPROCESSING</vt:lpstr>
      <vt:lpstr>INSIGHT FROM DATA ANALYSIS</vt:lpstr>
      <vt:lpstr>RANDOM FOREST MODEL</vt:lpstr>
      <vt:lpstr>FEATURE EXTRACTION</vt:lpstr>
      <vt:lpstr>Model Evaluation</vt:lpstr>
      <vt:lpstr>Model Deployment </vt:lpstr>
      <vt:lpstr>FAQs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dc:creator>meet patel</dc:creator>
  <cp:lastModifiedBy>Anjum Hassan</cp:lastModifiedBy>
  <cp:revision>5</cp:revision>
  <dcterms:created xsi:type="dcterms:W3CDTF">2021-09-09T07:45:17Z</dcterms:created>
  <dcterms:modified xsi:type="dcterms:W3CDTF">2021-10-06T17:50:12Z</dcterms:modified>
</cp:coreProperties>
</file>