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86" r:id="rId5"/>
    <p:sldId id="260" r:id="rId6"/>
    <p:sldId id="282" r:id="rId7"/>
    <p:sldId id="283" r:id="rId8"/>
    <p:sldId id="284" r:id="rId9"/>
    <p:sldId id="287" r:id="rId10"/>
    <p:sldId id="288" r:id="rId11"/>
    <p:sldId id="265" r:id="rId12"/>
    <p:sldId id="266" r:id="rId13"/>
    <p:sldId id="267" r:id="rId14"/>
    <p:sldId id="279" r:id="rId15"/>
    <p:sldId id="269" r:id="rId16"/>
    <p:sldId id="271" r:id="rId17"/>
    <p:sldId id="272" r:id="rId18"/>
    <p:sldId id="273" r:id="rId19"/>
    <p:sldId id="274" r:id="rId20"/>
    <p:sldId id="280" r:id="rId21"/>
    <p:sldId id="281" r:id="rId22"/>
    <p:sldId id="275" r:id="rId23"/>
    <p:sldId id="276" r:id="rId24"/>
  </p:sldIdLst>
  <p:sldSz cx="12192000" cy="6858000"/>
  <p:notesSz cx="6858000" cy="9144000"/>
  <p:embeddedFontLst>
    <p:embeddedFont>
      <p:font typeface="Corbel" panose="020B05030202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8WCrzTpQglYwLfqfJppOEPCPD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98" autoAdjust="0"/>
  </p:normalViewPr>
  <p:slideViewPr>
    <p:cSldViewPr>
      <p:cViewPr varScale="1">
        <p:scale>
          <a:sx n="77" d="100"/>
          <a:sy n="77" d="100"/>
        </p:scale>
        <p:origin x="88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216969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294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e367da161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e367da161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065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b42f134b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b42f134b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3097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3b42f134b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3b42f134b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904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3b42f134b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3b42f134b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9572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3b42f134b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3b42f134b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845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432f58f55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432f58f55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682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8357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32f58f55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432f58f55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69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976d0575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976d0575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76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32182a67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32182a67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85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0062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1ffe300bd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1ffe300bd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54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9211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81973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b42f134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3b42f134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824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b42f134b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b42f134b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38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4"/>
          <p:cNvSpPr/>
          <p:nvPr/>
        </p:nvSpPr>
        <p:spPr>
          <a:xfrm>
            <a:off x="231140" y="243840"/>
            <a:ext cx="11724640" cy="6377939"/>
          </a:xfrm>
          <a:prstGeom prst="rect">
            <a:avLst/>
          </a:prstGeom>
          <a:solidFill>
            <a:schemeClr val="accent1"/>
          </a:solid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7200"/>
              <a:buFont typeface="Corbel"/>
              <a:buNone/>
              <a:defRPr sz="72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4"/>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16" name="Google Shape;16;p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FFFFFF"/>
                </a:solidFill>
                <a:latin typeface="Corbel"/>
                <a:ea typeface="Corbel"/>
                <a:cs typeface="Corbel"/>
                <a:sym typeface="Corbel"/>
              </a:defRPr>
            </a:lvl1pPr>
            <a:lvl2pPr marL="0" lvl="1" indent="0" algn="r">
              <a:spcBef>
                <a:spcPts val="0"/>
              </a:spcBef>
              <a:buNone/>
              <a:defRPr sz="1200" b="0" i="0" u="none" strike="noStrike" cap="none">
                <a:solidFill>
                  <a:srgbClr val="FFFFFF"/>
                </a:solidFill>
                <a:latin typeface="Corbel"/>
                <a:ea typeface="Corbel"/>
                <a:cs typeface="Corbel"/>
                <a:sym typeface="Corbel"/>
              </a:defRPr>
            </a:lvl2pPr>
            <a:lvl3pPr marL="0" lvl="2" indent="0" algn="r">
              <a:spcBef>
                <a:spcPts val="0"/>
              </a:spcBef>
              <a:buNone/>
              <a:defRPr sz="1200" b="0" i="0" u="none" strike="noStrike" cap="none">
                <a:solidFill>
                  <a:srgbClr val="FFFFFF"/>
                </a:solidFill>
                <a:latin typeface="Corbel"/>
                <a:ea typeface="Corbel"/>
                <a:cs typeface="Corbel"/>
                <a:sym typeface="Corbel"/>
              </a:defRPr>
            </a:lvl3pPr>
            <a:lvl4pPr marL="0" lvl="3" indent="0" algn="r">
              <a:spcBef>
                <a:spcPts val="0"/>
              </a:spcBef>
              <a:buNone/>
              <a:defRPr sz="1200" b="0" i="0" u="none" strike="noStrike" cap="none">
                <a:solidFill>
                  <a:srgbClr val="FFFFFF"/>
                </a:solidFill>
                <a:latin typeface="Corbel"/>
                <a:ea typeface="Corbel"/>
                <a:cs typeface="Corbel"/>
                <a:sym typeface="Corbel"/>
              </a:defRPr>
            </a:lvl4pPr>
            <a:lvl5pPr marL="0" lvl="4" indent="0" algn="r">
              <a:spcBef>
                <a:spcPts val="0"/>
              </a:spcBef>
              <a:buNone/>
              <a:defRPr sz="1200" b="0" i="0" u="none" strike="noStrike" cap="none">
                <a:solidFill>
                  <a:srgbClr val="FFFFFF"/>
                </a:solidFill>
                <a:latin typeface="Corbel"/>
                <a:ea typeface="Corbel"/>
                <a:cs typeface="Corbel"/>
                <a:sym typeface="Corbel"/>
              </a:defRPr>
            </a:lvl5pPr>
            <a:lvl6pPr marL="0" lvl="5" indent="0" algn="r">
              <a:spcBef>
                <a:spcPts val="0"/>
              </a:spcBef>
              <a:buNone/>
              <a:defRPr sz="1200" b="0" i="0" u="none" strike="noStrike" cap="none">
                <a:solidFill>
                  <a:srgbClr val="FFFFFF"/>
                </a:solidFill>
                <a:latin typeface="Corbel"/>
                <a:ea typeface="Corbel"/>
                <a:cs typeface="Corbel"/>
                <a:sym typeface="Corbel"/>
              </a:defRPr>
            </a:lvl6pPr>
            <a:lvl7pPr marL="0" lvl="6" indent="0" algn="r">
              <a:spcBef>
                <a:spcPts val="0"/>
              </a:spcBef>
              <a:buNone/>
              <a:defRPr sz="1200" b="0" i="0" u="none" strike="noStrike" cap="none">
                <a:solidFill>
                  <a:srgbClr val="FFFFFF"/>
                </a:solidFill>
                <a:latin typeface="Corbel"/>
                <a:ea typeface="Corbel"/>
                <a:cs typeface="Corbel"/>
                <a:sym typeface="Corbel"/>
              </a:defRPr>
            </a:lvl7pPr>
            <a:lvl8pPr marL="0" lvl="7" indent="0" algn="r">
              <a:spcBef>
                <a:spcPts val="0"/>
              </a:spcBef>
              <a:buNone/>
              <a:defRPr sz="1200" b="0" i="0" u="none" strike="noStrike" cap="none">
                <a:solidFill>
                  <a:srgbClr val="FFFFFF"/>
                </a:solidFill>
                <a:latin typeface="Corbel"/>
                <a:ea typeface="Corbel"/>
                <a:cs typeface="Corbel"/>
                <a:sym typeface="Corbel"/>
              </a:defRPr>
            </a:lvl8pPr>
            <a:lvl9pPr marL="0" lvl="8" indent="0" algn="r">
              <a:spcBef>
                <a:spcPts val="0"/>
              </a:spcBef>
              <a:buNone/>
              <a:defRPr sz="1200" b="0" i="0" u="none" strike="noStrike" cap="none">
                <a:solidFill>
                  <a:srgbClr val="FFFFFF"/>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4"/>
          <p:cNvCxnSpPr/>
          <p:nvPr/>
        </p:nvCxnSpPr>
        <p:spPr>
          <a:xfrm>
            <a:off x="1978660" y="3733800"/>
            <a:ext cx="8229601" cy="0"/>
          </a:xfrm>
          <a:prstGeom prst="straightConnector1">
            <a:avLst/>
          </a:prstGeom>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4060136" y="-859736"/>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1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1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23" name="Google Shape;23;p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accent1"/>
              </a:buClr>
              <a:buSzPts val="7200"/>
              <a:buFont typeface="Corbel"/>
              <a:buNone/>
              <a:defRPr sz="7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29" name="Google Shape;29;p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2" name="Google Shape;32;p6"/>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6" name="Google Shape;36;p7"/>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7" name="Google Shape;37;p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3" name="Google Shape;43;p8"/>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4" name="Google Shape;44;p8"/>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5" name="Google Shape;45;p8"/>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6" name="Google Shape;46;p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1" name="Google Shape;61;p11"/>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2" name="Google Shape;62;p1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2"/>
          <p:cNvSpPr>
            <a:spLocks noGrp="1"/>
          </p:cNvSpPr>
          <p:nvPr>
            <p:ph type="pic" idx="2"/>
          </p:nvPr>
        </p:nvSpPr>
        <p:spPr>
          <a:xfrm>
            <a:off x="5413248" y="1069847"/>
            <a:ext cx="6099048" cy="4800600"/>
          </a:xfrm>
          <a:prstGeom prst="rect">
            <a:avLst/>
          </a:prstGeom>
          <a:noFill/>
          <a:ln>
            <a:noFill/>
          </a:ln>
        </p:spPr>
      </p:sp>
      <p:sp>
        <p:nvSpPr>
          <p:cNvPr id="68" name="Google Shape;68;p12"/>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1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3"/>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3"/>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9" name="Google Shape;9;p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1"/>
                </a:solidFill>
                <a:latin typeface="Corbel"/>
                <a:ea typeface="Corbel"/>
                <a:cs typeface="Corbel"/>
                <a:sym typeface="Corbel"/>
              </a:defRPr>
            </a:lvl1pPr>
            <a:lvl2pPr marL="0" marR="0" lvl="1" indent="0" algn="r" rtl="0">
              <a:spcBef>
                <a:spcPts val="0"/>
              </a:spcBef>
              <a:buNone/>
              <a:defRPr sz="1200" b="0" i="0" u="none" strike="noStrike" cap="none">
                <a:solidFill>
                  <a:schemeClr val="accent1"/>
                </a:solidFill>
                <a:latin typeface="Corbel"/>
                <a:ea typeface="Corbel"/>
                <a:cs typeface="Corbel"/>
                <a:sym typeface="Corbel"/>
              </a:defRPr>
            </a:lvl2pPr>
            <a:lvl3pPr marL="0" marR="0" lvl="2" indent="0" algn="r" rtl="0">
              <a:spcBef>
                <a:spcPts val="0"/>
              </a:spcBef>
              <a:buNone/>
              <a:defRPr sz="1200" b="0" i="0" u="none" strike="noStrike" cap="none">
                <a:solidFill>
                  <a:schemeClr val="accent1"/>
                </a:solidFill>
                <a:latin typeface="Corbel"/>
                <a:ea typeface="Corbel"/>
                <a:cs typeface="Corbel"/>
                <a:sym typeface="Corbel"/>
              </a:defRPr>
            </a:lvl3pPr>
            <a:lvl4pPr marL="0" marR="0" lvl="3" indent="0" algn="r" rtl="0">
              <a:spcBef>
                <a:spcPts val="0"/>
              </a:spcBef>
              <a:buNone/>
              <a:defRPr sz="1200" b="0" i="0" u="none" strike="noStrike" cap="none">
                <a:solidFill>
                  <a:schemeClr val="accent1"/>
                </a:solidFill>
                <a:latin typeface="Corbel"/>
                <a:ea typeface="Corbel"/>
                <a:cs typeface="Corbel"/>
                <a:sym typeface="Corbel"/>
              </a:defRPr>
            </a:lvl4pPr>
            <a:lvl5pPr marL="0" marR="0" lvl="4" indent="0" algn="r" rtl="0">
              <a:spcBef>
                <a:spcPts val="0"/>
              </a:spcBef>
              <a:buNone/>
              <a:defRPr sz="1200" b="0" i="0" u="none" strike="noStrike" cap="none">
                <a:solidFill>
                  <a:schemeClr val="accent1"/>
                </a:solidFill>
                <a:latin typeface="Corbel"/>
                <a:ea typeface="Corbel"/>
                <a:cs typeface="Corbel"/>
                <a:sym typeface="Corbel"/>
              </a:defRPr>
            </a:lvl5pPr>
            <a:lvl6pPr marL="0" marR="0" lvl="5" indent="0" algn="r" rtl="0">
              <a:spcBef>
                <a:spcPts val="0"/>
              </a:spcBef>
              <a:buNone/>
              <a:defRPr sz="1200" b="0" i="0" u="none" strike="noStrike" cap="none">
                <a:solidFill>
                  <a:schemeClr val="accent1"/>
                </a:solidFill>
                <a:latin typeface="Corbel"/>
                <a:ea typeface="Corbel"/>
                <a:cs typeface="Corbel"/>
                <a:sym typeface="Corbel"/>
              </a:defRPr>
            </a:lvl6pPr>
            <a:lvl7pPr marL="0" marR="0" lvl="6" indent="0" algn="r" rtl="0">
              <a:spcBef>
                <a:spcPts val="0"/>
              </a:spcBef>
              <a:buNone/>
              <a:defRPr sz="1200" b="0" i="0" u="none" strike="noStrike" cap="none">
                <a:solidFill>
                  <a:schemeClr val="accent1"/>
                </a:solidFill>
                <a:latin typeface="Corbel"/>
                <a:ea typeface="Corbel"/>
                <a:cs typeface="Corbel"/>
                <a:sym typeface="Corbel"/>
              </a:defRPr>
            </a:lvl7pPr>
            <a:lvl8pPr marL="0" marR="0" lvl="7" indent="0" algn="r" rtl="0">
              <a:spcBef>
                <a:spcPts val="0"/>
              </a:spcBef>
              <a:buNone/>
              <a:defRPr sz="1200" b="0" i="0" u="none" strike="noStrike" cap="none">
                <a:solidFill>
                  <a:schemeClr val="accent1"/>
                </a:solidFill>
                <a:latin typeface="Corbel"/>
                <a:ea typeface="Corbel"/>
                <a:cs typeface="Corbel"/>
                <a:sym typeface="Corbel"/>
              </a:defRPr>
            </a:lvl8pPr>
            <a:lvl9pPr marL="0" marR="0" lvl="8" indent="0" algn="r" rtl="0">
              <a:spcBef>
                <a:spcPts val="0"/>
              </a:spcBef>
              <a:buNone/>
              <a:defRPr sz="12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73550" y="695925"/>
            <a:ext cx="11844900" cy="9102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FFFFF"/>
              </a:buClr>
              <a:buSzPts val="6480"/>
              <a:buFont typeface="Corbel"/>
              <a:buNone/>
            </a:pPr>
            <a:r>
              <a:rPr lang="en-US" sz="3870" dirty="0"/>
              <a:t>REAL TIME CAR PARKING OCCUPANCY PREDICTION SYSTEM</a:t>
            </a:r>
            <a:endParaRPr sz="3870" dirty="0"/>
          </a:p>
        </p:txBody>
      </p:sp>
      <p:sp>
        <p:nvSpPr>
          <p:cNvPr id="89" name="Google Shape;89;p1"/>
          <p:cNvSpPr txBox="1">
            <a:spLocks noGrp="1"/>
          </p:cNvSpPr>
          <p:nvPr>
            <p:ph type="subTitle" idx="1"/>
          </p:nvPr>
        </p:nvSpPr>
        <p:spPr>
          <a:xfrm>
            <a:off x="1709525" y="3869620"/>
            <a:ext cx="8767800" cy="2204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r>
              <a:rPr lang="en-US" dirty="0"/>
              <a:t>Hassan Arif (193880)</a:t>
            </a:r>
            <a:endParaRPr dirty="0"/>
          </a:p>
          <a:p>
            <a:pPr marL="0" lvl="0" indent="0" algn="ctr" rtl="0">
              <a:lnSpc>
                <a:spcPct val="90000"/>
              </a:lnSpc>
              <a:spcBef>
                <a:spcPts val="0"/>
              </a:spcBef>
              <a:spcAft>
                <a:spcPts val="0"/>
              </a:spcAft>
              <a:buSzPts val="1760"/>
              <a:buNone/>
            </a:pPr>
            <a:r>
              <a:rPr lang="en-US" dirty="0"/>
              <a:t>Program: MPhil-CS</a:t>
            </a:r>
            <a:endParaRPr dirty="0"/>
          </a:p>
          <a:p>
            <a:pPr marL="0" lvl="0" indent="0" algn="ctr" rtl="0">
              <a:lnSpc>
                <a:spcPct val="90000"/>
              </a:lnSpc>
              <a:spcBef>
                <a:spcPts val="0"/>
              </a:spcBef>
              <a:spcAft>
                <a:spcPts val="0"/>
              </a:spcAft>
              <a:buSzPts val="1760"/>
              <a:buNone/>
            </a:pPr>
            <a:endParaRPr dirty="0"/>
          </a:p>
          <a:p>
            <a:pPr marL="0" lvl="0" indent="0" algn="ctr" rtl="0">
              <a:lnSpc>
                <a:spcPct val="90000"/>
              </a:lnSpc>
              <a:spcBef>
                <a:spcPts val="0"/>
              </a:spcBef>
              <a:spcAft>
                <a:spcPts val="0"/>
              </a:spcAft>
              <a:buSzPts val="1760"/>
              <a:buNone/>
            </a:pPr>
            <a:r>
              <a:rPr lang="en-US" dirty="0"/>
              <a:t>Supervised BY: </a:t>
            </a:r>
            <a:endParaRPr dirty="0"/>
          </a:p>
          <a:p>
            <a:pPr marL="0" lvl="0" indent="0" algn="ctr" rtl="0">
              <a:lnSpc>
                <a:spcPct val="90000"/>
              </a:lnSpc>
              <a:spcBef>
                <a:spcPts val="0"/>
              </a:spcBef>
              <a:spcAft>
                <a:spcPts val="0"/>
              </a:spcAft>
              <a:buSzPts val="1760"/>
              <a:buNone/>
            </a:pPr>
            <a:r>
              <a:rPr lang="en-US" dirty="0"/>
              <a:t>Dr. Mazhar Bukhari</a:t>
            </a:r>
            <a:endParaRPr dirty="0"/>
          </a:p>
          <a:p>
            <a:pPr marL="0" lvl="0" indent="0" algn="ctr" rtl="0">
              <a:lnSpc>
                <a:spcPct val="90000"/>
              </a:lnSpc>
              <a:spcBef>
                <a:spcPts val="0"/>
              </a:spcBef>
              <a:spcAft>
                <a:spcPts val="0"/>
              </a:spcAft>
              <a:buSzPts val="1760"/>
              <a:buNone/>
            </a:pPr>
            <a:r>
              <a:rPr lang="en-US" dirty="0"/>
              <a:t>Head of Department</a:t>
            </a:r>
            <a:endParaRPr dirty="0"/>
          </a:p>
        </p:txBody>
      </p:sp>
      <p:pic>
        <p:nvPicPr>
          <p:cNvPr id="90" name="Google Shape;90;p1"/>
          <p:cNvPicPr preferRelativeResize="0"/>
          <p:nvPr/>
        </p:nvPicPr>
        <p:blipFill rotWithShape="1">
          <a:blip r:embed="rId3">
            <a:alphaModFix/>
          </a:blip>
          <a:srcRect/>
          <a:stretch/>
        </p:blipFill>
        <p:spPr>
          <a:xfrm>
            <a:off x="5199433" y="2231421"/>
            <a:ext cx="1615947" cy="13870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44770171"/>
              </p:ext>
            </p:extLst>
          </p:nvPr>
        </p:nvGraphicFramePr>
        <p:xfrm>
          <a:off x="1199456" y="2359067"/>
          <a:ext cx="9937104" cy="2150053"/>
        </p:xfrm>
        <a:graphic>
          <a:graphicData uri="http://schemas.openxmlformats.org/drawingml/2006/table">
            <a:tbl>
              <a:tblPr firstRow="1" bandRow="1">
                <a:tableStyleId>{5C22544A-7EE6-4342-B048-85BDC9FD1C3A}</a:tableStyleId>
              </a:tblPr>
              <a:tblGrid>
                <a:gridCol w="3744416"/>
                <a:gridCol w="6192688"/>
              </a:tblGrid>
              <a:tr h="438130">
                <a:tc gridSpan="2">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chemeClr val="lt1"/>
                          </a:solidFill>
                          <a:effectLst/>
                          <a:latin typeface="+mn-lt"/>
                          <a:ea typeface="+mn-ea"/>
                          <a:cs typeface="+mn-cs"/>
                          <a:sym typeface="Arial"/>
                        </a:rPr>
                        <a:t>Automated Vehicle Parking Occupancy Detection in Real-Time</a:t>
                      </a:r>
                      <a:endParaRPr lang="en-US" sz="1600" b="1" dirty="0" smtClean="0"/>
                    </a:p>
                  </a:txBody>
                  <a:tcPr/>
                </a:tc>
                <a:tc hMerge="1">
                  <a:txBody>
                    <a:bodyPr/>
                    <a:lstStyle/>
                    <a:p>
                      <a:endParaRPr lang="en-US"/>
                    </a:p>
                  </a:txBody>
                  <a:tcPr/>
                </a:tc>
              </a:tr>
              <a:tr h="353958">
                <a:tc gridSpan="2">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dk1"/>
                          </a:solidFill>
                          <a:effectLst/>
                          <a:latin typeface="+mn-lt"/>
                          <a:ea typeface="+mn-ea"/>
                          <a:cs typeface="+mn-cs"/>
                          <a:sym typeface="Arial"/>
                        </a:rPr>
                        <a:t>Authors: </a:t>
                      </a:r>
                      <a:r>
                        <a:rPr lang="en-US" sz="1400" b="0" i="0" u="none" strike="noStrike" cap="none" dirty="0" err="1" smtClean="0">
                          <a:solidFill>
                            <a:schemeClr val="dk1"/>
                          </a:solidFill>
                          <a:effectLst/>
                          <a:latin typeface="+mn-lt"/>
                          <a:ea typeface="+mn-ea"/>
                          <a:cs typeface="+mn-cs"/>
                          <a:sym typeface="Arial"/>
                        </a:rPr>
                        <a:t>Heshan</a:t>
                      </a:r>
                      <a:r>
                        <a:rPr lang="en-US" sz="1400" b="0" i="0" u="none" strike="noStrike" cap="none" dirty="0" smtClean="0">
                          <a:solidFill>
                            <a:schemeClr val="dk1"/>
                          </a:solidFill>
                          <a:effectLst/>
                          <a:latin typeface="+mn-lt"/>
                          <a:ea typeface="+mn-ea"/>
                          <a:cs typeface="+mn-cs"/>
                          <a:sym typeface="Arial"/>
                        </a:rPr>
                        <a:t> </a:t>
                      </a:r>
                      <a:r>
                        <a:rPr lang="en-US" sz="1400" b="0" i="0" u="none" strike="noStrike" cap="none" dirty="0" err="1" smtClean="0">
                          <a:solidFill>
                            <a:schemeClr val="dk1"/>
                          </a:solidFill>
                          <a:effectLst/>
                          <a:latin typeface="+mn-lt"/>
                          <a:ea typeface="+mn-ea"/>
                          <a:cs typeface="+mn-cs"/>
                          <a:sym typeface="Arial"/>
                        </a:rPr>
                        <a:t>Padmasiri</a:t>
                      </a:r>
                      <a:r>
                        <a:rPr lang="en-US" sz="1400" b="0" i="0" u="none" strike="noStrike" cap="none" dirty="0" smtClean="0">
                          <a:solidFill>
                            <a:schemeClr val="dk1"/>
                          </a:solidFill>
                          <a:effectLst/>
                          <a:latin typeface="+mn-lt"/>
                          <a:ea typeface="+mn-ea"/>
                          <a:cs typeface="+mn-cs"/>
                          <a:sym typeface="Arial"/>
                        </a:rPr>
                        <a:t>, </a:t>
                      </a:r>
                      <a:r>
                        <a:rPr lang="en-US" sz="1400" b="0" i="0" u="none" strike="noStrike" cap="none" dirty="0" err="1" smtClean="0">
                          <a:solidFill>
                            <a:schemeClr val="dk1"/>
                          </a:solidFill>
                          <a:effectLst/>
                          <a:latin typeface="+mn-lt"/>
                          <a:ea typeface="+mn-ea"/>
                          <a:cs typeface="+mn-cs"/>
                          <a:sym typeface="Arial"/>
                        </a:rPr>
                        <a:t>Chamath</a:t>
                      </a:r>
                      <a:r>
                        <a:rPr lang="en-US" sz="1400" b="0" i="0" u="none" strike="noStrike" cap="none" dirty="0" smtClean="0">
                          <a:solidFill>
                            <a:schemeClr val="dk1"/>
                          </a:solidFill>
                          <a:effectLst/>
                          <a:latin typeface="+mn-lt"/>
                          <a:ea typeface="+mn-ea"/>
                          <a:cs typeface="+mn-cs"/>
                          <a:sym typeface="Arial"/>
                        </a:rPr>
                        <a:t> </a:t>
                      </a:r>
                      <a:r>
                        <a:rPr lang="en-US" sz="1400" b="0" i="0" u="none" strike="noStrike" cap="none" dirty="0" err="1" smtClean="0">
                          <a:solidFill>
                            <a:schemeClr val="dk1"/>
                          </a:solidFill>
                          <a:effectLst/>
                          <a:latin typeface="+mn-lt"/>
                          <a:ea typeface="+mn-ea"/>
                          <a:cs typeface="+mn-cs"/>
                          <a:sym typeface="Arial"/>
                        </a:rPr>
                        <a:t>Abeysinghe</a:t>
                      </a:r>
                      <a:r>
                        <a:rPr lang="en-US" sz="1400" b="0" i="0" u="none" strike="noStrike" cap="none" dirty="0" smtClean="0">
                          <a:solidFill>
                            <a:schemeClr val="dk1"/>
                          </a:solidFill>
                          <a:effectLst/>
                          <a:latin typeface="+mn-lt"/>
                          <a:ea typeface="+mn-ea"/>
                          <a:cs typeface="+mn-cs"/>
                          <a:sym typeface="Arial"/>
                        </a:rPr>
                        <a:t>, et al.</a:t>
                      </a:r>
                      <a:endParaRPr lang="en-US" dirty="0" smtClean="0"/>
                    </a:p>
                  </a:txBody>
                  <a:tcPr/>
                </a:tc>
                <a:tc hMerge="1">
                  <a:txBody>
                    <a:bodyPr/>
                    <a:lstStyle/>
                    <a:p>
                      <a:endParaRPr lang="en-US" dirty="0"/>
                    </a:p>
                  </a:txBody>
                  <a:tcPr/>
                </a:tc>
              </a:tr>
              <a:tr h="321645">
                <a:tc>
                  <a:txBody>
                    <a:bodyPr/>
                    <a:lstStyle/>
                    <a:p>
                      <a:pPr algn="l"/>
                      <a:r>
                        <a:rPr lang="en-US" sz="1400" b="1" i="0" u="none" strike="noStrike" cap="none" dirty="0" smtClean="0">
                          <a:solidFill>
                            <a:schemeClr val="dk1"/>
                          </a:solidFill>
                          <a:effectLst/>
                          <a:latin typeface="+mn-lt"/>
                          <a:ea typeface="+mn-ea"/>
                          <a:cs typeface="+mn-cs"/>
                          <a:sym typeface="Arial"/>
                        </a:rPr>
                        <a:t>Limitation</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Description</a:t>
                      </a:r>
                      <a:endParaRPr lang="en-US" dirty="0"/>
                    </a:p>
                  </a:txBody>
                  <a:tcPr/>
                </a:tc>
              </a:tr>
              <a:tr h="436153">
                <a:tc>
                  <a:txBody>
                    <a:bodyPr/>
                    <a:lstStyle/>
                    <a:p>
                      <a:r>
                        <a:rPr lang="en-US" sz="1400" b="0" i="0" u="none" strike="noStrike" cap="none" dirty="0" smtClean="0">
                          <a:solidFill>
                            <a:schemeClr val="dk1"/>
                          </a:solidFill>
                          <a:effectLst/>
                          <a:latin typeface="+mn-lt"/>
                          <a:ea typeface="+mn-ea"/>
                          <a:cs typeface="+mn-cs"/>
                          <a:sym typeface="Arial"/>
                        </a:rPr>
                        <a:t>Limited Night-Time Operation</a:t>
                      </a:r>
                      <a:endParaRPr lang="en-US" b="0" dirty="0"/>
                    </a:p>
                  </a:txBody>
                  <a:tcPr/>
                </a:tc>
                <a:tc>
                  <a:txBody>
                    <a:bodyPr/>
                    <a:lstStyle/>
                    <a:p>
                      <a:pPr fontAlgn="base"/>
                      <a:r>
                        <a:rPr lang="en-US" sz="1400" b="0" i="0" u="none" strike="noStrike" cap="none" dirty="0" smtClean="0">
                          <a:solidFill>
                            <a:schemeClr val="dk1"/>
                          </a:solidFill>
                          <a:effectLst/>
                          <a:latin typeface="+mn-lt"/>
                          <a:ea typeface="+mn-ea"/>
                          <a:cs typeface="+mn-cs"/>
                          <a:sym typeface="Arial"/>
                        </a:rPr>
                        <a:t>The system hasn't been tested for night-time operation due to the lack of a supportive dataset, potentially limiting its use in low-light conditions.</a:t>
                      </a:r>
                      <a:endParaRPr lang="en-US" b="0" dirty="0">
                        <a:solidFill>
                          <a:schemeClr val="tx1"/>
                        </a:solidFill>
                        <a:effectLst/>
                      </a:endParaRPr>
                    </a:p>
                  </a:txBody>
                  <a:tcPr anchor="ctr"/>
                </a:tc>
              </a:tr>
              <a:tr h="489952">
                <a:tc>
                  <a:txBody>
                    <a:bodyPr/>
                    <a:lstStyle/>
                    <a:p>
                      <a:r>
                        <a:rPr lang="en-US" sz="1400" b="0" i="0" u="none" strike="noStrike" cap="none" dirty="0" smtClean="0">
                          <a:solidFill>
                            <a:schemeClr val="dk1"/>
                          </a:solidFill>
                          <a:effectLst/>
                          <a:latin typeface="+mn-lt"/>
                          <a:ea typeface="+mn-ea"/>
                          <a:cs typeface="+mn-cs"/>
                          <a:sym typeface="Arial"/>
                        </a:rPr>
                        <a:t>Dataset Limitations</a:t>
                      </a:r>
                      <a:endParaRPr lang="en-US" b="0" dirty="0"/>
                    </a:p>
                  </a:txBody>
                  <a:tcPr/>
                </a:tc>
                <a:tc>
                  <a:txBody>
                    <a:bodyPr/>
                    <a:lstStyle/>
                    <a:p>
                      <a:pPr fontAlgn="base"/>
                      <a:r>
                        <a:rPr lang="en-US" dirty="0">
                          <a:effectLst/>
                        </a:rPr>
                        <a:t>The system's performance is affected by the limited size and scope of the training dataset, which may reduce accuracy in real-world scenarios.</a:t>
                      </a:r>
                    </a:p>
                  </a:txBody>
                  <a:tcPr anchor="ctr"/>
                </a:tc>
              </a:tr>
            </a:tbl>
          </a:graphicData>
        </a:graphic>
      </p:graphicFrame>
    </p:spTree>
    <p:extLst>
      <p:ext uri="{BB962C8B-B14F-4D97-AF65-F5344CB8AC3E}">
        <p14:creationId xmlns:p14="http://schemas.microsoft.com/office/powerpoint/2010/main" val="162518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3b42f134b1_0_5"/>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lnSpc>
                <a:spcPct val="150000"/>
              </a:lnSpc>
              <a:spcBef>
                <a:spcPts val="1400"/>
              </a:spcBef>
              <a:spcAft>
                <a:spcPts val="0"/>
              </a:spcAft>
              <a:buClr>
                <a:schemeClr val="dk1"/>
              </a:buClr>
              <a:buSzPts val="1100"/>
              <a:buFont typeface="Arial"/>
              <a:buNone/>
            </a:pPr>
            <a:r>
              <a:rPr lang="en-US" u="sng" dirty="0" smtClean="0"/>
              <a:t>Problem Statement</a:t>
            </a:r>
            <a:endParaRPr dirty="0"/>
          </a:p>
        </p:txBody>
      </p:sp>
      <p:sp>
        <p:nvSpPr>
          <p:cNvPr id="143" name="Google Shape;143;g23b42f134b1_0_5"/>
          <p:cNvSpPr txBox="1">
            <a:spLocks noGrp="1"/>
          </p:cNvSpPr>
          <p:nvPr>
            <p:ph type="body" idx="1"/>
          </p:nvPr>
        </p:nvSpPr>
        <p:spPr>
          <a:xfrm>
            <a:off x="1143000" y="2057400"/>
            <a:ext cx="9873000" cy="4038600"/>
          </a:xfrm>
          <a:prstGeom prst="rect">
            <a:avLst/>
          </a:prstGeom>
        </p:spPr>
        <p:txBody>
          <a:bodyPr spcFirstLastPara="1" wrap="square" lIns="91425" tIns="45700" rIns="91425" bIns="45700" anchor="t" anchorCtr="0">
            <a:normAutofit/>
          </a:bodyPr>
          <a:lstStyle/>
          <a:p>
            <a:pPr marL="137160" indent="0" algn="just">
              <a:lnSpc>
                <a:spcPct val="150000"/>
              </a:lnSpc>
              <a:buNone/>
            </a:pPr>
            <a:r>
              <a:rPr lang="en-US" sz="2000" dirty="0"/>
              <a:t>Urban parking management faces growing challenges due to increased vehicle numbers and limited parking space. Existing parking slot detection models encounter limitations in low-light and obstructed conditions. This study explores the potential of deep learning to improve urban parking management and traffic flow.</a:t>
            </a:r>
          </a:p>
          <a:p>
            <a:pPr marL="137160" indent="0" algn="just">
              <a:lnSpc>
                <a:spcPct val="150000"/>
              </a:lnSpc>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3b42f134b1_0_10"/>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lnSpc>
                <a:spcPct val="150000"/>
              </a:lnSpc>
              <a:spcBef>
                <a:spcPts val="1400"/>
              </a:spcBef>
              <a:spcAft>
                <a:spcPts val="0"/>
              </a:spcAft>
              <a:buClr>
                <a:schemeClr val="dk1"/>
              </a:buClr>
              <a:buSzPts val="1100"/>
              <a:buFont typeface="Arial"/>
              <a:buNone/>
            </a:pPr>
            <a:r>
              <a:rPr lang="en-US" u="sng" dirty="0"/>
              <a:t>Research Questions</a:t>
            </a:r>
            <a:endParaRPr dirty="0"/>
          </a:p>
        </p:txBody>
      </p:sp>
      <p:sp>
        <p:nvSpPr>
          <p:cNvPr id="149" name="Google Shape;149;g23b42f134b1_0_10"/>
          <p:cNvSpPr txBox="1">
            <a:spLocks noGrp="1"/>
          </p:cNvSpPr>
          <p:nvPr>
            <p:ph type="body" idx="1"/>
          </p:nvPr>
        </p:nvSpPr>
        <p:spPr>
          <a:xfrm>
            <a:off x="1143000" y="1859050"/>
            <a:ext cx="9873000" cy="4381800"/>
          </a:xfrm>
          <a:prstGeom prst="rect">
            <a:avLst/>
          </a:prstGeom>
        </p:spPr>
        <p:txBody>
          <a:bodyPr spcFirstLastPara="1" wrap="square" lIns="91425" tIns="45700" rIns="91425" bIns="45700" anchor="t" anchorCtr="0">
            <a:normAutofit/>
          </a:bodyPr>
          <a:lstStyle/>
          <a:p>
            <a:pPr lvl="0" indent="-369728" algn="just">
              <a:lnSpc>
                <a:spcPct val="95000"/>
              </a:lnSpc>
              <a:buSzPct val="72000"/>
              <a:buChar char="●"/>
            </a:pPr>
            <a:r>
              <a:rPr lang="en-US" sz="2000" dirty="0"/>
              <a:t>How can the performance of the model be improved</a:t>
            </a:r>
            <a:r>
              <a:rPr lang="en-US" sz="2000" dirty="0" smtClean="0"/>
              <a:t>?</a:t>
            </a:r>
          </a:p>
          <a:p>
            <a:pPr lvl="0" indent="-369728" algn="just">
              <a:lnSpc>
                <a:spcPct val="95000"/>
              </a:lnSpc>
              <a:buSzPct val="72000"/>
              <a:buChar char="●"/>
            </a:pPr>
            <a:r>
              <a:rPr lang="en-US" sz="2000" dirty="0"/>
              <a:t>How can the model be generalized to different environments?</a:t>
            </a:r>
            <a:endParaRPr lang="en-US" sz="2222"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4" name="Google Shape;148;g23b42f134b1_0_10">
            <a:extLst>
              <a:ext uri="{FF2B5EF4-FFF2-40B4-BE49-F238E27FC236}">
                <a16:creationId xmlns="" xmlns:a16="http://schemas.microsoft.com/office/drawing/2014/main" id="{C0C1C522-4599-2A95-139A-8E7D4EE696AA}"/>
              </a:ext>
            </a:extLst>
          </p:cNvPr>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lnSpc>
                <a:spcPct val="150000"/>
              </a:lnSpc>
              <a:spcBef>
                <a:spcPts val="1400"/>
              </a:spcBef>
              <a:spcAft>
                <a:spcPts val="0"/>
              </a:spcAft>
              <a:buClr>
                <a:schemeClr val="dk1"/>
              </a:buClr>
              <a:buSzPts val="1100"/>
              <a:buFont typeface="Arial"/>
              <a:buNone/>
            </a:pPr>
            <a:r>
              <a:rPr lang="en-US" u="sng" dirty="0"/>
              <a:t>Research Objectives</a:t>
            </a:r>
            <a:endParaRPr dirty="0"/>
          </a:p>
        </p:txBody>
      </p:sp>
      <p:sp>
        <p:nvSpPr>
          <p:cNvPr id="5" name="Google Shape;149;g23b42f134b1_0_10">
            <a:extLst>
              <a:ext uri="{FF2B5EF4-FFF2-40B4-BE49-F238E27FC236}">
                <a16:creationId xmlns="" xmlns:a16="http://schemas.microsoft.com/office/drawing/2014/main" id="{236F135A-AE5F-A89B-5F87-1A8E15801004}"/>
              </a:ext>
            </a:extLst>
          </p:cNvPr>
          <p:cNvSpPr txBox="1">
            <a:spLocks noGrp="1"/>
          </p:cNvSpPr>
          <p:nvPr>
            <p:ph type="body" idx="1"/>
          </p:nvPr>
        </p:nvSpPr>
        <p:spPr>
          <a:xfrm>
            <a:off x="1143000" y="1859050"/>
            <a:ext cx="9873000" cy="4381800"/>
          </a:xfrm>
          <a:prstGeom prst="rect">
            <a:avLst/>
          </a:prstGeom>
        </p:spPr>
        <p:txBody>
          <a:bodyPr spcFirstLastPara="1" wrap="square" lIns="91425" tIns="45700" rIns="91425" bIns="45700" anchor="t" anchorCtr="0">
            <a:normAutofit/>
          </a:bodyPr>
          <a:lstStyle/>
          <a:p>
            <a:pPr lvl="0" indent="-369728" algn="just">
              <a:lnSpc>
                <a:spcPct val="95000"/>
              </a:lnSpc>
              <a:buSzPct val="72000"/>
              <a:buChar char="●"/>
            </a:pPr>
            <a:r>
              <a:rPr lang="en-US" sz="2000" dirty="0"/>
              <a:t>This could involve exploring different deep learning architectures, training on more data, or employing data augmentation techniques</a:t>
            </a:r>
            <a:r>
              <a:rPr lang="en-US" sz="2000" dirty="0" smtClean="0"/>
              <a:t>.</a:t>
            </a:r>
          </a:p>
          <a:p>
            <a:pPr lvl="0" indent="-369728" algn="just">
              <a:lnSpc>
                <a:spcPct val="95000"/>
              </a:lnSpc>
              <a:buSzPct val="72000"/>
              <a:buChar char="●"/>
            </a:pPr>
            <a:r>
              <a:rPr lang="en-US" sz="2000" dirty="0"/>
              <a:t>This could involve training on data from different parking lots, with different lighting and weather conditions.</a:t>
            </a:r>
            <a:endParaRPr lang="en-US" sz="2000" dirty="0"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4CAD4-8728-7468-4C80-7B1969B9AF49}"/>
              </a:ext>
            </a:extLst>
          </p:cNvPr>
          <p:cNvSpPr>
            <a:spLocks noGrp="1"/>
          </p:cNvSpPr>
          <p:nvPr>
            <p:ph type="title"/>
          </p:nvPr>
        </p:nvSpPr>
        <p:spPr>
          <a:xfrm>
            <a:off x="1143000" y="2288664"/>
            <a:ext cx="9875520" cy="1356360"/>
          </a:xfrm>
        </p:spPr>
        <p:txBody>
          <a:bodyPr/>
          <a:lstStyle/>
          <a:p>
            <a:pPr algn="ctr"/>
            <a:r>
              <a:rPr lang="en-US" dirty="0" smtClean="0"/>
              <a:t>Proposed Methodology</a:t>
            </a:r>
            <a:endParaRPr lang="en-PK" dirty="0"/>
          </a:p>
        </p:txBody>
      </p:sp>
    </p:spTree>
    <p:extLst>
      <p:ext uri="{BB962C8B-B14F-4D97-AF65-F5344CB8AC3E}">
        <p14:creationId xmlns:p14="http://schemas.microsoft.com/office/powerpoint/2010/main" val="16262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4" name="Picture 3"/>
          <p:cNvPicPr/>
          <p:nvPr/>
        </p:nvPicPr>
        <p:blipFill>
          <a:blip r:embed="rId3"/>
          <a:stretch>
            <a:fillRect/>
          </a:stretch>
        </p:blipFill>
        <p:spPr>
          <a:xfrm>
            <a:off x="551384" y="260648"/>
            <a:ext cx="11161240" cy="5760640"/>
          </a:xfrm>
          <a:prstGeom prst="rect">
            <a:avLst/>
          </a:prstGeom>
        </p:spPr>
      </p:pic>
      <p:sp>
        <p:nvSpPr>
          <p:cNvPr id="2" name="Rectangle 1"/>
          <p:cNvSpPr/>
          <p:nvPr/>
        </p:nvSpPr>
        <p:spPr>
          <a:xfrm>
            <a:off x="2711624" y="6094792"/>
            <a:ext cx="6624736" cy="415498"/>
          </a:xfrm>
          <a:prstGeom prst="rect">
            <a:avLst/>
          </a:prstGeom>
        </p:spPr>
        <p:txBody>
          <a:bodyPr wrap="square">
            <a:spAutoFit/>
          </a:bodyPr>
          <a:lstStyle/>
          <a:p>
            <a:pPr marL="1371600" indent="457200" algn="just">
              <a:lnSpc>
                <a:spcPct val="150000"/>
              </a:lnSpc>
              <a:spcBef>
                <a:spcPts val="600"/>
              </a:spcBef>
            </a:pPr>
            <a:r>
              <a:rPr lang="en-US" dirty="0">
                <a:latin typeface="Times New Roman" panose="02020603050405020304" pitchFamily="18" charset="0"/>
                <a:ea typeface="Times New Roman" panose="02020603050405020304" pitchFamily="18" charset="0"/>
              </a:rPr>
              <a:t>Figure 2</a:t>
            </a:r>
            <a:r>
              <a:rPr lang="en-US" dirty="0" smtClean="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Proposed Model for Parking Occupancy Detection</a:t>
            </a:r>
            <a:endParaRPr lang="en-US"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3b42f134b1_0_51"/>
          <p:cNvSpPr txBox="1">
            <a:spLocks noGrp="1"/>
          </p:cNvSpPr>
          <p:nvPr>
            <p:ph type="body" idx="1"/>
          </p:nvPr>
        </p:nvSpPr>
        <p:spPr>
          <a:xfrm>
            <a:off x="1143000" y="1754725"/>
            <a:ext cx="10497616" cy="4341000"/>
          </a:xfrm>
          <a:prstGeom prst="rect">
            <a:avLst/>
          </a:prstGeom>
        </p:spPr>
        <p:txBody>
          <a:bodyPr spcFirstLastPara="1" wrap="square" lIns="91425" tIns="45700" rIns="91425" bIns="45700" anchor="t" anchorCtr="0">
            <a:noAutofit/>
          </a:bodyPr>
          <a:lstStyle/>
          <a:p>
            <a:r>
              <a:rPr lang="en-US" sz="2000" dirty="0">
                <a:solidFill>
                  <a:schemeClr val="tx1"/>
                </a:solidFill>
              </a:rPr>
              <a:t>Input data: </a:t>
            </a:r>
            <a:r>
              <a:rPr lang="en-US" sz="2000" dirty="0" smtClean="0">
                <a:solidFill>
                  <a:schemeClr val="tx1"/>
                </a:solidFill>
              </a:rPr>
              <a:t>Real Time Slot Images </a:t>
            </a:r>
          </a:p>
          <a:p>
            <a:r>
              <a:rPr lang="en-US" sz="2000" dirty="0" smtClean="0">
                <a:solidFill>
                  <a:schemeClr val="tx1"/>
                </a:solidFill>
              </a:rPr>
              <a:t>Preprocessing: The image is first preprocessed to remove noise and standardize the data. This may involve resizing the image, cropping it to focus on the parking slots, and converting it to grayscale.</a:t>
            </a:r>
          </a:p>
          <a:p>
            <a:r>
              <a:rPr lang="en-US" sz="2000" dirty="0" smtClean="0">
                <a:solidFill>
                  <a:schemeClr val="tx1"/>
                </a:solidFill>
              </a:rPr>
              <a:t>Feature </a:t>
            </a:r>
            <a:r>
              <a:rPr lang="en-US" sz="2000" dirty="0">
                <a:solidFill>
                  <a:schemeClr val="tx1"/>
                </a:solidFill>
              </a:rPr>
              <a:t>extraction: A deep learning model is then used to extract features from the image. This is done by training the model to identify patterns in the data that are associated with parking slots.</a:t>
            </a:r>
          </a:p>
          <a:p>
            <a:r>
              <a:rPr lang="en-US" sz="2000" dirty="0">
                <a:solidFill>
                  <a:schemeClr val="tx1"/>
                </a:solidFill>
              </a:rPr>
              <a:t>Model prediction: The deep learning model then predicts whether each parking slot in the image is empty or occupied.</a:t>
            </a:r>
          </a:p>
          <a:p>
            <a:pPr marL="0" lvl="0" indent="0" algn="l" rtl="0">
              <a:lnSpc>
                <a:spcPct val="115000"/>
              </a:lnSpc>
              <a:spcBef>
                <a:spcPts val="1400"/>
              </a:spcBef>
              <a:spcAft>
                <a:spcPts val="0"/>
              </a:spcAft>
              <a:buClr>
                <a:schemeClr val="dk1"/>
              </a:buClr>
              <a:buSzPts val="1100"/>
              <a:buFont typeface="Arial"/>
              <a:buNone/>
            </a:pPr>
            <a:endParaRPr sz="2000" dirty="0">
              <a:solidFill>
                <a:schemeClr val="tx1"/>
              </a:solidFill>
            </a:endParaRPr>
          </a:p>
        </p:txBody>
      </p:sp>
      <p:sp>
        <p:nvSpPr>
          <p:cNvPr id="177" name="Google Shape;177;g23b42f134b1_0_51"/>
          <p:cNvSpPr txBox="1">
            <a:spLocks noGrp="1"/>
          </p:cNvSpPr>
          <p:nvPr>
            <p:ph type="title"/>
          </p:nvPr>
        </p:nvSpPr>
        <p:spPr>
          <a:xfrm>
            <a:off x="1143000" y="609600"/>
            <a:ext cx="9875400" cy="1145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Methodology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3b42f134b1_0_65"/>
          <p:cNvSpPr txBox="1">
            <a:spLocks noGrp="1"/>
          </p:cNvSpPr>
          <p:nvPr>
            <p:ph type="body" idx="1"/>
          </p:nvPr>
        </p:nvSpPr>
        <p:spPr>
          <a:xfrm>
            <a:off x="1143000" y="2060848"/>
            <a:ext cx="10281592" cy="4464496"/>
          </a:xfrm>
          <a:prstGeom prst="rect">
            <a:avLst/>
          </a:prstGeom>
        </p:spPr>
        <p:txBody>
          <a:bodyPr spcFirstLastPara="1" wrap="square" lIns="91425" tIns="45700" rIns="91425" bIns="45700" anchor="t" anchorCtr="0">
            <a:noAutofit/>
          </a:bodyPr>
          <a:lstStyle/>
          <a:p>
            <a:r>
              <a:rPr lang="en-US" sz="2000" dirty="0">
                <a:solidFill>
                  <a:schemeClr val="tx1"/>
                </a:solidFill>
              </a:rPr>
              <a:t>Convolutional neural networks (CNNs) are a type of deep learning model that are well-suited for image classification tasks.</a:t>
            </a:r>
          </a:p>
          <a:p>
            <a:r>
              <a:rPr lang="en-US" sz="2000" dirty="0">
                <a:solidFill>
                  <a:schemeClr val="tx1"/>
                </a:solidFill>
              </a:rPr>
              <a:t>CNNs work by extracting features from images at different levels of abstraction.</a:t>
            </a:r>
          </a:p>
          <a:p>
            <a:pPr lvl="1"/>
            <a:r>
              <a:rPr lang="en-US" dirty="0">
                <a:solidFill>
                  <a:schemeClr val="tx1"/>
                </a:solidFill>
              </a:rPr>
              <a:t>The first layer of a CNN extracts simple features, such as edges and corners.</a:t>
            </a:r>
          </a:p>
          <a:p>
            <a:pPr lvl="1"/>
            <a:r>
              <a:rPr lang="en-US" dirty="0">
                <a:solidFill>
                  <a:schemeClr val="tx1"/>
                </a:solidFill>
              </a:rPr>
              <a:t>The subsequent layers extract more complex features, such as shapes and objects.</a:t>
            </a:r>
          </a:p>
          <a:p>
            <a:r>
              <a:rPr lang="en-US" sz="2000" dirty="0">
                <a:solidFill>
                  <a:schemeClr val="tx1"/>
                </a:solidFill>
              </a:rPr>
              <a:t>The output of a CNN is a set of feature vectors.</a:t>
            </a:r>
          </a:p>
          <a:p>
            <a:r>
              <a:rPr lang="en-US" sz="2000" dirty="0">
                <a:solidFill>
                  <a:schemeClr val="tx1"/>
                </a:solidFill>
              </a:rPr>
              <a:t>The feature vectors are then fed into a classifier, which classifies the parking slots in the image as either empty or occupied.</a:t>
            </a:r>
          </a:p>
          <a:p>
            <a:pPr lvl="1"/>
            <a:r>
              <a:rPr lang="en-US" dirty="0">
                <a:solidFill>
                  <a:schemeClr val="tx1"/>
                </a:solidFill>
              </a:rPr>
              <a:t>The classifier can be any type of machine learning classifier, such as a logistic regression classifier or a support vector machine classifier</a:t>
            </a:r>
            <a:r>
              <a:rPr lang="en-US" dirty="0" smtClean="0">
                <a:solidFill>
                  <a:schemeClr val="tx1"/>
                </a:solidFill>
              </a:rPr>
              <a:t>.</a:t>
            </a:r>
            <a:endParaRPr lang="en-US" dirty="0">
              <a:solidFill>
                <a:schemeClr val="tx1"/>
              </a:solidFill>
            </a:endParaRPr>
          </a:p>
        </p:txBody>
      </p:sp>
      <p:sp>
        <p:nvSpPr>
          <p:cNvPr id="3" name="Title 1"/>
          <p:cNvSpPr>
            <a:spLocks noGrp="1"/>
          </p:cNvSpPr>
          <p:nvPr>
            <p:ph type="title"/>
          </p:nvPr>
        </p:nvSpPr>
        <p:spPr>
          <a:xfrm>
            <a:off x="1143000" y="609600"/>
            <a:ext cx="9875520" cy="1356360"/>
          </a:xfrm>
        </p:spPr>
        <p:txBody>
          <a:bodyPr/>
          <a:lstStyle/>
          <a:p>
            <a:r>
              <a:rPr lang="en-US" dirty="0" smtClean="0"/>
              <a:t>CONTINUE…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23b42f134b1_0_71"/>
          <p:cNvSpPr txBox="1">
            <a:spLocks noGrp="1"/>
          </p:cNvSpPr>
          <p:nvPr>
            <p:ph type="body" idx="1"/>
          </p:nvPr>
        </p:nvSpPr>
        <p:spPr>
          <a:xfrm>
            <a:off x="1055440" y="2204864"/>
            <a:ext cx="10251044" cy="3554738"/>
          </a:xfrm>
          <a:prstGeom prst="rect">
            <a:avLst/>
          </a:prstGeom>
        </p:spPr>
        <p:txBody>
          <a:bodyPr spcFirstLastPara="1" wrap="square" lIns="91425" tIns="45700" rIns="91425" bIns="45700" anchor="t" anchorCtr="0">
            <a:normAutofit/>
          </a:bodyPr>
          <a:lstStyle/>
          <a:p>
            <a:pPr marL="137160" indent="0">
              <a:buNone/>
            </a:pPr>
            <a:r>
              <a:rPr lang="en-US" sz="2000" dirty="0">
                <a:solidFill>
                  <a:schemeClr val="tx1"/>
                </a:solidFill>
              </a:rPr>
              <a:t>The model is evaluated using the following metrics:</a:t>
            </a:r>
            <a:endParaRPr lang="en-US" sz="2000" dirty="0" smtClean="0">
              <a:solidFill>
                <a:schemeClr val="tx1"/>
              </a:solidFill>
            </a:endParaRPr>
          </a:p>
          <a:p>
            <a:r>
              <a:rPr lang="en-US" sz="2000" dirty="0" smtClean="0">
                <a:solidFill>
                  <a:schemeClr val="tx1"/>
                </a:solidFill>
              </a:rPr>
              <a:t>Accuracy</a:t>
            </a:r>
            <a:r>
              <a:rPr lang="en-US" sz="2000" dirty="0">
                <a:solidFill>
                  <a:schemeClr val="tx1"/>
                </a:solidFill>
              </a:rPr>
              <a:t>: Accuracy is the percentage of predictions that the model makes correctly.</a:t>
            </a:r>
          </a:p>
          <a:p>
            <a:r>
              <a:rPr lang="en-US" sz="2000" dirty="0">
                <a:solidFill>
                  <a:schemeClr val="tx1"/>
                </a:solidFill>
              </a:rPr>
              <a:t>Precision: Precision is the percentage of positive predictions that the model makes that are actually correct.</a:t>
            </a:r>
          </a:p>
          <a:p>
            <a:r>
              <a:rPr lang="en-US" sz="2000" dirty="0">
                <a:solidFill>
                  <a:schemeClr val="tx1"/>
                </a:solidFill>
              </a:rPr>
              <a:t>Recall: Recall is the percentage of all positive cases that the model correctly predicts.</a:t>
            </a:r>
          </a:p>
          <a:p>
            <a:r>
              <a:rPr lang="en-US" sz="2000" dirty="0">
                <a:solidFill>
                  <a:schemeClr val="tx1"/>
                </a:solidFill>
              </a:rPr>
              <a:t>F1-Score: The F1-Score is a weighted average of precision and recall. It is a useful metric for evaluating the performance of machine learning models because it takes into account both precision and recall.</a:t>
            </a:r>
          </a:p>
          <a:p>
            <a:pPr marL="0" lvl="0" indent="0" algn="l" rtl="0">
              <a:lnSpc>
                <a:spcPct val="115000"/>
              </a:lnSpc>
              <a:spcBef>
                <a:spcPts val="1400"/>
              </a:spcBef>
              <a:spcAft>
                <a:spcPts val="0"/>
              </a:spcAft>
              <a:buNone/>
            </a:pPr>
            <a:endParaRPr sz="2000" dirty="0">
              <a:solidFill>
                <a:schemeClr val="tx1"/>
              </a:solidFill>
            </a:endParaRPr>
          </a:p>
        </p:txBody>
      </p:sp>
      <p:sp>
        <p:nvSpPr>
          <p:cNvPr id="3" name="Title 1"/>
          <p:cNvSpPr>
            <a:spLocks noGrp="1"/>
          </p:cNvSpPr>
          <p:nvPr>
            <p:ph type="title"/>
          </p:nvPr>
        </p:nvSpPr>
        <p:spPr>
          <a:xfrm>
            <a:off x="1143000" y="609600"/>
            <a:ext cx="9875520" cy="1356360"/>
          </a:xfrm>
        </p:spPr>
        <p:txBody>
          <a:bodyPr/>
          <a:lstStyle/>
          <a:p>
            <a:r>
              <a:rPr lang="en-US" dirty="0" smtClean="0"/>
              <a:t>CONTINUE…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432f58f55a_0_12"/>
          <p:cNvSpPr txBox="1">
            <a:spLocks noGrp="1"/>
          </p:cNvSpPr>
          <p:nvPr>
            <p:ph type="title"/>
          </p:nvPr>
        </p:nvSpPr>
        <p:spPr>
          <a:xfrm>
            <a:off x="1158300" y="49465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Results and Discussion</a:t>
            </a:r>
            <a:endParaRPr dirty="0"/>
          </a:p>
        </p:txBody>
      </p:sp>
      <p:pic>
        <p:nvPicPr>
          <p:cNvPr id="5" name="Picture 4">
            <a:extLst>
              <a:ext uri="{FF2B5EF4-FFF2-40B4-BE49-F238E27FC236}">
                <a16:creationId xmlns="" xmlns:a16="http://schemas.microsoft.com/office/drawing/2014/main" id="{F05E8941-D807-9EB7-9E37-C1C7894AADFC}"/>
              </a:ext>
            </a:extLst>
          </p:cNvPr>
          <p:cNvPicPr>
            <a:picLocks noChangeAspect="1"/>
          </p:cNvPicPr>
          <p:nvPr/>
        </p:nvPicPr>
        <p:blipFill>
          <a:blip r:embed="rId3"/>
          <a:stretch>
            <a:fillRect/>
          </a:stretch>
        </p:blipFill>
        <p:spPr>
          <a:xfrm>
            <a:off x="8176796" y="1983458"/>
            <a:ext cx="3751852" cy="3893814"/>
          </a:xfrm>
          <a:prstGeom prst="rect">
            <a:avLst/>
          </a:prstGeom>
        </p:spPr>
      </p:pic>
      <p:sp>
        <p:nvSpPr>
          <p:cNvPr id="10" name="Text Placeholder 2">
            <a:extLst>
              <a:ext uri="{FF2B5EF4-FFF2-40B4-BE49-F238E27FC236}">
                <a16:creationId xmlns="" xmlns:a16="http://schemas.microsoft.com/office/drawing/2014/main" id="{A5C2B77B-006F-95CA-1E5C-2A81CEB8CC53}"/>
              </a:ext>
            </a:extLst>
          </p:cNvPr>
          <p:cNvSpPr>
            <a:spLocks noGrp="1"/>
          </p:cNvSpPr>
          <p:nvPr>
            <p:ph type="body" idx="1"/>
          </p:nvPr>
        </p:nvSpPr>
        <p:spPr>
          <a:xfrm>
            <a:off x="1143000" y="1628800"/>
            <a:ext cx="7329263" cy="4467200"/>
          </a:xfrm>
        </p:spPr>
        <p:txBody>
          <a:bodyPr>
            <a:normAutofit fontScale="92500" lnSpcReduction="10000"/>
          </a:bodyPr>
          <a:lstStyle/>
          <a:p>
            <a:pPr marL="137160" indent="0">
              <a:buNone/>
            </a:pPr>
            <a:r>
              <a:rPr lang="en-US" b="1" dirty="0">
                <a:solidFill>
                  <a:schemeClr val="tx1"/>
                </a:solidFill>
              </a:rPr>
              <a:t>Training Dataset</a:t>
            </a:r>
          </a:p>
          <a:p>
            <a:r>
              <a:rPr lang="en-US" dirty="0">
                <a:solidFill>
                  <a:schemeClr val="tx1"/>
                </a:solidFill>
              </a:rPr>
              <a:t>Data analysis in Google </a:t>
            </a:r>
            <a:r>
              <a:rPr lang="en-US" dirty="0" err="1">
                <a:solidFill>
                  <a:schemeClr val="tx1"/>
                </a:solidFill>
              </a:rPr>
              <a:t>Colab</a:t>
            </a:r>
            <a:r>
              <a:rPr lang="en-US" dirty="0">
                <a:solidFill>
                  <a:schemeClr val="tx1"/>
                </a:solidFill>
              </a:rPr>
              <a:t> streamlined the process.</a:t>
            </a:r>
          </a:p>
          <a:p>
            <a:r>
              <a:rPr lang="en-US" dirty="0">
                <a:solidFill>
                  <a:schemeClr val="tx1"/>
                </a:solidFill>
              </a:rPr>
              <a:t>Uploaded collected data to Google Drive for real-time analysis and model training.</a:t>
            </a:r>
          </a:p>
          <a:p>
            <a:r>
              <a:rPr lang="en-US" dirty="0">
                <a:solidFill>
                  <a:schemeClr val="tx1"/>
                </a:solidFill>
              </a:rPr>
              <a:t>Essential libraries included TensorFlow, NumPy, pandas, and Keras.</a:t>
            </a:r>
          </a:p>
          <a:p>
            <a:r>
              <a:rPr lang="en-US" dirty="0">
                <a:solidFill>
                  <a:schemeClr val="tx1"/>
                </a:solidFill>
              </a:rPr>
              <a:t>The data was prepared and enhanced using TensorFlow.</a:t>
            </a:r>
          </a:p>
          <a:p>
            <a:r>
              <a:rPr lang="en-US" dirty="0">
                <a:solidFill>
                  <a:schemeClr val="tx1"/>
                </a:solidFill>
              </a:rPr>
              <a:t>Dataset had 30,000 images having 15000  Images for Free and 15000 Images for Occupied slots. </a:t>
            </a:r>
          </a:p>
          <a:p>
            <a:r>
              <a:rPr lang="en-US" dirty="0">
                <a:solidFill>
                  <a:schemeClr val="tx1"/>
                </a:solidFill>
              </a:rPr>
              <a:t>"Free" and "Occupied" classes defined for training the occupancy recognition model.</a:t>
            </a:r>
          </a:p>
          <a:p>
            <a:r>
              <a:rPr lang="en-US" dirty="0">
                <a:solidFill>
                  <a:schemeClr val="tx1"/>
                </a:solidFill>
              </a:rPr>
              <a:t>57.0% of slots were "Empty," and 43.0% were "Filled.</a:t>
            </a:r>
          </a:p>
          <a:p>
            <a:endParaRPr lang="en-PK" dirty="0"/>
          </a:p>
        </p:txBody>
      </p:sp>
      <p:sp>
        <p:nvSpPr>
          <p:cNvPr id="2" name="Rectangle 1"/>
          <p:cNvSpPr/>
          <p:nvPr/>
        </p:nvSpPr>
        <p:spPr>
          <a:xfrm>
            <a:off x="8274957" y="5788223"/>
            <a:ext cx="3680816" cy="307777"/>
          </a:xfrm>
          <a:prstGeom prst="rect">
            <a:avLst/>
          </a:prstGeom>
        </p:spPr>
        <p:txBody>
          <a:bodyPr wrap="none">
            <a:spAutoFit/>
          </a:bodyPr>
          <a:lstStyle/>
          <a:p>
            <a:pPr algn="ctr">
              <a:spcAft>
                <a:spcPts val="1000"/>
              </a:spcAft>
            </a:pPr>
            <a:r>
              <a:rPr lang="en-US" dirty="0">
                <a:solidFill>
                  <a:schemeClr val="tx1"/>
                </a:solidFill>
                <a:latin typeface="Times New Roman" panose="02020603050405020304" pitchFamily="18" charset="0"/>
                <a:ea typeface="Times New Roman" panose="02020603050405020304" pitchFamily="18" charset="0"/>
              </a:rPr>
              <a:t>Figure 3</a:t>
            </a:r>
            <a:r>
              <a:rPr lang="en-US" dirty="0" smtClean="0">
                <a:solidFill>
                  <a:schemeClr val="tx1"/>
                </a:solidFill>
                <a:latin typeface="Times New Roman" panose="02020603050405020304" pitchFamily="18" charset="0"/>
                <a:ea typeface="Times New Roman" panose="02020603050405020304" pitchFamily="18" charset="0"/>
              </a:rPr>
              <a:t>. </a:t>
            </a:r>
            <a:r>
              <a:rPr lang="en-US" dirty="0">
                <a:solidFill>
                  <a:schemeClr val="tx1"/>
                </a:solidFill>
                <a:latin typeface="Times New Roman" panose="02020603050405020304" pitchFamily="18" charset="0"/>
                <a:ea typeface="Times New Roman" panose="02020603050405020304" pitchFamily="18" charset="0"/>
              </a:rPr>
              <a:t>Pie Chart for Filled and Empty Classes</a:t>
            </a:r>
            <a:endParaRPr lang="en-US" sz="1000" i="1" dirty="0">
              <a:solidFill>
                <a:schemeClr val="tx1"/>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21976d05750_1_2"/>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u="sng"/>
              <a:t>OUTLINES</a:t>
            </a:r>
            <a:endParaRPr u="sng"/>
          </a:p>
        </p:txBody>
      </p:sp>
      <p:sp>
        <p:nvSpPr>
          <p:cNvPr id="96" name="Google Shape;96;g21976d05750_1_2"/>
          <p:cNvSpPr txBox="1">
            <a:spLocks noGrp="1"/>
          </p:cNvSpPr>
          <p:nvPr>
            <p:ph type="body" idx="1"/>
          </p:nvPr>
        </p:nvSpPr>
        <p:spPr>
          <a:xfrm>
            <a:off x="1143000" y="1626100"/>
            <a:ext cx="10480800" cy="4611900"/>
          </a:xfrm>
          <a:prstGeom prst="rect">
            <a:avLst/>
          </a:prstGeom>
        </p:spPr>
        <p:txBody>
          <a:bodyPr spcFirstLastPara="1" wrap="square" lIns="91425" tIns="45700" rIns="91425" bIns="45700" anchor="t" anchorCtr="0">
            <a:noAutofit/>
          </a:bodyPr>
          <a:lstStyle/>
          <a:p>
            <a:pPr marL="457200" lvl="0" indent="-339287" algn="l" rtl="0">
              <a:lnSpc>
                <a:spcPct val="150000"/>
              </a:lnSpc>
              <a:spcBef>
                <a:spcPts val="1400"/>
              </a:spcBef>
              <a:spcAft>
                <a:spcPts val="0"/>
              </a:spcAft>
              <a:buSzPct val="100000"/>
              <a:buChar char="•"/>
            </a:pPr>
            <a:r>
              <a:rPr lang="en-US" sz="1800" dirty="0">
                <a:solidFill>
                  <a:schemeClr val="tx1"/>
                </a:solidFill>
              </a:rPr>
              <a:t>Background</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Contributions of </a:t>
            </a:r>
            <a:r>
              <a:rPr lang="en-US" sz="1800" dirty="0" smtClean="0">
                <a:solidFill>
                  <a:schemeClr val="tx1"/>
                </a:solidFill>
              </a:rPr>
              <a:t>other </a:t>
            </a:r>
            <a:r>
              <a:rPr lang="en-US" sz="1800" dirty="0">
                <a:solidFill>
                  <a:schemeClr val="tx1"/>
                </a:solidFill>
              </a:rPr>
              <a:t>R</a:t>
            </a:r>
            <a:r>
              <a:rPr lang="en-US" sz="1800" dirty="0" smtClean="0">
                <a:solidFill>
                  <a:schemeClr val="tx1"/>
                </a:solidFill>
              </a:rPr>
              <a:t>esearchers</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Limitations, </a:t>
            </a:r>
            <a:r>
              <a:rPr lang="en-US" sz="1800" dirty="0" smtClean="0">
                <a:solidFill>
                  <a:schemeClr val="tx1"/>
                </a:solidFill>
              </a:rPr>
              <a:t>Issues </a:t>
            </a:r>
            <a:r>
              <a:rPr lang="en-US" sz="1800" dirty="0">
                <a:solidFill>
                  <a:schemeClr val="tx1"/>
                </a:solidFill>
              </a:rPr>
              <a:t>and </a:t>
            </a:r>
            <a:r>
              <a:rPr lang="en-US" sz="1800" dirty="0" smtClean="0">
                <a:solidFill>
                  <a:schemeClr val="tx1"/>
                </a:solidFill>
              </a:rPr>
              <a:t>Problems</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smtClean="0">
                <a:solidFill>
                  <a:schemeClr val="tx1"/>
                </a:solidFill>
              </a:rPr>
              <a:t>Problem Statement</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Research </a:t>
            </a:r>
            <a:r>
              <a:rPr lang="en-US" sz="1800" dirty="0" smtClean="0">
                <a:solidFill>
                  <a:schemeClr val="tx1"/>
                </a:solidFill>
              </a:rPr>
              <a:t>Questions</a:t>
            </a:r>
            <a:endParaRPr lang="en-US"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Research Objectives</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Proposed Methodology</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Results and discussion</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Conclusion </a:t>
            </a:r>
            <a:endParaRPr sz="18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796418E3-5F02-94E7-7C72-D96F7EE40E94}"/>
              </a:ext>
            </a:extLst>
          </p:cNvPr>
          <p:cNvSpPr>
            <a:spLocks noGrp="1"/>
          </p:cNvSpPr>
          <p:nvPr>
            <p:ph type="body" idx="1"/>
          </p:nvPr>
        </p:nvSpPr>
        <p:spPr>
          <a:xfrm>
            <a:off x="1055440" y="1482080"/>
            <a:ext cx="5961112" cy="5043264"/>
          </a:xfrm>
        </p:spPr>
        <p:txBody>
          <a:bodyPr>
            <a:normAutofit lnSpcReduction="10000"/>
          </a:bodyPr>
          <a:lstStyle/>
          <a:p>
            <a:pPr marL="137160" indent="0">
              <a:buNone/>
            </a:pPr>
            <a:r>
              <a:rPr lang="en-US" sz="2400" b="1" dirty="0">
                <a:solidFill>
                  <a:schemeClr val="tx1"/>
                </a:solidFill>
              </a:rPr>
              <a:t>Data Analysis</a:t>
            </a:r>
          </a:p>
          <a:p>
            <a:r>
              <a:rPr lang="en-US" dirty="0">
                <a:solidFill>
                  <a:schemeClr val="tx1"/>
                </a:solidFill>
              </a:rPr>
              <a:t>Plotted images from dataset used for data augmentation and preprocessing.</a:t>
            </a:r>
          </a:p>
          <a:p>
            <a:r>
              <a:rPr lang="en-US" dirty="0">
                <a:solidFill>
                  <a:schemeClr val="tx1"/>
                </a:solidFill>
              </a:rPr>
              <a:t>These images are from various weather and lighting conditions.</a:t>
            </a:r>
          </a:p>
          <a:p>
            <a:r>
              <a:rPr lang="en-US" dirty="0">
                <a:solidFill>
                  <a:schemeClr val="tx1"/>
                </a:solidFill>
              </a:rPr>
              <a:t>The preparation of our model with these images ensures its effectiveness in detecting parking slot occupancy across different scenarios.</a:t>
            </a:r>
          </a:p>
          <a:p>
            <a:r>
              <a:rPr lang="en-US" dirty="0" err="1">
                <a:solidFill>
                  <a:schemeClr val="tx1"/>
                </a:solidFill>
              </a:rPr>
              <a:t>ResNet</a:t>
            </a:r>
            <a:r>
              <a:rPr lang="en-US" dirty="0">
                <a:solidFill>
                  <a:schemeClr val="tx1"/>
                </a:solidFill>
              </a:rPr>
              <a:t>, VGG16, and </a:t>
            </a:r>
            <a:r>
              <a:rPr lang="en-US" dirty="0" err="1">
                <a:solidFill>
                  <a:schemeClr val="tx1"/>
                </a:solidFill>
              </a:rPr>
              <a:t>Xception</a:t>
            </a:r>
            <a:r>
              <a:rPr lang="en-US" dirty="0">
                <a:solidFill>
                  <a:schemeClr val="tx1"/>
                </a:solidFill>
              </a:rPr>
              <a:t> models excelled with accuracy scores over </a:t>
            </a:r>
            <a:r>
              <a:rPr lang="en-US" b="1" dirty="0" smtClean="0">
                <a:solidFill>
                  <a:schemeClr val="tx1"/>
                </a:solidFill>
              </a:rPr>
              <a:t>98%</a:t>
            </a:r>
            <a:r>
              <a:rPr lang="en-US" dirty="0" smtClean="0">
                <a:solidFill>
                  <a:schemeClr val="tx1"/>
                </a:solidFill>
              </a:rPr>
              <a:t>.</a:t>
            </a:r>
            <a:endParaRPr lang="en-US" dirty="0">
              <a:solidFill>
                <a:schemeClr val="tx1"/>
              </a:solidFill>
            </a:endParaRPr>
          </a:p>
          <a:p>
            <a:r>
              <a:rPr lang="en-US" dirty="0">
                <a:solidFill>
                  <a:schemeClr val="tx1"/>
                </a:solidFill>
              </a:rPr>
              <a:t>The ensemble model, combining strengths from various models, achieved the highest accuracy at </a:t>
            </a:r>
            <a:r>
              <a:rPr lang="en-US" b="1" dirty="0">
                <a:solidFill>
                  <a:schemeClr val="tx1"/>
                </a:solidFill>
              </a:rPr>
              <a:t>99.2%</a:t>
            </a:r>
            <a:r>
              <a:rPr lang="en-US" dirty="0">
                <a:solidFill>
                  <a:schemeClr val="tx1"/>
                </a:solidFill>
              </a:rPr>
              <a:t>, as shown in </a:t>
            </a:r>
            <a:r>
              <a:rPr lang="en-US" dirty="0" smtClean="0">
                <a:solidFill>
                  <a:schemeClr val="tx1"/>
                </a:solidFill>
              </a:rPr>
              <a:t>Table.</a:t>
            </a:r>
            <a:endParaRPr lang="en-PK" dirty="0">
              <a:solidFill>
                <a:schemeClr val="tx1"/>
              </a:solidFill>
            </a:endParaRPr>
          </a:p>
        </p:txBody>
      </p:sp>
      <p:pic>
        <p:nvPicPr>
          <p:cNvPr id="4" name="Picture 3">
            <a:extLst>
              <a:ext uri="{FF2B5EF4-FFF2-40B4-BE49-F238E27FC236}">
                <a16:creationId xmlns="" xmlns:a16="http://schemas.microsoft.com/office/drawing/2014/main" id="{F787ECAC-AFD4-BAA6-7E92-02E27BB2CAF2}"/>
              </a:ext>
            </a:extLst>
          </p:cNvPr>
          <p:cNvPicPr>
            <a:picLocks noChangeAspect="1"/>
          </p:cNvPicPr>
          <p:nvPr/>
        </p:nvPicPr>
        <p:blipFill>
          <a:blip r:embed="rId3"/>
          <a:stretch>
            <a:fillRect/>
          </a:stretch>
        </p:blipFill>
        <p:spPr>
          <a:xfrm>
            <a:off x="7176120" y="1230507"/>
            <a:ext cx="4680000" cy="2702549"/>
          </a:xfrm>
          <a:prstGeom prst="rect">
            <a:avLst/>
          </a:prstGeom>
        </p:spPr>
      </p:pic>
      <p:sp>
        <p:nvSpPr>
          <p:cNvPr id="11" name="TextBox 10">
            <a:extLst>
              <a:ext uri="{FF2B5EF4-FFF2-40B4-BE49-F238E27FC236}">
                <a16:creationId xmlns="" xmlns:a16="http://schemas.microsoft.com/office/drawing/2014/main" id="{187B76DB-53D4-7957-56EC-A38098A73836}"/>
              </a:ext>
            </a:extLst>
          </p:cNvPr>
          <p:cNvSpPr txBox="1"/>
          <p:nvPr/>
        </p:nvSpPr>
        <p:spPr>
          <a:xfrm>
            <a:off x="6960096" y="5877272"/>
            <a:ext cx="5015880" cy="307777"/>
          </a:xfrm>
          <a:prstGeom prst="rect">
            <a:avLst/>
          </a:prstGeom>
          <a:noFill/>
        </p:spPr>
        <p:txBody>
          <a:bodyPr wrap="square">
            <a:spAutoFit/>
          </a:bodyPr>
          <a:lstStyle/>
          <a:p>
            <a:pPr algn="ctr"/>
            <a:r>
              <a:rPr lang="en-US" sz="1400" dirty="0" smtClean="0">
                <a:solidFill>
                  <a:srgbClr val="000000"/>
                </a:solidFill>
                <a:effectLst/>
                <a:latin typeface="Times New Roman" panose="02020603050405020304" pitchFamily="18" charset="0"/>
                <a:ea typeface="Times New Roman" panose="02020603050405020304" pitchFamily="18" charset="0"/>
              </a:rPr>
              <a:t>Table 1. </a:t>
            </a:r>
            <a:r>
              <a:rPr lang="en-US" sz="1400" dirty="0">
                <a:solidFill>
                  <a:srgbClr val="000000"/>
                </a:solidFill>
                <a:effectLst/>
                <a:latin typeface="Times New Roman" panose="02020603050405020304" pitchFamily="18" charset="0"/>
                <a:ea typeface="Times New Roman" panose="02020603050405020304" pitchFamily="18" charset="0"/>
              </a:rPr>
              <a:t>Accuracy Achieved with Different Deep </a:t>
            </a:r>
            <a:r>
              <a:rPr lang="en-US" sz="1400" dirty="0" smtClean="0">
                <a:solidFill>
                  <a:srgbClr val="000000"/>
                </a:solidFill>
                <a:effectLst/>
                <a:latin typeface="Times New Roman" panose="02020603050405020304" pitchFamily="18" charset="0"/>
                <a:ea typeface="Times New Roman" panose="02020603050405020304" pitchFamily="18" charset="0"/>
              </a:rPr>
              <a:t>Learning Models</a:t>
            </a:r>
            <a:endParaRPr lang="en-PK" dirty="0"/>
          </a:p>
        </p:txBody>
      </p:sp>
      <p:sp>
        <p:nvSpPr>
          <p:cNvPr id="7" name="Title 1"/>
          <p:cNvSpPr>
            <a:spLocks noGrp="1"/>
          </p:cNvSpPr>
          <p:nvPr>
            <p:ph type="title"/>
          </p:nvPr>
        </p:nvSpPr>
        <p:spPr>
          <a:xfrm>
            <a:off x="1143000" y="272440"/>
            <a:ext cx="9875520" cy="1356360"/>
          </a:xfrm>
        </p:spPr>
        <p:txBody>
          <a:bodyPr/>
          <a:lstStyle/>
          <a:p>
            <a:r>
              <a:rPr lang="en-US" dirty="0" smtClean="0"/>
              <a:t>CONTINUE…</a:t>
            </a:r>
            <a:endParaRPr lang="en-US" dirty="0"/>
          </a:p>
        </p:txBody>
      </p:sp>
      <p:pic>
        <p:nvPicPr>
          <p:cNvPr id="6" name="Picture 5"/>
          <p:cNvPicPr>
            <a:picLocks noChangeAspect="1"/>
          </p:cNvPicPr>
          <p:nvPr/>
        </p:nvPicPr>
        <p:blipFill>
          <a:blip r:embed="rId4"/>
          <a:stretch>
            <a:fillRect/>
          </a:stretch>
        </p:blipFill>
        <p:spPr>
          <a:xfrm>
            <a:off x="7248128" y="4812014"/>
            <a:ext cx="3947502" cy="944962"/>
          </a:xfrm>
          <a:prstGeom prst="rect">
            <a:avLst/>
          </a:prstGeom>
        </p:spPr>
      </p:pic>
      <p:sp>
        <p:nvSpPr>
          <p:cNvPr id="10" name="Rectangle 9"/>
          <p:cNvSpPr/>
          <p:nvPr/>
        </p:nvSpPr>
        <p:spPr>
          <a:xfrm>
            <a:off x="8040216" y="3985319"/>
            <a:ext cx="2927404" cy="307777"/>
          </a:xfrm>
          <a:prstGeom prst="rect">
            <a:avLst/>
          </a:prstGeom>
        </p:spPr>
        <p:txBody>
          <a:bodyPr wrap="none">
            <a:spAutoFit/>
          </a:bodyPr>
          <a:lstStyle/>
          <a:p>
            <a:pPr algn="ctr">
              <a:spcAft>
                <a:spcPts val="1000"/>
              </a:spcAft>
            </a:pPr>
            <a:r>
              <a:rPr lang="en-US" dirty="0">
                <a:latin typeface="Times New Roman" panose="02020603050405020304" pitchFamily="18" charset="0"/>
                <a:ea typeface="Times New Roman" panose="02020603050405020304" pitchFamily="18" charset="0"/>
              </a:rPr>
              <a:t>Figure 4</a:t>
            </a:r>
            <a:r>
              <a:rPr lang="en-US" dirty="0" smtClean="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Plotted Images from Dataset</a:t>
            </a:r>
            <a:endParaRPr lang="en-US" sz="1000" i="1" dirty="0">
              <a:solidFill>
                <a:srgbClr val="1F497D"/>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8172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24F36574-4E83-86BA-B387-BE95EF3BE477}"/>
              </a:ext>
            </a:extLst>
          </p:cNvPr>
          <p:cNvSpPr>
            <a:spLocks noGrp="1"/>
          </p:cNvSpPr>
          <p:nvPr>
            <p:ph type="body" idx="1"/>
          </p:nvPr>
        </p:nvSpPr>
        <p:spPr>
          <a:xfrm>
            <a:off x="1143001" y="1844824"/>
            <a:ext cx="6537176" cy="4248472"/>
          </a:xfrm>
        </p:spPr>
        <p:txBody>
          <a:bodyPr/>
          <a:lstStyle/>
          <a:p>
            <a:pPr marL="137160" indent="0">
              <a:buNone/>
            </a:pPr>
            <a:r>
              <a:rPr lang="en-US" sz="2400" b="1" dirty="0">
                <a:solidFill>
                  <a:schemeClr val="tx1"/>
                </a:solidFill>
              </a:rPr>
              <a:t>Accuracy and Loss</a:t>
            </a:r>
          </a:p>
          <a:p>
            <a:r>
              <a:rPr lang="en-US" sz="2000" dirty="0">
                <a:solidFill>
                  <a:schemeClr val="tx1"/>
                </a:solidFill>
              </a:rPr>
              <a:t>Our presentation evaluates model performance in parking slot occupancy </a:t>
            </a:r>
            <a:r>
              <a:rPr lang="en-US" sz="2000" dirty="0" smtClean="0">
                <a:solidFill>
                  <a:schemeClr val="tx1"/>
                </a:solidFill>
              </a:rPr>
              <a:t>detection.</a:t>
            </a:r>
          </a:p>
          <a:p>
            <a:r>
              <a:rPr lang="en-US" sz="2000" dirty="0" smtClean="0">
                <a:solidFill>
                  <a:schemeClr val="tx1"/>
                </a:solidFill>
              </a:rPr>
              <a:t>Graph </a:t>
            </a:r>
            <a:r>
              <a:rPr lang="en-US" sz="2000" dirty="0">
                <a:solidFill>
                  <a:schemeClr val="tx1"/>
                </a:solidFill>
              </a:rPr>
              <a:t>1  displays accuracy scores across </a:t>
            </a:r>
            <a:r>
              <a:rPr lang="en-US" sz="2000" dirty="0" smtClean="0">
                <a:solidFill>
                  <a:schemeClr val="tx1"/>
                </a:solidFill>
              </a:rPr>
              <a:t>epochs.</a:t>
            </a:r>
          </a:p>
          <a:p>
            <a:pPr lvl="1"/>
            <a:r>
              <a:rPr lang="en-US" dirty="0">
                <a:solidFill>
                  <a:schemeClr val="tx1"/>
                </a:solidFill>
              </a:rPr>
              <a:t> Training Accuracy  </a:t>
            </a:r>
            <a:r>
              <a:rPr lang="en-US" dirty="0" smtClean="0">
                <a:solidFill>
                  <a:schemeClr val="tx1"/>
                </a:solidFill>
              </a:rPr>
              <a:t>    = </a:t>
            </a:r>
            <a:r>
              <a:rPr lang="en-US" b="1" dirty="0">
                <a:solidFill>
                  <a:schemeClr val="tx1"/>
                </a:solidFill>
              </a:rPr>
              <a:t>5%  </a:t>
            </a:r>
            <a:r>
              <a:rPr lang="en-US" dirty="0">
                <a:solidFill>
                  <a:schemeClr val="tx1"/>
                </a:solidFill>
              </a:rPr>
              <a:t>	</a:t>
            </a:r>
          </a:p>
          <a:p>
            <a:pPr lvl="1"/>
            <a:r>
              <a:rPr lang="en-US" dirty="0">
                <a:solidFill>
                  <a:schemeClr val="tx1"/>
                </a:solidFill>
              </a:rPr>
              <a:t> </a:t>
            </a:r>
            <a:r>
              <a:rPr lang="en-US" dirty="0" smtClean="0">
                <a:solidFill>
                  <a:schemeClr val="tx1"/>
                </a:solidFill>
              </a:rPr>
              <a:t> </a:t>
            </a:r>
            <a:r>
              <a:rPr lang="en-US" dirty="0">
                <a:solidFill>
                  <a:schemeClr val="tx1"/>
                </a:solidFill>
              </a:rPr>
              <a:t>Validation Accuracy = </a:t>
            </a:r>
            <a:r>
              <a:rPr lang="en-US" b="1" dirty="0">
                <a:solidFill>
                  <a:schemeClr val="tx1"/>
                </a:solidFill>
              </a:rPr>
              <a:t>94.6%</a:t>
            </a:r>
            <a:endParaRPr lang="en-US" b="1" dirty="0" smtClean="0">
              <a:solidFill>
                <a:schemeClr val="tx1"/>
              </a:solidFill>
            </a:endParaRPr>
          </a:p>
          <a:p>
            <a:r>
              <a:rPr lang="en-US" sz="2000" dirty="0" smtClean="0">
                <a:solidFill>
                  <a:schemeClr val="tx1"/>
                </a:solidFill>
              </a:rPr>
              <a:t>Graph 2 monitors loss during training and validation. </a:t>
            </a:r>
          </a:p>
          <a:p>
            <a:pPr lvl="1"/>
            <a:r>
              <a:rPr lang="en-US" dirty="0" smtClean="0">
                <a:solidFill>
                  <a:schemeClr val="tx1"/>
                </a:solidFill>
              </a:rPr>
              <a:t>Training Loss     = </a:t>
            </a:r>
            <a:r>
              <a:rPr lang="en-US" b="1" dirty="0" smtClean="0">
                <a:solidFill>
                  <a:schemeClr val="tx1"/>
                </a:solidFill>
              </a:rPr>
              <a:t>16.6%</a:t>
            </a:r>
          </a:p>
          <a:p>
            <a:pPr lvl="1"/>
            <a:r>
              <a:rPr lang="en-US" dirty="0" smtClean="0">
                <a:solidFill>
                  <a:schemeClr val="tx1"/>
                </a:solidFill>
              </a:rPr>
              <a:t>Validation Loss = </a:t>
            </a:r>
            <a:r>
              <a:rPr lang="en-US" b="1" dirty="0" smtClean="0">
                <a:solidFill>
                  <a:schemeClr val="tx1"/>
                </a:solidFill>
              </a:rPr>
              <a:t>13.6%</a:t>
            </a:r>
          </a:p>
          <a:p>
            <a:r>
              <a:rPr lang="en-US" sz="2000" dirty="0" smtClean="0">
                <a:solidFill>
                  <a:schemeClr val="tx1"/>
                </a:solidFill>
              </a:rPr>
              <a:t>These </a:t>
            </a:r>
            <a:r>
              <a:rPr lang="en-US" sz="2000" dirty="0">
                <a:solidFill>
                  <a:schemeClr val="tx1"/>
                </a:solidFill>
              </a:rPr>
              <a:t>results affirm our model's high accuracy and error minimization, enhancing parking management.</a:t>
            </a:r>
            <a:endParaRPr lang="en-PK" sz="2000" dirty="0">
              <a:solidFill>
                <a:schemeClr val="tx1"/>
              </a:solidFill>
            </a:endParaRPr>
          </a:p>
        </p:txBody>
      </p:sp>
      <p:pic>
        <p:nvPicPr>
          <p:cNvPr id="5" name="Picture 4">
            <a:extLst>
              <a:ext uri="{FF2B5EF4-FFF2-40B4-BE49-F238E27FC236}">
                <a16:creationId xmlns="" xmlns:a16="http://schemas.microsoft.com/office/drawing/2014/main" id="{0A4E0E14-0D97-5741-0BCF-54B1D413BC16}"/>
              </a:ext>
            </a:extLst>
          </p:cNvPr>
          <p:cNvPicPr>
            <a:picLocks noChangeAspect="1"/>
          </p:cNvPicPr>
          <p:nvPr/>
        </p:nvPicPr>
        <p:blipFill>
          <a:blip r:embed="rId2"/>
          <a:stretch>
            <a:fillRect/>
          </a:stretch>
        </p:blipFill>
        <p:spPr>
          <a:xfrm>
            <a:off x="7824552" y="764704"/>
            <a:ext cx="3240000" cy="5358741"/>
          </a:xfrm>
          <a:prstGeom prst="rect">
            <a:avLst/>
          </a:prstGeom>
        </p:spPr>
      </p:pic>
      <p:sp>
        <p:nvSpPr>
          <p:cNvPr id="4" name="Title 1"/>
          <p:cNvSpPr>
            <a:spLocks noGrp="1"/>
          </p:cNvSpPr>
          <p:nvPr>
            <p:ph type="title"/>
          </p:nvPr>
        </p:nvSpPr>
        <p:spPr>
          <a:xfrm>
            <a:off x="1143000" y="476672"/>
            <a:ext cx="9875520" cy="1356360"/>
          </a:xfrm>
        </p:spPr>
        <p:txBody>
          <a:bodyPr/>
          <a:lstStyle/>
          <a:p>
            <a:r>
              <a:rPr lang="en-US" dirty="0" smtClean="0"/>
              <a:t>CONTINUE…</a:t>
            </a:r>
            <a:endParaRPr lang="en-US" dirty="0"/>
          </a:p>
        </p:txBody>
      </p:sp>
      <p:sp>
        <p:nvSpPr>
          <p:cNvPr id="2" name="Rectangle 1"/>
          <p:cNvSpPr/>
          <p:nvPr/>
        </p:nvSpPr>
        <p:spPr>
          <a:xfrm>
            <a:off x="8229115" y="6123445"/>
            <a:ext cx="2840842" cy="307777"/>
          </a:xfrm>
          <a:prstGeom prst="rect">
            <a:avLst/>
          </a:prstGeom>
        </p:spPr>
        <p:txBody>
          <a:bodyPr wrap="none">
            <a:spAutoFit/>
          </a:bodyPr>
          <a:lstStyle/>
          <a:p>
            <a:pPr algn="ctr">
              <a:spcAft>
                <a:spcPts val="1000"/>
              </a:spcAft>
            </a:pPr>
            <a:r>
              <a:rPr lang="en-US" dirty="0">
                <a:solidFill>
                  <a:schemeClr val="tx1"/>
                </a:solidFill>
                <a:latin typeface="Times New Roman" panose="02020603050405020304" pitchFamily="18" charset="0"/>
                <a:ea typeface="Times New Roman" panose="02020603050405020304" pitchFamily="18" charset="0"/>
              </a:rPr>
              <a:t>Figure 5</a:t>
            </a:r>
            <a:r>
              <a:rPr lang="en-US" dirty="0" smtClean="0">
                <a:solidFill>
                  <a:schemeClr val="tx1"/>
                </a:solidFill>
                <a:latin typeface="Times New Roman" panose="02020603050405020304" pitchFamily="18" charset="0"/>
                <a:ea typeface="Times New Roman" panose="02020603050405020304" pitchFamily="18" charset="0"/>
              </a:rPr>
              <a:t>. </a:t>
            </a:r>
            <a:r>
              <a:rPr lang="en-US" dirty="0">
                <a:solidFill>
                  <a:schemeClr val="tx1"/>
                </a:solidFill>
                <a:latin typeface="Times New Roman" panose="02020603050405020304" pitchFamily="18" charset="0"/>
                <a:ea typeface="Times New Roman" panose="02020603050405020304" pitchFamily="18" charset="0"/>
              </a:rPr>
              <a:t>Dataset Accuracy and Loss</a:t>
            </a:r>
            <a:endParaRPr lang="en-US" sz="1000" i="1"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11766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432f58f55a_0_17"/>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Conclusion</a:t>
            </a:r>
            <a:endParaRPr dirty="0"/>
          </a:p>
        </p:txBody>
      </p:sp>
      <p:sp>
        <p:nvSpPr>
          <p:cNvPr id="3" name="Text Placeholder 2">
            <a:extLst>
              <a:ext uri="{FF2B5EF4-FFF2-40B4-BE49-F238E27FC236}">
                <a16:creationId xmlns="" xmlns:a16="http://schemas.microsoft.com/office/drawing/2014/main" id="{DDC518CF-8B2C-BB86-448A-B18C2441D72E}"/>
              </a:ext>
            </a:extLst>
          </p:cNvPr>
          <p:cNvSpPr>
            <a:spLocks noGrp="1"/>
          </p:cNvSpPr>
          <p:nvPr>
            <p:ph type="body" idx="1"/>
          </p:nvPr>
        </p:nvSpPr>
        <p:spPr/>
        <p:txBody>
          <a:bodyPr>
            <a:normAutofit fontScale="92500"/>
          </a:bodyPr>
          <a:lstStyle/>
          <a:p>
            <a:r>
              <a:rPr lang="en-US" dirty="0">
                <a:solidFill>
                  <a:schemeClr val="tx1"/>
                </a:solidFill>
              </a:rPr>
              <a:t>Focus on Real-Time Car Parking Occupancy Prediction in urban areas using PKLot dataset.</a:t>
            </a:r>
          </a:p>
          <a:p>
            <a:r>
              <a:rPr lang="en-US" dirty="0">
                <a:solidFill>
                  <a:schemeClr val="tx1"/>
                </a:solidFill>
              </a:rPr>
              <a:t>Evaluated state-of-the-art models including </a:t>
            </a:r>
            <a:r>
              <a:rPr lang="en-US" dirty="0" err="1">
                <a:solidFill>
                  <a:schemeClr val="tx1"/>
                </a:solidFill>
              </a:rPr>
              <a:t>ResNet</a:t>
            </a:r>
            <a:r>
              <a:rPr lang="en-US" dirty="0">
                <a:solidFill>
                  <a:schemeClr val="tx1"/>
                </a:solidFill>
              </a:rPr>
              <a:t>, VGG16, </a:t>
            </a:r>
            <a:r>
              <a:rPr lang="en-US" dirty="0" err="1">
                <a:solidFill>
                  <a:schemeClr val="tx1"/>
                </a:solidFill>
              </a:rPr>
              <a:t>Xception</a:t>
            </a:r>
            <a:r>
              <a:rPr lang="en-US" dirty="0">
                <a:solidFill>
                  <a:schemeClr val="tx1"/>
                </a:solidFill>
              </a:rPr>
              <a:t>, and Ensemble model.</a:t>
            </a:r>
          </a:p>
          <a:p>
            <a:r>
              <a:rPr lang="en-US" dirty="0">
                <a:solidFill>
                  <a:schemeClr val="tx1"/>
                </a:solidFill>
              </a:rPr>
              <a:t>Ensemble model achieved remarkable 99.2% accuracy for parking prediction in PKLot.</a:t>
            </a:r>
          </a:p>
          <a:p>
            <a:r>
              <a:rPr lang="en-US" dirty="0">
                <a:solidFill>
                  <a:schemeClr val="tx1"/>
                </a:solidFill>
              </a:rPr>
              <a:t>Limitations include dataset representation, limited evaluation of extreme conditions, and cost-effectiveness considerations.</a:t>
            </a:r>
          </a:p>
          <a:p>
            <a:r>
              <a:rPr lang="en-US" dirty="0">
                <a:solidFill>
                  <a:schemeClr val="tx1"/>
                </a:solidFill>
              </a:rPr>
              <a:t>Future work should focus on real-time data, scalability, hardware, and privacy.</a:t>
            </a:r>
          </a:p>
          <a:p>
            <a:r>
              <a:rPr lang="en-US" dirty="0">
                <a:solidFill>
                  <a:schemeClr val="tx1"/>
                </a:solidFill>
              </a:rPr>
              <a:t>Overall, the research advances urban parking management by optimizing slot allocation and reducing congestion.</a:t>
            </a:r>
            <a:endParaRPr lang="en-PK"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255247"/>
            <a:ext cx="11665296" cy="634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74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232182a673_0_1"/>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u="sng" dirty="0" smtClean="0"/>
              <a:t>BACKGROUND</a:t>
            </a:r>
            <a:br>
              <a:rPr lang="en-US" u="sng" dirty="0" smtClean="0"/>
            </a:br>
            <a:endParaRPr u="sng" dirty="0"/>
          </a:p>
        </p:txBody>
      </p:sp>
      <p:sp>
        <p:nvSpPr>
          <p:cNvPr id="102" name="Google Shape;102;g2232182a673_0_1"/>
          <p:cNvSpPr txBox="1">
            <a:spLocks noGrp="1"/>
          </p:cNvSpPr>
          <p:nvPr>
            <p:ph type="body" idx="1"/>
          </p:nvPr>
        </p:nvSpPr>
        <p:spPr>
          <a:xfrm>
            <a:off x="1144200" y="1700808"/>
            <a:ext cx="10136376" cy="4608511"/>
          </a:xfrm>
          <a:prstGeom prst="rect">
            <a:avLst/>
          </a:prstGeom>
        </p:spPr>
        <p:txBody>
          <a:bodyPr spcFirstLastPara="1" wrap="square" lIns="91425" tIns="45700" rIns="91425" bIns="45700" anchor="t" anchorCtr="0">
            <a:normAutofit/>
          </a:bodyPr>
          <a:lstStyle/>
          <a:p>
            <a:pPr lvl="0" indent="-360133">
              <a:lnSpc>
                <a:spcPct val="115000"/>
              </a:lnSpc>
              <a:spcBef>
                <a:spcPts val="0"/>
              </a:spcBef>
              <a:buSzPct val="100000"/>
            </a:pPr>
            <a:r>
              <a:rPr lang="en-US" sz="2000" dirty="0">
                <a:solidFill>
                  <a:schemeClr val="tx1"/>
                </a:solidFill>
              </a:rPr>
              <a:t>Detecting parking occupancy is a challenge in </a:t>
            </a:r>
            <a:r>
              <a:rPr lang="en-US" sz="2000" dirty="0" smtClean="0">
                <a:solidFill>
                  <a:schemeClr val="tx1"/>
                </a:solidFill>
              </a:rPr>
              <a:t>urban areas.</a:t>
            </a:r>
            <a:endParaRPr lang="en-US" sz="2000" dirty="0">
              <a:solidFill>
                <a:schemeClr val="tx1"/>
              </a:solidFill>
            </a:endParaRPr>
          </a:p>
          <a:p>
            <a:pPr lvl="0" indent="-360133">
              <a:lnSpc>
                <a:spcPct val="115000"/>
              </a:lnSpc>
              <a:spcBef>
                <a:spcPts val="0"/>
              </a:spcBef>
              <a:buSzPct val="100000"/>
            </a:pPr>
            <a:r>
              <a:rPr lang="en-US" sz="2000" dirty="0">
                <a:solidFill>
                  <a:schemeClr val="tx1"/>
                </a:solidFill>
              </a:rPr>
              <a:t>Growing vehicle numbers worsen the problem.</a:t>
            </a:r>
          </a:p>
          <a:p>
            <a:pPr lvl="0" indent="-360133">
              <a:lnSpc>
                <a:spcPct val="115000"/>
              </a:lnSpc>
              <a:spcBef>
                <a:spcPts val="0"/>
              </a:spcBef>
              <a:buSzPct val="100000"/>
            </a:pPr>
            <a:r>
              <a:rPr lang="en-US" sz="2000" dirty="0">
                <a:solidFill>
                  <a:schemeClr val="tx1"/>
                </a:solidFill>
              </a:rPr>
              <a:t>This leads to traffic congestion and environmental concerns</a:t>
            </a:r>
            <a:r>
              <a:rPr lang="en-US" sz="2000" dirty="0" smtClean="0">
                <a:solidFill>
                  <a:schemeClr val="tx1"/>
                </a:solidFill>
              </a:rPr>
              <a:t>.</a:t>
            </a:r>
          </a:p>
          <a:p>
            <a:pPr lvl="0" indent="-360133">
              <a:lnSpc>
                <a:spcPct val="115000"/>
              </a:lnSpc>
              <a:spcBef>
                <a:spcPts val="0"/>
              </a:spcBef>
              <a:buSzPct val="100000"/>
            </a:pPr>
            <a:r>
              <a:rPr lang="en-US" sz="2000" dirty="0">
                <a:solidFill>
                  <a:schemeClr val="tx1"/>
                </a:solidFill>
              </a:rPr>
              <a:t>Accurate detection is essential</a:t>
            </a:r>
            <a:r>
              <a:rPr lang="en-US" sz="2000" dirty="0" smtClean="0">
                <a:solidFill>
                  <a:schemeClr val="tx1"/>
                </a:solidFill>
              </a:rPr>
              <a:t>.</a:t>
            </a:r>
          </a:p>
          <a:p>
            <a:pPr lvl="0" indent="-360133">
              <a:lnSpc>
                <a:spcPct val="115000"/>
              </a:lnSpc>
              <a:spcBef>
                <a:spcPts val="0"/>
              </a:spcBef>
              <a:buSzPct val="100000"/>
            </a:pPr>
            <a:r>
              <a:rPr lang="en-US" sz="2000" dirty="0" smtClean="0">
                <a:solidFill>
                  <a:schemeClr val="tx1"/>
                </a:solidFill>
              </a:rPr>
              <a:t>Cost-effective </a:t>
            </a:r>
            <a:r>
              <a:rPr lang="en-US" sz="2000" dirty="0">
                <a:solidFill>
                  <a:schemeClr val="tx1"/>
                </a:solidFill>
              </a:rPr>
              <a:t>solutions are required. </a:t>
            </a:r>
            <a:endParaRPr lang="en-US" sz="2000" dirty="0" smtClean="0">
              <a:solidFill>
                <a:schemeClr val="tx1"/>
              </a:solidFill>
            </a:endParaRPr>
          </a:p>
          <a:p>
            <a:pPr lvl="0" indent="-360133">
              <a:lnSpc>
                <a:spcPct val="115000"/>
              </a:lnSpc>
              <a:spcBef>
                <a:spcPts val="0"/>
              </a:spcBef>
              <a:buSzPct val="100000"/>
            </a:pPr>
            <a:r>
              <a:rPr lang="en-US" sz="2000" dirty="0" smtClean="0">
                <a:solidFill>
                  <a:schemeClr val="tx1"/>
                </a:solidFill>
              </a:rPr>
              <a:t>Parking </a:t>
            </a:r>
            <a:r>
              <a:rPr lang="en-US" sz="2000" dirty="0">
                <a:solidFill>
                  <a:schemeClr val="tx1"/>
                </a:solidFill>
              </a:rPr>
              <a:t>occupancy detection is a core aspect of Smart Parking Systems.</a:t>
            </a:r>
          </a:p>
          <a:p>
            <a:pPr lvl="0" indent="-360133">
              <a:lnSpc>
                <a:spcPct val="115000"/>
              </a:lnSpc>
              <a:spcBef>
                <a:spcPts val="0"/>
              </a:spcBef>
              <a:buSzPct val="100000"/>
            </a:pPr>
            <a:r>
              <a:rPr lang="en-US" sz="2000" dirty="0">
                <a:solidFill>
                  <a:schemeClr val="tx1"/>
                </a:solidFill>
              </a:rPr>
              <a:t>It plays a </a:t>
            </a:r>
            <a:r>
              <a:rPr lang="en-US" sz="2000" dirty="0" smtClean="0">
                <a:solidFill>
                  <a:schemeClr val="tx1"/>
                </a:solidFill>
              </a:rPr>
              <a:t>vital </a:t>
            </a:r>
            <a:r>
              <a:rPr lang="en-US" sz="2000" dirty="0">
                <a:solidFill>
                  <a:schemeClr val="tx1"/>
                </a:solidFill>
              </a:rPr>
              <a:t>role in efficient urban planning.</a:t>
            </a:r>
          </a:p>
          <a:p>
            <a:pPr lvl="0" indent="-360133">
              <a:lnSpc>
                <a:spcPct val="115000"/>
              </a:lnSpc>
              <a:spcBef>
                <a:spcPts val="0"/>
              </a:spcBef>
              <a:buSzPct val="100000"/>
            </a:pPr>
            <a:r>
              <a:rPr lang="en-US" sz="2000" dirty="0">
                <a:solidFill>
                  <a:schemeClr val="tx1"/>
                </a:solidFill>
              </a:rPr>
              <a:t>It helps reduce traffic congestion.</a:t>
            </a:r>
          </a:p>
          <a:p>
            <a:pPr lvl="0" indent="-360133">
              <a:lnSpc>
                <a:spcPct val="115000"/>
              </a:lnSpc>
              <a:spcBef>
                <a:spcPts val="0"/>
              </a:spcBef>
              <a:buSzPct val="100000"/>
            </a:pPr>
            <a:r>
              <a:rPr lang="en-US" sz="2000" dirty="0">
                <a:solidFill>
                  <a:schemeClr val="tx1"/>
                </a:solidFill>
              </a:rPr>
              <a:t>It minimizes environmental impact by aiding drivers in finding available parking spaces easily.</a:t>
            </a:r>
            <a:endParaRPr lang="en-US" sz="2000" dirty="0" smtClean="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04664"/>
            <a:ext cx="9875520" cy="1356360"/>
          </a:xfrm>
        </p:spPr>
        <p:txBody>
          <a:bodyPr/>
          <a:lstStyle/>
          <a:p>
            <a:r>
              <a:rPr lang="en-US" dirty="0" smtClean="0"/>
              <a:t>CONTINUE…</a:t>
            </a:r>
            <a:endParaRPr lang="en-US" dirty="0"/>
          </a:p>
        </p:txBody>
      </p:sp>
      <p:sp>
        <p:nvSpPr>
          <p:cNvPr id="3" name="Text Placeholder 2"/>
          <p:cNvSpPr>
            <a:spLocks noGrp="1"/>
          </p:cNvSpPr>
          <p:nvPr>
            <p:ph type="body" idx="1"/>
          </p:nvPr>
        </p:nvSpPr>
        <p:spPr>
          <a:xfrm>
            <a:off x="1142999" y="1772816"/>
            <a:ext cx="7056041" cy="4608000"/>
          </a:xfrm>
        </p:spPr>
        <p:txBody>
          <a:bodyPr>
            <a:normAutofit fontScale="92500" lnSpcReduction="10000"/>
          </a:bodyPr>
          <a:lstStyle/>
          <a:p>
            <a:pPr marL="137160" indent="0">
              <a:buNone/>
            </a:pPr>
            <a:r>
              <a:rPr lang="en-US" sz="2800" b="1" dirty="0" smtClean="0"/>
              <a:t>Smart Parking System</a:t>
            </a:r>
          </a:p>
          <a:p>
            <a:r>
              <a:rPr lang="en-US" dirty="0"/>
              <a:t>Smart parking systems use advanced technology to tackle the issue of limited parking spaces in cities</a:t>
            </a:r>
            <a:r>
              <a:rPr lang="en-US" dirty="0" smtClean="0"/>
              <a:t>.</a:t>
            </a:r>
          </a:p>
          <a:p>
            <a:r>
              <a:rPr lang="en-US" dirty="0" smtClean="0"/>
              <a:t>Smart </a:t>
            </a:r>
            <a:r>
              <a:rPr lang="en-US" dirty="0"/>
              <a:t>parking systems use sensors and technology for real-time parking </a:t>
            </a:r>
            <a:r>
              <a:rPr lang="en-US" dirty="0" smtClean="0"/>
              <a:t>data.</a:t>
            </a:r>
          </a:p>
          <a:p>
            <a:r>
              <a:rPr lang="en-US" dirty="0" smtClean="0"/>
              <a:t>Data is sent to a central cloud server for user access.</a:t>
            </a:r>
          </a:p>
          <a:p>
            <a:r>
              <a:rPr lang="en-US" dirty="0" smtClean="0"/>
              <a:t>User-friendly </a:t>
            </a:r>
            <a:r>
              <a:rPr lang="en-US" dirty="0"/>
              <a:t>apps and websites offer parking info, reservations, and payments.</a:t>
            </a:r>
          </a:p>
          <a:p>
            <a:r>
              <a:rPr lang="en-US" dirty="0"/>
              <a:t>Systems optimize parking with dynamic pricing and user-specific reservations.</a:t>
            </a:r>
          </a:p>
          <a:p>
            <a:r>
              <a:rPr lang="en-US" dirty="0"/>
              <a:t>Benefits include time and cost savings, reduced traffic, and better customer experiences.</a:t>
            </a:r>
            <a:endParaRPr lang="en-US" b="1" dirty="0"/>
          </a:p>
        </p:txBody>
      </p:sp>
      <p:pic>
        <p:nvPicPr>
          <p:cNvPr id="4" name="Picture 3"/>
          <p:cNvPicPr/>
          <p:nvPr/>
        </p:nvPicPr>
        <p:blipFill>
          <a:blip r:embed="rId3"/>
          <a:stretch>
            <a:fillRect/>
          </a:stretch>
        </p:blipFill>
        <p:spPr>
          <a:xfrm>
            <a:off x="8172739" y="620688"/>
            <a:ext cx="3729608" cy="4894059"/>
          </a:xfrm>
          <a:prstGeom prst="rect">
            <a:avLst/>
          </a:prstGeom>
        </p:spPr>
      </p:pic>
      <p:sp>
        <p:nvSpPr>
          <p:cNvPr id="6" name="TextBox 5"/>
          <p:cNvSpPr txBox="1"/>
          <p:nvPr/>
        </p:nvSpPr>
        <p:spPr>
          <a:xfrm>
            <a:off x="8199040" y="5733256"/>
            <a:ext cx="3585592" cy="523220"/>
          </a:xfrm>
          <a:prstGeom prst="rect">
            <a:avLst/>
          </a:prstGeom>
          <a:noFill/>
        </p:spPr>
        <p:txBody>
          <a:bodyPr wrap="square" rtlCol="0">
            <a:spAutoFit/>
          </a:bodyPr>
          <a:lstStyle/>
          <a:p>
            <a:pPr algn="ctr"/>
            <a:r>
              <a:rPr lang="en-US" dirty="0" smtClean="0"/>
              <a:t>Figure 1. Layer Architecture for Integrated Smart Parking System</a:t>
            </a:r>
            <a:endParaRPr lang="en-US" dirty="0"/>
          </a:p>
        </p:txBody>
      </p:sp>
    </p:spTree>
    <p:extLst>
      <p:ext uri="{BB962C8B-B14F-4D97-AF65-F5344CB8AC3E}">
        <p14:creationId xmlns:p14="http://schemas.microsoft.com/office/powerpoint/2010/main" val="212970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1ffe300bd8_0_11"/>
          <p:cNvSpPr txBox="1">
            <a:spLocks noGrp="1"/>
          </p:cNvSpPr>
          <p:nvPr>
            <p:ph type="title"/>
          </p:nvPr>
        </p:nvSpPr>
        <p:spPr>
          <a:xfrm>
            <a:off x="1127448" y="609600"/>
            <a:ext cx="9875400" cy="1356300"/>
          </a:xfrm>
          <a:prstGeom prst="rect">
            <a:avLst/>
          </a:prstGeom>
        </p:spPr>
        <p:txBody>
          <a:bodyPr spcFirstLastPara="1" wrap="square" lIns="91425" tIns="45700" rIns="91425" bIns="45700" anchor="ctr" anchorCtr="0">
            <a:normAutofit fontScale="90000"/>
          </a:bodyPr>
          <a:lstStyle/>
          <a:p>
            <a:pPr marL="0" lvl="0" indent="0" algn="l" rtl="0">
              <a:lnSpc>
                <a:spcPct val="150000"/>
              </a:lnSpc>
              <a:spcBef>
                <a:spcPts val="1400"/>
              </a:spcBef>
              <a:spcAft>
                <a:spcPts val="0"/>
              </a:spcAft>
              <a:buNone/>
            </a:pPr>
            <a:r>
              <a:rPr lang="en-US" u="sng" dirty="0"/>
              <a:t>Contributions of other </a:t>
            </a:r>
            <a:r>
              <a:rPr lang="en-US" u="sng" dirty="0" smtClean="0"/>
              <a:t>Researchers</a:t>
            </a:r>
            <a:br>
              <a:rPr lang="en-US" u="sng" dirty="0" smtClean="0"/>
            </a:br>
            <a:endParaRPr u="sng" dirty="0"/>
          </a:p>
        </p:txBody>
      </p:sp>
      <p:graphicFrame>
        <p:nvGraphicFramePr>
          <p:cNvPr id="9" name="Table 8"/>
          <p:cNvGraphicFramePr>
            <a:graphicFrameLocks noGrp="1"/>
          </p:cNvGraphicFramePr>
          <p:nvPr>
            <p:extLst>
              <p:ext uri="{D42A27DB-BD31-4B8C-83A1-F6EECF244321}">
                <p14:modId xmlns:p14="http://schemas.microsoft.com/office/powerpoint/2010/main" val="1208628732"/>
              </p:ext>
            </p:extLst>
          </p:nvPr>
        </p:nvGraphicFramePr>
        <p:xfrm>
          <a:off x="1143000" y="2060848"/>
          <a:ext cx="10281592" cy="3272784"/>
        </p:xfrm>
        <a:graphic>
          <a:graphicData uri="http://schemas.openxmlformats.org/drawingml/2006/table">
            <a:tbl>
              <a:tblPr firstRow="1" bandRow="1">
                <a:tableStyleId>{5C22544A-7EE6-4342-B048-85BDC9FD1C3A}</a:tableStyleId>
              </a:tblPr>
              <a:tblGrid>
                <a:gridCol w="3865260"/>
                <a:gridCol w="2241851"/>
                <a:gridCol w="4174481"/>
              </a:tblGrid>
              <a:tr h="394330">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chemeClr val="lt1"/>
                          </a:solidFill>
                          <a:effectLst/>
                          <a:latin typeface="+mn-lt"/>
                          <a:ea typeface="+mn-ea"/>
                          <a:cs typeface="+mn-cs"/>
                          <a:sym typeface="Arial"/>
                        </a:rPr>
                        <a:t>Real-time image-based parking occupancy detection using deep learning</a:t>
                      </a:r>
                      <a:endParaRPr lang="en-US" sz="1600" b="1" dirty="0" smtClean="0"/>
                    </a:p>
                  </a:txBody>
                  <a:tcPr/>
                </a:tc>
                <a:tc hMerge="1">
                  <a:txBody>
                    <a:bodyPr/>
                    <a:lstStyle/>
                    <a:p>
                      <a:endParaRPr lang="en-US"/>
                    </a:p>
                  </a:txBody>
                  <a:tcPr/>
                </a:tc>
                <a:tc hMerge="1">
                  <a:txBody>
                    <a:bodyPr/>
                    <a:lstStyle/>
                    <a:p>
                      <a:endParaRPr lang="en-US" dirty="0"/>
                    </a:p>
                  </a:txBody>
                  <a:tcPr/>
                </a:tc>
              </a:tr>
              <a:tr h="436153">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dk1"/>
                          </a:solidFill>
                          <a:effectLst/>
                          <a:latin typeface="+mn-lt"/>
                          <a:ea typeface="+mn-ea"/>
                          <a:cs typeface="+mn-cs"/>
                          <a:sym typeface="Arial"/>
                        </a:rPr>
                        <a:t>Authors: </a:t>
                      </a:r>
                      <a:r>
                        <a:rPr lang="en-US" sz="1400" b="0" i="0" u="none" strike="noStrike" cap="none" dirty="0" err="1" smtClean="0">
                          <a:solidFill>
                            <a:schemeClr val="dk1"/>
                          </a:solidFill>
                          <a:effectLst/>
                          <a:latin typeface="+mn-lt"/>
                          <a:ea typeface="+mn-ea"/>
                          <a:cs typeface="+mn-cs"/>
                          <a:sym typeface="Arial"/>
                        </a:rPr>
                        <a:t>Debaditya</a:t>
                      </a:r>
                      <a:r>
                        <a:rPr lang="en-US" sz="1400" b="0" i="0" u="none" strike="noStrike" cap="none" dirty="0" smtClean="0">
                          <a:solidFill>
                            <a:schemeClr val="dk1"/>
                          </a:solidFill>
                          <a:effectLst/>
                          <a:latin typeface="+mn-lt"/>
                          <a:ea typeface="+mn-ea"/>
                          <a:cs typeface="+mn-cs"/>
                          <a:sym typeface="Arial"/>
                        </a:rPr>
                        <a:t> Acharya, </a:t>
                      </a:r>
                      <a:r>
                        <a:rPr lang="en-US" sz="1400" b="0" i="0" u="none" strike="noStrike" cap="none" dirty="0" err="1" smtClean="0">
                          <a:solidFill>
                            <a:schemeClr val="dk1"/>
                          </a:solidFill>
                          <a:effectLst/>
                          <a:latin typeface="+mn-lt"/>
                          <a:ea typeface="+mn-ea"/>
                          <a:cs typeface="+mn-cs"/>
                          <a:sym typeface="Arial"/>
                        </a:rPr>
                        <a:t>Weilin</a:t>
                      </a:r>
                      <a:r>
                        <a:rPr lang="en-US" sz="1400" b="0" i="0" u="none" strike="noStrike" cap="none" dirty="0" smtClean="0">
                          <a:solidFill>
                            <a:schemeClr val="dk1"/>
                          </a:solidFill>
                          <a:effectLst/>
                          <a:latin typeface="+mn-lt"/>
                          <a:ea typeface="+mn-ea"/>
                          <a:cs typeface="+mn-cs"/>
                          <a:sym typeface="Arial"/>
                        </a:rPr>
                        <a:t> Yan, et al.</a:t>
                      </a:r>
                      <a:endParaRPr lang="en-US" dirty="0" smtClean="0"/>
                    </a:p>
                  </a:txBody>
                  <a:tcPr/>
                </a:tc>
                <a:tc hMerge="1">
                  <a:txBody>
                    <a:bodyPr/>
                    <a:lstStyle/>
                    <a:p>
                      <a:endParaRPr lang="en-US" dirty="0"/>
                    </a:p>
                  </a:txBody>
                  <a:tcPr/>
                </a:tc>
                <a:tc hMerge="1">
                  <a:txBody>
                    <a:bodyPr/>
                    <a:lstStyle/>
                    <a:p>
                      <a:endParaRPr lang="en-US" dirty="0"/>
                    </a:p>
                  </a:txBody>
                  <a:tcPr/>
                </a:tc>
              </a:tr>
              <a:tr h="753693">
                <a:tc gridSpan="3">
                  <a:txBody>
                    <a:bodyPr/>
                    <a:lstStyle/>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Parking occupancy detection framework using deep CNN and SVM </a:t>
                      </a:r>
                    </a:p>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Detect outdoor parking space occupancy from images. </a:t>
                      </a:r>
                    </a:p>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Transfer learning is evaluated on a new dataset created for this research.</a:t>
                      </a:r>
                    </a:p>
                  </a:txBody>
                  <a:tcPr/>
                </a:tc>
                <a:tc hMerge="1">
                  <a:txBody>
                    <a:bodyPr/>
                    <a:lstStyle/>
                    <a:p>
                      <a:endParaRPr lang="en-US" dirty="0"/>
                    </a:p>
                  </a:txBody>
                  <a:tcPr/>
                </a:tc>
                <a:tc hMerge="1">
                  <a:txBody>
                    <a:bodyPr/>
                    <a:lstStyle/>
                    <a:p>
                      <a:endParaRPr lang="en-US" dirty="0"/>
                    </a:p>
                  </a:txBody>
                  <a:tcPr/>
                </a:tc>
              </a:tr>
              <a:tr h="436153">
                <a:tc>
                  <a:txBody>
                    <a:bodyPr/>
                    <a:lstStyle/>
                    <a:p>
                      <a:pPr algn="l"/>
                      <a:r>
                        <a:rPr lang="en-US" sz="1400" b="1" i="0" u="none" strike="noStrike" cap="none" dirty="0" smtClean="0">
                          <a:solidFill>
                            <a:schemeClr val="dk1"/>
                          </a:solidFill>
                          <a:effectLst/>
                          <a:latin typeface="+mn-lt"/>
                          <a:ea typeface="+mn-ea"/>
                          <a:cs typeface="+mn-cs"/>
                          <a:sym typeface="Arial"/>
                        </a:rPr>
                        <a:t>Model Used</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Dataset Used</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Accuracy Achieved</a:t>
                      </a:r>
                      <a:endParaRPr lang="en-US" dirty="0"/>
                    </a:p>
                  </a:txBody>
                  <a:tcPr/>
                </a:tc>
              </a:tr>
              <a:tr h="436153">
                <a:tc>
                  <a:txBody>
                    <a:bodyPr/>
                    <a:lstStyle/>
                    <a:p>
                      <a:r>
                        <a:rPr lang="en-US" sz="1400" b="0" i="0" u="none" strike="noStrike" cap="none" dirty="0" smtClean="0">
                          <a:solidFill>
                            <a:schemeClr val="dk1"/>
                          </a:solidFill>
                          <a:effectLst/>
                          <a:latin typeface="+mn-lt"/>
                          <a:ea typeface="+mn-ea"/>
                          <a:cs typeface="+mn-cs"/>
                          <a:sym typeface="Arial"/>
                        </a:rPr>
                        <a:t>Pre-trained CNN For</a:t>
                      </a:r>
                      <a:r>
                        <a:rPr lang="en-US" sz="1400" b="0" i="0" u="none" strike="noStrike" cap="none" baseline="0" dirty="0" smtClean="0">
                          <a:solidFill>
                            <a:schemeClr val="dk1"/>
                          </a:solidFill>
                          <a:effectLst/>
                          <a:latin typeface="+mn-lt"/>
                          <a:ea typeface="+mn-ea"/>
                          <a:cs typeface="+mn-cs"/>
                          <a:sym typeface="Arial"/>
                        </a:rPr>
                        <a:t> </a:t>
                      </a:r>
                      <a:r>
                        <a:rPr lang="en-US" sz="1400" b="0" i="0" u="none" strike="noStrike" cap="none" dirty="0" smtClean="0">
                          <a:solidFill>
                            <a:schemeClr val="dk1"/>
                          </a:solidFill>
                          <a:effectLst/>
                          <a:latin typeface="+mn-lt"/>
                          <a:ea typeface="+mn-ea"/>
                          <a:cs typeface="+mn-cs"/>
                          <a:sym typeface="Arial"/>
                        </a:rPr>
                        <a:t>Feature Extraction</a:t>
                      </a:r>
                      <a:endParaRPr lang="en-US" b="0" dirty="0"/>
                    </a:p>
                  </a:txBody>
                  <a:tcPr/>
                </a:tc>
                <a:tc>
                  <a:txBody>
                    <a:bodyPr/>
                    <a:lstStyle/>
                    <a:p>
                      <a:pPr fontAlgn="base"/>
                      <a:r>
                        <a:rPr lang="en-US" b="0" dirty="0" err="1" smtClean="0">
                          <a:solidFill>
                            <a:schemeClr val="tx1"/>
                          </a:solidFill>
                          <a:effectLst/>
                        </a:rPr>
                        <a:t>PKLot</a:t>
                      </a:r>
                      <a:r>
                        <a:rPr lang="en-US" b="0" dirty="0" smtClean="0">
                          <a:solidFill>
                            <a:schemeClr val="tx1"/>
                          </a:solidFill>
                          <a:effectLst/>
                        </a:rPr>
                        <a:t> dataset</a:t>
                      </a:r>
                      <a:endParaRPr lang="en-US" b="0" dirty="0">
                        <a:solidFill>
                          <a:schemeClr val="tx1"/>
                        </a:solidFill>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99.7% on different weather conditions.</a:t>
                      </a:r>
                      <a:endParaRPr lang="en-US" dirty="0"/>
                    </a:p>
                  </a:txBody>
                  <a:tcPr/>
                </a:tc>
              </a:tr>
              <a:tr h="816302">
                <a:tc>
                  <a:txBody>
                    <a:bodyPr/>
                    <a:lstStyle/>
                    <a:p>
                      <a:r>
                        <a:rPr lang="en-US" sz="1400" b="0" i="0" u="none" strike="noStrike" cap="none" dirty="0" smtClean="0">
                          <a:solidFill>
                            <a:schemeClr val="dk1"/>
                          </a:solidFill>
                          <a:effectLst/>
                          <a:latin typeface="+mn-lt"/>
                          <a:ea typeface="+mn-ea"/>
                          <a:cs typeface="+mn-cs"/>
                          <a:sym typeface="Arial"/>
                        </a:rPr>
                        <a:t>SVM (Transfer Learning) For Classification</a:t>
                      </a:r>
                      <a:endParaRPr lang="en-US" b="0" dirty="0"/>
                    </a:p>
                  </a:txBody>
                  <a:tcPr/>
                </a:tc>
                <a:tc>
                  <a:txBody>
                    <a:bodyPr/>
                    <a:lstStyle/>
                    <a:p>
                      <a:r>
                        <a:rPr lang="en-US" sz="1400" b="0" i="0" u="none" strike="noStrike" cap="none" dirty="0" smtClean="0">
                          <a:solidFill>
                            <a:schemeClr val="dk1"/>
                          </a:solidFill>
                          <a:effectLst/>
                          <a:latin typeface="+mn-lt"/>
                          <a:ea typeface="+mn-ea"/>
                          <a:cs typeface="+mn-cs"/>
                          <a:sym typeface="Arial"/>
                        </a:rPr>
                        <a:t>Barry Street dataset using features from Pre-trained CNN</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96.7% on Pre-trained CNN (Transfer Learning)</a:t>
                      </a:r>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008" y="476672"/>
            <a:ext cx="9875520" cy="1356360"/>
          </a:xfrm>
        </p:spPr>
        <p:txBody>
          <a:bodyPr/>
          <a:lstStyle/>
          <a:p>
            <a:r>
              <a:rPr lang="en-US" dirty="0" smtClean="0"/>
              <a:t>CONTINUE…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35640683"/>
              </p:ext>
            </p:extLst>
          </p:nvPr>
        </p:nvGraphicFramePr>
        <p:xfrm>
          <a:off x="937399" y="2132854"/>
          <a:ext cx="10343177" cy="3675362"/>
        </p:xfrm>
        <a:graphic>
          <a:graphicData uri="http://schemas.openxmlformats.org/drawingml/2006/table">
            <a:tbl>
              <a:tblPr firstRow="1" bandRow="1">
                <a:tableStyleId>{5C22544A-7EE6-4342-B048-85BDC9FD1C3A}</a:tableStyleId>
              </a:tblPr>
              <a:tblGrid>
                <a:gridCol w="2889443"/>
                <a:gridCol w="1765772"/>
                <a:gridCol w="5687962"/>
              </a:tblGrid>
              <a:tr h="375010">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chemeClr val="lt1"/>
                          </a:solidFill>
                          <a:effectLst/>
                          <a:latin typeface="+mn-lt"/>
                          <a:ea typeface="+mn-ea"/>
                          <a:cs typeface="+mn-cs"/>
                          <a:sym typeface="Arial"/>
                        </a:rPr>
                        <a:t>Automated Vehicle Parking Occupancy Detection in Real-Time</a:t>
                      </a:r>
                      <a:endParaRPr lang="en-US" sz="1600" b="1" dirty="0" smtClean="0"/>
                    </a:p>
                  </a:txBody>
                  <a:tcPr/>
                </a:tc>
                <a:tc hMerge="1">
                  <a:txBody>
                    <a:bodyPr/>
                    <a:lstStyle/>
                    <a:p>
                      <a:endParaRPr lang="en-US"/>
                    </a:p>
                  </a:txBody>
                  <a:tcPr/>
                </a:tc>
                <a:tc hMerge="1">
                  <a:txBody>
                    <a:bodyPr/>
                    <a:lstStyle/>
                    <a:p>
                      <a:endParaRPr lang="en-US" dirty="0"/>
                    </a:p>
                  </a:txBody>
                  <a:tcPr/>
                </a:tc>
              </a:tr>
              <a:tr h="414784">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dk1"/>
                          </a:solidFill>
                          <a:effectLst/>
                          <a:latin typeface="+mn-lt"/>
                          <a:ea typeface="+mn-ea"/>
                          <a:cs typeface="+mn-cs"/>
                          <a:sym typeface="Arial"/>
                        </a:rPr>
                        <a:t>Authors: </a:t>
                      </a:r>
                      <a:r>
                        <a:rPr lang="en-US" sz="1400" b="0" i="0" u="none" strike="noStrike" cap="none" dirty="0" err="1" smtClean="0">
                          <a:solidFill>
                            <a:schemeClr val="dk1"/>
                          </a:solidFill>
                          <a:effectLst/>
                          <a:latin typeface="+mn-lt"/>
                          <a:ea typeface="+mn-ea"/>
                          <a:cs typeface="+mn-cs"/>
                          <a:sym typeface="Arial"/>
                        </a:rPr>
                        <a:t>Heshan</a:t>
                      </a:r>
                      <a:r>
                        <a:rPr lang="en-US" sz="1400" b="0" i="0" u="none" strike="noStrike" cap="none" dirty="0" smtClean="0">
                          <a:solidFill>
                            <a:schemeClr val="dk1"/>
                          </a:solidFill>
                          <a:effectLst/>
                          <a:latin typeface="+mn-lt"/>
                          <a:ea typeface="+mn-ea"/>
                          <a:cs typeface="+mn-cs"/>
                          <a:sym typeface="Arial"/>
                        </a:rPr>
                        <a:t> </a:t>
                      </a:r>
                      <a:r>
                        <a:rPr lang="en-US" sz="1400" b="0" i="0" u="none" strike="noStrike" cap="none" dirty="0" err="1" smtClean="0">
                          <a:solidFill>
                            <a:schemeClr val="dk1"/>
                          </a:solidFill>
                          <a:effectLst/>
                          <a:latin typeface="+mn-lt"/>
                          <a:ea typeface="+mn-ea"/>
                          <a:cs typeface="+mn-cs"/>
                          <a:sym typeface="Arial"/>
                        </a:rPr>
                        <a:t>Padmasiri</a:t>
                      </a:r>
                      <a:r>
                        <a:rPr lang="en-US" sz="1400" b="0" i="0" u="none" strike="noStrike" cap="none" dirty="0" smtClean="0">
                          <a:solidFill>
                            <a:schemeClr val="dk1"/>
                          </a:solidFill>
                          <a:effectLst/>
                          <a:latin typeface="+mn-lt"/>
                          <a:ea typeface="+mn-ea"/>
                          <a:cs typeface="+mn-cs"/>
                          <a:sym typeface="Arial"/>
                        </a:rPr>
                        <a:t>, </a:t>
                      </a:r>
                      <a:r>
                        <a:rPr lang="en-US" sz="1400" b="0" i="0" u="none" strike="noStrike" cap="none" dirty="0" err="1" smtClean="0">
                          <a:solidFill>
                            <a:schemeClr val="dk1"/>
                          </a:solidFill>
                          <a:effectLst/>
                          <a:latin typeface="+mn-lt"/>
                          <a:ea typeface="+mn-ea"/>
                          <a:cs typeface="+mn-cs"/>
                          <a:sym typeface="Arial"/>
                        </a:rPr>
                        <a:t>Chamath</a:t>
                      </a:r>
                      <a:r>
                        <a:rPr lang="en-US" sz="1400" b="0" i="0" u="none" strike="noStrike" cap="none" dirty="0" smtClean="0">
                          <a:solidFill>
                            <a:schemeClr val="dk1"/>
                          </a:solidFill>
                          <a:effectLst/>
                          <a:latin typeface="+mn-lt"/>
                          <a:ea typeface="+mn-ea"/>
                          <a:cs typeface="+mn-cs"/>
                          <a:sym typeface="Arial"/>
                        </a:rPr>
                        <a:t> </a:t>
                      </a:r>
                      <a:r>
                        <a:rPr lang="en-US" sz="1400" b="0" i="0" u="none" strike="noStrike" cap="none" dirty="0" err="1" smtClean="0">
                          <a:solidFill>
                            <a:schemeClr val="dk1"/>
                          </a:solidFill>
                          <a:effectLst/>
                          <a:latin typeface="+mn-lt"/>
                          <a:ea typeface="+mn-ea"/>
                          <a:cs typeface="+mn-cs"/>
                          <a:sym typeface="Arial"/>
                        </a:rPr>
                        <a:t>Abeysinghe</a:t>
                      </a:r>
                      <a:r>
                        <a:rPr lang="en-US" sz="1400" b="0" i="0" u="none" strike="noStrike" cap="none" dirty="0" smtClean="0">
                          <a:solidFill>
                            <a:schemeClr val="dk1"/>
                          </a:solidFill>
                          <a:effectLst/>
                          <a:latin typeface="+mn-lt"/>
                          <a:ea typeface="+mn-ea"/>
                          <a:cs typeface="+mn-cs"/>
                          <a:sym typeface="Arial"/>
                        </a:rPr>
                        <a:t>, et al.</a:t>
                      </a:r>
                      <a:endParaRPr lang="en-US" dirty="0" smtClean="0"/>
                    </a:p>
                  </a:txBody>
                  <a:tcPr/>
                </a:tc>
                <a:tc hMerge="1">
                  <a:txBody>
                    <a:bodyPr/>
                    <a:lstStyle/>
                    <a:p>
                      <a:endParaRPr lang="en-US" dirty="0"/>
                    </a:p>
                  </a:txBody>
                  <a:tcPr/>
                </a:tc>
                <a:tc hMerge="1">
                  <a:txBody>
                    <a:bodyPr/>
                    <a:lstStyle/>
                    <a:p>
                      <a:endParaRPr lang="en-US" dirty="0"/>
                    </a:p>
                  </a:txBody>
                  <a:tcPr/>
                </a:tc>
              </a:tr>
              <a:tr h="1226432">
                <a:tc gridSpan="3">
                  <a:txBody>
                    <a:bodyPr/>
                    <a:lstStyle/>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Automated vehicle parking occupancy detection system.</a:t>
                      </a:r>
                    </a:p>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Utilizes object detection techniques.</a:t>
                      </a:r>
                    </a:p>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Eliminates manual video stream segmentation</a:t>
                      </a:r>
                    </a:p>
                    <a:p>
                      <a:pPr marL="285750" indent="-285750" algn="l">
                        <a:buFont typeface="Arial" panose="020B0604020202020204" pitchFamily="34" charset="0"/>
                        <a:buChar char="•"/>
                      </a:pPr>
                      <a:r>
                        <a:rPr lang="en-US" sz="1400" b="0" i="0" u="none" strike="noStrike" cap="none" dirty="0" err="1" smtClean="0">
                          <a:solidFill>
                            <a:schemeClr val="dk1"/>
                          </a:solidFill>
                          <a:effectLst/>
                          <a:latin typeface="+mn-lt"/>
                          <a:ea typeface="+mn-ea"/>
                          <a:cs typeface="+mn-cs"/>
                          <a:sym typeface="Arial"/>
                        </a:rPr>
                        <a:t>Microservices</a:t>
                      </a:r>
                      <a:r>
                        <a:rPr lang="en-US" sz="1400" b="0" i="0" u="none" strike="noStrike" cap="none" dirty="0" smtClean="0">
                          <a:solidFill>
                            <a:schemeClr val="dk1"/>
                          </a:solidFill>
                          <a:effectLst/>
                          <a:latin typeface="+mn-lt"/>
                          <a:ea typeface="+mn-ea"/>
                          <a:cs typeface="+mn-cs"/>
                          <a:sym typeface="Arial"/>
                        </a:rPr>
                        <a:t> for scalability.</a:t>
                      </a:r>
                    </a:p>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Web and Mobile application for efficient parking space detection.</a:t>
                      </a:r>
                      <a:endParaRPr lang="en-US" sz="1400" b="0" i="0" u="none" strike="noStrike" cap="none" dirty="0">
                        <a:solidFill>
                          <a:schemeClr val="dk1"/>
                        </a:solidFill>
                        <a:effectLst/>
                        <a:latin typeface="+mn-lt"/>
                        <a:ea typeface="+mn-ea"/>
                        <a:cs typeface="+mn-cs"/>
                        <a:sym typeface="Arial"/>
                      </a:endParaRPr>
                    </a:p>
                  </a:txBody>
                  <a:tcPr/>
                </a:tc>
                <a:tc hMerge="1">
                  <a:txBody>
                    <a:bodyPr/>
                    <a:lstStyle/>
                    <a:p>
                      <a:endParaRPr lang="en-US" dirty="0"/>
                    </a:p>
                  </a:txBody>
                  <a:tcPr/>
                </a:tc>
                <a:tc hMerge="1">
                  <a:txBody>
                    <a:bodyPr/>
                    <a:lstStyle/>
                    <a:p>
                      <a:endParaRPr lang="en-US" dirty="0"/>
                    </a:p>
                  </a:txBody>
                  <a:tcPr/>
                </a:tc>
              </a:tr>
              <a:tr h="414784">
                <a:tc>
                  <a:txBody>
                    <a:bodyPr/>
                    <a:lstStyle/>
                    <a:p>
                      <a:pPr algn="ctr"/>
                      <a:r>
                        <a:rPr lang="en-US" sz="1400" b="1" i="0" u="none" strike="noStrike" cap="none" dirty="0" smtClean="0">
                          <a:solidFill>
                            <a:schemeClr val="dk1"/>
                          </a:solidFill>
                          <a:effectLst/>
                          <a:latin typeface="+mn-lt"/>
                          <a:ea typeface="+mn-ea"/>
                          <a:cs typeface="+mn-cs"/>
                          <a:sym typeface="Arial"/>
                        </a:rPr>
                        <a:t>Model Used</a:t>
                      </a:r>
                      <a:endParaRPr lang="en-US" dirty="0"/>
                    </a:p>
                  </a:txBody>
                  <a:tcPr/>
                </a:tc>
                <a:tc>
                  <a:txBody>
                    <a:bodyPr/>
                    <a:lstStyle/>
                    <a:p>
                      <a:pPr algn="ctr"/>
                      <a:r>
                        <a:rPr lang="en-US" sz="1400" b="1" i="0" u="none" strike="noStrike" cap="none" dirty="0" smtClean="0">
                          <a:solidFill>
                            <a:schemeClr val="dk1"/>
                          </a:solidFill>
                          <a:effectLst/>
                          <a:latin typeface="+mn-lt"/>
                          <a:ea typeface="+mn-ea"/>
                          <a:cs typeface="+mn-cs"/>
                          <a:sym typeface="Arial"/>
                        </a:rPr>
                        <a:t>Dataset Used</a:t>
                      </a:r>
                      <a:endParaRPr lang="en-US" dirty="0"/>
                    </a:p>
                  </a:txBody>
                  <a:tcPr/>
                </a:tc>
                <a:tc>
                  <a:txBody>
                    <a:bodyPr/>
                    <a:lstStyle/>
                    <a:p>
                      <a:pPr algn="ctr"/>
                      <a:r>
                        <a:rPr lang="en-US" sz="1400" b="1" i="0" u="none" strike="noStrike" cap="none" dirty="0" smtClean="0">
                          <a:solidFill>
                            <a:schemeClr val="dk1"/>
                          </a:solidFill>
                          <a:effectLst/>
                          <a:latin typeface="+mn-lt"/>
                          <a:ea typeface="+mn-ea"/>
                          <a:cs typeface="+mn-cs"/>
                          <a:sym typeface="Arial"/>
                        </a:rPr>
                        <a:t>Accuracy Achieved</a:t>
                      </a:r>
                      <a:endParaRPr lang="en-US" dirty="0"/>
                    </a:p>
                  </a:txBody>
                  <a:tcPr/>
                </a:tc>
              </a:tr>
              <a:tr h="414784">
                <a:tc>
                  <a:txBody>
                    <a:bodyPr/>
                    <a:lstStyle/>
                    <a:p>
                      <a:r>
                        <a:rPr lang="en-US" sz="1400" b="0" i="0" u="none" strike="noStrike" cap="none" dirty="0" err="1" smtClean="0">
                          <a:solidFill>
                            <a:schemeClr val="dk1"/>
                          </a:solidFill>
                          <a:effectLst/>
                          <a:latin typeface="+mn-lt"/>
                          <a:ea typeface="+mn-ea"/>
                          <a:cs typeface="+mn-cs"/>
                          <a:sym typeface="Arial"/>
                        </a:rPr>
                        <a:t>RetinaNet</a:t>
                      </a:r>
                      <a:r>
                        <a:rPr lang="en-US" sz="1400" b="0" i="0" u="none" strike="noStrike" cap="none" dirty="0" smtClean="0">
                          <a:solidFill>
                            <a:schemeClr val="dk1"/>
                          </a:solidFill>
                          <a:effectLst/>
                          <a:latin typeface="+mn-lt"/>
                          <a:ea typeface="+mn-ea"/>
                          <a:cs typeface="+mn-cs"/>
                          <a:sym typeface="Arial"/>
                        </a:rPr>
                        <a:t> (ResNet-50+FPN)</a:t>
                      </a:r>
                      <a:endParaRPr lang="en-US" dirty="0"/>
                    </a:p>
                  </a:txBody>
                  <a:tcPr/>
                </a:tc>
                <a:tc>
                  <a:txBody>
                    <a:bodyPr/>
                    <a:lstStyle/>
                    <a:p>
                      <a:pPr fontAlgn="base"/>
                      <a:r>
                        <a:rPr lang="en-US" dirty="0" err="1" smtClean="0">
                          <a:effectLst/>
                        </a:rPr>
                        <a:t>PKLot</a:t>
                      </a:r>
                      <a:r>
                        <a:rPr lang="en-US" dirty="0" smtClean="0">
                          <a:effectLst/>
                        </a:rPr>
                        <a:t> </a:t>
                      </a:r>
                      <a:r>
                        <a:rPr lang="en-US" dirty="0">
                          <a:effectLst/>
                        </a:rPr>
                        <a:t>dataset</a:t>
                      </a:r>
                    </a:p>
                  </a:txBody>
                  <a:tcPr anchor="ctr"/>
                </a:tc>
                <a:tc>
                  <a:txBody>
                    <a:bodyPr/>
                    <a:lstStyle/>
                    <a:p>
                      <a:r>
                        <a:rPr lang="en-US" sz="1400" b="0" i="0" u="none" strike="noStrike" cap="none" dirty="0" smtClean="0">
                          <a:solidFill>
                            <a:schemeClr val="dk1"/>
                          </a:solidFill>
                          <a:effectLst/>
                          <a:latin typeface="+mn-lt"/>
                          <a:ea typeface="+mn-ea"/>
                          <a:cs typeface="+mn-cs"/>
                          <a:sym typeface="Arial"/>
                        </a:rPr>
                        <a:t>AP = 20.15% (Occupied), AP = 21.47% (Unoccupied)</a:t>
                      </a:r>
                      <a:endParaRPr lang="en-US" dirty="0"/>
                    </a:p>
                  </a:txBody>
                  <a:tcPr/>
                </a:tc>
              </a:tr>
              <a:tr h="414784">
                <a:tc>
                  <a:txBody>
                    <a:bodyPr/>
                    <a:lstStyle/>
                    <a:p>
                      <a:r>
                        <a:rPr lang="en-US" sz="1400" b="0" i="0" u="none" strike="noStrike" cap="none" dirty="0" err="1" smtClean="0">
                          <a:solidFill>
                            <a:schemeClr val="dk1"/>
                          </a:solidFill>
                          <a:effectLst/>
                          <a:latin typeface="+mn-lt"/>
                          <a:ea typeface="+mn-ea"/>
                          <a:cs typeface="+mn-cs"/>
                          <a:sym typeface="Arial"/>
                        </a:rPr>
                        <a:t>RetinaNet</a:t>
                      </a:r>
                      <a:r>
                        <a:rPr lang="en-US" sz="1400" b="0" i="0" u="none" strike="noStrike" cap="none" dirty="0" smtClean="0">
                          <a:solidFill>
                            <a:schemeClr val="dk1"/>
                          </a:solidFill>
                          <a:effectLst/>
                          <a:latin typeface="+mn-lt"/>
                          <a:ea typeface="+mn-ea"/>
                          <a:cs typeface="+mn-cs"/>
                          <a:sym typeface="Arial"/>
                        </a:rPr>
                        <a:t> (ResNet-101+FPN)</a:t>
                      </a:r>
                      <a:endParaRPr lang="en-US" dirty="0"/>
                    </a:p>
                  </a:txBody>
                  <a:tcPr/>
                </a:tc>
                <a:tc>
                  <a:txBody>
                    <a:bodyPr/>
                    <a:lstStyle/>
                    <a:p>
                      <a:pPr fontAlgn="base"/>
                      <a:r>
                        <a:rPr lang="en-US" dirty="0" err="1" smtClean="0">
                          <a:effectLst/>
                        </a:rPr>
                        <a:t>PKLot</a:t>
                      </a:r>
                      <a:r>
                        <a:rPr lang="en-US" dirty="0" smtClean="0">
                          <a:effectLst/>
                        </a:rPr>
                        <a:t> </a:t>
                      </a:r>
                      <a:r>
                        <a:rPr lang="en-US" dirty="0">
                          <a:effectLst/>
                        </a:rPr>
                        <a:t>dataset</a:t>
                      </a:r>
                    </a:p>
                  </a:txBody>
                  <a:tcPr anchor="ctr"/>
                </a:tc>
                <a:tc>
                  <a:txBody>
                    <a:bodyPr/>
                    <a:lstStyle/>
                    <a:p>
                      <a:r>
                        <a:rPr lang="en-US" sz="1400" b="0" i="0" u="none" strike="noStrike" cap="none" dirty="0" smtClean="0">
                          <a:solidFill>
                            <a:schemeClr val="dk1"/>
                          </a:solidFill>
                          <a:effectLst/>
                          <a:latin typeface="+mn-lt"/>
                          <a:ea typeface="+mn-ea"/>
                          <a:cs typeface="+mn-cs"/>
                          <a:sym typeface="Arial"/>
                        </a:rPr>
                        <a:t>AP = 20.63% (Occupied), AP = 22.57% (Unoccupied)</a:t>
                      </a:r>
                      <a:endParaRPr lang="en-US" dirty="0"/>
                    </a:p>
                  </a:txBody>
                  <a:tcPr/>
                </a:tc>
              </a:tr>
              <a:tr h="414784">
                <a:tc>
                  <a:txBody>
                    <a:bodyPr/>
                    <a:lstStyle/>
                    <a:p>
                      <a:r>
                        <a:rPr lang="en-US" sz="1400" b="0" i="0" u="none" strike="noStrike" cap="none" dirty="0" smtClean="0">
                          <a:solidFill>
                            <a:schemeClr val="dk1"/>
                          </a:solidFill>
                          <a:effectLst/>
                          <a:latin typeface="+mn-lt"/>
                          <a:ea typeface="+mn-ea"/>
                          <a:cs typeface="+mn-cs"/>
                          <a:sym typeface="Arial"/>
                        </a:rPr>
                        <a:t>Faster RCNN (ResNet-50-C4)</a:t>
                      </a:r>
                      <a:endParaRPr lang="en-US" dirty="0"/>
                    </a:p>
                  </a:txBody>
                  <a:tcPr/>
                </a:tc>
                <a:tc>
                  <a:txBody>
                    <a:bodyPr/>
                    <a:lstStyle/>
                    <a:p>
                      <a:pPr fontAlgn="base"/>
                      <a:r>
                        <a:rPr lang="en-US" dirty="0" err="1" smtClean="0">
                          <a:effectLst/>
                        </a:rPr>
                        <a:t>PKLot</a:t>
                      </a:r>
                      <a:r>
                        <a:rPr lang="en-US" dirty="0" smtClean="0">
                          <a:effectLst/>
                        </a:rPr>
                        <a:t> </a:t>
                      </a:r>
                      <a:r>
                        <a:rPr lang="en-US" dirty="0">
                          <a:effectLst/>
                        </a:rPr>
                        <a:t>dataset</a:t>
                      </a:r>
                    </a:p>
                  </a:txBody>
                  <a:tcPr anchor="ctr"/>
                </a:tc>
                <a:tc>
                  <a:txBody>
                    <a:bodyPr/>
                    <a:lstStyle/>
                    <a:p>
                      <a:r>
                        <a:rPr lang="en-US" sz="1400" b="0" i="0" u="none" strike="noStrike" cap="none" dirty="0" smtClean="0">
                          <a:solidFill>
                            <a:schemeClr val="dk1"/>
                          </a:solidFill>
                          <a:effectLst/>
                          <a:latin typeface="+mn-lt"/>
                          <a:ea typeface="+mn-ea"/>
                          <a:cs typeface="+mn-cs"/>
                          <a:sym typeface="Arial"/>
                        </a:rPr>
                        <a:t>AP = 18.35% (Occupied), AP = 20.15% (Unoccupied)</a:t>
                      </a:r>
                      <a:endParaRPr lang="en-US" dirty="0"/>
                    </a:p>
                  </a:txBody>
                  <a:tcPr/>
                </a:tc>
              </a:tr>
            </a:tbl>
          </a:graphicData>
        </a:graphic>
      </p:graphicFrame>
    </p:spTree>
    <p:extLst>
      <p:ext uri="{BB962C8B-B14F-4D97-AF65-F5344CB8AC3E}">
        <p14:creationId xmlns:p14="http://schemas.microsoft.com/office/powerpoint/2010/main" val="154922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41806118"/>
              </p:ext>
            </p:extLst>
          </p:nvPr>
        </p:nvGraphicFramePr>
        <p:xfrm>
          <a:off x="983432" y="2117576"/>
          <a:ext cx="10369151" cy="2895600"/>
        </p:xfrm>
        <a:graphic>
          <a:graphicData uri="http://schemas.openxmlformats.org/drawingml/2006/table">
            <a:tbl>
              <a:tblPr firstRow="1" bandRow="1">
                <a:tableStyleId>{5C22544A-7EE6-4342-B048-85BDC9FD1C3A}</a:tableStyleId>
              </a:tblPr>
              <a:tblGrid>
                <a:gridCol w="3898177"/>
                <a:gridCol w="1715198"/>
                <a:gridCol w="4755776"/>
              </a:tblGrid>
              <a:tr h="303256">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Image-Based Parking Space Occupancy Classification: Dataset and Baseline</a:t>
                      </a:r>
                      <a:endParaRPr lang="en-US" sz="1600" b="1" dirty="0" smtClean="0"/>
                    </a:p>
                  </a:txBody>
                  <a:tcPr/>
                </a:tc>
                <a:tc hMerge="1">
                  <a:txBody>
                    <a:bodyPr/>
                    <a:lstStyle/>
                    <a:p>
                      <a:endParaRPr lang="en-US"/>
                    </a:p>
                  </a:txBody>
                  <a:tcPr/>
                </a:tc>
                <a:tc hMerge="1">
                  <a:txBody>
                    <a:bodyPr/>
                    <a:lstStyle/>
                    <a:p>
                      <a:endParaRPr lang="en-US" dirty="0"/>
                    </a:p>
                  </a:txBody>
                  <a:tcPr/>
                </a:tc>
              </a:tr>
              <a:tr h="275688">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dk1"/>
                          </a:solidFill>
                          <a:effectLst/>
                          <a:latin typeface="+mn-lt"/>
                          <a:ea typeface="+mn-ea"/>
                          <a:cs typeface="+mn-cs"/>
                          <a:sym typeface="Arial"/>
                        </a:rPr>
                        <a:t>Authors: </a:t>
                      </a:r>
                      <a:r>
                        <a:rPr lang="en-US" dirty="0" smtClean="0"/>
                        <a:t>Martin </a:t>
                      </a:r>
                      <a:r>
                        <a:rPr lang="en-US" dirty="0" err="1" smtClean="0"/>
                        <a:t>Marek</a:t>
                      </a:r>
                      <a:r>
                        <a:rPr lang="en-US" sz="1400" b="0" i="0" u="none" strike="noStrike" cap="none" dirty="0" smtClean="0">
                          <a:solidFill>
                            <a:schemeClr val="dk1"/>
                          </a:solidFill>
                          <a:effectLst/>
                          <a:latin typeface="+mn-lt"/>
                          <a:ea typeface="+mn-ea"/>
                          <a:cs typeface="+mn-cs"/>
                          <a:sym typeface="Arial"/>
                        </a:rPr>
                        <a:t>.</a:t>
                      </a:r>
                      <a:endParaRPr lang="en-US" dirty="0" smtClean="0"/>
                    </a:p>
                  </a:txBody>
                  <a:tcPr/>
                </a:tc>
                <a:tc hMerge="1">
                  <a:txBody>
                    <a:bodyPr/>
                    <a:lstStyle/>
                    <a:p>
                      <a:endParaRPr lang="en-US" dirty="0"/>
                    </a:p>
                  </a:txBody>
                  <a:tcPr/>
                </a:tc>
                <a:tc hMerge="1">
                  <a:txBody>
                    <a:bodyPr/>
                    <a:lstStyle/>
                    <a:p>
                      <a:endParaRPr lang="en-US" dirty="0"/>
                    </a:p>
                  </a:txBody>
                  <a:tcPr/>
                </a:tc>
              </a:tr>
              <a:tr h="661651">
                <a:tc gridSpan="3">
                  <a:txBody>
                    <a:bodyPr/>
                    <a:lstStyle/>
                    <a:p>
                      <a:pPr marL="285750" indent="-285750">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The paper compares two model architectures: R-CNN and Faster R-CNN FPN.</a:t>
                      </a:r>
                    </a:p>
                    <a:p>
                      <a:pPr marL="285750" indent="-285750">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It evaluates the performance of these models on the ACPDS dataset.</a:t>
                      </a:r>
                    </a:p>
                    <a:p>
                      <a:pPr marL="285750" indent="-285750">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The results show that the Faster R-CNN FPN architecture outperforms the R-CNN architecture in terms of accuracy.</a:t>
                      </a:r>
                    </a:p>
                  </a:txBody>
                  <a:tcPr/>
                </a:tc>
                <a:tc hMerge="1">
                  <a:txBody>
                    <a:bodyPr/>
                    <a:lstStyle/>
                    <a:p>
                      <a:endParaRPr lang="en-US" dirty="0"/>
                    </a:p>
                  </a:txBody>
                  <a:tcPr/>
                </a:tc>
                <a:tc hMerge="1">
                  <a:txBody>
                    <a:bodyPr/>
                    <a:lstStyle/>
                    <a:p>
                      <a:endParaRPr lang="en-US" dirty="0"/>
                    </a:p>
                  </a:txBody>
                  <a:tcPr/>
                </a:tc>
              </a:tr>
              <a:tr h="275688">
                <a:tc>
                  <a:txBody>
                    <a:bodyPr/>
                    <a:lstStyle/>
                    <a:p>
                      <a:pPr algn="l"/>
                      <a:r>
                        <a:rPr lang="en-US" sz="1400" b="1" i="0" u="none" strike="noStrike" cap="none" dirty="0" smtClean="0">
                          <a:solidFill>
                            <a:schemeClr val="dk1"/>
                          </a:solidFill>
                          <a:effectLst/>
                          <a:latin typeface="+mn-lt"/>
                          <a:ea typeface="+mn-ea"/>
                          <a:cs typeface="+mn-cs"/>
                          <a:sym typeface="Arial"/>
                        </a:rPr>
                        <a:t>Model Used</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Dataset Used</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Accuracy Achieved</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R-CNN (</a:t>
                      </a:r>
                      <a:r>
                        <a:rPr lang="en-US" sz="1400" b="0" i="0" u="none" strike="noStrike" cap="none" dirty="0" smtClean="0">
                          <a:solidFill>
                            <a:schemeClr val="dk1"/>
                          </a:solidFill>
                          <a:effectLst/>
                          <a:latin typeface="+mn-lt"/>
                          <a:ea typeface="+mn-ea"/>
                          <a:cs typeface="+mn-cs"/>
                          <a:sym typeface="Arial"/>
                        </a:rPr>
                        <a:t>Square)</a:t>
                      </a:r>
                      <a:endParaRPr lang="en-US" dirty="0"/>
                    </a:p>
                  </a:txBody>
                  <a:tcPr/>
                </a:tc>
                <a:tc>
                  <a:txBody>
                    <a:bodyPr/>
                    <a:lstStyle/>
                    <a:p>
                      <a:pPr fontAlgn="base"/>
                      <a:r>
                        <a:rPr lang="en-US" sz="1400" b="0" i="0" u="none" strike="noStrike" cap="none" dirty="0" smtClean="0">
                          <a:solidFill>
                            <a:schemeClr val="dk1"/>
                          </a:solidFill>
                          <a:effectLst/>
                          <a:latin typeface="+mn-lt"/>
                          <a:ea typeface="+mn-ea"/>
                          <a:cs typeface="+mn-cs"/>
                          <a:sym typeface="Arial"/>
                        </a:rPr>
                        <a:t>ACPDS</a:t>
                      </a:r>
                      <a:endParaRPr lang="en-US" b="0" dirty="0">
                        <a:solidFill>
                          <a:schemeClr val="tx1"/>
                        </a:solidFill>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97.97%</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R-CNN (Quadrilateral)</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96.63%</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Faster R-CNN FPN (Square)</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98.52%</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Faster R-CNN FPN (Quadrilateral)</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98.00%</a:t>
                      </a:r>
                      <a:endParaRPr lang="en-US" dirty="0"/>
                    </a:p>
                  </a:txBody>
                  <a:tcPr/>
                </a:tc>
              </a:tr>
            </a:tbl>
          </a:graphicData>
        </a:graphic>
      </p:graphicFrame>
      <p:sp>
        <p:nvSpPr>
          <p:cNvPr id="5" name="Title 1"/>
          <p:cNvSpPr>
            <a:spLocks noGrp="1"/>
          </p:cNvSpPr>
          <p:nvPr>
            <p:ph type="title"/>
          </p:nvPr>
        </p:nvSpPr>
        <p:spPr>
          <a:xfrm>
            <a:off x="973008" y="476672"/>
            <a:ext cx="9875520" cy="1356360"/>
          </a:xfrm>
        </p:spPr>
        <p:txBody>
          <a:bodyPr/>
          <a:lstStyle/>
          <a:p>
            <a:r>
              <a:rPr lang="en-US" dirty="0" smtClean="0"/>
              <a:t>CONTINUE…</a:t>
            </a:r>
            <a:endParaRPr lang="en-US" dirty="0"/>
          </a:p>
        </p:txBody>
      </p:sp>
    </p:spTree>
    <p:extLst>
      <p:ext uri="{BB962C8B-B14F-4D97-AF65-F5344CB8AC3E}">
        <p14:creationId xmlns:p14="http://schemas.microsoft.com/office/powerpoint/2010/main" val="320591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83432" y="416456"/>
            <a:ext cx="9875520" cy="1356360"/>
          </a:xfrm>
        </p:spPr>
        <p:txBody>
          <a:bodyPr/>
          <a:lstStyle/>
          <a:p>
            <a:r>
              <a:rPr lang="en-US" dirty="0"/>
              <a:t>CONTINUE…</a:t>
            </a:r>
          </a:p>
        </p:txBody>
      </p:sp>
      <p:graphicFrame>
        <p:nvGraphicFramePr>
          <p:cNvPr id="5" name="Table 4"/>
          <p:cNvGraphicFramePr>
            <a:graphicFrameLocks noGrp="1"/>
          </p:cNvGraphicFramePr>
          <p:nvPr>
            <p:extLst>
              <p:ext uri="{D42A27DB-BD31-4B8C-83A1-F6EECF244321}">
                <p14:modId xmlns:p14="http://schemas.microsoft.com/office/powerpoint/2010/main" val="1643475802"/>
              </p:ext>
            </p:extLst>
          </p:nvPr>
        </p:nvGraphicFramePr>
        <p:xfrm>
          <a:off x="983432" y="1834480"/>
          <a:ext cx="10572168" cy="4330826"/>
        </p:xfrm>
        <a:graphic>
          <a:graphicData uri="http://schemas.openxmlformats.org/drawingml/2006/table">
            <a:tbl>
              <a:tblPr firstRow="1" bandRow="1">
                <a:tableStyleId>{5C22544A-7EE6-4342-B048-85BDC9FD1C3A}</a:tableStyleId>
              </a:tblPr>
              <a:tblGrid>
                <a:gridCol w="3974500"/>
                <a:gridCol w="4039629"/>
                <a:gridCol w="2558039"/>
              </a:tblGrid>
              <a:tr h="352882">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Revising deep learning methods in parking lot occupancy detection</a:t>
                      </a:r>
                      <a:endParaRPr lang="en-US" sz="1600" b="1" dirty="0" smtClean="0"/>
                    </a:p>
                  </a:txBody>
                  <a:tcPr/>
                </a:tc>
                <a:tc hMerge="1">
                  <a:txBody>
                    <a:bodyPr/>
                    <a:lstStyle/>
                    <a:p>
                      <a:endParaRPr lang="en-US"/>
                    </a:p>
                  </a:txBody>
                  <a:tcPr/>
                </a:tc>
                <a:tc hMerge="1">
                  <a:txBody>
                    <a:bodyPr/>
                    <a:lstStyle/>
                    <a:p>
                      <a:endParaRPr lang="en-US" dirty="0"/>
                    </a:p>
                  </a:txBody>
                  <a:tcPr/>
                </a:tc>
              </a:tr>
              <a:tr h="320802">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dk1"/>
                          </a:solidFill>
                          <a:effectLst/>
                          <a:latin typeface="+mn-lt"/>
                          <a:ea typeface="+mn-ea"/>
                          <a:cs typeface="+mn-cs"/>
                          <a:sym typeface="Arial"/>
                        </a:rPr>
                        <a:t>Authors: </a:t>
                      </a:r>
                      <a:r>
                        <a:rPr lang="en-US" sz="1400" b="0" i="0" u="none" strike="noStrike" cap="none" dirty="0" smtClean="0">
                          <a:solidFill>
                            <a:schemeClr val="dk1"/>
                          </a:solidFill>
                          <a:effectLst/>
                          <a:latin typeface="+mn-lt"/>
                          <a:ea typeface="+mn-ea"/>
                          <a:cs typeface="+mn-cs"/>
                          <a:sym typeface="Arial"/>
                        </a:rPr>
                        <a:t>Anastasia </a:t>
                      </a:r>
                      <a:r>
                        <a:rPr lang="en-US" sz="1400" b="0" i="0" u="none" strike="noStrike" cap="none" dirty="0" err="1" smtClean="0">
                          <a:solidFill>
                            <a:schemeClr val="dk1"/>
                          </a:solidFill>
                          <a:effectLst/>
                          <a:latin typeface="+mn-lt"/>
                          <a:ea typeface="+mn-ea"/>
                          <a:cs typeface="+mn-cs"/>
                          <a:sym typeface="Arial"/>
                        </a:rPr>
                        <a:t>Martynova</a:t>
                      </a:r>
                      <a:r>
                        <a:rPr lang="en-US" sz="1400" b="0" i="0" u="none" strike="noStrike" cap="none" dirty="0" smtClean="0">
                          <a:solidFill>
                            <a:schemeClr val="dk1"/>
                          </a:solidFill>
                          <a:effectLst/>
                          <a:latin typeface="+mn-lt"/>
                          <a:ea typeface="+mn-ea"/>
                          <a:cs typeface="+mn-cs"/>
                          <a:sym typeface="Arial"/>
                        </a:rPr>
                        <a:t>, Mikhail </a:t>
                      </a:r>
                      <a:r>
                        <a:rPr lang="en-US" sz="1400" b="0" i="0" u="none" strike="noStrike" cap="none" dirty="0" err="1" smtClean="0">
                          <a:solidFill>
                            <a:schemeClr val="dk1"/>
                          </a:solidFill>
                          <a:effectLst/>
                          <a:latin typeface="+mn-lt"/>
                          <a:ea typeface="+mn-ea"/>
                          <a:cs typeface="+mn-cs"/>
                          <a:sym typeface="Arial"/>
                        </a:rPr>
                        <a:t>Kuznetsov</a:t>
                      </a:r>
                      <a:r>
                        <a:rPr lang="en-US" sz="1400" b="0" i="0" u="none" strike="noStrike" cap="none" dirty="0" smtClean="0">
                          <a:solidFill>
                            <a:schemeClr val="dk1"/>
                          </a:solidFill>
                          <a:effectLst/>
                          <a:latin typeface="+mn-lt"/>
                          <a:ea typeface="+mn-ea"/>
                          <a:cs typeface="+mn-cs"/>
                          <a:sym typeface="Arial"/>
                        </a:rPr>
                        <a:t>,</a:t>
                      </a:r>
                      <a:r>
                        <a:rPr lang="en-US" sz="1400" b="0" i="0" u="none" strike="noStrike" cap="none" baseline="0" dirty="0" smtClean="0">
                          <a:solidFill>
                            <a:schemeClr val="dk1"/>
                          </a:solidFill>
                          <a:effectLst/>
                          <a:latin typeface="+mn-lt"/>
                          <a:ea typeface="+mn-ea"/>
                          <a:cs typeface="+mn-cs"/>
                          <a:sym typeface="Arial"/>
                        </a:rPr>
                        <a:t> et al</a:t>
                      </a:r>
                      <a:r>
                        <a:rPr lang="en-US" sz="1400" b="0" i="0" u="none" strike="noStrike" cap="none" dirty="0" smtClean="0">
                          <a:solidFill>
                            <a:schemeClr val="dk1"/>
                          </a:solidFill>
                          <a:effectLst/>
                          <a:latin typeface="+mn-lt"/>
                          <a:ea typeface="+mn-ea"/>
                          <a:cs typeface="+mn-cs"/>
                          <a:sym typeface="Arial"/>
                        </a:rPr>
                        <a:t>.</a:t>
                      </a:r>
                      <a:endParaRPr lang="en-US" dirty="0" smtClean="0"/>
                    </a:p>
                  </a:txBody>
                  <a:tcPr/>
                </a:tc>
                <a:tc hMerge="1">
                  <a:txBody>
                    <a:bodyPr/>
                    <a:lstStyle/>
                    <a:p>
                      <a:endParaRPr lang="en-US" dirty="0"/>
                    </a:p>
                  </a:txBody>
                  <a:tcPr/>
                </a:tc>
                <a:tc hMerge="1">
                  <a:txBody>
                    <a:bodyPr/>
                    <a:lstStyle/>
                    <a:p>
                      <a:endParaRPr lang="en-US" dirty="0"/>
                    </a:p>
                  </a:txBody>
                  <a:tcPr/>
                </a:tc>
              </a:tr>
              <a:tr h="769924">
                <a:tc gridSpan="3">
                  <a:txBody>
                    <a:bodyPr/>
                    <a:lstStyle/>
                    <a:p>
                      <a:pPr marL="285750" indent="-285750">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The paper focuses on parking lot occupancy detection for smart city development.</a:t>
                      </a:r>
                    </a:p>
                    <a:p>
                      <a:pPr marL="285750" indent="-285750">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Evaluated various deep learning models for parking lot occupancy detection.</a:t>
                      </a:r>
                    </a:p>
                    <a:p>
                      <a:pPr marL="285750" indent="-285750">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Assessed model performance across diverse weather and lighting conditions.</a:t>
                      </a:r>
                    </a:p>
                  </a:txBody>
                  <a:tcPr/>
                </a:tc>
                <a:tc hMerge="1">
                  <a:txBody>
                    <a:bodyPr/>
                    <a:lstStyle/>
                    <a:p>
                      <a:endParaRPr lang="en-US" dirty="0"/>
                    </a:p>
                  </a:txBody>
                  <a:tcPr/>
                </a:tc>
                <a:tc hMerge="1">
                  <a:txBody>
                    <a:bodyPr/>
                    <a:lstStyle/>
                    <a:p>
                      <a:endParaRPr lang="en-US" dirty="0"/>
                    </a:p>
                  </a:txBody>
                  <a:tcPr/>
                </a:tc>
              </a:tr>
              <a:tr h="320802">
                <a:tc>
                  <a:txBody>
                    <a:bodyPr/>
                    <a:lstStyle/>
                    <a:p>
                      <a:pPr algn="l"/>
                      <a:r>
                        <a:rPr lang="en-US" sz="1400" b="1" i="0" u="none" strike="noStrike" cap="none" dirty="0" smtClean="0">
                          <a:solidFill>
                            <a:schemeClr val="dk1"/>
                          </a:solidFill>
                          <a:effectLst/>
                          <a:latin typeface="+mn-lt"/>
                          <a:ea typeface="+mn-ea"/>
                          <a:cs typeface="+mn-cs"/>
                          <a:sym typeface="Arial"/>
                        </a:rPr>
                        <a:t>Model Used</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ACMPS</a:t>
                      </a:r>
                      <a:r>
                        <a:rPr lang="en-US" sz="1400" b="0" i="0" u="none" strike="noStrike" cap="none" dirty="0" smtClean="0">
                          <a:solidFill>
                            <a:schemeClr val="dk1"/>
                          </a:solidFill>
                          <a:effectLst/>
                          <a:latin typeface="+mn-lt"/>
                          <a:ea typeface="+mn-ea"/>
                          <a:cs typeface="+mn-cs"/>
                          <a:sym typeface="Arial"/>
                        </a:rPr>
                        <a:t> </a:t>
                      </a:r>
                      <a:r>
                        <a:rPr lang="en-US" sz="1400" b="1" i="0" u="none" strike="noStrike" cap="none" dirty="0" smtClean="0">
                          <a:solidFill>
                            <a:schemeClr val="dk1"/>
                          </a:solidFill>
                          <a:effectLst/>
                          <a:latin typeface="+mn-lt"/>
                          <a:ea typeface="+mn-ea"/>
                          <a:cs typeface="+mn-cs"/>
                          <a:sym typeface="Arial"/>
                        </a:rPr>
                        <a:t>Dataset</a:t>
                      </a:r>
                      <a:r>
                        <a:rPr lang="en-US" sz="1400" b="0" i="0" u="none" strike="noStrike" cap="none" dirty="0" smtClean="0">
                          <a:solidFill>
                            <a:schemeClr val="dk1"/>
                          </a:solidFill>
                          <a:effectLst/>
                          <a:latin typeface="+mn-lt"/>
                          <a:ea typeface="+mn-ea"/>
                          <a:cs typeface="+mn-cs"/>
                          <a:sym typeface="Arial"/>
                        </a:rPr>
                        <a:t> </a:t>
                      </a:r>
                      <a:r>
                        <a:rPr lang="en-US" sz="1400" b="1" i="0" u="none" strike="noStrike" cap="none" dirty="0" smtClean="0">
                          <a:solidFill>
                            <a:schemeClr val="dk1"/>
                          </a:solidFill>
                          <a:effectLst/>
                          <a:latin typeface="+mn-lt"/>
                          <a:ea typeface="+mn-ea"/>
                          <a:cs typeface="+mn-cs"/>
                          <a:sym typeface="Arial"/>
                        </a:rPr>
                        <a:t>Accuracy</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ACPDS</a:t>
                      </a:r>
                      <a:r>
                        <a:rPr lang="en-US" sz="1400" b="0" i="0" u="none" strike="noStrike" cap="none" dirty="0" smtClean="0">
                          <a:solidFill>
                            <a:schemeClr val="dk1"/>
                          </a:solidFill>
                          <a:effectLst/>
                          <a:latin typeface="+mn-lt"/>
                          <a:ea typeface="+mn-ea"/>
                          <a:cs typeface="+mn-cs"/>
                          <a:sym typeface="Arial"/>
                        </a:rPr>
                        <a:t> </a:t>
                      </a:r>
                      <a:r>
                        <a:rPr lang="en-US" sz="1400" b="1" i="0" u="none" strike="noStrike" cap="none" dirty="0" smtClean="0">
                          <a:solidFill>
                            <a:schemeClr val="dk1"/>
                          </a:solidFill>
                          <a:effectLst/>
                          <a:latin typeface="+mn-lt"/>
                          <a:ea typeface="+mn-ea"/>
                          <a:cs typeface="+mn-cs"/>
                          <a:sym typeface="Arial"/>
                        </a:rPr>
                        <a:t>Dataset Accuracy</a:t>
                      </a:r>
                      <a:endParaRPr lang="en-US" dirty="0"/>
                    </a:p>
                  </a:txBody>
                  <a:tcPr/>
                </a:tc>
              </a:tr>
              <a:tr h="320802">
                <a:tc>
                  <a:txBody>
                    <a:bodyPr/>
                    <a:lstStyle/>
                    <a:p>
                      <a:r>
                        <a:rPr lang="en-US" sz="1400" b="0" i="0" u="none" strike="noStrike" cap="none" dirty="0" err="1" smtClean="0">
                          <a:solidFill>
                            <a:schemeClr val="dk1"/>
                          </a:solidFill>
                          <a:effectLst/>
                          <a:latin typeface="+mn-lt"/>
                          <a:ea typeface="+mn-ea"/>
                          <a:cs typeface="+mn-cs"/>
                          <a:sym typeface="Arial"/>
                        </a:rPr>
                        <a:t>EfficientNet</a:t>
                      </a:r>
                      <a:r>
                        <a:rPr lang="en-US" sz="1400" b="0" i="0" u="none" strike="noStrike" cap="none" dirty="0" smtClean="0">
                          <a:solidFill>
                            <a:schemeClr val="dk1"/>
                          </a:solidFill>
                          <a:effectLst/>
                          <a:latin typeface="+mn-lt"/>
                          <a:ea typeface="+mn-ea"/>
                          <a:cs typeface="+mn-cs"/>
                          <a:sym typeface="Arial"/>
                        </a:rPr>
                        <a:t>-P</a:t>
                      </a:r>
                      <a:endParaRPr lang="en-US" dirty="0"/>
                    </a:p>
                  </a:txBody>
                  <a:tcPr/>
                </a:tc>
                <a:tc>
                  <a:txBody>
                    <a:bodyPr/>
                    <a:lstStyle/>
                    <a:p>
                      <a:r>
                        <a:rPr lang="en-US" sz="1400" b="1" i="0" u="none" strike="noStrike" cap="none" dirty="0" smtClean="0">
                          <a:solidFill>
                            <a:schemeClr val="dk1"/>
                          </a:solidFill>
                          <a:effectLst/>
                          <a:latin typeface="+mn-lt"/>
                          <a:ea typeface="+mn-ea"/>
                          <a:cs typeface="+mn-cs"/>
                          <a:sym typeface="Arial"/>
                        </a:rPr>
                        <a:t>98%</a:t>
                      </a:r>
                      <a:endParaRPr lang="en-US" b="1" dirty="0"/>
                    </a:p>
                  </a:txBody>
                  <a:tcPr anchor="ctr"/>
                </a:tc>
                <a:tc>
                  <a:txBody>
                    <a:bodyPr/>
                    <a:lstStyle/>
                    <a:p>
                      <a:r>
                        <a:rPr lang="en-US" sz="1400" b="0" i="0" u="none" strike="noStrike" cap="none" dirty="0" smtClean="0">
                          <a:solidFill>
                            <a:schemeClr val="dk1"/>
                          </a:solidFill>
                          <a:effectLst/>
                          <a:latin typeface="+mn-lt"/>
                          <a:ea typeface="+mn-ea"/>
                          <a:cs typeface="+mn-cs"/>
                          <a:sym typeface="Arial"/>
                        </a:rPr>
                        <a:t>87%</a:t>
                      </a:r>
                      <a:endParaRPr lang="en-US" b="0" dirty="0"/>
                    </a:p>
                  </a:txBody>
                  <a:tcPr/>
                </a:tc>
              </a:tr>
              <a:tr h="320802">
                <a:tc>
                  <a:txBody>
                    <a:bodyPr/>
                    <a:lstStyle/>
                    <a:p>
                      <a:r>
                        <a:rPr lang="en-US" sz="1400" b="0" i="0" u="none" strike="noStrike" cap="none" dirty="0" err="1" smtClean="0">
                          <a:solidFill>
                            <a:schemeClr val="dk1"/>
                          </a:solidFill>
                          <a:effectLst/>
                          <a:latin typeface="+mn-lt"/>
                          <a:ea typeface="+mn-ea"/>
                          <a:cs typeface="+mn-cs"/>
                          <a:sym typeface="Arial"/>
                        </a:rPr>
                        <a:t>MobileNet</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88%</a:t>
                      </a:r>
                      <a:endParaRPr lang="en-US" dirty="0"/>
                    </a:p>
                  </a:txBody>
                  <a:tcPr anchor="ctr"/>
                </a:tc>
                <a:tc>
                  <a:txBody>
                    <a:bodyPr/>
                    <a:lstStyle/>
                    <a:p>
                      <a:r>
                        <a:rPr lang="en-US" sz="1400" b="0" i="0" u="none" strike="noStrike" cap="none" dirty="0" smtClean="0">
                          <a:solidFill>
                            <a:schemeClr val="dk1"/>
                          </a:solidFill>
                          <a:effectLst/>
                          <a:latin typeface="+mn-lt"/>
                          <a:ea typeface="+mn-ea"/>
                          <a:cs typeface="+mn-cs"/>
                          <a:sym typeface="Arial"/>
                        </a:rPr>
                        <a:t>85%</a:t>
                      </a:r>
                      <a:endParaRPr lang="en-US" dirty="0"/>
                    </a:p>
                  </a:txBody>
                  <a:tcPr/>
                </a:tc>
              </a:tr>
              <a:tr h="320802">
                <a:tc>
                  <a:txBody>
                    <a:bodyPr/>
                    <a:lstStyle/>
                    <a:p>
                      <a:r>
                        <a:rPr lang="en-US" sz="1400" b="0" i="0" u="none" strike="noStrike" cap="none" dirty="0" smtClean="0">
                          <a:solidFill>
                            <a:schemeClr val="dk1"/>
                          </a:solidFill>
                          <a:effectLst/>
                          <a:latin typeface="+mn-lt"/>
                          <a:ea typeface="+mn-ea"/>
                          <a:cs typeface="+mn-cs"/>
                          <a:sym typeface="Arial"/>
                        </a:rPr>
                        <a:t>VGG-19 </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89%</a:t>
                      </a:r>
                      <a:endParaRPr lang="en-US" dirty="0"/>
                    </a:p>
                  </a:txBody>
                  <a:tcPr anchor="ctr"/>
                </a:tc>
                <a:tc>
                  <a:txBody>
                    <a:bodyPr/>
                    <a:lstStyle/>
                    <a:p>
                      <a:r>
                        <a:rPr lang="en-US" sz="1400" b="0" i="0" u="none" strike="noStrike" cap="none" dirty="0" smtClean="0">
                          <a:solidFill>
                            <a:schemeClr val="dk1"/>
                          </a:solidFill>
                          <a:effectLst/>
                          <a:latin typeface="+mn-lt"/>
                          <a:ea typeface="+mn-ea"/>
                          <a:cs typeface="+mn-cs"/>
                          <a:sym typeface="Arial"/>
                        </a:rPr>
                        <a:t>86%</a:t>
                      </a:r>
                      <a:endParaRPr lang="en-US" dirty="0"/>
                    </a:p>
                  </a:txBody>
                  <a:tcPr/>
                </a:tc>
              </a:tr>
              <a:tr h="320802">
                <a:tc>
                  <a:txBody>
                    <a:bodyPr/>
                    <a:lstStyle/>
                    <a:p>
                      <a:r>
                        <a:rPr lang="en-US" sz="1400" b="0" i="0" u="none" strike="noStrike" cap="none" dirty="0" smtClean="0">
                          <a:solidFill>
                            <a:schemeClr val="dk1"/>
                          </a:solidFill>
                          <a:effectLst/>
                          <a:latin typeface="+mn-lt"/>
                          <a:ea typeface="+mn-ea"/>
                          <a:cs typeface="+mn-cs"/>
                          <a:sym typeface="Arial"/>
                        </a:rPr>
                        <a:t>ResNet50</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91%</a:t>
                      </a:r>
                      <a:endParaRPr lang="en-US" dirty="0"/>
                    </a:p>
                  </a:txBody>
                  <a:tcPr anchor="ctr"/>
                </a:tc>
                <a:tc>
                  <a:txBody>
                    <a:bodyPr/>
                    <a:lstStyle/>
                    <a:p>
                      <a:r>
                        <a:rPr lang="en-US" sz="1400" b="0" i="0" u="none" strike="noStrike" cap="none" dirty="0" smtClean="0">
                          <a:solidFill>
                            <a:schemeClr val="dk1"/>
                          </a:solidFill>
                          <a:effectLst/>
                          <a:latin typeface="+mn-lt"/>
                          <a:ea typeface="+mn-ea"/>
                          <a:cs typeface="+mn-cs"/>
                          <a:sym typeface="Arial"/>
                        </a:rPr>
                        <a:t>88%</a:t>
                      </a:r>
                      <a:endParaRPr lang="en-US" dirty="0"/>
                    </a:p>
                  </a:txBody>
                  <a:tcPr/>
                </a:tc>
              </a:tr>
              <a:tr h="32080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smtClean="0">
                          <a:solidFill>
                            <a:schemeClr val="dk1"/>
                          </a:solidFill>
                          <a:effectLst/>
                          <a:latin typeface="+mn-lt"/>
                          <a:ea typeface="+mn-ea"/>
                          <a:cs typeface="+mn-cs"/>
                          <a:sym typeface="Arial"/>
                        </a:rPr>
                        <a:t>DeiT</a:t>
                      </a:r>
                      <a:r>
                        <a:rPr lang="en-US" sz="1400" b="0" i="0" u="none" strike="noStrike" cap="none" dirty="0" smtClean="0">
                          <a:solidFill>
                            <a:schemeClr val="dk1"/>
                          </a:solidFill>
                          <a:effectLst/>
                          <a:latin typeface="+mn-lt"/>
                          <a:ea typeface="+mn-ea"/>
                          <a:cs typeface="+mn-cs"/>
                          <a:sym typeface="Arial"/>
                        </a:rPr>
                        <a:t> (pre-trained)</a:t>
                      </a:r>
                      <a:endParaRPr lang="en-US" dirty="0" smtClean="0"/>
                    </a:p>
                  </a:txBody>
                  <a:tcPr/>
                </a:tc>
                <a:tc>
                  <a:txBody>
                    <a:bodyPr/>
                    <a:lstStyle/>
                    <a:p>
                      <a:r>
                        <a:rPr lang="en-US" sz="1400" b="0" i="0" u="none" strike="noStrike" cap="none" dirty="0" smtClean="0">
                          <a:solidFill>
                            <a:schemeClr val="dk1"/>
                          </a:solidFill>
                          <a:effectLst/>
                          <a:latin typeface="+mn-lt"/>
                          <a:ea typeface="+mn-ea"/>
                          <a:cs typeface="+mn-cs"/>
                          <a:sym typeface="Arial"/>
                        </a:rPr>
                        <a:t>93%</a:t>
                      </a:r>
                      <a:endParaRPr lang="en-US" dirty="0"/>
                    </a:p>
                  </a:txBody>
                  <a:tcPr anchor="ctr"/>
                </a:tc>
                <a:tc>
                  <a:txBody>
                    <a:bodyPr/>
                    <a:lstStyle/>
                    <a:p>
                      <a:r>
                        <a:rPr lang="en-US" sz="1400" b="0" i="0" u="none" strike="noStrike" cap="none" dirty="0" smtClean="0">
                          <a:solidFill>
                            <a:schemeClr val="dk1"/>
                          </a:solidFill>
                          <a:effectLst/>
                          <a:latin typeface="+mn-lt"/>
                          <a:ea typeface="+mn-ea"/>
                          <a:cs typeface="+mn-cs"/>
                          <a:sym typeface="Arial"/>
                        </a:rPr>
                        <a:t>90%</a:t>
                      </a:r>
                      <a:endParaRPr lang="en-US" dirty="0"/>
                    </a:p>
                  </a:txBody>
                  <a:tcPr/>
                </a:tc>
              </a:tr>
              <a:tr h="32080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smtClean="0">
                          <a:solidFill>
                            <a:schemeClr val="dk1"/>
                          </a:solidFill>
                          <a:effectLst/>
                          <a:latin typeface="+mn-lt"/>
                          <a:ea typeface="+mn-ea"/>
                          <a:cs typeface="+mn-cs"/>
                          <a:sym typeface="Arial"/>
                        </a:rPr>
                        <a:t>PiT</a:t>
                      </a:r>
                      <a:r>
                        <a:rPr lang="en-US" sz="1400" b="0" i="0" u="none" strike="noStrike" cap="none" dirty="0" smtClean="0">
                          <a:solidFill>
                            <a:schemeClr val="dk1"/>
                          </a:solidFill>
                          <a:effectLst/>
                          <a:latin typeface="+mn-lt"/>
                          <a:ea typeface="+mn-ea"/>
                          <a:cs typeface="+mn-cs"/>
                          <a:sym typeface="Arial"/>
                        </a:rPr>
                        <a:t> (pre-trained)</a:t>
                      </a:r>
                      <a:endParaRPr lang="en-US" dirty="0" smtClean="0"/>
                    </a:p>
                  </a:txBody>
                  <a:tcPr/>
                </a:tc>
                <a:tc>
                  <a:txBody>
                    <a:bodyPr/>
                    <a:lstStyle/>
                    <a:p>
                      <a:r>
                        <a:rPr lang="en-US" sz="1400" b="0" i="0" u="none" strike="noStrike" cap="none" dirty="0" smtClean="0">
                          <a:solidFill>
                            <a:schemeClr val="dk1"/>
                          </a:solidFill>
                          <a:effectLst/>
                          <a:latin typeface="+mn-lt"/>
                          <a:ea typeface="+mn-ea"/>
                          <a:cs typeface="+mn-cs"/>
                          <a:sym typeface="Arial"/>
                        </a:rPr>
                        <a:t>92%</a:t>
                      </a:r>
                      <a:endParaRPr lang="en-US" dirty="0"/>
                    </a:p>
                  </a:txBody>
                  <a:tcPr anchor="ctr"/>
                </a:tc>
                <a:tc>
                  <a:txBody>
                    <a:bodyPr/>
                    <a:lstStyle/>
                    <a:p>
                      <a:r>
                        <a:rPr lang="en-US" sz="1400" b="0" i="0" u="none" strike="noStrike" cap="none" dirty="0" smtClean="0">
                          <a:solidFill>
                            <a:schemeClr val="dk1"/>
                          </a:solidFill>
                          <a:effectLst/>
                          <a:latin typeface="+mn-lt"/>
                          <a:ea typeface="+mn-ea"/>
                          <a:cs typeface="+mn-cs"/>
                          <a:sym typeface="Arial"/>
                        </a:rPr>
                        <a:t>89%</a:t>
                      </a:r>
                      <a:endParaRPr lang="en-US" dirty="0"/>
                    </a:p>
                  </a:txBody>
                  <a:tcPr/>
                </a:tc>
              </a:tr>
              <a:tr h="320802">
                <a:tc>
                  <a:txBody>
                    <a:bodyPr/>
                    <a:lstStyle/>
                    <a:p>
                      <a:r>
                        <a:rPr lang="en-US" sz="1400" b="0" i="0" u="none" strike="noStrike" cap="none" dirty="0" smtClean="0">
                          <a:solidFill>
                            <a:schemeClr val="dk1"/>
                          </a:solidFill>
                          <a:effectLst/>
                          <a:latin typeface="+mn-lt"/>
                          <a:ea typeface="+mn-ea"/>
                          <a:cs typeface="+mn-cs"/>
                          <a:sym typeface="Arial"/>
                        </a:rPr>
                        <a:t>Vision Transformers</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94%</a:t>
                      </a:r>
                      <a:endParaRPr lang="en-US" dirty="0"/>
                    </a:p>
                  </a:txBody>
                  <a:tcPr anchor="ctr"/>
                </a:tc>
                <a:tc>
                  <a:txBody>
                    <a:bodyPr/>
                    <a:lstStyle/>
                    <a:p>
                      <a:r>
                        <a:rPr lang="en-US" sz="1400" b="1" i="0" u="none" strike="noStrike" cap="none" dirty="0" smtClean="0">
                          <a:solidFill>
                            <a:schemeClr val="dk1"/>
                          </a:solidFill>
                          <a:effectLst/>
                          <a:latin typeface="+mn-lt"/>
                          <a:ea typeface="+mn-ea"/>
                          <a:cs typeface="+mn-cs"/>
                          <a:sym typeface="Arial"/>
                        </a:rPr>
                        <a:t>91%</a:t>
                      </a:r>
                      <a:endParaRPr lang="en-US" b="1" dirty="0"/>
                    </a:p>
                  </a:txBody>
                  <a:tcPr/>
                </a:tc>
              </a:tr>
              <a:tr h="320802">
                <a:tc>
                  <a:txBody>
                    <a:bodyPr/>
                    <a:lstStyle/>
                    <a:p>
                      <a:r>
                        <a:rPr lang="en-US" sz="1400" b="0" i="0" u="none" strike="noStrike" cap="none" dirty="0" smtClean="0">
                          <a:solidFill>
                            <a:schemeClr val="dk1"/>
                          </a:solidFill>
                          <a:effectLst/>
                          <a:latin typeface="+mn-lt"/>
                          <a:ea typeface="+mn-ea"/>
                          <a:cs typeface="+mn-cs"/>
                          <a:sym typeface="Arial"/>
                        </a:rPr>
                        <a:t>Contrastive Detection</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92%</a:t>
                      </a:r>
                      <a:endParaRPr lang="en-US" dirty="0"/>
                    </a:p>
                  </a:txBody>
                  <a:tcPr anchor="ctr"/>
                </a:tc>
                <a:tc>
                  <a:txBody>
                    <a:bodyPr/>
                    <a:lstStyle/>
                    <a:p>
                      <a:r>
                        <a:rPr lang="en-US" sz="1400" b="0" i="0" u="none" strike="noStrike" cap="none" dirty="0" smtClean="0">
                          <a:solidFill>
                            <a:schemeClr val="dk1"/>
                          </a:solidFill>
                          <a:effectLst/>
                          <a:latin typeface="+mn-lt"/>
                          <a:ea typeface="+mn-ea"/>
                          <a:cs typeface="+mn-cs"/>
                          <a:sym typeface="Arial"/>
                        </a:rPr>
                        <a:t>88%</a:t>
                      </a:r>
                      <a:endParaRPr lang="en-US" dirty="0"/>
                    </a:p>
                  </a:txBody>
                  <a:tcPr/>
                </a:tc>
              </a:tr>
            </a:tbl>
          </a:graphicData>
        </a:graphic>
      </p:graphicFrame>
    </p:spTree>
    <p:extLst>
      <p:ext uri="{BB962C8B-B14F-4D97-AF65-F5344CB8AC3E}">
        <p14:creationId xmlns:p14="http://schemas.microsoft.com/office/powerpoint/2010/main" val="326639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1;g2232182a673_0_1">
            <a:extLst>
              <a:ext uri="{FF2B5EF4-FFF2-40B4-BE49-F238E27FC236}">
                <a16:creationId xmlns="" xmlns:a16="http://schemas.microsoft.com/office/drawing/2014/main" id="{B0FDB13D-86FF-C3CF-B083-B124910BE8F6}"/>
              </a:ext>
            </a:extLst>
          </p:cNvPr>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u="sng" dirty="0"/>
              <a:t>Limitations, Issues and </a:t>
            </a:r>
            <a:r>
              <a:rPr lang="en-US" u="sng" dirty="0" smtClean="0"/>
              <a:t>Problems</a:t>
            </a:r>
            <a:br>
              <a:rPr lang="en-US" u="sng" dirty="0" smtClean="0"/>
            </a:br>
            <a:endParaRPr u="sng" dirty="0"/>
          </a:p>
        </p:txBody>
      </p:sp>
      <p:graphicFrame>
        <p:nvGraphicFramePr>
          <p:cNvPr id="6" name="Table 5"/>
          <p:cNvGraphicFramePr>
            <a:graphicFrameLocks noGrp="1"/>
          </p:cNvGraphicFramePr>
          <p:nvPr>
            <p:extLst>
              <p:ext uri="{D42A27DB-BD31-4B8C-83A1-F6EECF244321}">
                <p14:modId xmlns:p14="http://schemas.microsoft.com/office/powerpoint/2010/main" val="783892047"/>
              </p:ext>
            </p:extLst>
          </p:nvPr>
        </p:nvGraphicFramePr>
        <p:xfrm>
          <a:off x="1199456" y="2229155"/>
          <a:ext cx="9937104" cy="2640005"/>
        </p:xfrm>
        <a:graphic>
          <a:graphicData uri="http://schemas.openxmlformats.org/drawingml/2006/table">
            <a:tbl>
              <a:tblPr firstRow="1" bandRow="1">
                <a:tableStyleId>{5C22544A-7EE6-4342-B048-85BDC9FD1C3A}</a:tableStyleId>
              </a:tblPr>
              <a:tblGrid>
                <a:gridCol w="3744416"/>
                <a:gridCol w="6192688"/>
              </a:tblGrid>
              <a:tr h="438130">
                <a:tc gridSpan="2">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chemeClr val="lt1"/>
                          </a:solidFill>
                          <a:effectLst/>
                          <a:latin typeface="+mn-lt"/>
                          <a:ea typeface="+mn-ea"/>
                          <a:cs typeface="+mn-cs"/>
                          <a:sym typeface="Arial"/>
                        </a:rPr>
                        <a:t>Real-time image-based parking occupancy detection using deep learning</a:t>
                      </a:r>
                      <a:endParaRPr lang="en-US" sz="1600" b="1" dirty="0" smtClean="0"/>
                    </a:p>
                  </a:txBody>
                  <a:tcPr/>
                </a:tc>
                <a:tc hMerge="1">
                  <a:txBody>
                    <a:bodyPr/>
                    <a:lstStyle/>
                    <a:p>
                      <a:endParaRPr lang="en-US"/>
                    </a:p>
                  </a:txBody>
                  <a:tcPr/>
                </a:tc>
              </a:tr>
              <a:tr h="353958">
                <a:tc gridSpan="2">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dk1"/>
                          </a:solidFill>
                          <a:effectLst/>
                          <a:latin typeface="+mn-lt"/>
                          <a:ea typeface="+mn-ea"/>
                          <a:cs typeface="+mn-cs"/>
                          <a:sym typeface="Arial"/>
                        </a:rPr>
                        <a:t>Authors: </a:t>
                      </a:r>
                      <a:r>
                        <a:rPr lang="en-US" sz="1400" b="0" i="0" u="none" strike="noStrike" cap="none" dirty="0" err="1" smtClean="0">
                          <a:solidFill>
                            <a:schemeClr val="dk1"/>
                          </a:solidFill>
                          <a:effectLst/>
                          <a:latin typeface="+mn-lt"/>
                          <a:ea typeface="+mn-ea"/>
                          <a:cs typeface="+mn-cs"/>
                          <a:sym typeface="Arial"/>
                        </a:rPr>
                        <a:t>Debaditya</a:t>
                      </a:r>
                      <a:r>
                        <a:rPr lang="en-US" sz="1400" b="0" i="0" u="none" strike="noStrike" cap="none" dirty="0" smtClean="0">
                          <a:solidFill>
                            <a:schemeClr val="dk1"/>
                          </a:solidFill>
                          <a:effectLst/>
                          <a:latin typeface="+mn-lt"/>
                          <a:ea typeface="+mn-ea"/>
                          <a:cs typeface="+mn-cs"/>
                          <a:sym typeface="Arial"/>
                        </a:rPr>
                        <a:t> Acharya, </a:t>
                      </a:r>
                      <a:r>
                        <a:rPr lang="en-US" sz="1400" b="0" i="0" u="none" strike="noStrike" cap="none" dirty="0" err="1" smtClean="0">
                          <a:solidFill>
                            <a:schemeClr val="dk1"/>
                          </a:solidFill>
                          <a:effectLst/>
                          <a:latin typeface="+mn-lt"/>
                          <a:ea typeface="+mn-ea"/>
                          <a:cs typeface="+mn-cs"/>
                          <a:sym typeface="Arial"/>
                        </a:rPr>
                        <a:t>Weilin</a:t>
                      </a:r>
                      <a:r>
                        <a:rPr lang="en-US" sz="1400" b="0" i="0" u="none" strike="noStrike" cap="none" dirty="0" smtClean="0">
                          <a:solidFill>
                            <a:schemeClr val="dk1"/>
                          </a:solidFill>
                          <a:effectLst/>
                          <a:latin typeface="+mn-lt"/>
                          <a:ea typeface="+mn-ea"/>
                          <a:cs typeface="+mn-cs"/>
                          <a:sym typeface="Arial"/>
                        </a:rPr>
                        <a:t> Yan, et al.</a:t>
                      </a:r>
                      <a:endParaRPr lang="en-US" dirty="0" smtClean="0"/>
                    </a:p>
                  </a:txBody>
                  <a:tcPr/>
                </a:tc>
                <a:tc hMerge="1">
                  <a:txBody>
                    <a:bodyPr/>
                    <a:lstStyle/>
                    <a:p>
                      <a:endParaRPr lang="en-US" dirty="0"/>
                    </a:p>
                  </a:txBody>
                  <a:tcPr/>
                </a:tc>
              </a:tr>
              <a:tr h="321645">
                <a:tc>
                  <a:txBody>
                    <a:bodyPr/>
                    <a:lstStyle/>
                    <a:p>
                      <a:pPr algn="l"/>
                      <a:r>
                        <a:rPr lang="en-US" sz="1400" b="1" i="0" u="none" strike="noStrike" cap="none" dirty="0" smtClean="0">
                          <a:solidFill>
                            <a:schemeClr val="dk1"/>
                          </a:solidFill>
                          <a:effectLst/>
                          <a:latin typeface="+mn-lt"/>
                          <a:ea typeface="+mn-ea"/>
                          <a:cs typeface="+mn-cs"/>
                          <a:sym typeface="Arial"/>
                        </a:rPr>
                        <a:t>Limitation</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Description</a:t>
                      </a:r>
                      <a:endParaRPr lang="en-US" dirty="0"/>
                    </a:p>
                  </a:txBody>
                  <a:tcPr/>
                </a:tc>
              </a:tr>
              <a:tr h="436153">
                <a:tc>
                  <a:txBody>
                    <a:bodyPr/>
                    <a:lstStyle/>
                    <a:p>
                      <a:r>
                        <a:rPr lang="en-US" sz="1400" b="0" i="0" u="none" strike="noStrike" cap="none" dirty="0" smtClean="0">
                          <a:solidFill>
                            <a:schemeClr val="dk1"/>
                          </a:solidFill>
                          <a:effectLst/>
                          <a:latin typeface="+mn-lt"/>
                          <a:ea typeface="+mn-ea"/>
                          <a:cs typeface="+mn-cs"/>
                          <a:sym typeface="Arial"/>
                        </a:rPr>
                        <a:t>Sensitivity to Lighting Conditions</a:t>
                      </a:r>
                      <a:endParaRPr lang="en-US" b="0" dirty="0"/>
                    </a:p>
                  </a:txBody>
                  <a:tcPr/>
                </a:tc>
                <a:tc>
                  <a:txBody>
                    <a:bodyPr/>
                    <a:lstStyle/>
                    <a:p>
                      <a:pPr fontAlgn="base"/>
                      <a:r>
                        <a:rPr lang="en-US" sz="1400" b="0" i="0" u="none" strike="noStrike" cap="none" dirty="0" smtClean="0">
                          <a:solidFill>
                            <a:schemeClr val="dk1"/>
                          </a:solidFill>
                          <a:effectLst/>
                          <a:latin typeface="+mn-lt"/>
                          <a:ea typeface="+mn-ea"/>
                          <a:cs typeface="+mn-cs"/>
                          <a:sym typeface="Arial"/>
                        </a:rPr>
                        <a:t>The framework's performance in low-light or nighttime conditions is unexplored.</a:t>
                      </a:r>
                      <a:endParaRPr lang="en-US" b="0" dirty="0">
                        <a:solidFill>
                          <a:schemeClr val="tx1"/>
                        </a:solidFill>
                        <a:effectLst/>
                      </a:endParaRPr>
                    </a:p>
                  </a:txBody>
                  <a:tcPr anchor="ctr"/>
                </a:tc>
              </a:tr>
              <a:tr h="489952">
                <a:tc>
                  <a:txBody>
                    <a:bodyPr/>
                    <a:lstStyle/>
                    <a:p>
                      <a:r>
                        <a:rPr lang="en-US" sz="1400" b="0" i="0" u="none" strike="noStrike" cap="none" dirty="0" smtClean="0">
                          <a:solidFill>
                            <a:schemeClr val="dk1"/>
                          </a:solidFill>
                          <a:effectLst/>
                          <a:latin typeface="+mn-lt"/>
                          <a:ea typeface="+mn-ea"/>
                          <a:cs typeface="+mn-cs"/>
                          <a:sym typeface="Arial"/>
                        </a:rPr>
                        <a:t>Ambiguity in Partially Occupied Spaces</a:t>
                      </a:r>
                      <a:endParaRPr lang="en-US" b="0" dirty="0"/>
                    </a:p>
                  </a:txBody>
                  <a:tcPr/>
                </a:tc>
                <a:tc>
                  <a:txBody>
                    <a:bodyPr/>
                    <a:lstStyle/>
                    <a:p>
                      <a:r>
                        <a:rPr lang="en-US" sz="1400" b="0" i="0" u="none" strike="noStrike" cap="none" dirty="0" smtClean="0">
                          <a:solidFill>
                            <a:schemeClr val="dk1"/>
                          </a:solidFill>
                          <a:effectLst/>
                          <a:latin typeface="+mn-lt"/>
                          <a:ea typeface="+mn-ea"/>
                          <a:cs typeface="+mn-cs"/>
                          <a:sym typeface="Arial"/>
                        </a:rPr>
                        <a:t>Accurate detection is challenging when vehicles occupy parking spaces partially.</a:t>
                      </a:r>
                      <a:endParaRPr lang="en-US" dirty="0">
                        <a:effectLst/>
                      </a:endParaRPr>
                    </a:p>
                  </a:txBody>
                  <a:tcPr anchor="ctr"/>
                </a:tc>
              </a:tr>
              <a:tr h="489952">
                <a:tc>
                  <a:txBody>
                    <a:bodyPr/>
                    <a:lstStyle/>
                    <a:p>
                      <a:r>
                        <a:rPr lang="en-US" sz="1400" b="0" i="0" u="none" strike="noStrike" cap="none" dirty="0" smtClean="0">
                          <a:solidFill>
                            <a:schemeClr val="dk1"/>
                          </a:solidFill>
                          <a:effectLst/>
                          <a:latin typeface="+mn-lt"/>
                          <a:ea typeface="+mn-ea"/>
                          <a:cs typeface="+mn-cs"/>
                          <a:sym typeface="Arial"/>
                        </a:rPr>
                        <a:t>Impact of Shadows</a:t>
                      </a:r>
                      <a:endParaRPr lang="en-US" b="0" dirty="0"/>
                    </a:p>
                  </a:txBody>
                  <a:tcPr/>
                </a:tc>
                <a:tc>
                  <a:txBody>
                    <a:bodyPr/>
                    <a:lstStyle/>
                    <a:p>
                      <a:r>
                        <a:rPr lang="en-US" dirty="0" smtClean="0">
                          <a:effectLst/>
                        </a:rPr>
                        <a:t>S</a:t>
                      </a:r>
                      <a:r>
                        <a:rPr lang="en-US" sz="1400" b="0" i="0" u="none" strike="noStrike" cap="none" dirty="0" smtClean="0">
                          <a:solidFill>
                            <a:schemeClr val="dk1"/>
                          </a:solidFill>
                          <a:effectLst/>
                          <a:latin typeface="+mn-lt"/>
                          <a:ea typeface="+mn-ea"/>
                          <a:cs typeface="+mn-cs"/>
                          <a:sym typeface="Arial"/>
                        </a:rPr>
                        <a:t>hadows from buildings or objects can affect classification accuracy.</a:t>
                      </a:r>
                      <a:endParaRPr lang="en-US" dirty="0">
                        <a:effectLst/>
                      </a:endParaRPr>
                    </a:p>
                  </a:txBody>
                  <a:tcPr anchor="ctr"/>
                </a:tc>
              </a:tr>
            </a:tbl>
          </a:graphicData>
        </a:graphic>
      </p:graphicFrame>
    </p:spTree>
    <p:extLst>
      <p:ext uri="{BB962C8B-B14F-4D97-AF65-F5344CB8AC3E}">
        <p14:creationId xmlns:p14="http://schemas.microsoft.com/office/powerpoint/2010/main" val="2501602062"/>
      </p:ext>
    </p:extLst>
  </p:cSld>
  <p:clrMapOvr>
    <a:masterClrMapping/>
  </p:clrMapOvr>
</p:sld>
</file>

<file path=ppt/theme/theme1.xml><?xml version="1.0" encoding="utf-8"?>
<a:theme xmlns:a="http://schemas.openxmlformats.org/drawingml/2006/main" name="Basis">
  <a:themeElements>
    <a:clrScheme name="Custom 1">
      <a:dk1>
        <a:srgbClr val="000000"/>
      </a:dk1>
      <a:lt1>
        <a:srgbClr val="FFFFFF"/>
      </a:lt1>
      <a:dk2>
        <a:srgbClr val="3E3D2D"/>
      </a:dk2>
      <a:lt2>
        <a:srgbClr val="CAF278"/>
      </a:lt2>
      <a:accent1>
        <a:srgbClr val="00206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16510</TotalTime>
  <Words>1265</Words>
  <Application>Microsoft Office PowerPoint</Application>
  <PresentationFormat>Widescreen</PresentationFormat>
  <Paragraphs>211</Paragraphs>
  <Slides>23</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Corbel</vt:lpstr>
      <vt:lpstr>Times New Roman</vt:lpstr>
      <vt:lpstr>Arial</vt:lpstr>
      <vt:lpstr>Basis</vt:lpstr>
      <vt:lpstr>REAL TIME CAR PARKING OCCUPANCY PREDICTION SYSTEM</vt:lpstr>
      <vt:lpstr>OUTLINES</vt:lpstr>
      <vt:lpstr>BACKGROUND </vt:lpstr>
      <vt:lpstr>CONTINUE…</vt:lpstr>
      <vt:lpstr>Contributions of other Researchers </vt:lpstr>
      <vt:lpstr>CONTINUE…</vt:lpstr>
      <vt:lpstr>CONTINUE…</vt:lpstr>
      <vt:lpstr>CONTINUE…</vt:lpstr>
      <vt:lpstr>Limitations, Issues and Problems </vt:lpstr>
      <vt:lpstr>CONTINUE…</vt:lpstr>
      <vt:lpstr>Problem Statement</vt:lpstr>
      <vt:lpstr>Research Questions</vt:lpstr>
      <vt:lpstr>Research Objectives</vt:lpstr>
      <vt:lpstr>Proposed Methodology</vt:lpstr>
      <vt:lpstr>PowerPoint Presentation</vt:lpstr>
      <vt:lpstr>Methodology</vt:lpstr>
      <vt:lpstr>CONTINUE…</vt:lpstr>
      <vt:lpstr>CONTINUE…</vt:lpstr>
      <vt:lpstr>Results and Discussion</vt:lpstr>
      <vt:lpstr>CONTINUE…</vt:lpstr>
      <vt:lpstr>CONTINUE…</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CAR PARKING OCCUPANCY PREDICTION SYSTEM</dc:title>
  <dc:creator>Admin</dc:creator>
  <cp:lastModifiedBy>Microsoft account</cp:lastModifiedBy>
  <cp:revision>224</cp:revision>
  <dcterms:created xsi:type="dcterms:W3CDTF">2023-01-10T08:49:09Z</dcterms:created>
  <dcterms:modified xsi:type="dcterms:W3CDTF">2023-10-13T12:33:16Z</dcterms:modified>
</cp:coreProperties>
</file>