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B66B0-E5C4-46E2-8B45-4D70D79EE3D8}" type="datetimeFigureOut">
              <a:rPr lang="en-PK" smtClean="0"/>
              <a:t>01/08/2020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0B6FE-2738-4D2D-BD5B-97A04EA429BD}" type="slidenum">
              <a:rPr lang="en-PK" smtClean="0"/>
              <a:t>‹#›</a:t>
            </a:fld>
            <a:endParaRPr lang="en-PK"/>
          </a:p>
        </p:txBody>
      </p:sp>
    </p:spTree>
    <p:extLst>
      <p:ext uri="{BB962C8B-B14F-4D97-AF65-F5344CB8AC3E}">
        <p14:creationId xmlns:p14="http://schemas.microsoft.com/office/powerpoint/2010/main" val="45566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linkedin.com/in/hassan-ashiq"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3B93-90D4-4DF9-87E8-357D035CDD17}"/>
              </a:ext>
            </a:extLst>
          </p:cNvPr>
          <p:cNvSpPr>
            <a:spLocks noGrp="1"/>
          </p:cNvSpPr>
          <p:nvPr>
            <p:ph type="ctrTitle"/>
          </p:nvPr>
        </p:nvSpPr>
        <p:spPr>
          <a:xfrm>
            <a:off x="1493519" y="2811660"/>
            <a:ext cx="9204961" cy="2105538"/>
          </a:xfrm>
        </p:spPr>
        <p:txBody>
          <a:bodyPr>
            <a:normAutofit fontScale="90000"/>
          </a:bodyPr>
          <a:lstStyle/>
          <a:p>
            <a:pPr algn="ctr"/>
            <a:r>
              <a:rPr lang="en-US" b="1" dirty="0"/>
              <a:t>Finding Best Venue for new Business in outer London Boroughs</a:t>
            </a:r>
            <a:br>
              <a:rPr lang="en-PK" dirty="0"/>
            </a:br>
            <a:br>
              <a:rPr lang="en-US" dirty="0"/>
            </a:br>
            <a:r>
              <a:rPr lang="en-US" sz="3600" b="1" dirty="0"/>
              <a:t>Hassan Ashiq</a:t>
            </a:r>
            <a:endParaRPr lang="en-PK" dirty="0"/>
          </a:p>
        </p:txBody>
      </p:sp>
      <p:sp>
        <p:nvSpPr>
          <p:cNvPr id="3" name="Subtitle 2">
            <a:extLst>
              <a:ext uri="{FF2B5EF4-FFF2-40B4-BE49-F238E27FC236}">
                <a16:creationId xmlns:a16="http://schemas.microsoft.com/office/drawing/2014/main" id="{DBDC2933-8A7F-43DE-9678-6C7240DCC75B}"/>
              </a:ext>
            </a:extLst>
          </p:cNvPr>
          <p:cNvSpPr>
            <a:spLocks noGrp="1"/>
          </p:cNvSpPr>
          <p:nvPr>
            <p:ph type="subTitle" idx="1"/>
          </p:nvPr>
        </p:nvSpPr>
        <p:spPr>
          <a:xfrm>
            <a:off x="5231628" y="4917198"/>
            <a:ext cx="1728742" cy="460588"/>
          </a:xfrm>
        </p:spPr>
        <p:txBody>
          <a:bodyPr/>
          <a:lstStyle/>
          <a:p>
            <a:r>
              <a:rPr lang="en-US" dirty="0"/>
              <a:t>August,1 ,2020</a:t>
            </a:r>
            <a:endParaRPr lang="en-PK" dirty="0"/>
          </a:p>
        </p:txBody>
      </p:sp>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Tree>
    <p:extLst>
      <p:ext uri="{BB962C8B-B14F-4D97-AF65-F5344CB8AC3E}">
        <p14:creationId xmlns:p14="http://schemas.microsoft.com/office/powerpoint/2010/main" val="8527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17285" y="941008"/>
            <a:ext cx="11357429" cy="5445277"/>
          </a:xfrm>
        </p:spPr>
        <p:txBody>
          <a:bodyPr>
            <a:normAutofit/>
          </a:bodyPr>
          <a:lstStyle/>
          <a:p>
            <a:pPr algn="ctr"/>
            <a:r>
              <a:rPr lang="en-US" sz="3200" b="1" dirty="0"/>
              <a:t>4. Results </a:t>
            </a:r>
            <a:endParaRPr lang="en-PK" sz="3200" dirty="0"/>
          </a:p>
          <a:p>
            <a:pPr algn="l"/>
            <a:r>
              <a:rPr lang="en-PK" sz="2000" dirty="0"/>
              <a:t> </a:t>
            </a:r>
          </a:p>
          <a:p>
            <a:pPr algn="l"/>
            <a:r>
              <a:rPr lang="en-PK" sz="2000" dirty="0"/>
              <a:t>Reviewing each cluster as per method above, we learn: </a:t>
            </a:r>
          </a:p>
          <a:p>
            <a:pPr algn="l"/>
            <a:r>
              <a:rPr lang="en-PK" sz="2000" dirty="0"/>
              <a:t> </a:t>
            </a:r>
          </a:p>
          <a:p>
            <a:pPr marL="342900" lvl="0" indent="-342900" algn="l">
              <a:buFont typeface="+mj-lt"/>
              <a:buAutoNum type="arabicPeriod"/>
            </a:pPr>
            <a:r>
              <a:rPr lang="en-US" dirty="0"/>
              <a:t>Third Cluster, that is</a:t>
            </a:r>
            <a:r>
              <a:rPr lang="en-PK" dirty="0"/>
              <a:t> Cluster with Label 2:  Not that much good. With little Area there are a lot of things for eating only. No park, no entertainment etc. So, on should not go for it</a:t>
            </a:r>
          </a:p>
          <a:p>
            <a:pPr marL="342900" indent="-342900" algn="l">
              <a:buFont typeface="+mj-lt"/>
              <a:buAutoNum type="arabicPeriod"/>
            </a:pPr>
            <a:endParaRPr lang="en-PK" dirty="0"/>
          </a:p>
          <a:p>
            <a:pPr marL="342900" lvl="0" indent="-342900" algn="l">
              <a:buFont typeface="+mj-lt"/>
              <a:buAutoNum type="arabicPeriod"/>
            </a:pPr>
            <a:r>
              <a:rPr lang="en-PK" dirty="0"/>
              <a:t>Within top 5 places of interest in every borough is an ethnic restaurant. Because of the different ethnicities in the boroughs, some choices will be more favourable amongst the specific group in the area. </a:t>
            </a:r>
          </a:p>
          <a:p>
            <a:pPr algn="l"/>
            <a:r>
              <a:rPr lang="en-PK" dirty="0"/>
              <a:t> </a:t>
            </a:r>
          </a:p>
          <a:p>
            <a:pPr lvl="0" algn="l"/>
            <a:r>
              <a:rPr lang="en-US" dirty="0"/>
              <a:t>3.    </a:t>
            </a:r>
            <a:r>
              <a:rPr lang="en-PK" dirty="0"/>
              <a:t>Rent price is not so much a factor for going out - the demand is not affected by difference in costs. There is a spike in rent price going into London, but further away the cost is not too much of an issue. </a:t>
            </a:r>
          </a:p>
        </p:txBody>
      </p:sp>
    </p:spTree>
    <p:extLst>
      <p:ext uri="{BB962C8B-B14F-4D97-AF65-F5344CB8AC3E}">
        <p14:creationId xmlns:p14="http://schemas.microsoft.com/office/powerpoint/2010/main" val="17206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17285" y="911979"/>
            <a:ext cx="11357429" cy="5445277"/>
          </a:xfrm>
        </p:spPr>
        <p:txBody>
          <a:bodyPr>
            <a:normAutofit/>
          </a:bodyPr>
          <a:lstStyle/>
          <a:p>
            <a:pPr algn="ctr"/>
            <a:r>
              <a:rPr lang="en-US" sz="2800" b="1" dirty="0"/>
              <a:t>5. Discussion </a:t>
            </a:r>
          </a:p>
          <a:p>
            <a:pPr algn="ctr"/>
            <a:endParaRPr lang="en-PK" sz="2800" dirty="0"/>
          </a:p>
          <a:p>
            <a:pPr marL="342900" indent="-342900" algn="just">
              <a:buFont typeface="Arial" panose="020B0604020202020204" pitchFamily="34" charset="0"/>
              <a:buChar char="•"/>
            </a:pPr>
            <a:r>
              <a:rPr lang="en-PK" sz="2000" dirty="0"/>
              <a:t>Looking at the data, Havering, Bromley and Enfield are the best places outside of Central London where a new venue is worth opening. However, a lot of information is not considered, and cannot be obtained from Foursquare Developer:</a:t>
            </a:r>
          </a:p>
          <a:p>
            <a:pPr marL="342900" lvl="0" indent="-342900" algn="just">
              <a:buFont typeface="Arial" panose="020B0604020202020204" pitchFamily="34" charset="0"/>
              <a:buChar char="•"/>
            </a:pPr>
            <a:r>
              <a:rPr lang="en-PK" sz="2000" dirty="0"/>
              <a:t>Higher ethnic presence in each borough can and will influence the popularity of a given cuisine</a:t>
            </a:r>
            <a:r>
              <a:rPr lang="en-US" sz="2000" dirty="0"/>
              <a:t>.</a:t>
            </a:r>
            <a:endParaRPr lang="en-PK" sz="2000" dirty="0"/>
          </a:p>
          <a:p>
            <a:pPr marL="342900" lvl="0" indent="-342900" algn="just">
              <a:buFont typeface="Arial" panose="020B0604020202020204" pitchFamily="34" charset="0"/>
              <a:buChar char="•"/>
            </a:pPr>
            <a:r>
              <a:rPr lang="en-PK" sz="2000" dirty="0"/>
              <a:t>Closer proximity to Inner boroughs and better transport links allows people to travel to the neighbouring borough and impact the measurements</a:t>
            </a:r>
          </a:p>
          <a:p>
            <a:pPr marL="342900" lvl="0" indent="-342900" algn="just">
              <a:buFont typeface="Arial" panose="020B0604020202020204" pitchFamily="34" charset="0"/>
              <a:buChar char="•"/>
            </a:pPr>
            <a:r>
              <a:rPr lang="en-PK" sz="2000" dirty="0"/>
              <a:t>Many small venues are not registered in Foursquare and are marketed via word-of-mouth, and are not considered</a:t>
            </a:r>
            <a:r>
              <a:rPr lang="en-US" sz="2000" dirty="0"/>
              <a:t>.</a:t>
            </a:r>
            <a:endParaRPr lang="en-PK" sz="2000" dirty="0"/>
          </a:p>
          <a:p>
            <a:pPr marL="342900" lvl="0" indent="-342900" algn="just">
              <a:buFont typeface="Arial" panose="020B0604020202020204" pitchFamily="34" charset="0"/>
              <a:buChar char="•"/>
            </a:pPr>
            <a:r>
              <a:rPr lang="en-PK" sz="2000" dirty="0"/>
              <a:t>Regardless of all that, our analysis provided an insight into what people like and opt for, when it comes to going out in their own neighbourhoods.</a:t>
            </a:r>
          </a:p>
        </p:txBody>
      </p:sp>
    </p:spTree>
    <p:extLst>
      <p:ext uri="{BB962C8B-B14F-4D97-AF65-F5344CB8AC3E}">
        <p14:creationId xmlns:p14="http://schemas.microsoft.com/office/powerpoint/2010/main" val="50257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17285" y="911979"/>
            <a:ext cx="11426372" cy="5445277"/>
          </a:xfrm>
        </p:spPr>
        <p:txBody>
          <a:bodyPr>
            <a:normAutofit/>
          </a:bodyPr>
          <a:lstStyle/>
          <a:p>
            <a:pPr algn="ctr"/>
            <a:r>
              <a:rPr lang="en-US" sz="3200" b="1" dirty="0"/>
              <a:t>6. Conclusion </a:t>
            </a:r>
          </a:p>
          <a:p>
            <a:pPr algn="ctr"/>
            <a:endParaRPr lang="en-PK" sz="3200" dirty="0"/>
          </a:p>
          <a:p>
            <a:pPr marL="285750" indent="-285750" algn="l">
              <a:buFont typeface="Arial" panose="020B0604020202020204" pitchFamily="34" charset="0"/>
              <a:buChar char="•"/>
            </a:pPr>
            <a:r>
              <a:rPr lang="en-PK" sz="2000" dirty="0"/>
              <a:t>Finally to conclude this project, I have had a good experience of a trial run at solving a real-life problem, using available data to find a business solution. Which in our case was to find a best venue for new Business Venture in London.</a:t>
            </a:r>
          </a:p>
          <a:p>
            <a:pPr marL="285750" lvl="0" indent="-285750" algn="l">
              <a:buFont typeface="Arial" panose="020B0604020202020204" pitchFamily="34" charset="0"/>
              <a:buChar char="•"/>
            </a:pPr>
            <a:r>
              <a:rPr lang="en-PK" sz="2000" dirty="0"/>
              <a:t>Besides that this project made me to :</a:t>
            </a:r>
          </a:p>
          <a:p>
            <a:pPr marL="285750" lvl="0" indent="-285750" algn="l">
              <a:buFont typeface="Arial" panose="020B0604020202020204" pitchFamily="34" charset="0"/>
              <a:buChar char="•"/>
            </a:pPr>
            <a:r>
              <a:rPr lang="en-PK" sz="2000" dirty="0"/>
              <a:t>Use of some frequently used python libraries to manipulate data.</a:t>
            </a:r>
          </a:p>
          <a:p>
            <a:pPr marL="285750" lvl="0" indent="-285750" algn="l">
              <a:buFont typeface="Arial" panose="020B0604020202020204" pitchFamily="34" charset="0"/>
              <a:buChar char="•"/>
            </a:pPr>
            <a:r>
              <a:rPr lang="en-PK" sz="2000" dirty="0"/>
              <a:t>Use Foursquare API to explore the information on the Boroughs I looked into and managed to make a map of results, that allowed me to illustrate my point graphicly and quite clearly to someone, not familiar with data manipulation and who only wants to know one thing - where will my venue be flourishing??</a:t>
            </a:r>
          </a:p>
          <a:p>
            <a:pPr marL="285750" lvl="0" indent="-285750" algn="l">
              <a:buFont typeface="Arial" panose="020B0604020202020204" pitchFamily="34" charset="0"/>
              <a:buChar char="•"/>
            </a:pPr>
            <a:r>
              <a:rPr lang="en-PK" sz="2000" dirty="0"/>
              <a:t>Overall, this project gives me a really good platform to practice my </a:t>
            </a:r>
            <a:r>
              <a:rPr lang="en-US" sz="2000" dirty="0"/>
              <a:t>all previous courses</a:t>
            </a:r>
            <a:r>
              <a:rPr lang="en-PK" sz="2000" dirty="0"/>
              <a:t> in this specialization.</a:t>
            </a:r>
          </a:p>
        </p:txBody>
      </p:sp>
    </p:spTree>
    <p:extLst>
      <p:ext uri="{BB962C8B-B14F-4D97-AF65-F5344CB8AC3E}">
        <p14:creationId xmlns:p14="http://schemas.microsoft.com/office/powerpoint/2010/main" val="370757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89856" y="2484361"/>
            <a:ext cx="11426372" cy="1889278"/>
          </a:xfrm>
        </p:spPr>
        <p:txBody>
          <a:bodyPr>
            <a:normAutofit fontScale="70000" lnSpcReduction="20000"/>
          </a:bodyPr>
          <a:lstStyle/>
          <a:p>
            <a:pPr algn="ctr"/>
            <a:r>
              <a:rPr lang="en-PK" sz="8500" b="1" i="1" dirty="0"/>
              <a:t>Thank You </a:t>
            </a:r>
            <a:r>
              <a:rPr lang="en-US" sz="8500" b="1" i="1" dirty="0"/>
              <a:t>! </a:t>
            </a:r>
          </a:p>
          <a:p>
            <a:pPr algn="ctr"/>
            <a:r>
              <a:rPr lang="en-PK" sz="4000" b="1" i="1" dirty="0"/>
              <a:t>Coursera and IBM </a:t>
            </a:r>
            <a:endParaRPr lang="en-US" sz="4000" b="1" i="1" dirty="0"/>
          </a:p>
          <a:p>
            <a:pPr algn="ctr"/>
            <a:r>
              <a:rPr lang="en-PK" sz="4000" b="1" i="1" dirty="0"/>
              <a:t>for changing lives</a:t>
            </a:r>
            <a:r>
              <a:rPr lang="en-US" sz="4000" b="1" i="1" dirty="0"/>
              <a:t>.</a:t>
            </a:r>
            <a:endParaRPr lang="en-PK" sz="4000" dirty="0"/>
          </a:p>
        </p:txBody>
      </p:sp>
    </p:spTree>
    <p:extLst>
      <p:ext uri="{BB962C8B-B14F-4D97-AF65-F5344CB8AC3E}">
        <p14:creationId xmlns:p14="http://schemas.microsoft.com/office/powerpoint/2010/main" val="305303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89856" y="2484361"/>
            <a:ext cx="11426372" cy="1889278"/>
          </a:xfrm>
        </p:spPr>
        <p:txBody>
          <a:bodyPr>
            <a:normAutofit fontScale="85000" lnSpcReduction="20000"/>
          </a:bodyPr>
          <a:lstStyle/>
          <a:p>
            <a:pPr algn="ctr"/>
            <a:r>
              <a:rPr lang="en-PK" sz="3900" b="1" dirty="0"/>
              <a:t>End Our Journey at IBM Data Science Specialization</a:t>
            </a:r>
            <a:endParaRPr lang="en-US" sz="3900" b="1" dirty="0"/>
          </a:p>
          <a:p>
            <a:pPr algn="ctr"/>
            <a:endParaRPr lang="en-PK" sz="3200" dirty="0"/>
          </a:p>
          <a:p>
            <a:pPr algn="ctr"/>
            <a:r>
              <a:rPr lang="en-PK" sz="3200" dirty="0"/>
              <a:t>Project by : Hassan Ashiq</a:t>
            </a:r>
            <a:endParaRPr lang="en-PK" sz="2400" dirty="0"/>
          </a:p>
          <a:p>
            <a:pPr algn="ctr"/>
            <a:r>
              <a:rPr lang="en-PK" sz="2400" u="sng" dirty="0">
                <a:hlinkClick r:id="rId2"/>
              </a:rPr>
              <a:t>https://www.linkedin.com/in/hassan-ashiq</a:t>
            </a:r>
            <a:endParaRPr lang="en-PK" sz="2400" dirty="0"/>
          </a:p>
        </p:txBody>
      </p:sp>
    </p:spTree>
    <p:extLst>
      <p:ext uri="{BB962C8B-B14F-4D97-AF65-F5344CB8AC3E}">
        <p14:creationId xmlns:p14="http://schemas.microsoft.com/office/powerpoint/2010/main" val="393931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1059542" y="1250646"/>
            <a:ext cx="10072916" cy="5063068"/>
          </a:xfrm>
        </p:spPr>
        <p:txBody>
          <a:bodyPr>
            <a:normAutofit/>
          </a:bodyPr>
          <a:lstStyle/>
          <a:p>
            <a:pPr algn="ctr"/>
            <a:r>
              <a:rPr lang="en-US" sz="2800" b="1" dirty="0"/>
              <a:t>1. Introduction </a:t>
            </a:r>
            <a:endParaRPr lang="en-PK" sz="2800" dirty="0"/>
          </a:p>
          <a:p>
            <a:pPr algn="just"/>
            <a:r>
              <a:rPr lang="en-US" sz="2400" b="1" dirty="0"/>
              <a:t>1.1  Background :</a:t>
            </a:r>
            <a:endParaRPr lang="en-PK" sz="2400" dirty="0"/>
          </a:p>
          <a:p>
            <a:pPr algn="just"/>
            <a:r>
              <a:rPr lang="en-PK" sz="2400" dirty="0"/>
              <a:t> London is a great city. It is diverse, multicultural and full of opportunities. But there is also another side to its popularity and appeal. London is an expensive place to live and thrive. Many businesses want to open a venue here and many pay top price to have their window on Piccadilly or Oxford Street. With such a competitive market and high revenues (London GDP accounts for 25% of the whole country`s) it is challenging for newcomers to find a great place to make their first steps and competition if fiercer than ever. In this situation, there is no such thing as too much data to help make that choice.</a:t>
            </a:r>
          </a:p>
          <a:p>
            <a:pPr algn="just"/>
            <a:endParaRPr lang="en-PK" sz="2400" dirty="0"/>
          </a:p>
        </p:txBody>
      </p:sp>
    </p:spTree>
    <p:extLst>
      <p:ext uri="{BB962C8B-B14F-4D97-AF65-F5344CB8AC3E}">
        <p14:creationId xmlns:p14="http://schemas.microsoft.com/office/powerpoint/2010/main" val="306426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1059542" y="1323217"/>
            <a:ext cx="10072916" cy="5063068"/>
          </a:xfrm>
        </p:spPr>
        <p:txBody>
          <a:bodyPr>
            <a:normAutofit/>
          </a:bodyPr>
          <a:lstStyle/>
          <a:p>
            <a:pPr algn="ctr"/>
            <a:r>
              <a:rPr lang="en-US" sz="2800" b="1" dirty="0"/>
              <a:t>1. Introduction </a:t>
            </a:r>
            <a:endParaRPr lang="en-PK" sz="2800" dirty="0"/>
          </a:p>
          <a:p>
            <a:pPr algn="l"/>
            <a:r>
              <a:rPr lang="en-US" sz="2400" b="1" dirty="0"/>
              <a:t>1.2 Problem </a:t>
            </a:r>
            <a:endParaRPr lang="en-PK" sz="2400" dirty="0"/>
          </a:p>
          <a:p>
            <a:pPr algn="just"/>
            <a:r>
              <a:rPr lang="en-PK" sz="2400" dirty="0"/>
              <a:t>But what about those, who want to start their own business and cannot really afford to open in the City yet? Where is it best to open a new place? Where will it be cheapest and will have enough people living around to be popular? Where the competition is not too overwhelming? </a:t>
            </a:r>
          </a:p>
          <a:p>
            <a:pPr algn="just"/>
            <a:r>
              <a:rPr lang="en-PK" sz="2400" dirty="0"/>
              <a:t>If we consider all these questions, it might be a good idea to turn to data on the outer London boroughs, to look into the numbers with a bit more scrutiny. </a:t>
            </a:r>
          </a:p>
          <a:p>
            <a:pPr algn="l"/>
            <a:endParaRPr lang="en-PK" sz="2400" dirty="0"/>
          </a:p>
        </p:txBody>
      </p:sp>
    </p:spTree>
    <p:extLst>
      <p:ext uri="{BB962C8B-B14F-4D97-AF65-F5344CB8AC3E}">
        <p14:creationId xmlns:p14="http://schemas.microsoft.com/office/powerpoint/2010/main" val="230778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1248228" y="1221617"/>
            <a:ext cx="10072916" cy="5063068"/>
          </a:xfrm>
        </p:spPr>
        <p:txBody>
          <a:bodyPr>
            <a:normAutofit/>
          </a:bodyPr>
          <a:lstStyle/>
          <a:p>
            <a:pPr algn="ctr"/>
            <a:r>
              <a:rPr lang="en-US" sz="2800" b="1" dirty="0"/>
              <a:t>1. Introduction </a:t>
            </a:r>
            <a:endParaRPr lang="en-PK" sz="2800" dirty="0"/>
          </a:p>
          <a:p>
            <a:pPr algn="just"/>
            <a:r>
              <a:rPr lang="en-US" sz="2400" b="1" dirty="0"/>
              <a:t>1.3 Interest </a:t>
            </a:r>
            <a:endParaRPr lang="en-PK" sz="2400" dirty="0"/>
          </a:p>
          <a:p>
            <a:pPr algn="just"/>
            <a:r>
              <a:rPr lang="en-PK" sz="2400" dirty="0"/>
              <a:t>The analysis will be of interest to the following groups: </a:t>
            </a:r>
          </a:p>
          <a:p>
            <a:pPr algn="just"/>
            <a:r>
              <a:rPr lang="en-PK" sz="2400" dirty="0"/>
              <a:t> </a:t>
            </a:r>
          </a:p>
          <a:p>
            <a:pPr marL="342900" lvl="0" indent="-342900" algn="just">
              <a:buFont typeface="Arial" panose="020B0604020202020204" pitchFamily="34" charset="0"/>
              <a:buChar char="•"/>
            </a:pPr>
            <a:r>
              <a:rPr lang="en-PK" sz="2400" dirty="0"/>
              <a:t>First time entrepreneurs, who want to start their first business. Below dataset will give a comprehensive insight into where best to open a new venue, to maximise the value for money. </a:t>
            </a:r>
          </a:p>
          <a:p>
            <a:pPr marL="342900" lvl="0" indent="-342900" algn="just">
              <a:buFont typeface="Arial" panose="020B0604020202020204" pitchFamily="34" charset="0"/>
              <a:buChar char="•"/>
            </a:pPr>
            <a:r>
              <a:rPr lang="en-PK" sz="2400" dirty="0"/>
              <a:t>People who already run a business and want to branch out. Given the extra information, it may provide valuable information before decision making</a:t>
            </a:r>
            <a:r>
              <a:rPr lang="en-PK" dirty="0"/>
              <a:t>. </a:t>
            </a:r>
          </a:p>
          <a:p>
            <a:pPr algn="l"/>
            <a:endParaRPr lang="en-PK" sz="2400" dirty="0"/>
          </a:p>
        </p:txBody>
      </p:sp>
    </p:spTree>
    <p:extLst>
      <p:ext uri="{BB962C8B-B14F-4D97-AF65-F5344CB8AC3E}">
        <p14:creationId xmlns:p14="http://schemas.microsoft.com/office/powerpoint/2010/main" val="162638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537029" y="1221617"/>
            <a:ext cx="11756571" cy="5063068"/>
          </a:xfrm>
        </p:spPr>
        <p:txBody>
          <a:bodyPr>
            <a:normAutofit/>
          </a:bodyPr>
          <a:lstStyle/>
          <a:p>
            <a:pPr algn="ctr"/>
            <a:r>
              <a:rPr lang="en-US" sz="2800" b="1" dirty="0"/>
              <a:t>2. Data acquisition and cleaning </a:t>
            </a:r>
            <a:endParaRPr lang="en-PK" sz="2800" dirty="0"/>
          </a:p>
          <a:p>
            <a:pPr algn="l"/>
            <a:r>
              <a:rPr lang="en-US" dirty="0"/>
              <a:t> </a:t>
            </a:r>
            <a:endParaRPr lang="en-PK" dirty="0"/>
          </a:p>
          <a:p>
            <a:pPr algn="l"/>
            <a:r>
              <a:rPr lang="en-US" sz="2400" b="1" dirty="0"/>
              <a:t>2.1 Data sources </a:t>
            </a:r>
            <a:endParaRPr lang="en-PK" sz="2400" dirty="0"/>
          </a:p>
          <a:p>
            <a:pPr algn="l"/>
            <a:r>
              <a:rPr lang="en-PK" sz="2400" dirty="0"/>
              <a:t>As data sources the below were chosen: </a:t>
            </a:r>
          </a:p>
          <a:p>
            <a:pPr algn="l"/>
            <a:r>
              <a:rPr lang="en-PK" sz="2400" dirty="0"/>
              <a:t> </a:t>
            </a:r>
          </a:p>
          <a:p>
            <a:pPr marL="285750" lvl="0" indent="-285750" algn="l">
              <a:buFont typeface="Arial" panose="020B0604020202020204" pitchFamily="34" charset="0"/>
              <a:buChar char="•"/>
            </a:pPr>
            <a:r>
              <a:rPr lang="en-PK" sz="2400" dirty="0"/>
              <a:t>Wikipedia list of London Boroughs with coordinates. </a:t>
            </a:r>
          </a:p>
          <a:p>
            <a:pPr marL="285750" lvl="0" indent="-285750" algn="l">
              <a:buFont typeface="Arial" panose="020B0604020202020204" pitchFamily="34" charset="0"/>
              <a:buChar char="•"/>
            </a:pPr>
            <a:r>
              <a:rPr lang="en-PK" sz="2400" dirty="0"/>
              <a:t>Foursquare data on the most popular venues in the respective boroughs </a:t>
            </a:r>
          </a:p>
          <a:p>
            <a:pPr marL="285750" lvl="0" indent="-285750" algn="l">
              <a:buFont typeface="Arial" panose="020B0604020202020204" pitchFamily="34" charset="0"/>
              <a:buChar char="•"/>
            </a:pPr>
            <a:r>
              <a:rPr lang="en-PK" sz="2400" dirty="0"/>
              <a:t>Online based data on rent in London boroughs </a:t>
            </a:r>
          </a:p>
        </p:txBody>
      </p:sp>
    </p:spTree>
    <p:extLst>
      <p:ext uri="{BB962C8B-B14F-4D97-AF65-F5344CB8AC3E}">
        <p14:creationId xmlns:p14="http://schemas.microsoft.com/office/powerpoint/2010/main" val="344907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725714" y="1207103"/>
            <a:ext cx="11045371" cy="5063068"/>
          </a:xfrm>
        </p:spPr>
        <p:txBody>
          <a:bodyPr>
            <a:normAutofit/>
          </a:bodyPr>
          <a:lstStyle/>
          <a:p>
            <a:pPr algn="ctr"/>
            <a:r>
              <a:rPr lang="en-US" sz="2800" b="1" dirty="0"/>
              <a:t>2. Data acquisition and cleaning </a:t>
            </a:r>
            <a:endParaRPr lang="en-PK" sz="2800" dirty="0"/>
          </a:p>
          <a:p>
            <a:pPr algn="l"/>
            <a:r>
              <a:rPr lang="en-US" sz="1600" dirty="0"/>
              <a:t> </a:t>
            </a:r>
            <a:endParaRPr lang="en-PK" sz="1600" dirty="0"/>
          </a:p>
          <a:p>
            <a:pPr algn="just"/>
            <a:r>
              <a:rPr lang="en-US" sz="2400" b="1" dirty="0"/>
              <a:t>2.2 Data cleaning </a:t>
            </a:r>
            <a:endParaRPr lang="en-PK" sz="2400" dirty="0"/>
          </a:p>
          <a:p>
            <a:pPr algn="just"/>
            <a:r>
              <a:rPr lang="en-PK" sz="2000" dirty="0"/>
              <a:t>Once the dataset of London boroughs has been downloaded, we must edit the dataset provided to only have information, necessary for our problem. Wikipedia provided information on political situation, headquarters of the borough council etc. that will not be required. After cleaning, we will only be left with Name, Area, Population, Coordinates and rent prices for each borough. Since the dataset will only include outer boroughs, all the inner ones will be omitted as well. Foursquare provides a dataset of venues around the specific coordinates or venues, if we use the “Explore” function in the Developer tab. Once requested, we get a full breakdown of all recorder venues around the boroughs of interest</a:t>
            </a:r>
            <a:r>
              <a:rPr lang="en-PK" sz="1600" dirty="0"/>
              <a:t>. </a:t>
            </a:r>
          </a:p>
        </p:txBody>
      </p:sp>
    </p:spTree>
    <p:extLst>
      <p:ext uri="{BB962C8B-B14F-4D97-AF65-F5344CB8AC3E}">
        <p14:creationId xmlns:p14="http://schemas.microsoft.com/office/powerpoint/2010/main" val="85037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682171" y="1192589"/>
            <a:ext cx="11045371" cy="5063068"/>
          </a:xfrm>
        </p:spPr>
        <p:txBody>
          <a:bodyPr>
            <a:normAutofit/>
          </a:bodyPr>
          <a:lstStyle/>
          <a:p>
            <a:pPr algn="ctr"/>
            <a:r>
              <a:rPr lang="en-US" sz="2800" b="1" dirty="0"/>
              <a:t>2. Data acquisition and cleaning </a:t>
            </a:r>
            <a:endParaRPr lang="en-PK" sz="2800" dirty="0"/>
          </a:p>
          <a:p>
            <a:pPr algn="l"/>
            <a:r>
              <a:rPr lang="en-US" sz="1600" dirty="0"/>
              <a:t> </a:t>
            </a:r>
            <a:endParaRPr lang="en-PK" sz="1600" dirty="0"/>
          </a:p>
          <a:p>
            <a:pPr algn="l"/>
            <a:r>
              <a:rPr lang="en-US" sz="2800" b="1" dirty="0"/>
              <a:t>2.3 Feature selection </a:t>
            </a:r>
            <a:endParaRPr lang="en-PK" sz="2800" dirty="0"/>
          </a:p>
          <a:p>
            <a:pPr algn="l"/>
            <a:r>
              <a:rPr lang="en-PK" sz="2000" dirty="0"/>
              <a:t>For convenience, we transform the dataset only to show top 5 places to work with. After that, we merge the data frames together for a comprehensive set of values, worth analysing</a:t>
            </a:r>
            <a:r>
              <a:rPr lang="en-PK" sz="1600" dirty="0"/>
              <a:t>. </a:t>
            </a:r>
          </a:p>
        </p:txBody>
      </p:sp>
      <p:pic>
        <p:nvPicPr>
          <p:cNvPr id="4" name="Picture 3">
            <a:extLst>
              <a:ext uri="{FF2B5EF4-FFF2-40B4-BE49-F238E27FC236}">
                <a16:creationId xmlns:a16="http://schemas.microsoft.com/office/drawing/2014/main" id="{29E741F2-C0FE-46D1-BF2C-BA7A1053227C}"/>
              </a:ext>
            </a:extLst>
          </p:cNvPr>
          <p:cNvPicPr/>
          <p:nvPr/>
        </p:nvPicPr>
        <p:blipFill rotWithShape="1">
          <a:blip r:embed="rId2">
            <a:extLst>
              <a:ext uri="{28A0092B-C50C-407E-A947-70E740481C1C}">
                <a14:useLocalDpi xmlns:a14="http://schemas.microsoft.com/office/drawing/2010/main" val="0"/>
              </a:ext>
            </a:extLst>
          </a:blip>
          <a:srcRect/>
          <a:stretch/>
        </p:blipFill>
        <p:spPr bwMode="auto">
          <a:xfrm>
            <a:off x="3251200" y="3429000"/>
            <a:ext cx="7740831" cy="31097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65238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573314" y="897466"/>
            <a:ext cx="11045371" cy="5063068"/>
          </a:xfrm>
        </p:spPr>
        <p:txBody>
          <a:bodyPr>
            <a:normAutofit/>
          </a:bodyPr>
          <a:lstStyle/>
          <a:p>
            <a:pPr algn="ctr"/>
            <a:r>
              <a:rPr lang="en-US" sz="3600" b="1" dirty="0"/>
              <a:t>3. Data Analysis </a:t>
            </a:r>
            <a:endParaRPr lang="en-PK" dirty="0"/>
          </a:p>
          <a:p>
            <a:pPr algn="l"/>
            <a:r>
              <a:rPr lang="en-US" sz="2000" b="1" dirty="0"/>
              <a:t>3.1 Clustering </a:t>
            </a:r>
            <a:endParaRPr lang="en-PK" sz="2000" dirty="0"/>
          </a:p>
          <a:p>
            <a:pPr algn="l"/>
            <a:r>
              <a:rPr lang="en-PK" dirty="0"/>
              <a:t>Once the boroughs are selected, we will place them onto the map and cluster the boroughs to analyse the similar ones against each other and within the clusters themselves. Each of the clusters will be compared against the popularity of the venues, worth considering for a new business venture, as well as the hospitability of the venture climate. Depending on the area, population and rent, each of the clusters offer different advantages and disadvantages in terms of venue choices. </a:t>
            </a:r>
          </a:p>
        </p:txBody>
      </p:sp>
      <p:pic>
        <p:nvPicPr>
          <p:cNvPr id="6" name="Picture 5">
            <a:extLst>
              <a:ext uri="{FF2B5EF4-FFF2-40B4-BE49-F238E27FC236}">
                <a16:creationId xmlns:a16="http://schemas.microsoft.com/office/drawing/2014/main" id="{30C90AE0-3DA7-44A3-B0A0-9562EA62614A}"/>
              </a:ext>
            </a:extLst>
          </p:cNvPr>
          <p:cNvPicPr/>
          <p:nvPr/>
        </p:nvPicPr>
        <p:blipFill>
          <a:blip r:embed="rId2">
            <a:extLst>
              <a:ext uri="{28A0092B-C50C-407E-A947-70E740481C1C}">
                <a14:useLocalDpi xmlns:a14="http://schemas.microsoft.com/office/drawing/2010/main" val="0"/>
              </a:ext>
            </a:extLst>
          </a:blip>
          <a:stretch>
            <a:fillRect/>
          </a:stretch>
        </p:blipFill>
        <p:spPr>
          <a:xfrm>
            <a:off x="5305062" y="3712210"/>
            <a:ext cx="4745990" cy="28879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3519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17285" y="941008"/>
            <a:ext cx="11357429" cy="5445277"/>
          </a:xfrm>
        </p:spPr>
        <p:txBody>
          <a:bodyPr>
            <a:normAutofit/>
          </a:bodyPr>
          <a:lstStyle/>
          <a:p>
            <a:pPr algn="ctr"/>
            <a:r>
              <a:rPr lang="en-US" sz="3200" b="1" dirty="0"/>
              <a:t>4. Results </a:t>
            </a:r>
            <a:endParaRPr lang="en-PK" sz="3200" dirty="0"/>
          </a:p>
          <a:p>
            <a:pPr algn="l"/>
            <a:r>
              <a:rPr lang="en-PK" sz="2000" dirty="0"/>
              <a:t> </a:t>
            </a:r>
          </a:p>
          <a:p>
            <a:pPr algn="l"/>
            <a:r>
              <a:rPr lang="en-PK" sz="2000" dirty="0"/>
              <a:t>Reviewing each cluster as per method above, we learn: </a:t>
            </a:r>
          </a:p>
          <a:p>
            <a:pPr algn="l"/>
            <a:r>
              <a:rPr lang="en-PK" sz="2000" dirty="0"/>
              <a:t> </a:t>
            </a:r>
          </a:p>
          <a:p>
            <a:pPr marL="342900" lvl="0" indent="-342900" algn="l">
              <a:buFont typeface="+mj-lt"/>
              <a:buAutoNum type="arabicPeriod"/>
            </a:pPr>
            <a:r>
              <a:rPr lang="en-US" sz="2000" dirty="0"/>
              <a:t>First Cluster that is Cluster with label 0, h</a:t>
            </a:r>
            <a:r>
              <a:rPr lang="en-PK" sz="2000" dirty="0" err="1"/>
              <a:t>ave</a:t>
            </a:r>
            <a:r>
              <a:rPr lang="en-PK" sz="2000" dirty="0"/>
              <a:t> a very Electric Type Picture. Event Service is a most popular venue. This cluster is of no interest since most the venues are related to IT or Electric Appliances.</a:t>
            </a:r>
          </a:p>
          <a:p>
            <a:pPr marL="342900" indent="-342900" algn="l">
              <a:buFont typeface="+mj-lt"/>
              <a:buAutoNum type="arabicPeriod"/>
            </a:pPr>
            <a:endParaRPr lang="en-PK" sz="2000" dirty="0"/>
          </a:p>
          <a:p>
            <a:pPr marL="342900" lvl="0" indent="-342900" algn="l">
              <a:buFont typeface="+mj-lt"/>
              <a:buAutoNum type="arabicPeriod"/>
            </a:pPr>
            <a:r>
              <a:rPr lang="en-PK" sz="2000" dirty="0"/>
              <a:t>Second cluster, </a:t>
            </a:r>
            <a:r>
              <a:rPr lang="en-US" sz="2000" dirty="0"/>
              <a:t>that is </a:t>
            </a:r>
            <a:r>
              <a:rPr lang="en-PK" sz="2000" dirty="0"/>
              <a:t>Cluster with Label 1 : Biggest and the most diverse cluster. Most of the boroughs are not heavy drinkers, but neither are they very outgoing. Because I would not call visit to the grocery store as a social route! However, Haringey and Bromley are good fits to our target boroughs: both have entertainment venues as most common, both rather big and quite populated. In this situation perhaps Haringey has a slight financial edge - cheaper rent a more incline to pubs and coffee shops in the area</a:t>
            </a:r>
            <a:r>
              <a:rPr lang="en-US" sz="2000" dirty="0"/>
              <a:t>.</a:t>
            </a:r>
            <a:endParaRPr lang="en-PK" sz="2000" dirty="0"/>
          </a:p>
        </p:txBody>
      </p:sp>
    </p:spTree>
    <p:extLst>
      <p:ext uri="{BB962C8B-B14F-4D97-AF65-F5344CB8AC3E}">
        <p14:creationId xmlns:p14="http://schemas.microsoft.com/office/powerpoint/2010/main" val="45233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{2DC4C555-BF46-471B-880A-CD4735A056DF}tf03457452</Template>
  <TotalTime>16</TotalTime>
  <Words>1312</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Finding Best Venue for new Business in outer London Boroughs  Hassan Ashiq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Best Venue for new Business in outer London Boroughs Hassan Ashiq</dc:title>
  <dc:creator>Hassan Ashiq</dc:creator>
  <cp:lastModifiedBy>Hassan Ashiq</cp:lastModifiedBy>
  <cp:revision>9</cp:revision>
  <dcterms:created xsi:type="dcterms:W3CDTF">2020-08-01T18:06:01Z</dcterms:created>
  <dcterms:modified xsi:type="dcterms:W3CDTF">2020-08-01T18:22:13Z</dcterms:modified>
</cp:coreProperties>
</file>