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1FB0922-5BA7-4AE7-B0AA-64864DDCF9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787432-658D-C3BF-BD73-C5E3B9D978F0}"/>
              </a:ext>
            </a:extLst>
          </p:cNvPr>
          <p:cNvSpPr/>
          <p:nvPr/>
        </p:nvSpPr>
        <p:spPr>
          <a:xfrm>
            <a:off x="0" y="0"/>
            <a:ext cx="7454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20040-9966-BFE7-D8B9-F828F467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49" y="-12700"/>
            <a:ext cx="51435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Hotel Reservations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11200"/>
          </a:xfrm>
          <a:solidFill>
            <a:schemeClr val="tx1"/>
          </a:solidFill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Insights and SQL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935B5F-C9E2-1661-3639-8A20A339CB51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0605C-EB59-EB4C-743A-2FAE381DD991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20DFF1-30B5-6417-703B-964D1BA3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9. Number of reservations with a booking status of "Confirmed"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29892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number of reservations that have a booking status of 'Confirmed'.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COUNT(</a:t>
            </a:r>
            <a:r>
              <a:rPr sz="2400" dirty="0" err="1">
                <a:solidFill>
                  <a:schemeClr val="bg1"/>
                </a:solidFill>
              </a:rPr>
              <a:t>booking_status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no_of_Confirmed_status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WHERE </a:t>
            </a:r>
            <a:r>
              <a:rPr sz="2400" dirty="0" err="1">
                <a:solidFill>
                  <a:schemeClr val="bg1"/>
                </a:solidFill>
              </a:rPr>
              <a:t>booking_status</a:t>
            </a:r>
            <a:r>
              <a:rPr sz="2400" dirty="0">
                <a:solidFill>
                  <a:schemeClr val="bg1"/>
                </a:solidFill>
              </a:rPr>
              <a:t> = 'Confirmed';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118B82-2727-9252-A7E7-F50BEE9706C3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713D10-E95F-8F4A-748B-CB7603A1B92B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52A711-D0F6-5419-9EB3-1545CCCE7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033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bg1"/>
                </a:solidFill>
              </a:rPr>
              <a:t>10. Total number of adults and children across all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2005"/>
            <a:ext cx="8229600" cy="309229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total number of adults and children across all reservations.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SUM(</a:t>
            </a:r>
            <a:r>
              <a:rPr sz="2400" dirty="0" err="1">
                <a:solidFill>
                  <a:schemeClr val="bg1"/>
                </a:solidFill>
              </a:rPr>
              <a:t>no_of_adults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number_of_adults</a:t>
            </a:r>
            <a:r>
              <a:rPr sz="2400" dirty="0">
                <a:solidFill>
                  <a:schemeClr val="bg1"/>
                </a:solidFill>
              </a:rPr>
              <a:t>, SUM(</a:t>
            </a:r>
            <a:r>
              <a:rPr sz="2400" dirty="0" err="1">
                <a:solidFill>
                  <a:schemeClr val="bg1"/>
                </a:solidFill>
              </a:rPr>
              <a:t>no_of_children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number_of_children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CC7F10-B59B-BD60-926A-B3DA0F7C8CC2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BD4D75-19DD-5A00-AE51-2445F26E9711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84704A-BFDE-E48A-EB65-EDB682FE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12700"/>
            <a:ext cx="8229600" cy="1873289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11. Average number of weekend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sz="4000" b="1" dirty="0">
                <a:solidFill>
                  <a:schemeClr val="bg1"/>
                </a:solidFill>
              </a:rPr>
              <a:t>night for reservations involving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3811"/>
            <a:ext cx="8229600" cy="316199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average number of weekend nights for reservations that include children.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AVG(</a:t>
            </a:r>
            <a:r>
              <a:rPr sz="2400" dirty="0" err="1">
                <a:solidFill>
                  <a:schemeClr val="bg1"/>
                </a:solidFill>
              </a:rPr>
              <a:t>no_of_weekend_nights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avg_weekend_nights_with_children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WHERE </a:t>
            </a:r>
            <a:r>
              <a:rPr sz="2400" dirty="0" err="1">
                <a:solidFill>
                  <a:schemeClr val="bg1"/>
                </a:solidFill>
              </a:rPr>
              <a:t>no_of_children</a:t>
            </a:r>
            <a:r>
              <a:rPr sz="2400" dirty="0">
                <a:solidFill>
                  <a:schemeClr val="bg1"/>
                </a:solidFill>
              </a:rPr>
              <a:t> &gt; 0;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A66D0D-7261-0B19-398F-6B99A996E8B9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443FB5-1030-C055-7899-CB3A2666EBE0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4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EAB88A-5A0A-2544-9C03-CFB308B66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12. Number of reservations made in each month of the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4669"/>
            <a:ext cx="8229600" cy="332523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number of reservations made in each month of the year.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MONTH(STR_TO_DATE(</a:t>
            </a:r>
            <a:r>
              <a:rPr sz="2400" dirty="0" err="1">
                <a:solidFill>
                  <a:schemeClr val="bg1"/>
                </a:solidFill>
              </a:rPr>
              <a:t>arrival_date</a:t>
            </a:r>
            <a:r>
              <a:rPr sz="2400" dirty="0">
                <a:solidFill>
                  <a:schemeClr val="bg1"/>
                </a:solidFill>
              </a:rPr>
              <a:t>, '%d-%m-%Y')) AS </a:t>
            </a:r>
            <a:r>
              <a:rPr sz="2400" dirty="0" err="1">
                <a:solidFill>
                  <a:schemeClr val="bg1"/>
                </a:solidFill>
              </a:rPr>
              <a:t>month_of_year</a:t>
            </a:r>
            <a:r>
              <a:rPr sz="2400" dirty="0">
                <a:solidFill>
                  <a:schemeClr val="bg1"/>
                </a:solidFill>
              </a:rPr>
              <a:t>, COUNT(*) AS </a:t>
            </a:r>
            <a:r>
              <a:rPr sz="2400" dirty="0" err="1">
                <a:solidFill>
                  <a:schemeClr val="bg1"/>
                </a:solidFill>
              </a:rPr>
              <a:t>total_reservations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GROUP BY </a:t>
            </a:r>
            <a:r>
              <a:rPr sz="2400" dirty="0" err="1">
                <a:solidFill>
                  <a:schemeClr val="bg1"/>
                </a:solidFill>
              </a:rPr>
              <a:t>month_of_year</a:t>
            </a:r>
            <a:r>
              <a:rPr sz="2400" dirty="0">
                <a:solidFill>
                  <a:schemeClr val="bg1"/>
                </a:solidFill>
              </a:rPr>
              <a:t> ORDER BY </a:t>
            </a:r>
            <a:r>
              <a:rPr sz="2400" dirty="0" err="1">
                <a:solidFill>
                  <a:schemeClr val="bg1"/>
                </a:solidFill>
              </a:rPr>
              <a:t>month_of_year</a:t>
            </a:r>
            <a:r>
              <a:rPr sz="2400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D633FF-DDFC-FFCF-8931-13BC3ADC6DEA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AF538F-2E46-3856-0811-4424EC90E05E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06C307-2BC3-9739-38D5-23ABB0CFB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sz="2800" b="1" dirty="0">
                <a:solidFill>
                  <a:schemeClr val="bg1"/>
                </a:solidFill>
              </a:rPr>
              <a:t>13. Most common room type for reservations involving children and average price for that room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55"/>
            <a:ext cx="82296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most common room type for reservations involving children and the average price for that room type.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WITH </a:t>
            </a:r>
            <a:r>
              <a:rPr sz="2400" dirty="0" err="1">
                <a:solidFill>
                  <a:schemeClr val="bg1"/>
                </a:solidFill>
              </a:rPr>
              <a:t>RoomTypeWithChildren</a:t>
            </a:r>
            <a:r>
              <a:rPr sz="2400" dirty="0">
                <a:solidFill>
                  <a:schemeClr val="bg1"/>
                </a:solidFill>
              </a:rPr>
              <a:t> AS (  SELECT </a:t>
            </a:r>
            <a:r>
              <a:rPr sz="2400" dirty="0" err="1">
                <a:solidFill>
                  <a:schemeClr val="bg1"/>
                </a:solidFill>
              </a:rPr>
              <a:t>room_type_reserved</a:t>
            </a:r>
            <a:r>
              <a:rPr sz="2400" dirty="0">
                <a:solidFill>
                  <a:schemeClr val="bg1"/>
                </a:solidFill>
              </a:rPr>
              <a:t>, COUNT(*) AS count, AVG(</a:t>
            </a:r>
            <a:r>
              <a:rPr sz="2400" dirty="0" err="1">
                <a:solidFill>
                  <a:schemeClr val="bg1"/>
                </a:solidFill>
              </a:rPr>
              <a:t>avg_price_per_room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avg_price</a:t>
            </a:r>
            <a:endParaRPr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   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WHERE </a:t>
            </a:r>
            <a:r>
              <a:rPr lang="en-US" sz="2400" dirty="0" err="1">
                <a:solidFill>
                  <a:schemeClr val="bg1"/>
                </a:solidFill>
              </a:rPr>
              <a:t>no_of_children</a:t>
            </a:r>
            <a:r>
              <a:rPr lang="en-US" sz="2400" dirty="0">
                <a:solidFill>
                  <a:schemeClr val="bg1"/>
                </a:solidFill>
              </a:rPr>
              <a:t> &gt; 0    GROUP BY </a:t>
            </a:r>
            <a:r>
              <a:rPr lang="en-US" sz="2400" dirty="0" err="1">
                <a:solidFill>
                  <a:schemeClr val="bg1"/>
                </a:solidFill>
              </a:rPr>
              <a:t>room_type_reserved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SELECT </a:t>
            </a:r>
            <a:r>
              <a:rPr sz="2400" dirty="0" err="1">
                <a:solidFill>
                  <a:schemeClr val="bg1"/>
                </a:solidFill>
              </a:rPr>
              <a:t>room_type_reserved</a:t>
            </a:r>
            <a:r>
              <a:rPr sz="2400" dirty="0">
                <a:solidFill>
                  <a:schemeClr val="bg1"/>
                </a:solidFill>
              </a:rPr>
              <a:t>, count, </a:t>
            </a:r>
            <a:r>
              <a:rPr sz="2400" dirty="0" err="1">
                <a:solidFill>
                  <a:schemeClr val="bg1"/>
                </a:solidFill>
              </a:rPr>
              <a:t>avg_price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FROM </a:t>
            </a:r>
            <a:r>
              <a:rPr sz="2400" dirty="0" err="1">
                <a:solidFill>
                  <a:schemeClr val="bg1"/>
                </a:solidFill>
              </a:rPr>
              <a:t>RoomTypeWithChildren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ORDER BY count DESC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LIMIT 1;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3B5A68-B644-922A-1630-E78DF13D8B5A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469750-EE4D-6EF6-2E55-5E322255F1B0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63A7F3-426E-39F7-FECD-8F85582BE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678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14. Market segment type</a:t>
            </a:r>
            <a:r>
              <a:rPr lang="en-PK" sz="4000" b="1" dirty="0">
                <a:solidFill>
                  <a:schemeClr val="bg1"/>
                </a:solidFill>
              </a:rPr>
              <a:t> </a:t>
            </a:r>
            <a:r>
              <a:rPr sz="4000" b="1" dirty="0">
                <a:solidFill>
                  <a:schemeClr val="bg1"/>
                </a:solidFill>
              </a:rPr>
              <a:t>that</a:t>
            </a:r>
            <a:r>
              <a:rPr lang="en-PK" sz="4000" b="1" dirty="0">
                <a:solidFill>
                  <a:schemeClr val="bg1"/>
                </a:solidFill>
              </a:rPr>
              <a:t> </a:t>
            </a:r>
            <a:r>
              <a:rPr sz="4000" b="1" dirty="0">
                <a:solidFill>
                  <a:schemeClr val="bg1"/>
                </a:solidFill>
              </a:rPr>
              <a:t>generates the highest average price per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1509"/>
            <a:ext cx="8229600" cy="319699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market segment type that generates the highest average price per room.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</a:t>
            </a:r>
            <a:r>
              <a:rPr sz="2400" dirty="0" err="1">
                <a:solidFill>
                  <a:schemeClr val="bg1"/>
                </a:solidFill>
              </a:rPr>
              <a:t>market_segment_type</a:t>
            </a:r>
            <a:r>
              <a:rPr sz="2400" dirty="0">
                <a:solidFill>
                  <a:schemeClr val="bg1"/>
                </a:solidFill>
              </a:rPr>
              <a:t>, AVG(</a:t>
            </a:r>
            <a:r>
              <a:rPr sz="2400" dirty="0" err="1">
                <a:solidFill>
                  <a:schemeClr val="bg1"/>
                </a:solidFill>
              </a:rPr>
              <a:t>avg_price_per_room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Avg_price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GROUP BY </a:t>
            </a:r>
            <a:r>
              <a:rPr sz="2400" dirty="0" err="1">
                <a:solidFill>
                  <a:schemeClr val="bg1"/>
                </a:solidFill>
              </a:rPr>
              <a:t>market_segment_type</a:t>
            </a:r>
            <a:r>
              <a:rPr sz="2400" dirty="0">
                <a:solidFill>
                  <a:schemeClr val="bg1"/>
                </a:solidFill>
              </a:rPr>
              <a:t> ORDER BY </a:t>
            </a:r>
            <a:r>
              <a:rPr sz="2400" dirty="0" err="1">
                <a:solidFill>
                  <a:schemeClr val="bg1"/>
                </a:solidFill>
              </a:rPr>
              <a:t>Avg_price</a:t>
            </a:r>
            <a:r>
              <a:rPr sz="2400" dirty="0">
                <a:solidFill>
                  <a:schemeClr val="bg1"/>
                </a:solidFill>
              </a:rPr>
              <a:t> DESC LIMIT 1;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7391-DEEC-ED9F-EC2D-105A649F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326D-F2A2-9BB5-714A-26667D3E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2757ED-058D-60E0-3CE9-3F11C31399BE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13951B-FD97-A3A6-7E22-F8324B789371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Thank</a:t>
              </a:r>
              <a:r>
                <a:rPr lang="en-US" sz="4800" b="1" dirty="0"/>
                <a:t> You!</a:t>
              </a:r>
              <a:endParaRPr lang="en-PK" sz="48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C2771E-B714-C178-4836-08544836C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80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C9AD8-B487-5F3A-CCF7-CC612BF2A4B8}"/>
              </a:ext>
            </a:extLst>
          </p:cNvPr>
          <p:cNvSpPr/>
          <p:nvPr/>
        </p:nvSpPr>
        <p:spPr>
          <a:xfrm>
            <a:off x="0" y="0"/>
            <a:ext cx="7454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CCC9B-8931-8B36-CE8C-9839DD06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49" y="-12700"/>
            <a:ext cx="51435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1. Total number of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9883"/>
            <a:ext cx="8229600" cy="256911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total number of reservations made in the dataset.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COUNT(*)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1F77E9-739A-27BE-2F49-75D71902C52B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49D689-A71B-D059-1660-D392E2EAFDE1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2E0BF2-0C5B-DF8E-7E7B-9ED1B4D7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2. Most popular meal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551"/>
            <a:ext cx="8229600" cy="303685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displays the most popular meal plan chosen by guests.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</a:t>
            </a:r>
            <a:r>
              <a:rPr sz="2400" dirty="0" err="1">
                <a:solidFill>
                  <a:schemeClr val="bg1"/>
                </a:solidFill>
              </a:rPr>
              <a:t>type_of_meal_plan</a:t>
            </a:r>
            <a:r>
              <a:rPr sz="2400" dirty="0">
                <a:solidFill>
                  <a:schemeClr val="bg1"/>
                </a:solidFill>
              </a:rPr>
              <a:t>, COUNT(*) AS count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GROUP BY </a:t>
            </a:r>
            <a:r>
              <a:rPr sz="2400" dirty="0" err="1">
                <a:solidFill>
                  <a:schemeClr val="bg1"/>
                </a:solidFill>
              </a:rPr>
              <a:t>type_of_meal_plan</a:t>
            </a:r>
            <a:r>
              <a:rPr sz="2400" dirty="0">
                <a:solidFill>
                  <a:schemeClr val="bg1"/>
                </a:solidFill>
              </a:rPr>
              <a:t> LIMIT 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070597-65E4-0522-B2EF-CAC97BC86B4B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1C98ED-EE56-CC5A-C965-9EFE8272B80E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CD523E-33C4-58D6-FC91-488F4502E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3200" b="1" dirty="0">
                <a:solidFill>
                  <a:schemeClr val="bg1"/>
                </a:solidFill>
              </a:rPr>
              <a:t>3. Average price per room for reservations involving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3077"/>
            <a:ext cx="8229600" cy="329282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average price per room for reservations that include children.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AVG(</a:t>
            </a:r>
            <a:r>
              <a:rPr sz="2400" dirty="0" err="1">
                <a:solidFill>
                  <a:schemeClr val="bg1"/>
                </a:solidFill>
              </a:rPr>
              <a:t>avg_price_per_room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Avg_price_per_room_involving_children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WHERE </a:t>
            </a:r>
            <a:r>
              <a:rPr sz="2400" dirty="0" err="1">
                <a:solidFill>
                  <a:schemeClr val="bg1"/>
                </a:solidFill>
              </a:rPr>
              <a:t>no_of_children</a:t>
            </a:r>
            <a:r>
              <a:rPr sz="2400" dirty="0">
                <a:solidFill>
                  <a:schemeClr val="bg1"/>
                </a:solidFill>
              </a:rPr>
              <a:t> &gt; 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FB1F3D-F2E6-62DA-03E8-C2E9B26B1C32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  <a:solidFill>
            <a:schemeClr val="tx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767D03-807E-1872-1E9E-EC5541307584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F64405-160D-35F9-9DBB-534FAA30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4. Number of reservations made for the year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5459"/>
            <a:ext cx="8229600" cy="324934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displays the number of reservations made in the year 2018.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COUNT(*) AS </a:t>
            </a:r>
            <a:r>
              <a:rPr sz="2400" dirty="0" err="1">
                <a:solidFill>
                  <a:schemeClr val="bg1"/>
                </a:solidFill>
              </a:rPr>
              <a:t>total_reservations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WHERE YEAR(STR_TO_DATE(</a:t>
            </a:r>
            <a:r>
              <a:rPr sz="2400" dirty="0" err="1">
                <a:solidFill>
                  <a:schemeClr val="bg1"/>
                </a:solidFill>
              </a:rPr>
              <a:t>arrival_date</a:t>
            </a:r>
            <a:r>
              <a:rPr sz="2400" dirty="0">
                <a:solidFill>
                  <a:schemeClr val="bg1"/>
                </a:solidFill>
              </a:rPr>
              <a:t>, '%d-%m-%Y')) = 2018;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7639E3-A27D-8D93-BE22-774612C8DA13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CF7192-E3FF-3455-3BEC-AF63504C10E2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596AC1-E20E-7DFD-67B4-DDBFFE24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5. Most commonly booked room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298450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room type that was booked the most frequently.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</a:t>
            </a:r>
            <a:r>
              <a:rPr sz="2400" dirty="0" err="1">
                <a:solidFill>
                  <a:schemeClr val="bg1"/>
                </a:solidFill>
              </a:rPr>
              <a:t>room_type_reserved</a:t>
            </a:r>
            <a:r>
              <a:rPr sz="2400" dirty="0">
                <a:solidFill>
                  <a:schemeClr val="bg1"/>
                </a:solidFill>
              </a:rPr>
              <a:t>, COUNT(*)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GROUP BY </a:t>
            </a:r>
            <a:r>
              <a:rPr sz="2400" dirty="0" err="1">
                <a:solidFill>
                  <a:schemeClr val="bg1"/>
                </a:solidFill>
              </a:rPr>
              <a:t>room_type_reserved</a:t>
            </a:r>
            <a:r>
              <a:rPr sz="2400" dirty="0">
                <a:solidFill>
                  <a:schemeClr val="bg1"/>
                </a:solidFill>
              </a:rPr>
              <a:t> LIMIT 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1DE61D-B56C-F8CB-A5D3-BF517AB2F8DF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F44EC-267D-438F-B9F2-3251E2F3A5D1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DF0E97-AEA8-A929-815D-1F9529189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6. Number of reservations falling on a weekend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332740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number of reservations that include at least one weekend night.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COUNT(</a:t>
            </a:r>
            <a:r>
              <a:rPr sz="2400" dirty="0" err="1">
                <a:solidFill>
                  <a:schemeClr val="bg1"/>
                </a:solidFill>
              </a:rPr>
              <a:t>no_of_weekend_nights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NO_reservations_fall_on_weekend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WHERE </a:t>
            </a:r>
            <a:r>
              <a:rPr sz="2400" dirty="0" err="1">
                <a:solidFill>
                  <a:schemeClr val="bg1"/>
                </a:solidFill>
              </a:rPr>
              <a:t>no_of_weekend_nights</a:t>
            </a:r>
            <a:r>
              <a:rPr sz="2400" dirty="0">
                <a:solidFill>
                  <a:schemeClr val="bg1"/>
                </a:solidFill>
              </a:rPr>
              <a:t> &gt; 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640273-0226-36B9-D022-8E22C32BA945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8C6951-2B5B-271F-14F7-F8DC8EF01D56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A7DCD4-040B-847D-81CC-2D4ACD301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7. Highest and lowest lead time for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0095"/>
            <a:ext cx="8229600" cy="296200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displays the highest and lowest lead time (in days) for reservations.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MAX(</a:t>
            </a:r>
            <a:r>
              <a:rPr sz="2400" dirty="0" err="1">
                <a:solidFill>
                  <a:schemeClr val="bg1"/>
                </a:solidFill>
              </a:rPr>
              <a:t>lead_time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highest_lead_time</a:t>
            </a:r>
            <a:r>
              <a:rPr sz="2400" dirty="0">
                <a:solidFill>
                  <a:schemeClr val="bg1"/>
                </a:solidFill>
              </a:rPr>
              <a:t>, MIN(</a:t>
            </a:r>
            <a:r>
              <a:rPr sz="2400" dirty="0" err="1">
                <a:solidFill>
                  <a:schemeClr val="bg1"/>
                </a:solidFill>
              </a:rPr>
              <a:t>lead_time</a:t>
            </a:r>
            <a:r>
              <a:rPr sz="2400" dirty="0">
                <a:solidFill>
                  <a:schemeClr val="bg1"/>
                </a:solidFill>
              </a:rPr>
              <a:t>) AS </a:t>
            </a:r>
            <a:r>
              <a:rPr sz="2400" dirty="0" err="1">
                <a:solidFill>
                  <a:schemeClr val="bg1"/>
                </a:solidFill>
              </a:rPr>
              <a:t>lowest_lead_time</a:t>
            </a:r>
            <a:r>
              <a:rPr sz="2400" dirty="0">
                <a:solidFill>
                  <a:schemeClr val="bg1"/>
                </a:solidFill>
              </a:rPr>
              <a:t>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6686E4-8787-FE81-2F1B-AE0DC45D5C09}"/>
              </a:ext>
            </a:extLst>
          </p:cNvPr>
          <p:cNvGrpSpPr/>
          <p:nvPr/>
        </p:nvGrpSpPr>
        <p:grpSpPr>
          <a:xfrm>
            <a:off x="0" y="0"/>
            <a:ext cx="11029950" cy="6870701"/>
            <a:chOff x="0" y="-12700"/>
            <a:chExt cx="11029950" cy="6870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7720D9-6B70-17D7-004A-125E67BBEA0B}"/>
                </a:ext>
              </a:extLst>
            </p:cNvPr>
            <p:cNvSpPr/>
            <p:nvPr/>
          </p:nvSpPr>
          <p:spPr>
            <a:xfrm>
              <a:off x="0" y="0"/>
              <a:ext cx="74549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sz="16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206372-96DB-4C57-2A7F-9A0ED848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6449" y="-12700"/>
              <a:ext cx="5143501" cy="68707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8. Most common market segment type for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312420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This slide shows the most common market segment type for reservations.</a:t>
            </a:r>
          </a:p>
          <a:p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SQL Query:</a:t>
            </a:r>
          </a:p>
          <a:p>
            <a:r>
              <a:rPr sz="2400" dirty="0">
                <a:solidFill>
                  <a:schemeClr val="bg1"/>
                </a:solidFill>
              </a:rPr>
              <a:t>SELECT </a:t>
            </a:r>
            <a:r>
              <a:rPr sz="2400" dirty="0" err="1">
                <a:solidFill>
                  <a:schemeClr val="bg1"/>
                </a:solidFill>
              </a:rPr>
              <a:t>market_segment_type</a:t>
            </a:r>
            <a:r>
              <a:rPr sz="2400" dirty="0">
                <a:solidFill>
                  <a:schemeClr val="bg1"/>
                </a:solidFill>
              </a:rPr>
              <a:t>, COUNT(*) FROM </a:t>
            </a:r>
            <a:r>
              <a:rPr sz="2400" dirty="0" err="1">
                <a:solidFill>
                  <a:schemeClr val="bg1"/>
                </a:solidFill>
              </a:rPr>
              <a:t>hotel_reservation_dataset</a:t>
            </a:r>
            <a:r>
              <a:rPr sz="2400" dirty="0">
                <a:solidFill>
                  <a:schemeClr val="bg1"/>
                </a:solidFill>
              </a:rPr>
              <a:t> GROUP BY </a:t>
            </a:r>
            <a:r>
              <a:rPr sz="2400" dirty="0" err="1">
                <a:solidFill>
                  <a:schemeClr val="bg1"/>
                </a:solidFill>
              </a:rPr>
              <a:t>market_segment_type</a:t>
            </a:r>
            <a:r>
              <a:rPr sz="2400" dirty="0">
                <a:solidFill>
                  <a:schemeClr val="bg1"/>
                </a:solidFill>
              </a:rPr>
              <a:t> LIMIT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908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Hotel Reservations Analysis</vt:lpstr>
      <vt:lpstr>1. Total number of reservations</vt:lpstr>
      <vt:lpstr>2. Most popular meal plan</vt:lpstr>
      <vt:lpstr>3. Average price per room for reservations involving children</vt:lpstr>
      <vt:lpstr>4. Number of reservations made for the year 2018</vt:lpstr>
      <vt:lpstr>5. Most commonly booked room type</vt:lpstr>
      <vt:lpstr>6. Number of reservations falling on a weekend</vt:lpstr>
      <vt:lpstr>7. Highest and lowest lead time for reservations</vt:lpstr>
      <vt:lpstr>8. Most common market segment type for reservations</vt:lpstr>
      <vt:lpstr>9. Number of reservations with a booking status of "Confirmed"</vt:lpstr>
      <vt:lpstr>10. Total number of adults and children across all reservations</vt:lpstr>
      <vt:lpstr>11. Average number of weekend night for reservations involving children</vt:lpstr>
      <vt:lpstr>12. Number of reservations made in each month of the year</vt:lpstr>
      <vt:lpstr>13. Most common room type for reservations involving children and average price for that room type</vt:lpstr>
      <vt:lpstr>14. Market segment type that generates the highest average price per room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Reservations Analysis</dc:title>
  <dc:subject/>
  <dc:creator/>
  <cp:keywords/>
  <dc:description>generated using python-pptx</dc:description>
  <cp:lastModifiedBy>W10</cp:lastModifiedBy>
  <cp:revision>2</cp:revision>
  <dcterms:created xsi:type="dcterms:W3CDTF">2013-01-27T09:14:16Z</dcterms:created>
  <dcterms:modified xsi:type="dcterms:W3CDTF">2024-06-26T04:46:39Z</dcterms:modified>
  <cp:category/>
</cp:coreProperties>
</file>