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92131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5024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36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128534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064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509672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53193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349014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6281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0398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1687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411486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32722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308168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233815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G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72151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CCA98-4D03-485A-848A-A582CC0E81CC}" type="datetimeFigureOut">
              <a:rPr lang="fr-GN" smtClean="0"/>
              <a:t>02/09/2025</a:t>
            </a:fld>
            <a:endParaRPr lang="fr-G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G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B697FDB-7D70-4B5F-AE9B-1B15A235578C}" type="slidenum">
              <a:rPr lang="fr-GN" smtClean="0"/>
              <a:t>‹N°›</a:t>
            </a:fld>
            <a:endParaRPr lang="fr-GN"/>
          </a:p>
        </p:txBody>
      </p:sp>
    </p:spTree>
    <p:extLst>
      <p:ext uri="{BB962C8B-B14F-4D97-AF65-F5344CB8AC3E}">
        <p14:creationId xmlns:p14="http://schemas.microsoft.com/office/powerpoint/2010/main" val="328985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BA8328-4A4E-45BE-966C-234C06CD7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2" y="954338"/>
            <a:ext cx="8915399" cy="1645427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Georgia" panose="02040502050405020303" pitchFamily="18" charset="0"/>
              </a:rPr>
              <a:t>Analyse Data Mining sur le e-commerce</a:t>
            </a:r>
            <a:endParaRPr lang="fr-GN" dirty="0">
              <a:latin typeface="Georgia" panose="02040502050405020303" pitchFamily="18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8E38E0A-95C2-4461-8A7E-77BB64C5C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1" y="2675965"/>
            <a:ext cx="8915399" cy="366208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err="1">
                <a:latin typeface="Georgia" panose="02040502050405020303" pitchFamily="18" charset="0"/>
              </a:rPr>
              <a:t>Analyse</a:t>
            </a:r>
            <a:r>
              <a:rPr lang="en-US" sz="2000" dirty="0">
                <a:latin typeface="Georgia" panose="02040502050405020303" pitchFamily="18" charset="0"/>
              </a:rPr>
              <a:t> et Identifier les </a:t>
            </a:r>
            <a:r>
              <a:rPr lang="en-US" sz="2000" dirty="0" err="1">
                <a:latin typeface="Georgia" panose="02040502050405020303" pitchFamily="18" charset="0"/>
              </a:rPr>
              <a:t>facteurs</a:t>
            </a:r>
            <a:r>
              <a:rPr lang="en-US" sz="2000" dirty="0">
                <a:latin typeface="Georgia" panose="02040502050405020303" pitchFamily="18" charset="0"/>
              </a:rPr>
              <a:t> de satisfaction et </a:t>
            </a:r>
            <a:r>
              <a:rPr lang="en-US" sz="2000" dirty="0" err="1">
                <a:latin typeface="Georgia" panose="02040502050405020303" pitchFamily="18" charset="0"/>
              </a:rPr>
              <a:t>insatisfaction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 err="1">
                <a:latin typeface="Georgia" panose="02040502050405020303" pitchFamily="18" charset="0"/>
              </a:rPr>
              <a:t>Membres</a:t>
            </a:r>
            <a:r>
              <a:rPr lang="en-US" sz="2000" dirty="0">
                <a:latin typeface="Georgia" panose="02040502050405020303" pitchFamily="18" charset="0"/>
              </a:rPr>
              <a:t> 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BANGOURA Mohamed El Hassan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KOMARA </a:t>
            </a:r>
            <a:r>
              <a:rPr lang="en-US" sz="2000" dirty="0" err="1">
                <a:latin typeface="Georgia" panose="02040502050405020303" pitchFamily="18" charset="0"/>
              </a:rPr>
              <a:t>Lonceny</a:t>
            </a:r>
            <a:endParaRPr lang="en-US" sz="20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DIALLO </a:t>
            </a:r>
            <a:r>
              <a:rPr lang="en-US" sz="2000" dirty="0" err="1">
                <a:latin typeface="Georgia" panose="02040502050405020303" pitchFamily="18" charset="0"/>
              </a:rPr>
              <a:t>Rabiatou</a:t>
            </a:r>
            <a:endParaRPr lang="en-US" sz="20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CISSE </a:t>
            </a:r>
            <a:r>
              <a:rPr lang="en-US" sz="2000" dirty="0" err="1">
                <a:latin typeface="Georgia" panose="02040502050405020303" pitchFamily="18" charset="0"/>
              </a:rPr>
              <a:t>M’Bemba</a:t>
            </a:r>
            <a:endParaRPr lang="en-US" sz="2000" dirty="0">
              <a:latin typeface="Georgia" panose="02040502050405020303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Georgia" panose="02040502050405020303" pitchFamily="18" charset="0"/>
              </a:rPr>
              <a:t>SOUMAH </a:t>
            </a:r>
            <a:r>
              <a:rPr lang="en-US" sz="2000" dirty="0" err="1">
                <a:latin typeface="Georgia" panose="02040502050405020303" pitchFamily="18" charset="0"/>
              </a:rPr>
              <a:t>Alhassane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dirty="0" err="1">
                <a:latin typeface="Georgia" panose="02040502050405020303" pitchFamily="18" charset="0"/>
              </a:rPr>
              <a:t>Encadreur</a:t>
            </a:r>
            <a:r>
              <a:rPr lang="en-US" sz="2000" dirty="0">
                <a:latin typeface="Georgia" panose="02040502050405020303" pitchFamily="18" charset="0"/>
              </a:rPr>
              <a:t> : M. TRAORE Youssouf </a:t>
            </a:r>
            <a:r>
              <a:rPr lang="en-US" sz="2000" dirty="0" err="1">
                <a:latin typeface="Georgia" panose="02040502050405020303" pitchFamily="18" charset="0"/>
              </a:rPr>
              <a:t>Vessou</a:t>
            </a:r>
            <a:endParaRPr lang="en-US" sz="2000" dirty="0">
              <a:latin typeface="Georgia" panose="02040502050405020303" pitchFamily="18" charset="0"/>
            </a:endParaRPr>
          </a:p>
          <a:p>
            <a:endParaRPr lang="fr-GN" sz="2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60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DCA2B6-913B-4B92-BE0E-6028E6E7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53076"/>
            <a:ext cx="8911687" cy="69370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Recommandations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strat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giques</a:t>
            </a:r>
            <a:br>
              <a:rPr lang="en-US" dirty="0">
                <a:latin typeface="Georgia" panose="02040502050405020303" pitchFamily="18" charset="0"/>
              </a:rPr>
            </a:b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FF9BE6-B3E5-47CA-9345-7E80C656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64706"/>
            <a:ext cx="8915400" cy="539126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Georgia" panose="02040502050405020303" pitchFamily="18" charset="0"/>
              </a:rPr>
              <a:t>Am</a:t>
            </a:r>
            <a:r>
              <a:rPr lang="fr-FR" sz="2000" b="1" dirty="0" err="1">
                <a:latin typeface="Georgia" panose="02040502050405020303" pitchFamily="18" charset="0"/>
              </a:rPr>
              <a:t>élior</a:t>
            </a:r>
            <a:r>
              <a:rPr lang="en-US" sz="2000" b="1" dirty="0" err="1">
                <a:latin typeface="Georgia" panose="02040502050405020303" pitchFamily="18" charset="0"/>
              </a:rPr>
              <a:t>ation</a:t>
            </a:r>
            <a:r>
              <a:rPr lang="en-US" sz="2000" b="1" dirty="0">
                <a:latin typeface="Georgia" panose="02040502050405020303" pitchFamily="18" charset="0"/>
              </a:rPr>
              <a:t> </a:t>
            </a:r>
            <a:r>
              <a:rPr lang="en-US" sz="2000" b="1" dirty="0" err="1">
                <a:latin typeface="Georgia" panose="02040502050405020303" pitchFamily="18" charset="0"/>
              </a:rPr>
              <a:t>produit</a:t>
            </a:r>
            <a:endParaRPr lang="en-US" sz="2000" b="1" dirty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Georgia" panose="02040502050405020303" pitchFamily="18" charset="0"/>
              </a:rPr>
              <a:t>Renforcer</a:t>
            </a:r>
            <a:r>
              <a:rPr lang="en-US" sz="1800" dirty="0">
                <a:latin typeface="Georgia" panose="02040502050405020303" pitchFamily="18" charset="0"/>
              </a:rPr>
              <a:t> le </a:t>
            </a:r>
            <a:r>
              <a:rPr lang="en-US" sz="1800" dirty="0" err="1">
                <a:latin typeface="Georgia" panose="02040502050405020303" pitchFamily="18" charset="0"/>
              </a:rPr>
              <a:t>controle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err="1">
                <a:latin typeface="Georgia" panose="02040502050405020303" pitchFamily="18" charset="0"/>
              </a:rPr>
              <a:t>qualit</a:t>
            </a:r>
            <a:r>
              <a:rPr lang="fr-FR" sz="1800" dirty="0">
                <a:latin typeface="Georgia" panose="02040502050405020303" pitchFamily="18" charset="0"/>
              </a:rPr>
              <a:t>é</a:t>
            </a:r>
            <a:r>
              <a:rPr lang="en-US" sz="1800" dirty="0">
                <a:latin typeface="Georgia" panose="02040502050405020303" pitchFamily="18" charset="0"/>
              </a:rPr>
              <a:t>, packaging, </a:t>
            </a:r>
            <a:r>
              <a:rPr lang="en-US" sz="1800" dirty="0" err="1">
                <a:latin typeface="Georgia" panose="02040502050405020303" pitchFamily="18" charset="0"/>
              </a:rPr>
              <a:t>fiabilit</a:t>
            </a:r>
            <a:r>
              <a:rPr lang="fr-FR" sz="1800" dirty="0">
                <a:latin typeface="Georgia" panose="02040502050405020303" pitchFamily="18" charset="0"/>
              </a:rPr>
              <a:t>é</a:t>
            </a:r>
            <a:r>
              <a:rPr lang="en-US" sz="1800" dirty="0">
                <a:latin typeface="Georgia" panose="020405020504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 err="1">
                <a:latin typeface="Georgia" panose="02040502050405020303" pitchFamily="18" charset="0"/>
              </a:rPr>
              <a:t>Optimisation</a:t>
            </a:r>
            <a:r>
              <a:rPr lang="en-US" sz="2000" b="1" dirty="0">
                <a:latin typeface="Georgia" panose="02040502050405020303" pitchFamily="18" charset="0"/>
              </a:rPr>
              <a:t> livraison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R</a:t>
            </a:r>
            <a:r>
              <a:rPr lang="fr-FR" sz="1800" dirty="0">
                <a:latin typeface="Georgia" panose="02040502050405020303" pitchFamily="18" charset="0"/>
              </a:rPr>
              <a:t>é</a:t>
            </a:r>
            <a:r>
              <a:rPr lang="en-US" sz="1800" dirty="0">
                <a:latin typeface="Georgia" panose="02040502050405020303" pitchFamily="18" charset="0"/>
              </a:rPr>
              <a:t>duction d</a:t>
            </a:r>
            <a:r>
              <a:rPr lang="fr-FR" sz="1800" dirty="0">
                <a:latin typeface="Georgia" panose="02040502050405020303" pitchFamily="18" charset="0"/>
              </a:rPr>
              <a:t>é</a:t>
            </a:r>
            <a:r>
              <a:rPr lang="en-US" sz="1800" dirty="0" err="1">
                <a:latin typeface="Georgia" panose="02040502050405020303" pitchFamily="18" charset="0"/>
              </a:rPr>
              <a:t>lais</a:t>
            </a:r>
            <a:r>
              <a:rPr lang="en-US" sz="1800" dirty="0">
                <a:latin typeface="Georgia" panose="02040502050405020303" pitchFamily="18" charset="0"/>
              </a:rPr>
              <a:t>, </a:t>
            </a:r>
            <a:r>
              <a:rPr lang="en-US" sz="1800" dirty="0" err="1">
                <a:latin typeface="Georgia" panose="02040502050405020303" pitchFamily="18" charset="0"/>
              </a:rPr>
              <a:t>suivi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r>
              <a:rPr lang="en-US" sz="1800" dirty="0" err="1">
                <a:latin typeface="Georgia" panose="02040502050405020303" pitchFamily="18" charset="0"/>
              </a:rPr>
              <a:t>colis</a:t>
            </a:r>
            <a:r>
              <a:rPr lang="en-US" sz="1800" dirty="0">
                <a:latin typeface="Georgia" panose="02040502050405020303" pitchFamily="18" charset="0"/>
              </a:rPr>
              <a:t>, </a:t>
            </a:r>
            <a:r>
              <a:rPr lang="en-US" sz="1800" dirty="0" err="1">
                <a:latin typeface="Georgia" panose="02040502050405020303" pitchFamily="18" charset="0"/>
              </a:rPr>
              <a:t>cr</a:t>
            </a:r>
            <a:r>
              <a:rPr lang="fr-FR" sz="1800" dirty="0">
                <a:latin typeface="Georgia" panose="02040502050405020303" pitchFamily="18" charset="0"/>
              </a:rPr>
              <a:t>é</a:t>
            </a:r>
            <a:r>
              <a:rPr lang="en-US" sz="1800" dirty="0" err="1">
                <a:latin typeface="Georgia" panose="02040502050405020303" pitchFamily="18" charset="0"/>
              </a:rPr>
              <a:t>neaux</a:t>
            </a:r>
            <a:r>
              <a:rPr lang="en-US" sz="1800" dirty="0">
                <a:latin typeface="Georgia" panose="02040502050405020303" pitchFamily="18" charset="0"/>
              </a:rPr>
              <a:t> adapt</a:t>
            </a:r>
            <a:r>
              <a:rPr lang="fr-FR" sz="1800" dirty="0" err="1">
                <a:latin typeface="Georgia" panose="02040502050405020303" pitchFamily="18" charset="0"/>
              </a:rPr>
              <a:t>és</a:t>
            </a:r>
            <a:r>
              <a:rPr lang="fr-FR" sz="1800" dirty="0">
                <a:latin typeface="Georgia" panose="02040502050405020303" pitchFamily="18" charset="0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fr-FR" sz="2000" b="1" dirty="0">
                <a:latin typeface="Georgia" panose="02040502050405020303" pitchFamily="18" charset="0"/>
              </a:rPr>
              <a:t>Renforce</a:t>
            </a:r>
            <a:r>
              <a:rPr lang="en-US" sz="2000" b="1" dirty="0" err="1">
                <a:latin typeface="Georgia" panose="02040502050405020303" pitchFamily="18" charset="0"/>
              </a:rPr>
              <a:t>ment</a:t>
            </a:r>
            <a:r>
              <a:rPr lang="en-US" sz="2000" b="1" dirty="0">
                <a:latin typeface="Georgia" panose="02040502050405020303" pitchFamily="18" charset="0"/>
              </a:rPr>
              <a:t> service client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Georgia" panose="02040502050405020303" pitchFamily="18" charset="0"/>
              </a:rPr>
              <a:t>Formation, reduction du temps de r</a:t>
            </a:r>
            <a:r>
              <a:rPr lang="fr-FR" sz="1800" dirty="0">
                <a:latin typeface="Georgia" panose="02040502050405020303" pitchFamily="18" charset="0"/>
              </a:rPr>
              <a:t>é</a:t>
            </a:r>
            <a:r>
              <a:rPr lang="en-US" sz="1800" dirty="0" err="1">
                <a:latin typeface="Georgia" panose="02040502050405020303" pitchFamily="18" charset="0"/>
              </a:rPr>
              <a:t>ponse</a:t>
            </a:r>
            <a:r>
              <a:rPr lang="en-US" sz="1800" dirty="0">
                <a:latin typeface="Georgia" panose="02040502050405020303" pitchFamily="18" charset="0"/>
              </a:rPr>
              <a:t>, self-care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Georgia" panose="02040502050405020303" pitchFamily="18" charset="0"/>
              </a:rPr>
              <a:t>Fid</a:t>
            </a:r>
            <a:r>
              <a:rPr lang="fr-FR" sz="2000" b="1" dirty="0">
                <a:latin typeface="Georgia" panose="02040502050405020303" pitchFamily="18" charset="0"/>
              </a:rPr>
              <a:t>élis</a:t>
            </a:r>
            <a:r>
              <a:rPr lang="en-US" sz="2000" b="1" dirty="0" err="1">
                <a:latin typeface="Georgia" panose="02040502050405020303" pitchFamily="18" charset="0"/>
              </a:rPr>
              <a:t>ation</a:t>
            </a:r>
            <a:r>
              <a:rPr lang="en-US" sz="2000" b="1" dirty="0">
                <a:latin typeface="Georgia" panose="02040502050405020303" pitchFamily="18" charset="0"/>
              </a:rPr>
              <a:t> &amp; UX </a:t>
            </a:r>
            <a:r>
              <a:rPr lang="en-US" sz="2000" b="1" dirty="0" err="1">
                <a:latin typeface="Georgia" panose="02040502050405020303" pitchFamily="18" charset="0"/>
              </a:rPr>
              <a:t>digitale</a:t>
            </a:r>
            <a:endParaRPr lang="en-US" sz="2000" b="1" dirty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err="1">
                <a:latin typeface="Georgia" panose="02040502050405020303" pitchFamily="18" charset="0"/>
              </a:rPr>
              <a:t>Programme</a:t>
            </a:r>
            <a:r>
              <a:rPr lang="en-US" sz="1800" dirty="0">
                <a:latin typeface="Georgia" panose="02040502050405020303" pitchFamily="18" charset="0"/>
              </a:rPr>
              <a:t> de fi</a:t>
            </a:r>
            <a:r>
              <a:rPr lang="fr-FR" sz="1800" dirty="0" err="1">
                <a:latin typeface="Georgia" panose="02040502050405020303" pitchFamily="18" charset="0"/>
              </a:rPr>
              <a:t>déli</a:t>
            </a:r>
            <a:r>
              <a:rPr lang="en-US" sz="1800" dirty="0">
                <a:latin typeface="Georgia" panose="02040502050405020303" pitchFamily="18" charset="0"/>
              </a:rPr>
              <a:t>t</a:t>
            </a:r>
            <a:r>
              <a:rPr lang="fr-FR" sz="1800" dirty="0">
                <a:latin typeface="Georgia" panose="02040502050405020303" pitchFamily="18" charset="0"/>
              </a:rPr>
              <a:t>é personnalisé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1800" dirty="0">
                <a:latin typeface="Georgia" panose="02040502050405020303" pitchFamily="18" charset="0"/>
              </a:rPr>
              <a:t>Optimisation de l’expérience web/mobile</a:t>
            </a:r>
            <a:endParaRPr lang="fr-GN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250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30367-4273-4A1B-BDFB-832201BD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53781"/>
            <a:ext cx="8911687" cy="78334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Conclusion &amp; Perspectives</a:t>
            </a:r>
            <a:br>
              <a:rPr lang="en-US" dirty="0">
                <a:latin typeface="Georgia" panose="02040502050405020303" pitchFamily="18" charset="0"/>
              </a:rPr>
            </a:b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82EFD-74B5-453F-8CE6-D4A8EB742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16424"/>
            <a:ext cx="8915400" cy="449479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</a:rPr>
              <a:t>Synth</a:t>
            </a:r>
            <a:r>
              <a:rPr lang="fr-FR" b="1" dirty="0" err="1">
                <a:latin typeface="Georgia" panose="02040502050405020303" pitchFamily="18" charset="0"/>
              </a:rPr>
              <a:t>èse</a:t>
            </a:r>
            <a:r>
              <a:rPr lang="fr-FR" b="1" dirty="0">
                <a:latin typeface="Georgia" panose="02040502050405020303" pitchFamily="18" charset="0"/>
              </a:rPr>
              <a:t> des </a:t>
            </a:r>
            <a:r>
              <a:rPr lang="fr-FR" b="1" dirty="0" err="1">
                <a:latin typeface="Georgia" panose="02040502050405020303" pitchFamily="18" charset="0"/>
              </a:rPr>
              <a:t>resultats</a:t>
            </a:r>
            <a:r>
              <a:rPr lang="fr-FR" b="1" dirty="0">
                <a:latin typeface="Georgia" panose="02040502050405020303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Clustering </a:t>
            </a:r>
            <a:r>
              <a:rPr lang="en-US" dirty="0">
                <a:latin typeface="Georgia" panose="02040502050405020303" pitchFamily="18" charset="0"/>
              </a:rPr>
              <a:t>a </a:t>
            </a:r>
            <a:r>
              <a:rPr lang="en-US" dirty="0" err="1">
                <a:latin typeface="Georgia" panose="02040502050405020303" pitchFamily="18" charset="0"/>
              </a:rPr>
              <a:t>permis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d’identifier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profil</a:t>
            </a:r>
            <a:r>
              <a:rPr lang="en-US" dirty="0">
                <a:latin typeface="Georgia" panose="02040502050405020303" pitchFamily="18" charset="0"/>
              </a:rPr>
              <a:t> clients </a:t>
            </a:r>
            <a:r>
              <a:rPr lang="en-US" dirty="0" err="1">
                <a:latin typeface="Georgia" panose="02040502050405020303" pitchFamily="18" charset="0"/>
              </a:rPr>
              <a:t>distincts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Classification &gt; Regression (</a:t>
            </a:r>
            <a:r>
              <a:rPr lang="en-US" dirty="0" err="1">
                <a:latin typeface="Georgia" panose="02040502050405020303" pitchFamily="18" charset="0"/>
              </a:rPr>
              <a:t>meilleurs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resultats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ROC-AUC que R2)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Drivers </a:t>
            </a:r>
            <a:r>
              <a:rPr lang="en-US" dirty="0" err="1">
                <a:latin typeface="Georgia" panose="02040502050405020303" pitchFamily="18" charset="0"/>
              </a:rPr>
              <a:t>identifi</a:t>
            </a:r>
            <a:r>
              <a:rPr lang="fr-FR" dirty="0">
                <a:latin typeface="Georgia" panose="02040502050405020303" pitchFamily="18" charset="0"/>
              </a:rPr>
              <a:t>e</a:t>
            </a:r>
            <a:r>
              <a:rPr lang="en-US" dirty="0">
                <a:latin typeface="Georgia" panose="02040502050405020303" pitchFamily="18" charset="0"/>
              </a:rPr>
              <a:t>s 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axes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concrets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d’am</a:t>
            </a:r>
            <a:r>
              <a:rPr lang="fr-FR" dirty="0">
                <a:latin typeface="Georgia" panose="02040502050405020303" pitchFamily="18" charset="0"/>
                <a:sym typeface="Wingdings" panose="05000000000000000000" pitchFamily="2" charset="2"/>
              </a:rPr>
              <a:t>e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lioration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  <a:sym typeface="Wingdings" panose="05000000000000000000" pitchFamily="2" charset="2"/>
              </a:rPr>
              <a:t>Limites</a:t>
            </a:r>
            <a:endParaRPr lang="en-US" b="1" dirty="0">
              <a:latin typeface="Georgia" panose="02040502050405020303" pitchFamily="18" charset="0"/>
              <a:sym typeface="Wingdings" panose="05000000000000000000" pitchFamily="2" charset="2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Variables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explicatives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limit</a:t>
            </a:r>
            <a:r>
              <a:rPr lang="fr-FR" dirty="0" err="1">
                <a:latin typeface="Georgia" panose="02040502050405020303" pitchFamily="18" charset="0"/>
                <a:sym typeface="Wingdings" panose="05000000000000000000" pitchFamily="2" charset="2"/>
              </a:rPr>
              <a:t>ées</a:t>
            </a:r>
            <a:r>
              <a:rPr lang="fr-FR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  <a:sym typeface="Wingdings" panose="05000000000000000000" pitchFamily="2" charset="2"/>
              </a:rPr>
              <a:t>Scores de r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egression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faibles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  <a:sym typeface="Wingdings" panose="05000000000000000000" pitchFamily="2" charset="2"/>
              </a:rPr>
              <a:t>Perspectives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Enrichissement</a:t>
            </a:r>
            <a:r>
              <a:rPr lang="en-US" dirty="0">
                <a:latin typeface="Georgia" panose="02040502050405020303" pitchFamily="18" charset="0"/>
              </a:rPr>
              <a:t> des </a:t>
            </a:r>
            <a:r>
              <a:rPr lang="en-US" dirty="0" err="1">
                <a:latin typeface="Georgia" panose="02040502050405020303" pitchFamily="18" charset="0"/>
              </a:rPr>
              <a:t>donnees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historique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comportements</a:t>
            </a:r>
            <a:r>
              <a:rPr lang="en-US" dirty="0">
                <a:latin typeface="Georgia" panose="02040502050405020303" pitchFamily="18" charset="0"/>
              </a:rPr>
              <a:t> web).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Hyperparam</a:t>
            </a:r>
            <a:r>
              <a:rPr lang="en-US" dirty="0">
                <a:latin typeface="Georgia" panose="02040502050405020303" pitchFamily="18" charset="0"/>
              </a:rPr>
              <a:t> tuning + techniques </a:t>
            </a:r>
            <a:r>
              <a:rPr lang="en-US" dirty="0" err="1">
                <a:latin typeface="Georgia" panose="02040502050405020303" pitchFamily="18" charset="0"/>
              </a:rPr>
              <a:t>avanc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es (</a:t>
            </a:r>
            <a:r>
              <a:rPr lang="en-US" dirty="0" err="1">
                <a:latin typeface="Georgia" panose="02040502050405020303" pitchFamily="18" charset="0"/>
              </a:rPr>
              <a:t>XGBoost</a:t>
            </a:r>
            <a:r>
              <a:rPr lang="en-US" dirty="0">
                <a:latin typeface="Georgia" panose="02040502050405020303" pitchFamily="18" charset="0"/>
              </a:rPr>
              <a:t>, r</a:t>
            </a:r>
            <a:r>
              <a:rPr lang="fr-FR" dirty="0">
                <a:latin typeface="Georgia" panose="02040502050405020303" pitchFamily="18" charset="0"/>
              </a:rPr>
              <a:t>e</a:t>
            </a:r>
            <a:r>
              <a:rPr lang="en-US" dirty="0">
                <a:latin typeface="Georgia" panose="02040502050405020303" pitchFamily="18" charset="0"/>
              </a:rPr>
              <a:t>seaux </a:t>
            </a:r>
            <a:r>
              <a:rPr lang="en-US" dirty="0" err="1">
                <a:latin typeface="Georgia" panose="02040502050405020303" pitchFamily="18" charset="0"/>
              </a:rPr>
              <a:t>profonds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Vers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l’IA</a:t>
            </a:r>
            <a:r>
              <a:rPr lang="en-US" dirty="0">
                <a:latin typeface="Georgia" panose="02040502050405020303" pitchFamily="18" charset="0"/>
              </a:rPr>
              <a:t> g</a:t>
            </a:r>
            <a:r>
              <a:rPr lang="fr-FR" dirty="0" err="1">
                <a:latin typeface="Georgia" panose="02040502050405020303" pitchFamily="18" charset="0"/>
              </a:rPr>
              <a:t>ener</a:t>
            </a:r>
            <a:r>
              <a:rPr lang="en-US" dirty="0" err="1">
                <a:latin typeface="Georgia" panose="02040502050405020303" pitchFamily="18" charset="0"/>
              </a:rPr>
              <a:t>ative</a:t>
            </a:r>
            <a:r>
              <a:rPr lang="en-US" dirty="0">
                <a:latin typeface="Georgia" panose="02040502050405020303" pitchFamily="18" charset="0"/>
              </a:rPr>
              <a:t> pour </a:t>
            </a:r>
            <a:r>
              <a:rPr lang="en-US" dirty="0" err="1">
                <a:latin typeface="Georgia" panose="02040502050405020303" pitchFamily="18" charset="0"/>
              </a:rPr>
              <a:t>recommandations</a:t>
            </a:r>
            <a:r>
              <a:rPr lang="en-US" dirty="0">
                <a:latin typeface="Georgia" panose="02040502050405020303" pitchFamily="18" charset="0"/>
              </a:rPr>
              <a:t> clients </a:t>
            </a:r>
            <a:r>
              <a:rPr lang="en-US" dirty="0" err="1">
                <a:latin typeface="Georgia" panose="02040502050405020303" pitchFamily="18" charset="0"/>
              </a:rPr>
              <a:t>perosnnalis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es</a:t>
            </a:r>
            <a:endParaRPr lang="fr-G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99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E7268F-4AB2-4E42-82E1-A021615E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7490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TABLE DE MATIÈRES </a:t>
            </a:r>
            <a:endParaRPr lang="fr-GN" dirty="0">
              <a:latin typeface="Georgia" panose="020405020504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5F076A-2570-4D83-9168-774445F6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0"/>
            <a:ext cx="8915400" cy="453962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Introduction</a:t>
            </a:r>
          </a:p>
          <a:p>
            <a:r>
              <a:rPr lang="en-US" dirty="0" err="1">
                <a:latin typeface="Georgia" panose="02040502050405020303" pitchFamily="18" charset="0"/>
              </a:rPr>
              <a:t>Objectifs</a:t>
            </a:r>
            <a:r>
              <a:rPr lang="en-US" dirty="0">
                <a:latin typeface="Georgia" panose="02040502050405020303" pitchFamily="18" charset="0"/>
              </a:rPr>
              <a:t> du </a:t>
            </a:r>
            <a:r>
              <a:rPr lang="en-US" dirty="0" err="1">
                <a:latin typeface="Georgia" panose="02040502050405020303" pitchFamily="18" charset="0"/>
              </a:rPr>
              <a:t>projet</a:t>
            </a:r>
            <a:r>
              <a:rPr lang="en-US" dirty="0">
                <a:latin typeface="Georgia" panose="02040502050405020303" pitchFamily="18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Dataset &amp; Variables</a:t>
            </a:r>
          </a:p>
          <a:p>
            <a:r>
              <a:rPr lang="en-US" dirty="0">
                <a:latin typeface="Georgia" panose="02040502050405020303" pitchFamily="18" charset="0"/>
              </a:rPr>
              <a:t>Exploration descriptive (EDA)</a:t>
            </a:r>
          </a:p>
          <a:p>
            <a:r>
              <a:rPr lang="en-US" dirty="0">
                <a:latin typeface="Georgia" panose="02040502050405020303" pitchFamily="18" charset="0"/>
              </a:rPr>
              <a:t>Segmentation (Clustering K-Means)</a:t>
            </a:r>
          </a:p>
          <a:p>
            <a:r>
              <a:rPr lang="en-US" dirty="0">
                <a:latin typeface="Georgia" panose="02040502050405020303" pitchFamily="18" charset="0"/>
              </a:rPr>
              <a:t>Mod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lisation</a:t>
            </a:r>
            <a:r>
              <a:rPr lang="en-US" dirty="0">
                <a:latin typeface="Georgia" panose="02040502050405020303" pitchFamily="18" charset="0"/>
              </a:rPr>
              <a:t> (Regression)</a:t>
            </a:r>
          </a:p>
          <a:p>
            <a:r>
              <a:rPr lang="en-US" dirty="0" err="1">
                <a:latin typeface="Georgia" panose="02040502050405020303" pitchFamily="18" charset="0"/>
              </a:rPr>
              <a:t>Modélisation</a:t>
            </a:r>
            <a:r>
              <a:rPr lang="en-US" dirty="0">
                <a:latin typeface="Georgia" panose="02040502050405020303" pitchFamily="18" charset="0"/>
              </a:rPr>
              <a:t> (Classification)</a:t>
            </a:r>
          </a:p>
          <a:p>
            <a:r>
              <a:rPr lang="en-US" dirty="0">
                <a:latin typeface="Georgia" panose="02040502050405020303" pitchFamily="18" charset="0"/>
              </a:rPr>
              <a:t>Analyses des divers (Feature importance)</a:t>
            </a:r>
          </a:p>
          <a:p>
            <a:r>
              <a:rPr lang="en-US" dirty="0" err="1">
                <a:latin typeface="Georgia" panose="02040502050405020303" pitchFamily="18" charset="0"/>
              </a:rPr>
              <a:t>Recommandations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strat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giques</a:t>
            </a:r>
            <a:endParaRPr lang="en-US" dirty="0">
              <a:latin typeface="Georgia" panose="02040502050405020303" pitchFamily="18" charset="0"/>
            </a:endParaRPr>
          </a:p>
          <a:p>
            <a:r>
              <a:rPr lang="en-US" dirty="0">
                <a:latin typeface="Georgia" panose="02040502050405020303" pitchFamily="18" charset="0"/>
              </a:rPr>
              <a:t>Conclusion &amp; Perspectives</a:t>
            </a:r>
          </a:p>
          <a:p>
            <a:endParaRPr lang="fr-G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9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CFBF1-770A-4ACC-A29D-97B0E98B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75772"/>
          </a:xfrm>
        </p:spPr>
        <p:txBody>
          <a:bodyPr/>
          <a:lstStyle/>
          <a:p>
            <a:r>
              <a:rPr lang="en-US" dirty="0"/>
              <a:t>Introduction</a:t>
            </a: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7C956-03E1-4146-800C-E61F0DD86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99882"/>
            <a:ext cx="8915400" cy="4611340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Dans le e-commerce, la satisfaction client et la fid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lisation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sont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essentielles</a:t>
            </a:r>
            <a:r>
              <a:rPr lang="en-US" dirty="0">
                <a:latin typeface="Georgia" panose="02040502050405020303" pitchFamily="18" charset="0"/>
              </a:rPr>
              <a:t> pour la comp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titivit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Problematique</a:t>
            </a:r>
            <a:r>
              <a:rPr lang="en-US" dirty="0">
                <a:latin typeface="Georgia" panose="02040502050405020303" pitchFamily="18" charset="0"/>
              </a:rPr>
              <a:t> : </a:t>
            </a:r>
            <a:r>
              <a:rPr lang="en-US" dirty="0" err="1">
                <a:latin typeface="Georgia" panose="02040502050405020303" pitchFamily="18" charset="0"/>
              </a:rPr>
              <a:t>quels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sont</a:t>
            </a:r>
            <a:r>
              <a:rPr lang="en-US" dirty="0">
                <a:latin typeface="Georgia" panose="02040502050405020303" pitchFamily="18" charset="0"/>
              </a:rPr>
              <a:t> les </a:t>
            </a:r>
            <a:r>
              <a:rPr lang="en-US" dirty="0" err="1">
                <a:latin typeface="Georgia" panose="02040502050405020303" pitchFamily="18" charset="0"/>
              </a:rPr>
              <a:t>facteurs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principaux</a:t>
            </a:r>
            <a:r>
              <a:rPr lang="en-US" dirty="0">
                <a:latin typeface="Georgia" panose="02040502050405020303" pitchFamily="18" charset="0"/>
              </a:rPr>
              <a:t> qui influence la satisfaction et le retour </a:t>
            </a:r>
            <a:r>
              <a:rPr lang="en-US" dirty="0" err="1">
                <a:latin typeface="Georgia" panose="02040502050405020303" pitchFamily="18" charset="0"/>
              </a:rPr>
              <a:t>produit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ReturnRate</a:t>
            </a:r>
            <a:r>
              <a:rPr lang="en-US" dirty="0">
                <a:latin typeface="Georgia" panose="02040502050405020303" pitchFamily="18" charset="0"/>
              </a:rPr>
              <a:t>)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Objectifs</a:t>
            </a:r>
            <a:r>
              <a:rPr lang="en-US" b="1" dirty="0">
                <a:latin typeface="Georgia" panose="02040502050405020303" pitchFamily="18" charset="0"/>
              </a:rPr>
              <a:t> du </a:t>
            </a:r>
            <a:r>
              <a:rPr lang="en-US" b="1" dirty="0" err="1">
                <a:latin typeface="Georgia" panose="02040502050405020303" pitchFamily="18" charset="0"/>
              </a:rPr>
              <a:t>projet</a:t>
            </a:r>
            <a:r>
              <a:rPr lang="en-US" b="1" dirty="0">
                <a:latin typeface="Georgia" panose="02040502050405020303" pitchFamily="18" charset="0"/>
              </a:rPr>
              <a:t>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Explorer et </a:t>
            </a:r>
            <a:r>
              <a:rPr lang="en-US" dirty="0" err="1">
                <a:latin typeface="Georgia" panose="02040502050405020303" pitchFamily="18" charset="0"/>
              </a:rPr>
              <a:t>comprende</a:t>
            </a:r>
            <a:r>
              <a:rPr lang="en-US" dirty="0">
                <a:latin typeface="Georgia" panose="02040502050405020303" pitchFamily="18" charset="0"/>
              </a:rPr>
              <a:t> les </a:t>
            </a:r>
            <a:r>
              <a:rPr lang="en-US" dirty="0" err="1">
                <a:latin typeface="Georgia" panose="02040502050405020303" pitchFamily="18" charset="0"/>
              </a:rPr>
              <a:t>donnees</a:t>
            </a:r>
            <a:r>
              <a:rPr lang="en-US" dirty="0">
                <a:latin typeface="Georgia" panose="02040502050405020303" pitchFamily="18" charset="0"/>
              </a:rPr>
              <a:t> clients (Age, </a:t>
            </a:r>
            <a:r>
              <a:rPr lang="en-US" dirty="0" err="1">
                <a:latin typeface="Georgia" panose="02040502050405020303" pitchFamily="18" charset="0"/>
              </a:rPr>
              <a:t>frequence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d’achat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montant</a:t>
            </a:r>
            <a:r>
              <a:rPr lang="en-US" dirty="0">
                <a:latin typeface="Georgia" panose="02040502050405020303" pitchFamily="18" charset="0"/>
              </a:rPr>
              <a:t>, satisfaction, retour…).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Georgia" panose="02040502050405020303" pitchFamily="18" charset="0"/>
              </a:rPr>
              <a:t>Segmenter</a:t>
            </a:r>
            <a:r>
              <a:rPr lang="en-US" dirty="0">
                <a:latin typeface="Georgia" panose="02040502050405020303" pitchFamily="18" charset="0"/>
              </a:rPr>
              <a:t> le clients par </a:t>
            </a:r>
            <a:r>
              <a:rPr lang="en-US" dirty="0" err="1">
                <a:latin typeface="Georgia" panose="02040502050405020303" pitchFamily="18" charset="0"/>
              </a:rPr>
              <a:t>comportements</a:t>
            </a:r>
            <a:r>
              <a:rPr lang="en-US" dirty="0">
                <a:latin typeface="Georgia" panose="02040502050405020303" pitchFamily="18" charset="0"/>
              </a:rPr>
              <a:t> grace au clustering (K-Means).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Comparer </a:t>
            </a:r>
            <a:r>
              <a:rPr lang="en-US" dirty="0" err="1">
                <a:latin typeface="Georgia" panose="02040502050405020303" pitchFamily="18" charset="0"/>
              </a:rPr>
              <a:t>plusieurs</a:t>
            </a:r>
            <a:r>
              <a:rPr lang="en-US" dirty="0">
                <a:latin typeface="Georgia" panose="02040502050405020303" pitchFamily="18" charset="0"/>
              </a:rPr>
              <a:t> mod</a:t>
            </a:r>
            <a:r>
              <a:rPr lang="fr-FR" dirty="0">
                <a:latin typeface="Georgia" panose="02040502050405020303" pitchFamily="18" charset="0"/>
              </a:rPr>
              <a:t>è</a:t>
            </a:r>
            <a:r>
              <a:rPr lang="en-US" dirty="0">
                <a:latin typeface="Georgia" panose="02040502050405020303" pitchFamily="18" charset="0"/>
              </a:rPr>
              <a:t>les de Machine Learning (Regression, classification, Scikit-learn vs TensorFlow).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Identifier les divers cl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s (</a:t>
            </a:r>
            <a:r>
              <a:rPr lang="en-US" dirty="0" err="1">
                <a:latin typeface="Georgia" panose="02040502050405020303" pitchFamily="18" charset="0"/>
              </a:rPr>
              <a:t>Qualit</a:t>
            </a:r>
            <a:r>
              <a:rPr lang="fr-FR" dirty="0">
                <a:latin typeface="Georgia" panose="02040502050405020303" pitchFamily="18" charset="0"/>
              </a:rPr>
              <a:t>é produit, livraison, service client, promo, </a:t>
            </a:r>
            <a:r>
              <a:rPr lang="fr-FR" dirty="0" err="1">
                <a:latin typeface="Georgia" panose="02040502050405020303" pitchFamily="18" charset="0"/>
              </a:rPr>
              <a:t>fidé</a:t>
            </a:r>
            <a:r>
              <a:rPr lang="en-US" dirty="0">
                <a:latin typeface="Georgia" panose="02040502050405020303" pitchFamily="18" charset="0"/>
              </a:rPr>
              <a:t>lit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…).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Georgia" panose="02040502050405020303" pitchFamily="18" charset="0"/>
              </a:rPr>
              <a:t>Formuler</a:t>
            </a:r>
            <a:r>
              <a:rPr lang="en-US" dirty="0">
                <a:latin typeface="Georgia" panose="02040502050405020303" pitchFamily="18" charset="0"/>
              </a:rPr>
              <a:t> des </a:t>
            </a:r>
            <a:r>
              <a:rPr lang="en-US" dirty="0" err="1">
                <a:latin typeface="Georgia" panose="02040502050405020303" pitchFamily="18" charset="0"/>
              </a:rPr>
              <a:t>recommandations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strategiques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actionnables</a:t>
            </a:r>
            <a:r>
              <a:rPr lang="en-US" dirty="0">
                <a:latin typeface="Georgia" panose="02040502050405020303" pitchFamily="18" charset="0"/>
              </a:rPr>
              <a:t> pour </a:t>
            </a:r>
            <a:r>
              <a:rPr lang="en-US" dirty="0" err="1">
                <a:latin typeface="Georgia" panose="02040502050405020303" pitchFamily="18" charset="0"/>
              </a:rPr>
              <a:t>l’entreprise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Methodologie</a:t>
            </a:r>
            <a:r>
              <a:rPr lang="en-US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suivie</a:t>
            </a:r>
            <a:r>
              <a:rPr lang="en-US" b="1" dirty="0">
                <a:latin typeface="Georgia" panose="02040502050405020303" pitchFamily="18" charset="0"/>
              </a:rPr>
              <a:t> 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EDA : </a:t>
            </a:r>
            <a:r>
              <a:rPr lang="en-US" dirty="0" err="1">
                <a:latin typeface="Georgia" panose="02040502050405020303" pitchFamily="18" charset="0"/>
              </a:rPr>
              <a:t>Statistique</a:t>
            </a:r>
            <a:r>
              <a:rPr lang="en-US" dirty="0">
                <a:latin typeface="Georgia" panose="02040502050405020303" pitchFamily="18" charset="0"/>
              </a:rPr>
              <a:t> descriptive, correlations, </a:t>
            </a:r>
            <a:r>
              <a:rPr lang="en-US" dirty="0" err="1">
                <a:latin typeface="Georgia" panose="02040502050405020303" pitchFamily="18" charset="0"/>
              </a:rPr>
              <a:t>visualisations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Georgia" panose="02040502050405020303" pitchFamily="18" charset="0"/>
              </a:rPr>
              <a:t>Clustering : Segmentation K-Means + PCA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Georgia" panose="02040502050405020303" pitchFamily="18" charset="0"/>
              </a:rPr>
              <a:t>Modelisation</a:t>
            </a:r>
            <a:r>
              <a:rPr lang="en-US" dirty="0">
                <a:latin typeface="Georgia" panose="02040502050405020303" pitchFamily="18" charset="0"/>
              </a:rPr>
              <a:t>: Regression (MAE, RMSE, R2) &amp; Classification(Accuracy, Recall, F1, ROC-AUC).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Georgia" panose="02040502050405020303" pitchFamily="18" charset="0"/>
              </a:rPr>
              <a:t>Analyse</a:t>
            </a:r>
            <a:r>
              <a:rPr lang="en-US" dirty="0">
                <a:latin typeface="Georgia" panose="02040502050405020303" pitchFamily="18" charset="0"/>
              </a:rPr>
              <a:t> des </a:t>
            </a:r>
            <a:r>
              <a:rPr lang="en-US" dirty="0" err="1">
                <a:latin typeface="Georgia" panose="02040502050405020303" pitchFamily="18" charset="0"/>
              </a:rPr>
              <a:t>importances</a:t>
            </a:r>
            <a:r>
              <a:rPr lang="en-US" dirty="0">
                <a:latin typeface="Georgia" panose="02040502050405020303" pitchFamily="18" charset="0"/>
              </a:rPr>
              <a:t> : </a:t>
            </a:r>
            <a:r>
              <a:rPr lang="en-US" dirty="0" err="1">
                <a:latin typeface="Georgia" panose="02040502050405020303" pitchFamily="18" charset="0"/>
              </a:rPr>
              <a:t>Coeficients</a:t>
            </a:r>
            <a:r>
              <a:rPr lang="en-US" dirty="0">
                <a:latin typeface="Georgia" panose="02040502050405020303" pitchFamily="18" charset="0"/>
              </a:rPr>
              <a:t>, feature </a:t>
            </a:r>
            <a:r>
              <a:rPr lang="en-US" dirty="0" err="1">
                <a:latin typeface="Georgia" panose="02040502050405020303" pitchFamily="18" charset="0"/>
              </a:rPr>
              <a:t>importances</a:t>
            </a:r>
            <a:r>
              <a:rPr lang="en-US" dirty="0">
                <a:latin typeface="Georgia" panose="02040502050405020303" pitchFamily="18" charset="0"/>
              </a:rPr>
              <a:t>, permutation importance.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Georgia" panose="02040502050405020303" pitchFamily="18" charset="0"/>
              </a:rPr>
              <a:t>Recommandations</a:t>
            </a:r>
            <a:r>
              <a:rPr lang="en-US" dirty="0">
                <a:latin typeface="Georgia" panose="02040502050405020303" pitchFamily="18" charset="0"/>
              </a:rPr>
              <a:t> : plan </a:t>
            </a:r>
            <a:r>
              <a:rPr lang="en-US" dirty="0" err="1">
                <a:latin typeface="Georgia" panose="02040502050405020303" pitchFamily="18" charset="0"/>
              </a:rPr>
              <a:t>d’action</a:t>
            </a:r>
            <a:r>
              <a:rPr lang="en-US" dirty="0">
                <a:latin typeface="Georgia" panose="02040502050405020303" pitchFamily="18" charset="0"/>
              </a:rPr>
              <a:t> business priories.</a:t>
            </a:r>
          </a:p>
          <a:p>
            <a:pPr lvl="1"/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53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01E13-377A-4A46-8CDA-2743F35B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97900"/>
            <a:ext cx="8911687" cy="648878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Dataset &amp; Variables</a:t>
            </a:r>
            <a:endParaRPr lang="fr-GN" dirty="0">
              <a:latin typeface="Georgia" panose="02040502050405020303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CFDA8-AFF1-4B59-844D-90361FBE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5411"/>
            <a:ext cx="8915400" cy="496644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Source : </a:t>
            </a:r>
            <a:r>
              <a:rPr lang="en-US" dirty="0">
                <a:latin typeface="Georgia" panose="02040502050405020303" pitchFamily="18" charset="0"/>
              </a:rPr>
              <a:t>Kaggle – Jeu de </a:t>
            </a:r>
            <a:r>
              <a:rPr lang="en-US" dirty="0" err="1">
                <a:latin typeface="Georgia" panose="02040502050405020303" pitchFamily="18" charset="0"/>
              </a:rPr>
              <a:t>donn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es e-commerce simul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 (clients, </a:t>
            </a:r>
            <a:r>
              <a:rPr lang="en-US" dirty="0" err="1">
                <a:latin typeface="Georgia" panose="02040502050405020303" pitchFamily="18" charset="0"/>
              </a:rPr>
              <a:t>achats</a:t>
            </a:r>
            <a:r>
              <a:rPr lang="en-US" dirty="0">
                <a:latin typeface="Georgia" panose="02040502050405020303" pitchFamily="18" charset="0"/>
              </a:rPr>
              <a:t>, satisfaction, retours).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Taille : </a:t>
            </a:r>
            <a:r>
              <a:rPr lang="en-US" dirty="0">
                <a:latin typeface="Georgia" panose="02040502050405020303" pitchFamily="18" charset="0"/>
              </a:rPr>
              <a:t>500 | 12 observations (500 </a:t>
            </a:r>
            <a:r>
              <a:rPr lang="en-US" dirty="0" err="1">
                <a:latin typeface="Georgia" panose="02040502050405020303" pitchFamily="18" charset="0"/>
              </a:rPr>
              <a:t>lignes</a:t>
            </a:r>
            <a:r>
              <a:rPr lang="en-US" dirty="0">
                <a:latin typeface="Georgia" panose="02040502050405020303" pitchFamily="18" charset="0"/>
              </a:rPr>
              <a:t> et 12 </a:t>
            </a:r>
            <a:r>
              <a:rPr lang="en-US" dirty="0" err="1">
                <a:latin typeface="Georgia" panose="02040502050405020303" pitchFamily="18" charset="0"/>
              </a:rPr>
              <a:t>colonnes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Unit</a:t>
            </a:r>
            <a:r>
              <a:rPr lang="fr-FR" b="1" dirty="0" err="1">
                <a:latin typeface="Georgia" panose="02040502050405020303" pitchFamily="18" charset="0"/>
              </a:rPr>
              <a:t>és</a:t>
            </a:r>
            <a:r>
              <a:rPr lang="fr-FR" b="1" dirty="0">
                <a:latin typeface="Georgia" panose="02040502050405020303" pitchFamily="18" charset="0"/>
              </a:rPr>
              <a:t> </a:t>
            </a:r>
            <a:r>
              <a:rPr lang="en-US" b="1" dirty="0" err="1">
                <a:latin typeface="Georgia" panose="02040502050405020303" pitchFamily="18" charset="0"/>
              </a:rPr>
              <a:t>d’analyse</a:t>
            </a:r>
            <a:r>
              <a:rPr lang="en-US" b="1" dirty="0">
                <a:latin typeface="Georgia" panose="02040502050405020303" pitchFamily="18" charset="0"/>
              </a:rPr>
              <a:t> : </a:t>
            </a:r>
            <a:r>
              <a:rPr lang="en-US" dirty="0" err="1">
                <a:latin typeface="Georgia" panose="02040502050405020303" pitchFamily="18" charset="0"/>
              </a:rPr>
              <a:t>Chaque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ligne</a:t>
            </a:r>
            <a:r>
              <a:rPr lang="en-US" dirty="0">
                <a:latin typeface="Georgia" panose="02040502050405020303" pitchFamily="18" charset="0"/>
              </a:rPr>
              <a:t> correspond </a:t>
            </a:r>
            <a:r>
              <a:rPr lang="fr-FR" dirty="0">
                <a:latin typeface="Georgia" panose="02040502050405020303" pitchFamily="18" charset="0"/>
              </a:rPr>
              <a:t>à</a:t>
            </a:r>
            <a:r>
              <a:rPr lang="en-US" dirty="0">
                <a:latin typeface="Georgia" panose="02040502050405020303" pitchFamily="18" charset="0"/>
              </a:rPr>
              <a:t> un client.</a:t>
            </a:r>
          </a:p>
          <a:p>
            <a:pPr marL="0" indent="0">
              <a:buNone/>
            </a:pPr>
            <a:r>
              <a:rPr lang="en-US" dirty="0">
                <a:latin typeface="Georgia" panose="02040502050405020303" pitchFamily="18" charset="0"/>
              </a:rPr>
              <a:t>Variables </a:t>
            </a:r>
            <a:r>
              <a:rPr lang="en-US" dirty="0" err="1">
                <a:latin typeface="Georgia" panose="02040502050405020303" pitchFamily="18" charset="0"/>
              </a:rPr>
              <a:t>principales</a:t>
            </a:r>
            <a:r>
              <a:rPr lang="en-US" dirty="0">
                <a:latin typeface="Georgia" panose="02040502050405020303" pitchFamily="18" charset="0"/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Georgia" panose="02040502050405020303" pitchFamily="18" charset="0"/>
              </a:rPr>
              <a:t>Age : </a:t>
            </a:r>
            <a:r>
              <a:rPr lang="en-US" dirty="0">
                <a:latin typeface="Georgia" panose="02040502050405020303" pitchFamily="18" charset="0"/>
              </a:rPr>
              <a:t>Age du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PurchaseFrequency</a:t>
            </a:r>
            <a:r>
              <a:rPr lang="en-US" b="1" dirty="0">
                <a:latin typeface="Georgia" panose="02040502050405020303" pitchFamily="18" charset="0"/>
              </a:rPr>
              <a:t> : </a:t>
            </a:r>
            <a:r>
              <a:rPr lang="en-US" dirty="0">
                <a:latin typeface="Georgia" panose="02040502050405020303" pitchFamily="18" charset="0"/>
              </a:rPr>
              <a:t>Fr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quence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d’achat</a:t>
            </a:r>
            <a:r>
              <a:rPr lang="en-US" dirty="0">
                <a:latin typeface="Georgia" panose="02040502050405020303" pitchFamily="18" charset="0"/>
              </a:rPr>
              <a:t> sur </a:t>
            </a:r>
            <a:r>
              <a:rPr lang="en-US" dirty="0" err="1">
                <a:latin typeface="Georgia" panose="02040502050405020303" pitchFamily="18" charset="0"/>
              </a:rPr>
              <a:t>une</a:t>
            </a:r>
            <a:r>
              <a:rPr lang="en-US" dirty="0">
                <a:latin typeface="Georgia" panose="02040502050405020303" pitchFamily="18" charset="0"/>
              </a:rPr>
              <a:t> p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riode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donnée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SatisfactionMean</a:t>
            </a:r>
            <a:r>
              <a:rPr lang="en-US" b="1" dirty="0">
                <a:latin typeface="Georgia" panose="02040502050405020303" pitchFamily="18" charset="0"/>
              </a:rPr>
              <a:t> : </a:t>
            </a:r>
            <a:r>
              <a:rPr lang="en-US" dirty="0">
                <a:latin typeface="Georgia" panose="02040502050405020303" pitchFamily="18" charset="0"/>
              </a:rPr>
              <a:t>Score </a:t>
            </a:r>
            <a:r>
              <a:rPr lang="en-US" dirty="0" err="1">
                <a:latin typeface="Georgia" panose="02040502050405020303" pitchFamily="18" charset="0"/>
              </a:rPr>
              <a:t>moyen</a:t>
            </a:r>
            <a:r>
              <a:rPr lang="en-US" dirty="0">
                <a:latin typeface="Georgia" panose="02040502050405020303" pitchFamily="18" charset="0"/>
              </a:rPr>
              <a:t> de satisfaction (</a:t>
            </a:r>
            <a:r>
              <a:rPr lang="en-US" dirty="0" err="1">
                <a:latin typeface="Georgia" panose="02040502050405020303" pitchFamily="18" charset="0"/>
              </a:rPr>
              <a:t>qualit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produit</a:t>
            </a:r>
            <a:r>
              <a:rPr lang="en-US" dirty="0">
                <a:latin typeface="Georgia" panose="02040502050405020303" pitchFamily="18" charset="0"/>
              </a:rPr>
              <a:t>, livraison, service client, site).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DiscountUsage</a:t>
            </a:r>
            <a:r>
              <a:rPr lang="en-US" b="1" dirty="0">
                <a:latin typeface="Georgia" panose="02040502050405020303" pitchFamily="18" charset="0"/>
              </a:rPr>
              <a:t> : </a:t>
            </a:r>
            <a:r>
              <a:rPr lang="en-US" dirty="0">
                <a:latin typeface="Georgia" panose="02040502050405020303" pitchFamily="18" charset="0"/>
              </a:rPr>
              <a:t>Usage des remises  et coupon.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ReturnRate</a:t>
            </a:r>
            <a:r>
              <a:rPr lang="en-US" b="1" dirty="0">
                <a:latin typeface="Georgia" panose="02040502050405020303" pitchFamily="18" charset="0"/>
              </a:rPr>
              <a:t> : </a:t>
            </a:r>
            <a:r>
              <a:rPr lang="en-US" dirty="0" err="1">
                <a:latin typeface="Georgia" panose="02040502050405020303" pitchFamily="18" charset="0"/>
              </a:rPr>
              <a:t>taux</a:t>
            </a:r>
            <a:r>
              <a:rPr lang="en-US" dirty="0">
                <a:latin typeface="Georgia" panose="02040502050405020303" pitchFamily="18" charset="0"/>
              </a:rPr>
              <a:t> de retour </a:t>
            </a:r>
            <a:r>
              <a:rPr lang="en-US" dirty="0" err="1">
                <a:latin typeface="Georgia" panose="02040502050405020303" pitchFamily="18" charset="0"/>
              </a:rPr>
              <a:t>produit</a:t>
            </a:r>
            <a:r>
              <a:rPr lang="en-US" dirty="0">
                <a:latin typeface="Georgia" panose="02040502050405020303" pitchFamily="18" charset="0"/>
              </a:rPr>
              <a:t> (variable </a:t>
            </a:r>
            <a:r>
              <a:rPr lang="en-US" dirty="0" err="1">
                <a:latin typeface="Georgia" panose="02040502050405020303" pitchFamily="18" charset="0"/>
              </a:rPr>
              <a:t>cible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en</a:t>
            </a:r>
            <a:r>
              <a:rPr lang="en-US" dirty="0">
                <a:latin typeface="Georgia" panose="02040502050405020303" pitchFamily="18" charset="0"/>
              </a:rPr>
              <a:t> regression).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Georgia" panose="02040502050405020303" pitchFamily="18" charset="0"/>
              </a:rPr>
              <a:t>LoyaltyProgramMember</a:t>
            </a:r>
            <a:r>
              <a:rPr lang="en-US" b="1" dirty="0">
                <a:latin typeface="Georgia" panose="02040502050405020303" pitchFamily="18" charset="0"/>
              </a:rPr>
              <a:t> : </a:t>
            </a:r>
            <a:r>
              <a:rPr lang="en-US" dirty="0">
                <a:latin typeface="Georgia" panose="02040502050405020303" pitchFamily="18" charset="0"/>
              </a:rPr>
              <a:t>appurtenance </a:t>
            </a:r>
            <a:r>
              <a:rPr lang="en-US" dirty="0" err="1">
                <a:latin typeface="Georgia" panose="02040502050405020303" pitchFamily="18" charset="0"/>
              </a:rPr>
              <a:t>ou</a:t>
            </a:r>
            <a:r>
              <a:rPr lang="en-US" dirty="0">
                <a:latin typeface="Georgia" panose="02040502050405020303" pitchFamily="18" charset="0"/>
              </a:rPr>
              <a:t> non a un </a:t>
            </a:r>
            <a:r>
              <a:rPr lang="en-US" dirty="0" err="1">
                <a:latin typeface="Georgia" panose="02040502050405020303" pitchFamily="18" charset="0"/>
              </a:rPr>
              <a:t>programme</a:t>
            </a:r>
            <a:r>
              <a:rPr lang="en-US" dirty="0">
                <a:latin typeface="Georgia" panose="02040502050405020303" pitchFamily="18" charset="0"/>
              </a:rPr>
              <a:t> de fid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lit</a:t>
            </a:r>
            <a:r>
              <a:rPr lang="fr-FR" dirty="0">
                <a:latin typeface="Georgia" panose="02040502050405020303" pitchFamily="18" charset="0"/>
              </a:rPr>
              <a:t>é.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>
                <a:latin typeface="Georgia" panose="02040502050405020303" pitchFamily="18" charset="0"/>
              </a:rPr>
              <a:t>Gender</a:t>
            </a:r>
            <a:r>
              <a:rPr lang="fr-FR" b="1" dirty="0">
                <a:latin typeface="Georgia" panose="02040502050405020303" pitchFamily="18" charset="0"/>
              </a:rPr>
              <a:t> : </a:t>
            </a:r>
            <a:r>
              <a:rPr lang="fr-FR" dirty="0">
                <a:latin typeface="Georgia" panose="02040502050405020303" pitchFamily="18" charset="0"/>
              </a:rPr>
              <a:t>sexe du client.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err="1">
                <a:latin typeface="Georgia" panose="02040502050405020303" pitchFamily="18" charset="0"/>
              </a:rPr>
              <a:t>CustomerServiceRating</a:t>
            </a:r>
            <a:r>
              <a:rPr lang="fr-FR" b="1" dirty="0">
                <a:latin typeface="Georgia" panose="02040502050405020303" pitchFamily="18" charset="0"/>
              </a:rPr>
              <a:t> , </a:t>
            </a:r>
            <a:r>
              <a:rPr lang="fr-FR" b="1" dirty="0" err="1">
                <a:latin typeface="Georgia" panose="02040502050405020303" pitchFamily="18" charset="0"/>
              </a:rPr>
              <a:t>DeliveryTimeRating</a:t>
            </a:r>
            <a:r>
              <a:rPr lang="fr-FR" b="1" dirty="0">
                <a:latin typeface="Georgia" panose="02040502050405020303" pitchFamily="18" charset="0"/>
              </a:rPr>
              <a:t>, </a:t>
            </a:r>
            <a:r>
              <a:rPr lang="fr-FR" b="1" dirty="0" err="1">
                <a:latin typeface="Georgia" panose="02040502050405020303" pitchFamily="18" charset="0"/>
              </a:rPr>
              <a:t>ProductQualityRating</a:t>
            </a:r>
            <a:r>
              <a:rPr lang="fr-FR" b="1" dirty="0">
                <a:latin typeface="Georgia" panose="02040502050405020303" pitchFamily="18" charset="0"/>
              </a:rPr>
              <a:t>, </a:t>
            </a:r>
            <a:r>
              <a:rPr lang="fr-FR" b="1" dirty="0" err="1">
                <a:latin typeface="Georgia" panose="02040502050405020303" pitchFamily="18" charset="0"/>
              </a:rPr>
              <a:t>WebsiteEaseOfUseRating</a:t>
            </a:r>
            <a:r>
              <a:rPr lang="fr-FR" b="1" dirty="0">
                <a:latin typeface="Georgia" panose="02040502050405020303" pitchFamily="18" charset="0"/>
              </a:rPr>
              <a:t> : </a:t>
            </a:r>
            <a:r>
              <a:rPr lang="fr-FR" dirty="0">
                <a:latin typeface="Georgia" panose="02040502050405020303" pitchFamily="18" charset="0"/>
              </a:rPr>
              <a:t>Sous-scores de satisfaction </a:t>
            </a:r>
            <a:r>
              <a:rPr lang="fr-FR" dirty="0" err="1">
                <a:latin typeface="Georgia" panose="02040502050405020303" pitchFamily="18" charset="0"/>
              </a:rPr>
              <a:t>dét</a:t>
            </a:r>
            <a:r>
              <a:rPr lang="en-US" dirty="0" err="1">
                <a:latin typeface="Georgia" panose="02040502050405020303" pitchFamily="18" charset="0"/>
              </a:rPr>
              <a:t>aill</a:t>
            </a:r>
            <a:r>
              <a:rPr lang="fr-FR" dirty="0" err="1">
                <a:latin typeface="Georgia" panose="02040502050405020303" pitchFamily="18" charset="0"/>
              </a:rPr>
              <a:t>és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fr-FR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34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26FDF-27FB-48E6-8A25-A6238943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24794"/>
            <a:ext cx="8911687" cy="62198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Exploration descriptive (EDA)</a:t>
            </a:r>
            <a:br>
              <a:rPr lang="en-US" dirty="0">
                <a:latin typeface="Georgia" panose="02040502050405020303" pitchFamily="18" charset="0"/>
              </a:rPr>
            </a:b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210C05-C4E0-438B-9DF6-F9216AB4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10235"/>
            <a:ext cx="8915400" cy="470098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</a:rPr>
              <a:t>Histogramme</a:t>
            </a:r>
            <a:r>
              <a:rPr lang="en-US" b="1" dirty="0">
                <a:latin typeface="Georgia" panose="02040502050405020303" pitchFamily="18" charset="0"/>
              </a:rPr>
              <a:t> &amp; distributions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R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partition de </a:t>
            </a:r>
            <a:r>
              <a:rPr lang="en-US" dirty="0" err="1">
                <a:latin typeface="Georgia" panose="02040502050405020303" pitchFamily="18" charset="0"/>
              </a:rPr>
              <a:t>l’age</a:t>
            </a:r>
            <a:r>
              <a:rPr lang="en-US" dirty="0">
                <a:latin typeface="Georgia" panose="02040502050405020303" pitchFamily="18" charset="0"/>
              </a:rPr>
              <a:t> des clients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Distribution de la </a:t>
            </a:r>
            <a:r>
              <a:rPr lang="en-US" dirty="0" err="1">
                <a:latin typeface="Georgia" panose="02040502050405020303" pitchFamily="18" charset="0"/>
              </a:rPr>
              <a:t>fr</a:t>
            </a:r>
            <a:r>
              <a:rPr lang="fr-FR" dirty="0" err="1">
                <a:latin typeface="Georgia" panose="02040502050405020303" pitchFamily="18" charset="0"/>
              </a:rPr>
              <a:t>équence</a:t>
            </a:r>
            <a:r>
              <a:rPr lang="fr-FR" dirty="0">
                <a:latin typeface="Georgia" panose="02040502050405020303" pitchFamily="18" charset="0"/>
              </a:rPr>
              <a:t> et du </a:t>
            </a:r>
            <a:r>
              <a:rPr lang="en-US" dirty="0" err="1">
                <a:latin typeface="Georgia" panose="02040502050405020303" pitchFamily="18" charset="0"/>
              </a:rPr>
              <a:t>montant</a:t>
            </a:r>
            <a:r>
              <a:rPr lang="en-US" dirty="0">
                <a:latin typeface="Georgia" panose="02040502050405020303" pitchFamily="18" charset="0"/>
              </a:rPr>
              <a:t> de retour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Niveaux</a:t>
            </a:r>
            <a:r>
              <a:rPr lang="en-US" dirty="0">
                <a:latin typeface="Georgia" panose="02040502050405020303" pitchFamily="18" charset="0"/>
              </a:rPr>
              <a:t> de satisfaction </a:t>
            </a:r>
            <a:r>
              <a:rPr lang="en-US" dirty="0" err="1">
                <a:latin typeface="Georgia" panose="02040502050405020303" pitchFamily="18" charset="0"/>
              </a:rPr>
              <a:t>moyens</a:t>
            </a:r>
            <a:endParaRPr lang="en-US" dirty="0">
              <a:latin typeface="Georgia" panose="02040502050405020303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</a:rPr>
              <a:t>Matrice</a:t>
            </a:r>
            <a:r>
              <a:rPr lang="en-US" b="1" dirty="0">
                <a:latin typeface="Georgia" panose="02040502050405020303" pitchFamily="18" charset="0"/>
              </a:rPr>
              <a:t> de correlation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Associations </a:t>
            </a:r>
            <a:r>
              <a:rPr lang="en-US" dirty="0" err="1">
                <a:latin typeface="Georgia" panose="02040502050405020303" pitchFamily="18" charset="0"/>
              </a:rPr>
              <a:t>visibles</a:t>
            </a:r>
            <a:r>
              <a:rPr lang="en-US" dirty="0">
                <a:latin typeface="Georgia" panose="02040502050405020303" pitchFamily="18" charset="0"/>
              </a:rPr>
              <a:t> entre satisfaction et retours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Corr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lations</a:t>
            </a:r>
            <a:r>
              <a:rPr lang="en-US" dirty="0">
                <a:latin typeface="Georgia" panose="02040502050405020303" pitchFamily="18" charset="0"/>
              </a:rPr>
              <a:t> entre </a:t>
            </a:r>
            <a:r>
              <a:rPr lang="en-US" dirty="0" err="1">
                <a:latin typeface="Georgia" panose="02040502050405020303" pitchFamily="18" charset="0"/>
              </a:rPr>
              <a:t>DiscountUsage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ReturnRate</a:t>
            </a:r>
            <a:r>
              <a:rPr lang="en-US" dirty="0">
                <a:latin typeface="Georgia" panose="02040502050405020303" pitchFamily="18" charset="0"/>
              </a:rPr>
              <a:t>, et </a:t>
            </a:r>
            <a:r>
              <a:rPr lang="en-US" dirty="0" err="1">
                <a:latin typeface="Georgia" panose="02040502050405020303" pitchFamily="18" charset="0"/>
              </a:rPr>
              <a:t>PurchaseAmount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</a:rPr>
              <a:t>Premi</a:t>
            </a:r>
            <a:r>
              <a:rPr lang="fr-FR" b="1" dirty="0">
                <a:latin typeface="Georgia" panose="02040502050405020303" pitchFamily="18" charset="0"/>
              </a:rPr>
              <a:t>è</a:t>
            </a:r>
            <a:r>
              <a:rPr lang="en-US" b="1" dirty="0">
                <a:latin typeface="Georgia" panose="02040502050405020303" pitchFamily="18" charset="0"/>
              </a:rPr>
              <a:t>res tendances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Les clients qui </a:t>
            </a:r>
            <a:r>
              <a:rPr lang="en-US" dirty="0" err="1">
                <a:latin typeface="Georgia" panose="02040502050405020303" pitchFamily="18" charset="0"/>
              </a:rPr>
              <a:t>utilisent</a:t>
            </a:r>
            <a:r>
              <a:rPr lang="en-US" dirty="0">
                <a:latin typeface="Georgia" panose="02040502050405020303" pitchFamily="18" charset="0"/>
              </a:rPr>
              <a:t> beaucoup de reductions </a:t>
            </a:r>
            <a:r>
              <a:rPr lang="en-US" dirty="0" err="1">
                <a:latin typeface="Georgia" panose="02040502050405020303" pitchFamily="18" charset="0"/>
              </a:rPr>
              <a:t>ont</a:t>
            </a:r>
            <a:r>
              <a:rPr lang="en-US" dirty="0">
                <a:latin typeface="Georgia" panose="02040502050405020303" pitchFamily="18" charset="0"/>
              </a:rPr>
              <a:t> un </a:t>
            </a:r>
            <a:r>
              <a:rPr lang="en-US" dirty="0" err="1">
                <a:latin typeface="Georgia" panose="02040502050405020303" pitchFamily="18" charset="0"/>
              </a:rPr>
              <a:t>taux</a:t>
            </a:r>
            <a:r>
              <a:rPr lang="en-US" dirty="0">
                <a:latin typeface="Georgia" panose="02040502050405020303" pitchFamily="18" charset="0"/>
              </a:rPr>
              <a:t> de retour plus </a:t>
            </a:r>
            <a:r>
              <a:rPr lang="fr-FR" dirty="0">
                <a:latin typeface="Georgia" panose="02040502050405020303" pitchFamily="18" charset="0"/>
              </a:rPr>
              <a:t>élevé.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>
                <a:latin typeface="Georgia" panose="02040502050405020303" pitchFamily="18" charset="0"/>
              </a:rPr>
              <a:t>La satisfaction moyenne est fortement liée </a:t>
            </a:r>
            <a:r>
              <a:rPr lang="en-US" dirty="0">
                <a:latin typeface="Georgia" panose="02040502050405020303" pitchFamily="18" charset="0"/>
              </a:rPr>
              <a:t>à la </a:t>
            </a:r>
            <a:r>
              <a:rPr lang="en-US" dirty="0" err="1">
                <a:latin typeface="Georgia" panose="02040502050405020303" pitchFamily="18" charset="0"/>
              </a:rPr>
              <a:t>qualit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produit</a:t>
            </a:r>
            <a:r>
              <a:rPr lang="en-US" dirty="0">
                <a:latin typeface="Georgia" panose="02040502050405020303" pitchFamily="18" charset="0"/>
              </a:rPr>
              <a:t> et au service client.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Les retours </a:t>
            </a:r>
            <a:r>
              <a:rPr lang="en-US" dirty="0" err="1">
                <a:latin typeface="Georgia" panose="02040502050405020303" pitchFamily="18" charset="0"/>
              </a:rPr>
              <a:t>sont</a:t>
            </a:r>
            <a:r>
              <a:rPr lang="en-US" dirty="0">
                <a:latin typeface="Georgia" panose="02040502050405020303" pitchFamily="18" charset="0"/>
              </a:rPr>
              <a:t> plus frequents chez </a:t>
            </a:r>
            <a:r>
              <a:rPr lang="en-US" dirty="0" err="1">
                <a:latin typeface="Georgia" panose="02040502050405020303" pitchFamily="18" charset="0"/>
              </a:rPr>
              <a:t>certains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profils</a:t>
            </a:r>
            <a:r>
              <a:rPr lang="en-US" dirty="0">
                <a:latin typeface="Georgia" panose="02040502050405020303" pitchFamily="18" charset="0"/>
              </a:rPr>
              <a:t>: </a:t>
            </a:r>
            <a:r>
              <a:rPr lang="en-US" dirty="0" err="1">
                <a:latin typeface="Georgia" panose="02040502050405020303" pitchFamily="18" charset="0"/>
              </a:rPr>
              <a:t>achats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faibles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mais</a:t>
            </a:r>
            <a:r>
              <a:rPr lang="en-US" dirty="0">
                <a:latin typeface="Georgia" panose="02040502050405020303" pitchFamily="18" charset="0"/>
              </a:rPr>
              <a:t> frequents, </a:t>
            </a:r>
            <a:r>
              <a:rPr lang="en-US" dirty="0" err="1">
                <a:latin typeface="Georgia" panose="02040502050405020303" pitchFamily="18" charset="0"/>
              </a:rPr>
              <a:t>ou</a:t>
            </a:r>
            <a:r>
              <a:rPr lang="en-US" dirty="0">
                <a:latin typeface="Georgia" panose="02040502050405020303" pitchFamily="18" charset="0"/>
              </a:rPr>
              <a:t> age plus </a:t>
            </a:r>
            <a:r>
              <a:rPr lang="en-US" dirty="0" err="1">
                <a:latin typeface="Georgia" panose="02040502050405020303" pitchFamily="18" charset="0"/>
              </a:rPr>
              <a:t>jeune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fr-G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06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9D5B2E-0886-438C-83C7-A904211F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73099"/>
            <a:ext cx="8911687" cy="66680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Segmentation (Clustering K-Means)</a:t>
            </a:r>
            <a:br>
              <a:rPr lang="en-US" dirty="0">
                <a:latin typeface="Georgia" panose="02040502050405020303" pitchFamily="18" charset="0"/>
              </a:rPr>
            </a:b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CE358-8991-4B48-B19D-3D525AEB2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237129"/>
            <a:ext cx="8915400" cy="467409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</a:rPr>
              <a:t>Methodologie</a:t>
            </a:r>
            <a:r>
              <a:rPr lang="en-US" b="1" dirty="0">
                <a:latin typeface="Georgia" panose="02040502050405020303" pitchFamily="18" charset="0"/>
              </a:rPr>
              <a:t>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Standardisation</a:t>
            </a:r>
            <a:r>
              <a:rPr lang="en-US" dirty="0">
                <a:latin typeface="Georgia" panose="02040502050405020303" pitchFamily="18" charset="0"/>
              </a:rPr>
              <a:t> des variables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Choix du </a:t>
            </a:r>
            <a:r>
              <a:rPr lang="en-US" dirty="0" err="1">
                <a:latin typeface="Georgia" panose="02040502050405020303" pitchFamily="18" charset="0"/>
              </a:rPr>
              <a:t>nombre</a:t>
            </a:r>
            <a:r>
              <a:rPr lang="en-US" dirty="0">
                <a:latin typeface="Georgia" panose="02040502050405020303" pitchFamily="18" charset="0"/>
              </a:rPr>
              <a:t> de clusters par la m</a:t>
            </a:r>
            <a:r>
              <a:rPr lang="fr-FR" dirty="0" err="1">
                <a:latin typeface="Georgia" panose="02040502050405020303" pitchFamily="18" charset="0"/>
              </a:rPr>
              <a:t>éthode</a:t>
            </a:r>
            <a:r>
              <a:rPr lang="fr-FR" dirty="0">
                <a:latin typeface="Georgia" panose="02040502050405020303" pitchFamily="18" charset="0"/>
              </a:rPr>
              <a:t> de coude </a:t>
            </a:r>
            <a:r>
              <a:rPr lang="en-US" dirty="0">
                <a:latin typeface="Georgia" panose="02040502050405020303" pitchFamily="18" charset="0"/>
              </a:rPr>
              <a:t>(</a:t>
            </a:r>
            <a:r>
              <a:rPr lang="en-US" dirty="0" err="1">
                <a:latin typeface="Georgia" panose="02040502050405020303" pitchFamily="18" charset="0"/>
              </a:rPr>
              <a:t>inertie</a:t>
            </a:r>
            <a:r>
              <a:rPr lang="en-US" dirty="0">
                <a:latin typeface="Georgia" panose="02040502050405020303" pitchFamily="18" charset="0"/>
              </a:rPr>
              <a:t>) et le score silhouette.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</a:rPr>
              <a:t>Visualisation</a:t>
            </a:r>
            <a:r>
              <a:rPr lang="en-US" b="1" dirty="0">
                <a:latin typeface="Georgia" panose="02040502050405020303" pitchFamily="18" charset="0"/>
              </a:rPr>
              <a:t> PCA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Projection 2D </a:t>
            </a:r>
            <a:r>
              <a:rPr lang="en-US" dirty="0" err="1">
                <a:latin typeface="Georgia" panose="02040502050405020303" pitchFamily="18" charset="0"/>
              </a:rPr>
              <a:t>montrant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une</a:t>
            </a:r>
            <a:r>
              <a:rPr lang="en-US" dirty="0">
                <a:latin typeface="Georgia" panose="02040502050405020303" pitchFamily="18" charset="0"/>
              </a:rPr>
              <a:t> s</a:t>
            </a:r>
            <a:r>
              <a:rPr lang="fr-FR" dirty="0" err="1">
                <a:latin typeface="Georgia" panose="02040502050405020303" pitchFamily="18" charset="0"/>
              </a:rPr>
              <a:t>ep</a:t>
            </a:r>
            <a:r>
              <a:rPr lang="en-US" dirty="0" err="1">
                <a:latin typeface="Georgia" panose="02040502050405020303" pitchFamily="18" charset="0"/>
              </a:rPr>
              <a:t>aration</a:t>
            </a:r>
            <a:r>
              <a:rPr lang="en-US" dirty="0">
                <a:latin typeface="Georgia" panose="02040502050405020303" pitchFamily="18" charset="0"/>
              </a:rPr>
              <a:t> Claire des segments.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</a:rPr>
              <a:t>Profils</a:t>
            </a:r>
            <a:r>
              <a:rPr lang="en-US" b="1" dirty="0">
                <a:latin typeface="Georgia" panose="02040502050405020303" pitchFamily="18" charset="0"/>
              </a:rPr>
              <a:t> des clusters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Cluster 0 : clients ag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s, fid</a:t>
            </a:r>
            <a:r>
              <a:rPr lang="fr-FR" dirty="0">
                <a:latin typeface="Georgia" panose="02040502050405020303" pitchFamily="18" charset="0"/>
              </a:rPr>
              <a:t>è</a:t>
            </a:r>
            <a:r>
              <a:rPr lang="en-US" dirty="0">
                <a:latin typeface="Georgia" panose="02040502050405020303" pitchFamily="18" charset="0"/>
              </a:rPr>
              <a:t>les </a:t>
            </a:r>
            <a:r>
              <a:rPr lang="en-US" dirty="0" err="1">
                <a:latin typeface="Georgia" panose="02040502050405020303" pitchFamily="18" charset="0"/>
              </a:rPr>
              <a:t>mais</a:t>
            </a:r>
            <a:r>
              <a:rPr lang="en-US" dirty="0">
                <a:latin typeface="Georgia" panose="02040502050405020303" pitchFamily="18" charset="0"/>
              </a:rPr>
              <a:t> mod</a:t>
            </a:r>
            <a:r>
              <a:rPr lang="fr-FR" dirty="0" err="1">
                <a:latin typeface="Georgia" panose="02040502050405020303" pitchFamily="18" charset="0"/>
              </a:rPr>
              <a:t>éré</a:t>
            </a:r>
            <a:r>
              <a:rPr lang="en-US" dirty="0" err="1">
                <a:latin typeface="Georgia" panose="02040502050405020303" pitchFamily="18" charset="0"/>
              </a:rPr>
              <a:t>ment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satisfais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Cluster 1 : </a:t>
            </a:r>
            <a:r>
              <a:rPr lang="en-US" dirty="0" err="1">
                <a:latin typeface="Georgia" panose="02040502050405020303" pitchFamily="18" charset="0"/>
              </a:rPr>
              <a:t>jeunes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acheteurs</a:t>
            </a:r>
            <a:r>
              <a:rPr lang="en-US" dirty="0">
                <a:latin typeface="Georgia" panose="02040502050405020303" pitchFamily="18" charset="0"/>
              </a:rPr>
              <a:t>, paniers </a:t>
            </a:r>
            <a:r>
              <a:rPr lang="fr-FR" dirty="0">
                <a:latin typeface="Georgia" panose="02040502050405020303" pitchFamily="18" charset="0"/>
              </a:rPr>
              <a:t>élevé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peu</a:t>
            </a:r>
            <a:r>
              <a:rPr lang="en-US" dirty="0">
                <a:latin typeface="Georgia" panose="02040502050405020303" pitchFamily="18" charset="0"/>
              </a:rPr>
              <a:t> fid</a:t>
            </a:r>
            <a:r>
              <a:rPr lang="fr-FR" dirty="0">
                <a:latin typeface="Georgia" panose="02040502050405020303" pitchFamily="18" charset="0"/>
              </a:rPr>
              <a:t>è</a:t>
            </a:r>
            <a:r>
              <a:rPr lang="en-US" dirty="0">
                <a:latin typeface="Georgia" panose="02040502050405020303" pitchFamily="18" charset="0"/>
              </a:rPr>
              <a:t>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Cluster 2 : clients sensi aux promotions, retours </a:t>
            </a:r>
            <a:r>
              <a:rPr lang="en-US" dirty="0" err="1">
                <a:latin typeface="Georgia" panose="02040502050405020303" pitchFamily="18" charset="0"/>
              </a:rPr>
              <a:t>fr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quants.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Cluster 3 : clients </a:t>
            </a:r>
            <a:r>
              <a:rPr lang="en-US" dirty="0" err="1">
                <a:latin typeface="Georgia" panose="02040502050405020303" pitchFamily="18" charset="0"/>
              </a:rPr>
              <a:t>reguliers</a:t>
            </a:r>
            <a:r>
              <a:rPr lang="en-US" dirty="0">
                <a:latin typeface="Georgia" panose="02040502050405020303" pitchFamily="18" charset="0"/>
              </a:rPr>
              <a:t>, tr</a:t>
            </a:r>
            <a:r>
              <a:rPr lang="fr-FR" dirty="0">
                <a:latin typeface="Georgia" panose="02040502050405020303" pitchFamily="18" charset="0"/>
              </a:rPr>
              <a:t>è</a:t>
            </a:r>
            <a:r>
              <a:rPr lang="en-US" dirty="0">
                <a:latin typeface="Georgia" panose="02040502050405020303" pitchFamily="18" charset="0"/>
              </a:rPr>
              <a:t>s fid</a:t>
            </a:r>
            <a:r>
              <a:rPr lang="fr-FR" dirty="0">
                <a:latin typeface="Georgia" panose="02040502050405020303" pitchFamily="18" charset="0"/>
              </a:rPr>
              <a:t>è</a:t>
            </a:r>
            <a:r>
              <a:rPr lang="en-US" dirty="0">
                <a:latin typeface="Georgia" panose="02040502050405020303" pitchFamily="18" charset="0"/>
              </a:rPr>
              <a:t>les et </a:t>
            </a:r>
            <a:r>
              <a:rPr lang="en-US" dirty="0" err="1">
                <a:latin typeface="Georgia" panose="02040502050405020303" pitchFamily="18" charset="0"/>
              </a:rPr>
              <a:t>satisfaits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C03539-C524-4B58-B5EA-BBE344E62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88935"/>
            <a:ext cx="8911687" cy="6578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Mod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 err="1">
                <a:latin typeface="Georgia" panose="02040502050405020303" pitchFamily="18" charset="0"/>
              </a:rPr>
              <a:t>lisation</a:t>
            </a:r>
            <a:r>
              <a:rPr lang="en-US" dirty="0">
                <a:latin typeface="Georgia" panose="02040502050405020303" pitchFamily="18" charset="0"/>
              </a:rPr>
              <a:t> (Regression)</a:t>
            </a:r>
            <a:br>
              <a:rPr lang="en-US" dirty="0">
                <a:latin typeface="Georgia" panose="02040502050405020303" pitchFamily="18" charset="0"/>
              </a:rPr>
            </a:b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E4CD69-3F3D-48CA-AABD-811CF3CF7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65412"/>
            <a:ext cx="8915400" cy="474581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</a:rPr>
              <a:t>Mod</a:t>
            </a:r>
            <a:r>
              <a:rPr lang="fr-FR" b="1" dirty="0">
                <a:latin typeface="Georgia" panose="02040502050405020303" pitchFamily="18" charset="0"/>
              </a:rPr>
              <a:t>è</a:t>
            </a:r>
            <a:r>
              <a:rPr lang="en-US" b="1" dirty="0">
                <a:latin typeface="Georgia" panose="02040502050405020303" pitchFamily="18" charset="0"/>
              </a:rPr>
              <a:t>les test</a:t>
            </a:r>
            <a:r>
              <a:rPr lang="fr-FR" b="1" dirty="0" err="1">
                <a:latin typeface="Georgia" panose="02040502050405020303" pitchFamily="18" charset="0"/>
              </a:rPr>
              <a:t>és</a:t>
            </a:r>
            <a:endParaRPr lang="en-US" b="1" dirty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Linear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RandomForest</a:t>
            </a:r>
            <a:r>
              <a:rPr lang="en-US" dirty="0">
                <a:latin typeface="Georgia" panose="02040502050405020303" pitchFamily="18" charset="0"/>
              </a:rPr>
              <a:t> Regressor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GradientBoosting</a:t>
            </a:r>
            <a:r>
              <a:rPr lang="en-US" dirty="0">
                <a:latin typeface="Georgia" panose="02040502050405020303" pitchFamily="18" charset="0"/>
              </a:rPr>
              <a:t> Regressor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TensorFlow DNN Regressor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</a:rPr>
              <a:t>Tableau comparative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MAE, RMSE, R2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</a:rPr>
              <a:t>R</a:t>
            </a:r>
            <a:r>
              <a:rPr lang="fr-FR" b="1" dirty="0">
                <a:latin typeface="Georgia" panose="02040502050405020303" pitchFamily="18" charset="0"/>
              </a:rPr>
              <a:t>é</a:t>
            </a:r>
            <a:r>
              <a:rPr lang="en-US" b="1" dirty="0" err="1">
                <a:latin typeface="Georgia" panose="02040502050405020303" pitchFamily="18" charset="0"/>
              </a:rPr>
              <a:t>sultats</a:t>
            </a:r>
            <a:r>
              <a:rPr lang="en-US" b="1" dirty="0">
                <a:latin typeface="Georgia" panose="02040502050405020303" pitchFamily="18" charset="0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R2 </a:t>
            </a:r>
            <a:r>
              <a:rPr lang="en-US" dirty="0" err="1">
                <a:latin typeface="Georgia" panose="02040502050405020303" pitchFamily="18" charset="0"/>
              </a:rPr>
              <a:t>globalement</a:t>
            </a:r>
            <a:r>
              <a:rPr lang="en-US" dirty="0">
                <a:latin typeface="Georgia" panose="02040502050405020303" pitchFamily="18" charset="0"/>
              </a:rPr>
              <a:t> n</a:t>
            </a:r>
            <a:r>
              <a:rPr lang="fr-FR" dirty="0" err="1">
                <a:latin typeface="Georgia" panose="02040502050405020303" pitchFamily="18" charset="0"/>
              </a:rPr>
              <a:t>égatif</a:t>
            </a:r>
            <a:r>
              <a:rPr lang="fr-FR" dirty="0">
                <a:latin typeface="Georgia" panose="02040502050405020303" pitchFamily="18" charset="0"/>
              </a:rPr>
              <a:t> ou proche de 0 </a:t>
            </a:r>
            <a:r>
              <a:rPr lang="en-US" dirty="0">
                <a:latin typeface="Georgia" panose="02040502050405020303" pitchFamily="18" charset="0"/>
              </a:rPr>
              <a:t>-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Faible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pouvoir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explicative.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  <a:sym typeface="Wingdings" panose="05000000000000000000" pitchFamily="2" charset="2"/>
              </a:rPr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Le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taux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de retour (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ReturnRate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)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est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difficile </a:t>
            </a:r>
            <a:r>
              <a:rPr lang="fr-FR" dirty="0">
                <a:latin typeface="Georgia" panose="02040502050405020303" pitchFamily="18" charset="0"/>
                <a:sym typeface="Wingdings" panose="05000000000000000000" pitchFamily="2" charset="2"/>
              </a:rPr>
              <a:t>à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 pr</a:t>
            </a:r>
            <a:r>
              <a:rPr lang="fr-FR" dirty="0">
                <a:latin typeface="Georgia" panose="02040502050405020303" pitchFamily="18" charset="0"/>
                <a:sym typeface="Wingdings" panose="05000000000000000000" pitchFamily="2" charset="2"/>
              </a:rPr>
              <a:t>é</a:t>
            </a:r>
            <a:r>
              <a:rPr lang="en-US" dirty="0">
                <a:latin typeface="Georgia" panose="02040502050405020303" pitchFamily="18" charset="0"/>
                <a:sym typeface="Wingdings" panose="05000000000000000000" pitchFamily="2" charset="2"/>
              </a:rPr>
              <a:t>dire avec les variables </a:t>
            </a:r>
            <a:r>
              <a:rPr lang="en-US" dirty="0" err="1">
                <a:latin typeface="Georgia" panose="02040502050405020303" pitchFamily="18" charset="0"/>
                <a:sym typeface="Wingdings" panose="05000000000000000000" pitchFamily="2" charset="2"/>
              </a:rPr>
              <a:t>actuelles</a:t>
            </a:r>
            <a:endParaRPr lang="fr-G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67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D90AA-06E5-4479-84F8-5E5C736B7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75875"/>
            <a:ext cx="8911687" cy="630949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Georgia" panose="02040502050405020303" pitchFamily="18" charset="0"/>
              </a:rPr>
              <a:t>Modélisation</a:t>
            </a:r>
            <a:r>
              <a:rPr lang="en-US" dirty="0">
                <a:latin typeface="Georgia" panose="02040502050405020303" pitchFamily="18" charset="0"/>
              </a:rPr>
              <a:t> (Classification)</a:t>
            </a:r>
            <a:br>
              <a:rPr lang="en-US" dirty="0">
                <a:latin typeface="Georgia" panose="02040502050405020303" pitchFamily="18" charset="0"/>
              </a:rPr>
            </a:b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9A2D1-1633-4351-BFAB-E6DB602E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04047"/>
            <a:ext cx="8915400" cy="49071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</a:rPr>
              <a:t>Mod</a:t>
            </a:r>
            <a:r>
              <a:rPr lang="fr-FR" b="1" dirty="0">
                <a:latin typeface="Georgia" panose="02040502050405020303" pitchFamily="18" charset="0"/>
              </a:rPr>
              <a:t>è</a:t>
            </a:r>
            <a:r>
              <a:rPr lang="en-US" b="1" dirty="0">
                <a:latin typeface="Georgia" panose="02040502050405020303" pitchFamily="18" charset="0"/>
              </a:rPr>
              <a:t>les test</a:t>
            </a:r>
            <a:r>
              <a:rPr lang="fr-FR" b="1" dirty="0">
                <a:latin typeface="Georgia" panose="02040502050405020303" pitchFamily="18" charset="0"/>
              </a:rPr>
              <a:t>é</a:t>
            </a:r>
            <a:r>
              <a:rPr lang="en-US" b="1" dirty="0">
                <a:latin typeface="Georgia" panose="02040502050405020303" pitchFamily="18" charset="0"/>
              </a:rPr>
              <a:t>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RandomForest</a:t>
            </a:r>
            <a:r>
              <a:rPr lang="en-US" dirty="0">
                <a:latin typeface="Georgia" panose="02040502050405020303" pitchFamily="18" charset="0"/>
              </a:rPr>
              <a:t>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GradientBoosting</a:t>
            </a:r>
            <a:r>
              <a:rPr lang="en-US" dirty="0">
                <a:latin typeface="Georgia" panose="02040502050405020303" pitchFamily="18" charset="0"/>
              </a:rPr>
              <a:t> Classifier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Tensorflow</a:t>
            </a:r>
            <a:r>
              <a:rPr lang="en-US" dirty="0">
                <a:latin typeface="Georgia" panose="02040502050405020303" pitchFamily="18" charset="0"/>
              </a:rPr>
              <a:t> DNN Classifier 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</a:rPr>
              <a:t>Evaluation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Accuracy, precision, recall, F1, ROC-AUC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</a:rPr>
              <a:t>Resultats</a:t>
            </a:r>
            <a:endParaRPr lang="en-US" b="1" dirty="0">
              <a:latin typeface="Georgia" panose="02040502050405020303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Meilleur mod</a:t>
            </a:r>
            <a:r>
              <a:rPr lang="fr-FR" dirty="0">
                <a:latin typeface="Georgia" panose="02040502050405020303" pitchFamily="18" charset="0"/>
              </a:rPr>
              <a:t>è</a:t>
            </a:r>
            <a:r>
              <a:rPr lang="en-US" dirty="0">
                <a:latin typeface="Georgia" panose="02040502050405020303" pitchFamily="18" charset="0"/>
              </a:rPr>
              <a:t>le : </a:t>
            </a:r>
            <a:r>
              <a:rPr lang="en-US" dirty="0" err="1">
                <a:latin typeface="Georgia" panose="02040502050405020303" pitchFamily="18" charset="0"/>
              </a:rPr>
              <a:t>RandomForest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ou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GradientBoosting</a:t>
            </a:r>
            <a:r>
              <a:rPr lang="en-US" dirty="0">
                <a:latin typeface="Georgia" panose="02040502050405020303" pitchFamily="18" charset="0"/>
              </a:rPr>
              <a:t> (</a:t>
            </a:r>
            <a:r>
              <a:rPr lang="en-US" dirty="0" err="1">
                <a:latin typeface="Georgia" panose="02040502050405020303" pitchFamily="18" charset="0"/>
              </a:rPr>
              <a:t>selon</a:t>
            </a:r>
            <a:r>
              <a:rPr lang="en-US" dirty="0">
                <a:latin typeface="Georgia" panose="02040502050405020303" pitchFamily="18" charset="0"/>
              </a:rPr>
              <a:t> ROC-AUC &amp; F1).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Logistic Regression = baseline </a:t>
            </a:r>
            <a:r>
              <a:rPr lang="en-US" dirty="0" err="1">
                <a:latin typeface="Georgia" panose="02040502050405020303" pitchFamily="18" charset="0"/>
              </a:rPr>
              <a:t>correcte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mais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moins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performantes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fr-G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22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ABD58B-C6C9-4963-A4C8-F5B1FC643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92416"/>
            <a:ext cx="8911687" cy="75645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eorgia" panose="02040502050405020303" pitchFamily="18" charset="0"/>
              </a:rPr>
              <a:t>Analyses des divers (Feature importance)</a:t>
            </a:r>
            <a:br>
              <a:rPr lang="en-US" dirty="0">
                <a:latin typeface="Georgia" panose="02040502050405020303" pitchFamily="18" charset="0"/>
              </a:rPr>
            </a:br>
            <a:endParaRPr lang="fr-GN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FDA0C-DA53-4AE0-A9A5-235C5536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6447"/>
            <a:ext cx="8915400" cy="475477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</a:rPr>
              <a:t>R</a:t>
            </a:r>
            <a:r>
              <a:rPr lang="fr-FR" b="1" dirty="0">
                <a:latin typeface="Georgia" panose="02040502050405020303" pitchFamily="18" charset="0"/>
              </a:rPr>
              <a:t>é</a:t>
            </a:r>
            <a:r>
              <a:rPr lang="en-US" b="1" dirty="0" err="1">
                <a:latin typeface="Georgia" panose="02040502050405020303" pitchFamily="18" charset="0"/>
              </a:rPr>
              <a:t>gression</a:t>
            </a:r>
            <a:r>
              <a:rPr lang="en-US" b="1" dirty="0">
                <a:latin typeface="Georgia" panose="02040502050405020303" pitchFamily="18" charset="0"/>
              </a:rPr>
              <a:t> (Satisfaction Moyenne 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Drivers cl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s : </a:t>
            </a:r>
            <a:r>
              <a:rPr lang="en-US" dirty="0" err="1">
                <a:latin typeface="Georgia" panose="02040502050405020303" pitchFamily="18" charset="0"/>
              </a:rPr>
              <a:t>ProductQualityRating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CustomerServiceRating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DeliveryTimeRating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Graphiques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barplot</a:t>
            </a:r>
            <a:r>
              <a:rPr lang="en-US" dirty="0">
                <a:latin typeface="Georgia" panose="02040502050405020303" pitchFamily="18" charset="0"/>
              </a:rPr>
              <a:t> des </a:t>
            </a:r>
            <a:r>
              <a:rPr lang="en-US" dirty="0" err="1">
                <a:latin typeface="Georgia" panose="02040502050405020303" pitchFamily="18" charset="0"/>
              </a:rPr>
              <a:t>importances</a:t>
            </a:r>
            <a:r>
              <a:rPr lang="en-US" dirty="0">
                <a:latin typeface="Georgia" panose="02040502050405020303" pitchFamily="18" charset="0"/>
              </a:rPr>
              <a:t> (Moyenne des </a:t>
            </a:r>
            <a:r>
              <a:rPr lang="en-US" dirty="0" err="1">
                <a:latin typeface="Georgia" panose="02040502050405020303" pitchFamily="18" charset="0"/>
              </a:rPr>
              <a:t>modeles</a:t>
            </a:r>
            <a:r>
              <a:rPr lang="en-US" dirty="0">
                <a:latin typeface="Georgia" panose="02040502050405020303" pitchFamily="18" charset="0"/>
              </a:rPr>
              <a:t>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" panose="02040502050405020303" pitchFamily="18" charset="0"/>
              </a:rPr>
              <a:t>Classification (</a:t>
            </a:r>
            <a:r>
              <a:rPr lang="en-US" b="1" dirty="0" err="1">
                <a:latin typeface="Georgia" panose="02040502050405020303" pitchFamily="18" charset="0"/>
              </a:rPr>
              <a:t>probabilit</a:t>
            </a:r>
            <a:r>
              <a:rPr lang="fr-FR" b="1" dirty="0">
                <a:latin typeface="Georgia" panose="02040502050405020303" pitchFamily="18" charset="0"/>
              </a:rPr>
              <a:t>é de retour produit</a:t>
            </a:r>
            <a:r>
              <a:rPr lang="en-US" b="1" dirty="0">
                <a:latin typeface="Georgia" panose="02040502050405020303" pitchFamily="18" charset="0"/>
              </a:rPr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Drivers cl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s : </a:t>
            </a:r>
            <a:r>
              <a:rPr lang="en-US" dirty="0" err="1">
                <a:latin typeface="Georgia" panose="02040502050405020303" pitchFamily="18" charset="0"/>
              </a:rPr>
              <a:t>DiscountUsage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PurchaseAmount</a:t>
            </a:r>
            <a:r>
              <a:rPr lang="en-US" dirty="0">
                <a:latin typeface="Georgia" panose="02040502050405020303" pitchFamily="18" charset="0"/>
              </a:rPr>
              <a:t>, </a:t>
            </a:r>
            <a:r>
              <a:rPr lang="en-US" dirty="0" err="1">
                <a:latin typeface="Georgia" panose="02040502050405020303" pitchFamily="18" charset="0"/>
              </a:rPr>
              <a:t>LoyaltyProgramMember</a:t>
            </a:r>
            <a:r>
              <a:rPr lang="en-US" dirty="0">
                <a:latin typeface="Georgia" panose="02040502050405020303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Importance issue de </a:t>
            </a:r>
            <a:r>
              <a:rPr lang="en-US" dirty="0" err="1">
                <a:latin typeface="Georgia" panose="02040502050405020303" pitchFamily="18" charset="0"/>
              </a:rPr>
              <a:t>coeficients</a:t>
            </a:r>
            <a:r>
              <a:rPr lang="en-US" dirty="0">
                <a:latin typeface="Georgia" panose="02040502050405020303" pitchFamily="18" charset="0"/>
              </a:rPr>
              <a:t>, feature </a:t>
            </a:r>
            <a:r>
              <a:rPr lang="en-US" dirty="0" err="1">
                <a:latin typeface="Georgia" panose="02040502050405020303" pitchFamily="18" charset="0"/>
              </a:rPr>
              <a:t>importantes</a:t>
            </a:r>
            <a:r>
              <a:rPr lang="en-US" dirty="0">
                <a:latin typeface="Georgia" panose="02040502050405020303" pitchFamily="18" charset="0"/>
              </a:rPr>
              <a:t>, permutation importance</a:t>
            </a:r>
          </a:p>
          <a:p>
            <a:pPr marL="400050">
              <a:buFont typeface="+mj-lt"/>
              <a:buAutoNum type="arabicPeriod"/>
            </a:pPr>
            <a:r>
              <a:rPr lang="en-US" b="1" dirty="0" err="1">
                <a:latin typeface="Georgia" panose="02040502050405020303" pitchFamily="18" charset="0"/>
              </a:rPr>
              <a:t>Interpr</a:t>
            </a:r>
            <a:r>
              <a:rPr lang="fr-FR" b="1" dirty="0">
                <a:latin typeface="Georgia" panose="02040502050405020303" pitchFamily="18" charset="0"/>
              </a:rPr>
              <a:t>é</a:t>
            </a:r>
            <a:r>
              <a:rPr lang="en-US" b="1" dirty="0" err="1">
                <a:latin typeface="Georgia" panose="02040502050405020303" pitchFamily="18" charset="0"/>
              </a:rPr>
              <a:t>tation</a:t>
            </a:r>
            <a:endParaRPr lang="en-US" b="1" dirty="0">
              <a:latin typeface="Georgia" panose="02040502050405020303" pitchFamily="18" charset="0"/>
            </a:endParaRP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dirty="0" err="1">
                <a:latin typeface="Georgia" panose="02040502050405020303" pitchFamily="18" charset="0"/>
              </a:rPr>
              <a:t>Qualit</a:t>
            </a:r>
            <a:r>
              <a:rPr lang="fr-FR" dirty="0">
                <a:latin typeface="Georgia" panose="02040502050405020303" pitchFamily="18" charset="0"/>
              </a:rPr>
              <a:t>é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produit</a:t>
            </a:r>
            <a:r>
              <a:rPr lang="en-US" dirty="0">
                <a:latin typeface="Georgia" panose="02040502050405020303" pitchFamily="18" charset="0"/>
              </a:rPr>
              <a:t> et service client = leviers </a:t>
            </a:r>
            <a:r>
              <a:rPr lang="en-US" dirty="0" err="1">
                <a:latin typeface="Georgia" panose="02040502050405020303" pitchFamily="18" charset="0"/>
              </a:rPr>
              <a:t>principaux</a:t>
            </a:r>
            <a:r>
              <a:rPr lang="en-US" dirty="0">
                <a:latin typeface="Georgia" panose="02040502050405020303" pitchFamily="18" charset="0"/>
              </a:rPr>
              <a:t> de satisfaction.</a:t>
            </a:r>
          </a:p>
          <a:p>
            <a:pPr marL="800100" lvl="1">
              <a:buFont typeface="Arial" panose="020B0604020202020204" pitchFamily="34" charset="0"/>
              <a:buChar char="•"/>
            </a:pPr>
            <a:r>
              <a:rPr lang="en-US" dirty="0">
                <a:latin typeface="Georgia" panose="02040502050405020303" pitchFamily="18" charset="0"/>
              </a:rPr>
              <a:t>Usage </a:t>
            </a:r>
            <a:r>
              <a:rPr lang="en-US" dirty="0" err="1">
                <a:latin typeface="Georgia" panose="02040502050405020303" pitchFamily="18" charset="0"/>
              </a:rPr>
              <a:t>intensif</a:t>
            </a:r>
            <a:r>
              <a:rPr lang="en-US" dirty="0">
                <a:latin typeface="Georgia" panose="02040502050405020303" pitchFamily="18" charset="0"/>
              </a:rPr>
              <a:t> des reductions = </a:t>
            </a:r>
            <a:r>
              <a:rPr lang="en-US" dirty="0" err="1">
                <a:latin typeface="Georgia" panose="02040502050405020303" pitchFamily="18" charset="0"/>
              </a:rPr>
              <a:t>corrélé</a:t>
            </a:r>
            <a:r>
              <a:rPr lang="en-US" dirty="0">
                <a:latin typeface="Georgia" panose="02040502050405020303" pitchFamily="18" charset="0"/>
              </a:rPr>
              <a:t> à un retour plus </a:t>
            </a:r>
            <a:r>
              <a:rPr lang="en-US" dirty="0" err="1">
                <a:latin typeface="Georgia" panose="02040502050405020303" pitchFamily="18" charset="0"/>
              </a:rPr>
              <a:t>fr</a:t>
            </a:r>
            <a:r>
              <a:rPr lang="fr-FR" dirty="0">
                <a:latin typeface="Georgia" panose="02040502050405020303" pitchFamily="18" charset="0"/>
              </a:rPr>
              <a:t>e</a:t>
            </a:r>
            <a:r>
              <a:rPr lang="en-US" dirty="0" err="1">
                <a:latin typeface="Georgia" panose="02040502050405020303" pitchFamily="18" charset="0"/>
              </a:rPr>
              <a:t>quents</a:t>
            </a:r>
            <a:r>
              <a:rPr lang="en-US" dirty="0">
                <a:latin typeface="Georgia" panose="02040502050405020303" pitchFamily="18" charset="0"/>
              </a:rPr>
              <a:t>.</a:t>
            </a:r>
            <a:endParaRPr lang="fr-GN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678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479</TotalTime>
  <Words>975</Words>
  <Application>Microsoft Office PowerPoint</Application>
  <PresentationFormat>Grand écran</PresentationFormat>
  <Paragraphs>128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Georgia</vt:lpstr>
      <vt:lpstr>Wingdings 3</vt:lpstr>
      <vt:lpstr>Brin</vt:lpstr>
      <vt:lpstr>Analyse Data Mining sur le e-commerce</vt:lpstr>
      <vt:lpstr>TABLE DE MATIÈRES </vt:lpstr>
      <vt:lpstr>Introduction</vt:lpstr>
      <vt:lpstr>Dataset &amp; Variables</vt:lpstr>
      <vt:lpstr>Exploration descriptive (EDA) </vt:lpstr>
      <vt:lpstr>Segmentation (Clustering K-Means) </vt:lpstr>
      <vt:lpstr>Modélisation (Regression) </vt:lpstr>
      <vt:lpstr>Modélisation (Classification) </vt:lpstr>
      <vt:lpstr>Analyses des divers (Feature importance) </vt:lpstr>
      <vt:lpstr>Recommandations stratégiques </vt:lpstr>
      <vt:lpstr>Conclusion &amp; Perspectives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Data Mining sur le e-commerce</dc:title>
  <dc:creator>PC</dc:creator>
  <cp:lastModifiedBy>PC</cp:lastModifiedBy>
  <cp:revision>15</cp:revision>
  <dcterms:created xsi:type="dcterms:W3CDTF">2025-09-02T17:22:20Z</dcterms:created>
  <dcterms:modified xsi:type="dcterms:W3CDTF">2025-09-03T01:22:15Z</dcterms:modified>
</cp:coreProperties>
</file>