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odec Pro Bold" charset="1" panose="00000600000000000000"/>
      <p:regular r:id="rId28"/>
    </p:embeddedFont>
    <p:embeddedFont>
      <p:font typeface="Codec Pro" charset="1" panose="00000500000000000000"/>
      <p:regular r:id="rId29"/>
    </p:embeddedFont>
    <p:embeddedFont>
      <p:font typeface="Open Sans" charset="1" panose="020B0606030504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 Id="rId4" Target="../media/image14.jpe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715916" y="5341247"/>
            <a:ext cx="16112383" cy="21962"/>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679163" y="3096939"/>
            <a:ext cx="7068636" cy="762063"/>
            <a:chOff x="0" y="0"/>
            <a:chExt cx="9424848" cy="1016084"/>
          </a:xfrm>
        </p:grpSpPr>
        <p:grpSp>
          <p:nvGrpSpPr>
            <p:cNvPr name="Group 5" id="5"/>
            <p:cNvGrpSpPr/>
            <p:nvPr/>
          </p:nvGrpSpPr>
          <p:grpSpPr>
            <a:xfrm rot="0">
              <a:off x="0" y="0"/>
              <a:ext cx="9424848" cy="1016084"/>
              <a:chOff x="0" y="0"/>
              <a:chExt cx="1861698" cy="200708"/>
            </a:xfrm>
          </p:grpSpPr>
          <p:sp>
            <p:nvSpPr>
              <p:cNvPr name="Freeform 6" id="6"/>
              <p:cNvSpPr/>
              <p:nvPr/>
            </p:nvSpPr>
            <p:spPr>
              <a:xfrm flipH="false" flipV="false" rot="0">
                <a:off x="0" y="0"/>
                <a:ext cx="1861698" cy="200708"/>
              </a:xfrm>
              <a:custGeom>
                <a:avLst/>
                <a:gdLst/>
                <a:ahLst/>
                <a:cxnLst/>
                <a:rect r="r" b="b" t="t" l="l"/>
                <a:pathLst>
                  <a:path h="200708" w="1861698">
                    <a:moveTo>
                      <a:pt x="0" y="0"/>
                    </a:moveTo>
                    <a:lnTo>
                      <a:pt x="1861698" y="0"/>
                    </a:lnTo>
                    <a:lnTo>
                      <a:pt x="1861698" y="200708"/>
                    </a:lnTo>
                    <a:lnTo>
                      <a:pt x="0" y="200708"/>
                    </a:lnTo>
                    <a:close/>
                  </a:path>
                </a:pathLst>
              </a:custGeom>
              <a:solidFill>
                <a:srgbClr val="269649"/>
              </a:solidFill>
            </p:spPr>
          </p:sp>
          <p:sp>
            <p:nvSpPr>
              <p:cNvPr name="TextBox 7" id="7"/>
              <p:cNvSpPr txBox="true"/>
              <p:nvPr/>
            </p:nvSpPr>
            <p:spPr>
              <a:xfrm>
                <a:off x="0" y="-66675"/>
                <a:ext cx="1861698" cy="267383"/>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0" y="162399"/>
              <a:ext cx="9424848"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MR Youssouf Vessou TRAORE</a:t>
              </a:r>
            </a:p>
          </p:txBody>
        </p:sp>
      </p:grpSp>
      <p:grpSp>
        <p:nvGrpSpPr>
          <p:cNvPr name="Group 9" id="9"/>
          <p:cNvGrpSpPr/>
          <p:nvPr/>
        </p:nvGrpSpPr>
        <p:grpSpPr>
          <a:xfrm rot="0">
            <a:off x="17005875" y="8496237"/>
            <a:ext cx="816110" cy="762063"/>
            <a:chOff x="0" y="0"/>
            <a:chExt cx="214943" cy="200708"/>
          </a:xfrm>
        </p:grpSpPr>
        <p:sp>
          <p:nvSpPr>
            <p:cNvPr name="Freeform 10" id="10"/>
            <p:cNvSpPr/>
            <p:nvPr/>
          </p:nvSpPr>
          <p:spPr>
            <a:xfrm flipH="false" flipV="false" rot="0">
              <a:off x="0" y="0"/>
              <a:ext cx="214943" cy="200708"/>
            </a:xfrm>
            <a:custGeom>
              <a:avLst/>
              <a:gdLst/>
              <a:ahLst/>
              <a:cxnLst/>
              <a:rect r="r" b="b" t="t" l="l"/>
              <a:pathLst>
                <a:path h="200708" w="214943">
                  <a:moveTo>
                    <a:pt x="0" y="0"/>
                  </a:moveTo>
                  <a:lnTo>
                    <a:pt x="214943" y="0"/>
                  </a:lnTo>
                  <a:lnTo>
                    <a:pt x="214943" y="200708"/>
                  </a:lnTo>
                  <a:lnTo>
                    <a:pt x="0" y="200708"/>
                  </a:lnTo>
                  <a:close/>
                </a:path>
              </a:pathLst>
            </a:custGeom>
            <a:solidFill>
              <a:srgbClr val="269649"/>
            </a:solidFill>
          </p:spPr>
        </p:sp>
        <p:sp>
          <p:nvSpPr>
            <p:cNvPr name="TextBox 11" id="11"/>
            <p:cNvSpPr txBox="true"/>
            <p:nvPr/>
          </p:nvSpPr>
          <p:spPr>
            <a:xfrm>
              <a:off x="0" y="-66675"/>
              <a:ext cx="214943" cy="267383"/>
            </a:xfrm>
            <a:prstGeom prst="rect">
              <a:avLst/>
            </a:prstGeom>
          </p:spPr>
          <p:txBody>
            <a:bodyPr anchor="ctr" rtlCol="false" tIns="50800" lIns="50800" bIns="50800" rIns="50800"/>
            <a:lstStyle/>
            <a:p>
              <a:pPr algn="ctr">
                <a:lnSpc>
                  <a:spcPts val="3500"/>
                </a:lnSpc>
              </a:pPr>
            </a:p>
          </p:txBody>
        </p:sp>
      </p:grpSp>
      <p:sp>
        <p:nvSpPr>
          <p:cNvPr name="Freeform 12" id="12"/>
          <p:cNvSpPr/>
          <p:nvPr/>
        </p:nvSpPr>
        <p:spPr>
          <a:xfrm flipH="true" flipV="false" rot="0">
            <a:off x="17278350" y="8698874"/>
            <a:ext cx="271160" cy="356790"/>
          </a:xfrm>
          <a:custGeom>
            <a:avLst/>
            <a:gdLst/>
            <a:ahLst/>
            <a:cxnLst/>
            <a:rect r="r" b="b" t="t" l="l"/>
            <a:pathLst>
              <a:path h="356790" w="271160">
                <a:moveTo>
                  <a:pt x="271160" y="0"/>
                </a:moveTo>
                <a:lnTo>
                  <a:pt x="0" y="0"/>
                </a:lnTo>
                <a:lnTo>
                  <a:pt x="0" y="356789"/>
                </a:lnTo>
                <a:lnTo>
                  <a:pt x="271160" y="356789"/>
                </a:lnTo>
                <a:lnTo>
                  <a:pt x="27116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535601" y="4154977"/>
            <a:ext cx="17731725" cy="1208232"/>
          </a:xfrm>
          <a:prstGeom prst="rect">
            <a:avLst/>
          </a:prstGeom>
        </p:spPr>
        <p:txBody>
          <a:bodyPr anchor="t" rtlCol="false" tIns="0" lIns="0" bIns="0" rIns="0">
            <a:spAutoFit/>
          </a:bodyPr>
          <a:lstStyle/>
          <a:p>
            <a:pPr algn="l" marL="0" indent="0" lvl="0">
              <a:lnSpc>
                <a:spcPts val="8149"/>
              </a:lnSpc>
            </a:pPr>
            <a:r>
              <a:rPr lang="en-US" b="true" sz="8231">
                <a:solidFill>
                  <a:srgbClr val="303030"/>
                </a:solidFill>
                <a:latin typeface="Codec Pro Bold"/>
                <a:ea typeface="Codec Pro Bold"/>
                <a:cs typeface="Codec Pro Bold"/>
                <a:sym typeface="Codec Pro Bold"/>
              </a:rPr>
              <a:t>La BIBLIOTHEQUE TENSORFLOW</a:t>
            </a:r>
          </a:p>
        </p:txBody>
      </p:sp>
      <p:sp>
        <p:nvSpPr>
          <p:cNvPr name="TextBox 14" id="14"/>
          <p:cNvSpPr txBox="true"/>
          <p:nvPr/>
        </p:nvSpPr>
        <p:spPr>
          <a:xfrm rot="0">
            <a:off x="4053860" y="6376900"/>
            <a:ext cx="5595460" cy="1780385"/>
          </a:xfrm>
          <a:prstGeom prst="rect">
            <a:avLst/>
          </a:prstGeom>
        </p:spPr>
        <p:txBody>
          <a:bodyPr anchor="t" rtlCol="false" tIns="0" lIns="0" bIns="0" rIns="0">
            <a:spAutoFit/>
          </a:bodyPr>
          <a:lstStyle/>
          <a:p>
            <a:pPr algn="just" marL="614701" indent="-307351" lvl="1">
              <a:lnSpc>
                <a:spcPts val="4697"/>
              </a:lnSpc>
              <a:buFont typeface="Arial"/>
              <a:buChar char="•"/>
            </a:pPr>
            <a:r>
              <a:rPr lang="en-US" sz="2847" spc="59">
                <a:solidFill>
                  <a:srgbClr val="303030"/>
                </a:solidFill>
                <a:latin typeface="Codec Pro"/>
                <a:ea typeface="Codec Pro"/>
                <a:cs typeface="Codec Pro"/>
                <a:sym typeface="Codec Pro"/>
              </a:rPr>
              <a:t>BANGOURA El’Hassan</a:t>
            </a:r>
          </a:p>
          <a:p>
            <a:pPr algn="just" marL="614701" indent="-307351" lvl="1">
              <a:lnSpc>
                <a:spcPts val="4697"/>
              </a:lnSpc>
              <a:buFont typeface="Arial"/>
              <a:buChar char="•"/>
            </a:pPr>
            <a:r>
              <a:rPr lang="en-US" sz="2847" spc="59">
                <a:solidFill>
                  <a:srgbClr val="303030"/>
                </a:solidFill>
                <a:latin typeface="Codec Pro"/>
                <a:ea typeface="Codec Pro"/>
                <a:cs typeface="Codec Pro"/>
                <a:sym typeface="Codec Pro"/>
              </a:rPr>
              <a:t>GOZO Amé Ethiam Godwin</a:t>
            </a:r>
          </a:p>
          <a:p>
            <a:pPr algn="just" marL="614701" indent="-307351" lvl="1">
              <a:lnSpc>
                <a:spcPts val="4697"/>
              </a:lnSpc>
              <a:buFont typeface="Arial"/>
              <a:buChar char="•"/>
            </a:pPr>
            <a:r>
              <a:rPr lang="en-US" sz="2847" spc="59">
                <a:solidFill>
                  <a:srgbClr val="303030"/>
                </a:solidFill>
                <a:latin typeface="Codec Pro"/>
                <a:ea typeface="Codec Pro"/>
                <a:cs typeface="Codec Pro"/>
                <a:sym typeface="Codec Pro"/>
              </a:rPr>
              <a:t>DIALLO Rabiatou</a:t>
            </a:r>
          </a:p>
        </p:txBody>
      </p:sp>
      <p:sp>
        <p:nvSpPr>
          <p:cNvPr name="TextBox 15" id="15"/>
          <p:cNvSpPr txBox="true"/>
          <p:nvPr/>
        </p:nvSpPr>
        <p:spPr>
          <a:xfrm rot="0">
            <a:off x="13207625" y="7138638"/>
            <a:ext cx="4051675" cy="428359"/>
          </a:xfrm>
          <a:prstGeom prst="rect">
            <a:avLst/>
          </a:prstGeom>
        </p:spPr>
        <p:txBody>
          <a:bodyPr anchor="t" rtlCol="false" tIns="0" lIns="0" bIns="0" rIns="0">
            <a:spAutoFit/>
          </a:bodyPr>
          <a:lstStyle/>
          <a:p>
            <a:pPr algn="r" marL="0" indent="0" lvl="0">
              <a:lnSpc>
                <a:spcPts val="2818"/>
              </a:lnSpc>
              <a:spcBef>
                <a:spcPct val="0"/>
              </a:spcBef>
            </a:pPr>
            <a:r>
              <a:rPr lang="en-US" sz="2847">
                <a:solidFill>
                  <a:srgbClr val="303030"/>
                </a:solidFill>
                <a:latin typeface="Codec Pro"/>
                <a:ea typeface="Codec Pro"/>
                <a:cs typeface="Codec Pro"/>
                <a:sym typeface="Codec Pro"/>
              </a:rPr>
              <a:t>Cours de Data mining</a:t>
            </a:r>
          </a:p>
        </p:txBody>
      </p:sp>
      <p:sp>
        <p:nvSpPr>
          <p:cNvPr name="TextBox 16" id="16"/>
          <p:cNvSpPr txBox="true"/>
          <p:nvPr/>
        </p:nvSpPr>
        <p:spPr>
          <a:xfrm rot="0">
            <a:off x="12037255" y="6676676"/>
            <a:ext cx="5512255" cy="428359"/>
          </a:xfrm>
          <a:prstGeom prst="rect">
            <a:avLst/>
          </a:prstGeom>
        </p:spPr>
        <p:txBody>
          <a:bodyPr anchor="t" rtlCol="false" tIns="0" lIns="0" bIns="0" rIns="0">
            <a:spAutoFit/>
          </a:bodyPr>
          <a:lstStyle/>
          <a:p>
            <a:pPr algn="r" marL="0" indent="0" lvl="0">
              <a:lnSpc>
                <a:spcPts val="2818"/>
              </a:lnSpc>
              <a:spcBef>
                <a:spcPct val="0"/>
              </a:spcBef>
            </a:pPr>
            <a:r>
              <a:rPr lang="en-US" b="true" sz="2847">
                <a:solidFill>
                  <a:srgbClr val="303030"/>
                </a:solidFill>
                <a:latin typeface="Codec Pro Bold"/>
                <a:ea typeface="Codec Pro Bold"/>
                <a:cs typeface="Codec Pro Bold"/>
                <a:sym typeface="Codec Pro Bold"/>
              </a:rPr>
              <a:t>Université Kofi Anan de Guinée</a:t>
            </a:r>
          </a:p>
        </p:txBody>
      </p:sp>
      <p:sp>
        <p:nvSpPr>
          <p:cNvPr name="TextBox 17" id="17"/>
          <p:cNvSpPr txBox="true"/>
          <p:nvPr/>
        </p:nvSpPr>
        <p:spPr>
          <a:xfrm rot="0">
            <a:off x="715896" y="6829591"/>
            <a:ext cx="3497585" cy="523227"/>
          </a:xfrm>
          <a:prstGeom prst="rect">
            <a:avLst/>
          </a:prstGeom>
        </p:spPr>
        <p:txBody>
          <a:bodyPr anchor="t" rtlCol="false" tIns="0" lIns="0" bIns="0" rIns="0">
            <a:spAutoFit/>
          </a:bodyPr>
          <a:lstStyle/>
          <a:p>
            <a:pPr algn="l" marL="0" indent="0" lvl="0">
              <a:lnSpc>
                <a:spcPts val="3511"/>
              </a:lnSpc>
            </a:pPr>
            <a:r>
              <a:rPr lang="en-US" b="true" sz="3547">
                <a:solidFill>
                  <a:srgbClr val="303030"/>
                </a:solidFill>
                <a:latin typeface="Codec Pro Bold"/>
                <a:ea typeface="Codec Pro Bold"/>
                <a:cs typeface="Codec Pro Bold"/>
                <a:sym typeface="Codec Pro Bold"/>
              </a:rPr>
              <a:t>Exposé par :</a:t>
            </a:r>
          </a:p>
        </p:txBody>
      </p:sp>
      <p:sp>
        <p:nvSpPr>
          <p:cNvPr name="TextBox 18" id="18"/>
          <p:cNvSpPr txBox="true"/>
          <p:nvPr/>
        </p:nvSpPr>
        <p:spPr>
          <a:xfrm rot="0">
            <a:off x="679163" y="2326061"/>
            <a:ext cx="4106631" cy="523227"/>
          </a:xfrm>
          <a:prstGeom prst="rect">
            <a:avLst/>
          </a:prstGeom>
        </p:spPr>
        <p:txBody>
          <a:bodyPr anchor="t" rtlCol="false" tIns="0" lIns="0" bIns="0" rIns="0">
            <a:spAutoFit/>
          </a:bodyPr>
          <a:lstStyle/>
          <a:p>
            <a:pPr algn="l" marL="0" indent="0" lvl="0">
              <a:lnSpc>
                <a:spcPts val="3511"/>
              </a:lnSpc>
            </a:pPr>
            <a:r>
              <a:rPr lang="en-US" b="true" sz="3547">
                <a:solidFill>
                  <a:srgbClr val="303030"/>
                </a:solidFill>
                <a:latin typeface="Codec Pro Bold"/>
                <a:ea typeface="Codec Pro Bold"/>
                <a:cs typeface="Codec Pro Bold"/>
                <a:sym typeface="Codec Pro Bold"/>
              </a:rPr>
              <a:t>Chargé du cours :</a:t>
            </a:r>
          </a:p>
        </p:txBody>
      </p:sp>
      <p:sp>
        <p:nvSpPr>
          <p:cNvPr name="TextBox 19" id="19"/>
          <p:cNvSpPr txBox="true"/>
          <p:nvPr/>
        </p:nvSpPr>
        <p:spPr>
          <a:xfrm rot="0">
            <a:off x="14534245" y="7566997"/>
            <a:ext cx="2744105" cy="428359"/>
          </a:xfrm>
          <a:prstGeom prst="rect">
            <a:avLst/>
          </a:prstGeom>
        </p:spPr>
        <p:txBody>
          <a:bodyPr anchor="t" rtlCol="false" tIns="0" lIns="0" bIns="0" rIns="0">
            <a:spAutoFit/>
          </a:bodyPr>
          <a:lstStyle/>
          <a:p>
            <a:pPr algn="r" marL="0" indent="0" lvl="0">
              <a:lnSpc>
                <a:spcPts val="2818"/>
              </a:lnSpc>
              <a:spcBef>
                <a:spcPct val="0"/>
              </a:spcBef>
            </a:pPr>
            <a:r>
              <a:rPr lang="en-US" sz="2847">
                <a:solidFill>
                  <a:srgbClr val="303030"/>
                </a:solidFill>
                <a:latin typeface="Codec Pro"/>
                <a:ea typeface="Codec Pro"/>
                <a:cs typeface="Codec Pro"/>
                <a:sym typeface="Codec Pro"/>
              </a:rPr>
              <a:t>Semestre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31" y="1619840"/>
            <a:ext cx="14788008" cy="0"/>
          </a:xfrm>
          <a:prstGeom prst="line">
            <a:avLst/>
          </a:prstGeom>
          <a:ln cap="flat" w="28575">
            <a:solidFill>
              <a:srgbClr val="000000"/>
            </a:solidFill>
            <a:prstDash val="solid"/>
            <a:headEnd type="none" len="sm" w="sm"/>
            <a:tailEnd type="none" len="sm" w="sm"/>
          </a:ln>
        </p:spPr>
      </p:sp>
      <p:sp>
        <p:nvSpPr>
          <p:cNvPr name="Freeform 3" id="3"/>
          <p:cNvSpPr/>
          <p:nvPr/>
        </p:nvSpPr>
        <p:spPr>
          <a:xfrm flipH="false" flipV="false" rot="0">
            <a:off x="-120271" y="8877269"/>
            <a:ext cx="18288000" cy="1409731"/>
          </a:xfrm>
          <a:custGeom>
            <a:avLst/>
            <a:gdLst/>
            <a:ahLst/>
            <a:cxnLst/>
            <a:rect r="r" b="b" t="t" l="l"/>
            <a:pathLst>
              <a:path h="1409731" w="18288000">
                <a:moveTo>
                  <a:pt x="0" y="0"/>
                </a:moveTo>
                <a:lnTo>
                  <a:pt x="18288000" y="0"/>
                </a:lnTo>
                <a:lnTo>
                  <a:pt x="18288000" y="1409731"/>
                </a:lnTo>
                <a:lnTo>
                  <a:pt x="0" y="1409731"/>
                </a:lnTo>
                <a:lnTo>
                  <a:pt x="0" y="0"/>
                </a:lnTo>
                <a:close/>
              </a:path>
            </a:pathLst>
          </a:custGeom>
          <a:blipFill>
            <a:blip r:embed="rId2">
              <a:alphaModFix amt="31999"/>
            </a:blip>
            <a:stretch>
              <a:fillRect l="0" t="-629713" r="0" b="0"/>
            </a:stretch>
          </a:blipFill>
        </p:spPr>
      </p:sp>
      <p:grpSp>
        <p:nvGrpSpPr>
          <p:cNvPr name="Group 4" id="4"/>
          <p:cNvGrpSpPr/>
          <p:nvPr/>
        </p:nvGrpSpPr>
        <p:grpSpPr>
          <a:xfrm rot="0">
            <a:off x="16569303" y="8496237"/>
            <a:ext cx="870158" cy="762063"/>
            <a:chOff x="0" y="0"/>
            <a:chExt cx="1160210" cy="1016084"/>
          </a:xfrm>
        </p:grpSpPr>
        <p:grpSp>
          <p:nvGrpSpPr>
            <p:cNvPr name="Group 5" id="5"/>
            <p:cNvGrpSpPr/>
            <p:nvPr/>
          </p:nvGrpSpPr>
          <p:grpSpPr>
            <a:xfrm rot="0">
              <a:off x="0" y="0"/>
              <a:ext cx="1160210" cy="1016084"/>
              <a:chOff x="0" y="0"/>
              <a:chExt cx="229177" cy="200708"/>
            </a:xfrm>
          </p:grpSpPr>
          <p:sp>
            <p:nvSpPr>
              <p:cNvPr name="Freeform 6" id="6"/>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7" id="7"/>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08</a:t>
              </a:r>
            </a:p>
          </p:txBody>
        </p:sp>
      </p:grpSp>
      <p:sp>
        <p:nvSpPr>
          <p:cNvPr name="TextBox 9" id="9"/>
          <p:cNvSpPr txBox="true"/>
          <p:nvPr/>
        </p:nvSpPr>
        <p:spPr>
          <a:xfrm rot="0">
            <a:off x="1028700" y="726850"/>
            <a:ext cx="15064171" cy="617304"/>
          </a:xfrm>
          <a:prstGeom prst="rect">
            <a:avLst/>
          </a:prstGeom>
        </p:spPr>
        <p:txBody>
          <a:bodyPr anchor="t" rtlCol="false" tIns="0" lIns="0" bIns="0" rIns="0">
            <a:spAutoFit/>
          </a:bodyPr>
          <a:lstStyle/>
          <a:p>
            <a:pPr algn="l" marL="0" indent="0" lvl="0">
              <a:lnSpc>
                <a:spcPts val="4175"/>
              </a:lnSpc>
            </a:pPr>
            <a:r>
              <a:rPr lang="en-US" b="true" sz="4217">
                <a:solidFill>
                  <a:srgbClr val="303030"/>
                </a:solidFill>
                <a:latin typeface="Codec Pro Bold"/>
                <a:ea typeface="Codec Pro Bold"/>
                <a:cs typeface="Codec Pro Bold"/>
                <a:sym typeface="Codec Pro Bold"/>
              </a:rPr>
              <a:t>III. Architecture de TensorFlow</a:t>
            </a:r>
          </a:p>
        </p:txBody>
      </p:sp>
      <p:sp>
        <p:nvSpPr>
          <p:cNvPr name="TextBox 10" id="10"/>
          <p:cNvSpPr txBox="true"/>
          <p:nvPr/>
        </p:nvSpPr>
        <p:spPr>
          <a:xfrm rot="0">
            <a:off x="1954587" y="2577979"/>
            <a:ext cx="14138283" cy="3765905"/>
          </a:xfrm>
          <a:prstGeom prst="rect">
            <a:avLst/>
          </a:prstGeom>
        </p:spPr>
        <p:txBody>
          <a:bodyPr anchor="t" rtlCol="false" tIns="0" lIns="0" bIns="0" rIns="0">
            <a:spAutoFit/>
          </a:bodyPr>
          <a:lstStyle/>
          <a:p>
            <a:pPr algn="just">
              <a:lnSpc>
                <a:spcPts val="4213"/>
              </a:lnSpc>
            </a:pPr>
            <a:r>
              <a:rPr lang="en-US" sz="2847">
                <a:solidFill>
                  <a:srgbClr val="303030"/>
                </a:solidFill>
                <a:latin typeface="Codec Pro"/>
                <a:ea typeface="Codec Pro"/>
                <a:cs typeface="Codec Pro"/>
                <a:sym typeface="Codec Pro"/>
              </a:rPr>
              <a:t>·API de haut niveau : Keras offre une interface simple et intuitive pour la création et l’entraînement rapide des modèles.</a:t>
            </a:r>
          </a:p>
          <a:p>
            <a:pPr algn="just">
              <a:lnSpc>
                <a:spcPts val="4213"/>
              </a:lnSpc>
            </a:pPr>
            <a:r>
              <a:rPr lang="en-US" sz="2847">
                <a:solidFill>
                  <a:srgbClr val="303030"/>
                </a:solidFill>
                <a:latin typeface="Codec Pro"/>
                <a:ea typeface="Codec Pro"/>
                <a:cs typeface="Codec Pro"/>
                <a:sym typeface="Codec Pro"/>
              </a:rPr>
              <a:t>·API de bas niveau : TensorFlow Core offre davantage de flexibilité et de contrôle, adaptée à des usages plus avancés.</a:t>
            </a:r>
          </a:p>
          <a:p>
            <a:pPr algn="just">
              <a:lnSpc>
                <a:spcPts val="4213"/>
              </a:lnSpc>
            </a:pPr>
            <a:r>
              <a:rPr lang="en-US" sz="2847">
                <a:solidFill>
                  <a:srgbClr val="303030"/>
                </a:solidFill>
                <a:latin typeface="Codec Pro"/>
                <a:ea typeface="Codec Pro"/>
                <a:cs typeface="Codec Pro"/>
                <a:sym typeface="Codec Pro"/>
              </a:rPr>
              <a:t>·Écosystème complémentaire : TensorFlow Extended (TFX) et TensorFlow Hub facilitent l’intégration et le déploiement des modèles.</a:t>
            </a:r>
          </a:p>
          <a:p>
            <a:pPr algn="just" marL="0" indent="0" lvl="0">
              <a:lnSpc>
                <a:spcPts val="4213"/>
              </a:lnSpc>
            </a:pPr>
          </a:p>
        </p:txBody>
      </p:sp>
      <p:sp>
        <p:nvSpPr>
          <p:cNvPr name="TextBox 11" id="11"/>
          <p:cNvSpPr txBox="true"/>
          <p:nvPr/>
        </p:nvSpPr>
        <p:spPr>
          <a:xfrm rot="0">
            <a:off x="1402730" y="1740947"/>
            <a:ext cx="15601651" cy="637006"/>
          </a:xfrm>
          <a:prstGeom prst="rect">
            <a:avLst/>
          </a:prstGeom>
        </p:spPr>
        <p:txBody>
          <a:bodyPr anchor="t" rtlCol="false" tIns="0" lIns="0" bIns="0" rIns="0">
            <a:spAutoFit/>
          </a:bodyPr>
          <a:lstStyle/>
          <a:p>
            <a:pPr algn="just" marL="0" indent="0" lvl="0">
              <a:lnSpc>
                <a:spcPts val="4805"/>
              </a:lnSpc>
            </a:pPr>
            <a:r>
              <a:rPr lang="en-US" b="true" sz="3247">
                <a:solidFill>
                  <a:srgbClr val="303030"/>
                </a:solidFill>
                <a:latin typeface="Codec Pro Bold"/>
                <a:ea typeface="Codec Pro Bold"/>
                <a:cs typeface="Codec Pro Bold"/>
                <a:sym typeface="Codec Pro Bold"/>
              </a:rPr>
              <a:t>1.     APIs : haut niveau (Keras), bas niveau (Core), et écosystème (TFX, TF Hub).</a:t>
            </a:r>
          </a:p>
        </p:txBody>
      </p:sp>
      <p:sp>
        <p:nvSpPr>
          <p:cNvPr name="TextBox 12" id="12"/>
          <p:cNvSpPr txBox="true"/>
          <p:nvPr/>
        </p:nvSpPr>
        <p:spPr>
          <a:xfrm rot="0">
            <a:off x="1954587" y="6790975"/>
            <a:ext cx="14138283" cy="3232505"/>
          </a:xfrm>
          <a:prstGeom prst="rect">
            <a:avLst/>
          </a:prstGeom>
        </p:spPr>
        <p:txBody>
          <a:bodyPr anchor="t" rtlCol="false" tIns="0" lIns="0" bIns="0" rIns="0">
            <a:spAutoFit/>
          </a:bodyPr>
          <a:lstStyle/>
          <a:p>
            <a:pPr algn="just">
              <a:lnSpc>
                <a:spcPts val="4213"/>
              </a:lnSpc>
            </a:pPr>
            <a:r>
              <a:rPr lang="en-US" sz="2847">
                <a:solidFill>
                  <a:srgbClr val="303030"/>
                </a:solidFill>
                <a:latin typeface="Codec Pro"/>
                <a:ea typeface="Codec Pro"/>
                <a:cs typeface="Codec Pro"/>
                <a:sym typeface="Codec Pro"/>
              </a:rPr>
              <a:t>TensorFlow 2.x introduit une exécution immédiate (Eager Execution) par défaut, simplifiant ainsi l’écriture et le débogage des codes. Elle améliore l’intégration de Keras et facilite l’utilisation des accélérations matérielles comme GPU et TPU.</a:t>
            </a:r>
          </a:p>
          <a:p>
            <a:pPr algn="just">
              <a:lnSpc>
                <a:spcPts val="4213"/>
              </a:lnSpc>
            </a:pPr>
          </a:p>
          <a:p>
            <a:pPr algn="just">
              <a:lnSpc>
                <a:spcPts val="4213"/>
              </a:lnSpc>
            </a:pPr>
          </a:p>
          <a:p>
            <a:pPr algn="just" marL="0" indent="0" lvl="0">
              <a:lnSpc>
                <a:spcPts val="4213"/>
              </a:lnSpc>
            </a:pPr>
          </a:p>
        </p:txBody>
      </p:sp>
      <p:sp>
        <p:nvSpPr>
          <p:cNvPr name="TextBox 13" id="13"/>
          <p:cNvSpPr txBox="true"/>
          <p:nvPr/>
        </p:nvSpPr>
        <p:spPr>
          <a:xfrm rot="0">
            <a:off x="1402730" y="5953943"/>
            <a:ext cx="15601651" cy="637006"/>
          </a:xfrm>
          <a:prstGeom prst="rect">
            <a:avLst/>
          </a:prstGeom>
        </p:spPr>
        <p:txBody>
          <a:bodyPr anchor="t" rtlCol="false" tIns="0" lIns="0" bIns="0" rIns="0">
            <a:spAutoFit/>
          </a:bodyPr>
          <a:lstStyle/>
          <a:p>
            <a:pPr algn="just" marL="0" indent="0" lvl="0">
              <a:lnSpc>
                <a:spcPts val="4805"/>
              </a:lnSpc>
            </a:pPr>
            <a:r>
              <a:rPr lang="en-US" b="true" sz="3247">
                <a:solidFill>
                  <a:srgbClr val="303030"/>
                </a:solidFill>
                <a:latin typeface="Codec Pro Bold"/>
                <a:ea typeface="Codec Pro Bold"/>
                <a:cs typeface="Codec Pro Bold"/>
                <a:sym typeface="Codec Pro Bold"/>
              </a:rPr>
              <a:t>2.     Nouveautés principales de TensorFlow 2.x.</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028731" y="1042988"/>
            <a:ext cx="14099939"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17259300" y="228841"/>
            <a:ext cx="870158" cy="762063"/>
            <a:chOff x="0" y="0"/>
            <a:chExt cx="1160210" cy="1016084"/>
          </a:xfrm>
        </p:grpSpPr>
        <p:grpSp>
          <p:nvGrpSpPr>
            <p:cNvPr name="Group 4" id="4"/>
            <p:cNvGrpSpPr/>
            <p:nvPr/>
          </p:nvGrpSpPr>
          <p:grpSpPr>
            <a:xfrm rot="0">
              <a:off x="0" y="0"/>
              <a:ext cx="1160210" cy="1016084"/>
              <a:chOff x="0" y="0"/>
              <a:chExt cx="229177" cy="200708"/>
            </a:xfrm>
          </p:grpSpPr>
          <p:sp>
            <p:nvSpPr>
              <p:cNvPr name="Freeform 5" id="5"/>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6" id="6"/>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7" id="7"/>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09</a:t>
              </a:r>
            </a:p>
          </p:txBody>
        </p:sp>
      </p:grpSp>
      <p:sp>
        <p:nvSpPr>
          <p:cNvPr name="TextBox 8" id="8"/>
          <p:cNvSpPr txBox="true"/>
          <p:nvPr/>
        </p:nvSpPr>
        <p:spPr>
          <a:xfrm rot="0">
            <a:off x="1028700" y="393683"/>
            <a:ext cx="14363253" cy="597220"/>
          </a:xfrm>
          <a:prstGeom prst="rect">
            <a:avLst/>
          </a:prstGeom>
        </p:spPr>
        <p:txBody>
          <a:bodyPr anchor="t" rtlCol="false" tIns="0" lIns="0" bIns="0" rIns="0">
            <a:spAutoFit/>
          </a:bodyPr>
          <a:lstStyle/>
          <a:p>
            <a:pPr algn="l" marL="0" indent="0" lvl="0">
              <a:lnSpc>
                <a:spcPts val="3981"/>
              </a:lnSpc>
            </a:pPr>
            <a:r>
              <a:rPr lang="en-US" b="true" sz="4021">
                <a:solidFill>
                  <a:srgbClr val="303030"/>
                </a:solidFill>
                <a:latin typeface="Codec Pro Bold"/>
                <a:ea typeface="Codec Pro Bold"/>
                <a:cs typeface="Codec Pro Bold"/>
                <a:sym typeface="Codec Pro Bold"/>
              </a:rPr>
              <a:t>IV. Applications en Data Mining</a:t>
            </a:r>
          </a:p>
        </p:txBody>
      </p:sp>
      <p:sp>
        <p:nvSpPr>
          <p:cNvPr name="TextBox 9" id="9"/>
          <p:cNvSpPr txBox="true"/>
          <p:nvPr/>
        </p:nvSpPr>
        <p:spPr>
          <a:xfrm rot="0">
            <a:off x="834944" y="2034490"/>
            <a:ext cx="17053223" cy="8449896"/>
          </a:xfrm>
          <a:prstGeom prst="rect">
            <a:avLst/>
          </a:prstGeom>
        </p:spPr>
        <p:txBody>
          <a:bodyPr anchor="t" rtlCol="false" tIns="0" lIns="0" bIns="0" rIns="0">
            <a:spAutoFit/>
          </a:bodyPr>
          <a:lstStyle/>
          <a:p>
            <a:pPr algn="just" marL="606971" indent="-303486" lvl="1">
              <a:lnSpc>
                <a:spcPts val="3964"/>
              </a:lnSpc>
              <a:buFont typeface="Arial"/>
              <a:buChar char="•"/>
            </a:pPr>
            <a:r>
              <a:rPr lang="en-US" b="true" sz="2811">
                <a:solidFill>
                  <a:srgbClr val="004AAD"/>
                </a:solidFill>
                <a:latin typeface="Codec Pro Bold"/>
                <a:ea typeface="Codec Pro Bold"/>
                <a:cs typeface="Codec Pro Bold"/>
                <a:sym typeface="Codec Pro Bold"/>
              </a:rPr>
              <a:t>Prétraitement des données </a:t>
            </a:r>
            <a:r>
              <a:rPr lang="en-US" b="true" sz="2811">
                <a:solidFill>
                  <a:srgbClr val="303030"/>
                </a:solidFill>
                <a:latin typeface="Codec Pro Bold"/>
                <a:ea typeface="Codec Pro Bold"/>
                <a:cs typeface="Codec Pro Bold"/>
                <a:sym typeface="Codec Pro Bold"/>
              </a:rPr>
              <a:t>:</a:t>
            </a:r>
            <a:r>
              <a:rPr lang="en-US" sz="2811">
                <a:solidFill>
                  <a:srgbClr val="303030"/>
                </a:solidFill>
                <a:latin typeface="Codec Pro"/>
                <a:ea typeface="Codec Pro"/>
                <a:cs typeface="Codec Pro"/>
                <a:sym typeface="Codec Pro"/>
              </a:rPr>
              <a:t> Cette phase inclut le nettoyage des données (suppression ou imputation des valeurs manquantes), la normalisation (mise à l’échelle des variables numériques), l’encodage des variables catégorielles (One-Hot Encoding) et parfois l’augmentation des données.</a:t>
            </a:r>
          </a:p>
          <a:p>
            <a:pPr algn="just" marL="606971" indent="-303486" lvl="1">
              <a:lnSpc>
                <a:spcPts val="3964"/>
              </a:lnSpc>
              <a:buFont typeface="Arial"/>
              <a:buChar char="•"/>
            </a:pPr>
            <a:r>
              <a:rPr lang="en-US" b="true" sz="2811">
                <a:solidFill>
                  <a:srgbClr val="004AAD"/>
                </a:solidFill>
                <a:latin typeface="Codec Pro Bold"/>
                <a:ea typeface="Codec Pro Bold"/>
                <a:cs typeface="Codec Pro Bold"/>
                <a:sym typeface="Codec Pro Bold"/>
              </a:rPr>
              <a:t>Extraction des caractéristiques</a:t>
            </a:r>
            <a:r>
              <a:rPr lang="en-US" b="true" sz="2811">
                <a:solidFill>
                  <a:srgbClr val="303030"/>
                </a:solidFill>
                <a:latin typeface="Codec Pro Bold"/>
                <a:ea typeface="Codec Pro Bold"/>
                <a:cs typeface="Codec Pro Bold"/>
                <a:sym typeface="Codec Pro Bold"/>
              </a:rPr>
              <a:t> :</a:t>
            </a:r>
            <a:r>
              <a:rPr lang="en-US" sz="2811">
                <a:solidFill>
                  <a:srgbClr val="303030"/>
                </a:solidFill>
                <a:latin typeface="Codec Pro"/>
                <a:ea typeface="Codec Pro"/>
                <a:cs typeface="Codec Pro"/>
                <a:sym typeface="Codec Pro"/>
              </a:rPr>
              <a:t> Sélectionner les variables les plus pertinentes (feature selection) en utilisant des méthodes statistiques ou des modèles préliminaires, puis transformer les données (feature engineering) pour améliorer les performances.</a:t>
            </a:r>
          </a:p>
          <a:p>
            <a:pPr algn="just" marL="606971" indent="-303486" lvl="1">
              <a:lnSpc>
                <a:spcPts val="3964"/>
              </a:lnSpc>
              <a:buFont typeface="Arial"/>
              <a:buChar char="•"/>
            </a:pPr>
            <a:r>
              <a:rPr lang="en-US" b="true" sz="2811">
                <a:solidFill>
                  <a:srgbClr val="004AAD"/>
                </a:solidFill>
                <a:latin typeface="Codec Pro Bold"/>
                <a:ea typeface="Codec Pro Bold"/>
                <a:cs typeface="Codec Pro Bold"/>
                <a:sym typeface="Codec Pro Bold"/>
              </a:rPr>
              <a:t>Modélisation</a:t>
            </a:r>
            <a:r>
              <a:rPr lang="en-US" b="true" sz="2811">
                <a:solidFill>
                  <a:srgbClr val="303030"/>
                </a:solidFill>
                <a:latin typeface="Codec Pro Bold"/>
                <a:ea typeface="Codec Pro Bold"/>
                <a:cs typeface="Codec Pro Bold"/>
                <a:sym typeface="Codec Pro Bold"/>
              </a:rPr>
              <a:t> : </a:t>
            </a:r>
            <a:r>
              <a:rPr lang="en-US" sz="2811">
                <a:solidFill>
                  <a:srgbClr val="303030"/>
                </a:solidFill>
                <a:latin typeface="Codec Pro"/>
                <a:ea typeface="Codec Pro"/>
                <a:cs typeface="Codec Pro"/>
                <a:sym typeface="Codec Pro"/>
              </a:rPr>
              <a:t>Construire des modèles supervisés (régression, classification) ou non supervisés (clustering, détection d’anomalies). TensorFlow propose des API facilitant la définition de réseaux neuronaux profonds (MLP, CNN, RNN) selon le problème à résoudre.</a:t>
            </a:r>
          </a:p>
          <a:p>
            <a:pPr algn="just" marL="606971" indent="-303486" lvl="1">
              <a:lnSpc>
                <a:spcPts val="3964"/>
              </a:lnSpc>
              <a:buFont typeface="Arial"/>
              <a:buChar char="•"/>
            </a:pPr>
            <a:r>
              <a:rPr lang="en-US" b="true" sz="2811">
                <a:solidFill>
                  <a:srgbClr val="004AAD"/>
                </a:solidFill>
                <a:latin typeface="Codec Pro Bold"/>
                <a:ea typeface="Codec Pro Bold"/>
                <a:cs typeface="Codec Pro Bold"/>
                <a:sym typeface="Codec Pro Bold"/>
              </a:rPr>
              <a:t>Entraînement et optimisation</a:t>
            </a:r>
            <a:r>
              <a:rPr lang="en-US" b="true" sz="2811">
                <a:solidFill>
                  <a:srgbClr val="303030"/>
                </a:solidFill>
                <a:latin typeface="Codec Pro Bold"/>
                <a:ea typeface="Codec Pro Bold"/>
                <a:cs typeface="Codec Pro Bold"/>
                <a:sym typeface="Codec Pro Bold"/>
              </a:rPr>
              <a:t> :</a:t>
            </a:r>
            <a:r>
              <a:rPr lang="en-US" sz="2811">
                <a:solidFill>
                  <a:srgbClr val="303030"/>
                </a:solidFill>
                <a:latin typeface="Codec Pro"/>
                <a:ea typeface="Codec Pro"/>
                <a:cs typeface="Codec Pro"/>
                <a:sym typeface="Codec Pro"/>
              </a:rPr>
              <a:t> Ajuster les paramètres du modèle avec des algorithmes d’optimisation (par ex. Adam, SGD), régler l’apprentissage (learning rate schedules) et contrôler l’overfitting (early stopping, régularisation).</a:t>
            </a:r>
          </a:p>
          <a:p>
            <a:pPr algn="just" marL="606971" indent="-303486" lvl="1">
              <a:lnSpc>
                <a:spcPts val="3964"/>
              </a:lnSpc>
              <a:buFont typeface="Arial"/>
              <a:buChar char="•"/>
            </a:pPr>
            <a:r>
              <a:rPr lang="en-US" b="true" sz="2811">
                <a:solidFill>
                  <a:srgbClr val="004AAD"/>
                </a:solidFill>
                <a:latin typeface="Codec Pro Bold"/>
                <a:ea typeface="Codec Pro Bold"/>
                <a:cs typeface="Codec Pro Bold"/>
                <a:sym typeface="Codec Pro Bold"/>
              </a:rPr>
              <a:t>Validation et évaluation</a:t>
            </a:r>
            <a:r>
              <a:rPr lang="en-US" b="true" sz="2811">
                <a:solidFill>
                  <a:srgbClr val="303030"/>
                </a:solidFill>
                <a:latin typeface="Codec Pro Bold"/>
                <a:ea typeface="Codec Pro Bold"/>
                <a:cs typeface="Codec Pro Bold"/>
                <a:sym typeface="Codec Pro Bold"/>
              </a:rPr>
              <a:t> : </a:t>
            </a:r>
            <a:r>
              <a:rPr lang="en-US" sz="2811">
                <a:solidFill>
                  <a:srgbClr val="303030"/>
                </a:solidFill>
                <a:latin typeface="Codec Pro"/>
                <a:ea typeface="Codec Pro"/>
                <a:cs typeface="Codec Pro"/>
                <a:sym typeface="Codec Pro"/>
              </a:rPr>
              <a:t>Utiliser la validation croisée, générer des métriques de performance (accuracy, f1-score, AUC) et interpréter les résultats avec TensorBoard ou d’autres outils de visualisation.</a:t>
            </a:r>
          </a:p>
          <a:p>
            <a:pPr algn="just" marL="0" indent="0" lvl="0">
              <a:lnSpc>
                <a:spcPts val="3964"/>
              </a:lnSpc>
            </a:pPr>
          </a:p>
        </p:txBody>
      </p:sp>
      <p:sp>
        <p:nvSpPr>
          <p:cNvPr name="TextBox 10" id="10"/>
          <p:cNvSpPr txBox="true"/>
          <p:nvPr/>
        </p:nvSpPr>
        <p:spPr>
          <a:xfrm rot="0">
            <a:off x="1056415" y="1414489"/>
            <a:ext cx="13608409" cy="477126"/>
          </a:xfrm>
          <a:prstGeom prst="rect">
            <a:avLst/>
          </a:prstGeom>
        </p:spPr>
        <p:txBody>
          <a:bodyPr anchor="t" rtlCol="false" tIns="0" lIns="0" bIns="0" rIns="0">
            <a:spAutoFit/>
          </a:bodyPr>
          <a:lstStyle/>
          <a:p>
            <a:pPr algn="just" marL="0" indent="0" lvl="0">
              <a:lnSpc>
                <a:spcPts val="3214"/>
              </a:lnSpc>
            </a:pPr>
            <a:r>
              <a:rPr lang="en-US" b="true" sz="3247">
                <a:solidFill>
                  <a:srgbClr val="303030"/>
                </a:solidFill>
                <a:latin typeface="Codec Pro Bold"/>
                <a:ea typeface="Codec Pro Bold"/>
                <a:cs typeface="Codec Pro Bold"/>
                <a:sym typeface="Codec Pro Bold"/>
              </a:rPr>
              <a:t>1.     Étapes clés : prétraitement, extraction, modélisation, validation.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31" y="1696040"/>
            <a:ext cx="14788008" cy="0"/>
          </a:xfrm>
          <a:prstGeom prst="line">
            <a:avLst/>
          </a:prstGeom>
          <a:ln cap="flat" w="28575">
            <a:solidFill>
              <a:srgbClr val="000000"/>
            </a:solidFill>
            <a:prstDash val="solid"/>
            <a:headEnd type="none" len="sm" w="sm"/>
            <a:tailEnd type="none" len="sm" w="sm"/>
          </a:ln>
        </p:spPr>
      </p:sp>
      <p:sp>
        <p:nvSpPr>
          <p:cNvPr name="Freeform 3" id="3"/>
          <p:cNvSpPr/>
          <p:nvPr/>
        </p:nvSpPr>
        <p:spPr>
          <a:xfrm flipH="false" flipV="false" rot="0">
            <a:off x="0" y="8877269"/>
            <a:ext cx="18288000" cy="1409731"/>
          </a:xfrm>
          <a:custGeom>
            <a:avLst/>
            <a:gdLst/>
            <a:ahLst/>
            <a:cxnLst/>
            <a:rect r="r" b="b" t="t" l="l"/>
            <a:pathLst>
              <a:path h="1409731" w="18288000">
                <a:moveTo>
                  <a:pt x="0" y="0"/>
                </a:moveTo>
                <a:lnTo>
                  <a:pt x="18288000" y="0"/>
                </a:lnTo>
                <a:lnTo>
                  <a:pt x="18288000" y="1409731"/>
                </a:lnTo>
                <a:lnTo>
                  <a:pt x="0" y="1409731"/>
                </a:lnTo>
                <a:lnTo>
                  <a:pt x="0" y="0"/>
                </a:lnTo>
                <a:close/>
              </a:path>
            </a:pathLst>
          </a:custGeom>
          <a:blipFill>
            <a:blip r:embed="rId2">
              <a:alphaModFix amt="31999"/>
            </a:blip>
            <a:stretch>
              <a:fillRect l="0" t="-629713" r="0" b="0"/>
            </a:stretch>
          </a:blipFill>
        </p:spPr>
      </p:sp>
      <p:grpSp>
        <p:nvGrpSpPr>
          <p:cNvPr name="Group 4" id="4"/>
          <p:cNvGrpSpPr/>
          <p:nvPr/>
        </p:nvGrpSpPr>
        <p:grpSpPr>
          <a:xfrm rot="0">
            <a:off x="16389111" y="8496237"/>
            <a:ext cx="870158" cy="762063"/>
            <a:chOff x="0" y="0"/>
            <a:chExt cx="1160210" cy="1016084"/>
          </a:xfrm>
        </p:grpSpPr>
        <p:grpSp>
          <p:nvGrpSpPr>
            <p:cNvPr name="Group 5" id="5"/>
            <p:cNvGrpSpPr/>
            <p:nvPr/>
          </p:nvGrpSpPr>
          <p:grpSpPr>
            <a:xfrm rot="0">
              <a:off x="0" y="0"/>
              <a:ext cx="1160210" cy="1016084"/>
              <a:chOff x="0" y="0"/>
              <a:chExt cx="229177" cy="200708"/>
            </a:xfrm>
          </p:grpSpPr>
          <p:sp>
            <p:nvSpPr>
              <p:cNvPr name="Freeform 6" id="6"/>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7" id="7"/>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10</a:t>
              </a:r>
            </a:p>
          </p:txBody>
        </p:sp>
      </p:grpSp>
      <p:sp>
        <p:nvSpPr>
          <p:cNvPr name="TextBox 9" id="9"/>
          <p:cNvSpPr txBox="true"/>
          <p:nvPr/>
        </p:nvSpPr>
        <p:spPr>
          <a:xfrm rot="0">
            <a:off x="1028700" y="803050"/>
            <a:ext cx="15064171" cy="617304"/>
          </a:xfrm>
          <a:prstGeom prst="rect">
            <a:avLst/>
          </a:prstGeom>
        </p:spPr>
        <p:txBody>
          <a:bodyPr anchor="t" rtlCol="false" tIns="0" lIns="0" bIns="0" rIns="0">
            <a:spAutoFit/>
          </a:bodyPr>
          <a:lstStyle/>
          <a:p>
            <a:pPr algn="l" marL="0" indent="0" lvl="0">
              <a:lnSpc>
                <a:spcPts val="4175"/>
              </a:lnSpc>
            </a:pPr>
            <a:r>
              <a:rPr lang="en-US" b="true" sz="4217">
                <a:solidFill>
                  <a:srgbClr val="303030"/>
                </a:solidFill>
                <a:latin typeface="Codec Pro Bold"/>
                <a:ea typeface="Codec Pro Bold"/>
                <a:cs typeface="Codec Pro Bold"/>
                <a:sym typeface="Codec Pro Bold"/>
              </a:rPr>
              <a:t>V. Exemples pratiques</a:t>
            </a:r>
          </a:p>
        </p:txBody>
      </p:sp>
      <p:sp>
        <p:nvSpPr>
          <p:cNvPr name="TextBox 10" id="10"/>
          <p:cNvSpPr txBox="true"/>
          <p:nvPr/>
        </p:nvSpPr>
        <p:spPr>
          <a:xfrm rot="0">
            <a:off x="1809470" y="3176681"/>
            <a:ext cx="14783238" cy="1958179"/>
          </a:xfrm>
          <a:prstGeom prst="rect">
            <a:avLst/>
          </a:prstGeom>
        </p:spPr>
        <p:txBody>
          <a:bodyPr anchor="t" rtlCol="false" tIns="0" lIns="0" bIns="0" rIns="0">
            <a:spAutoFit/>
          </a:bodyPr>
          <a:lstStyle/>
          <a:p>
            <a:pPr algn="just">
              <a:lnSpc>
                <a:spcPts val="3810"/>
              </a:lnSpc>
            </a:pPr>
            <a:r>
              <a:rPr lang="en-US" sz="2977">
                <a:solidFill>
                  <a:srgbClr val="303030"/>
                </a:solidFill>
                <a:latin typeface="Codec Pro"/>
                <a:ea typeface="Codec Pro"/>
                <a:cs typeface="Codec Pro"/>
                <a:sym typeface="Codec Pro"/>
              </a:rPr>
              <a:t>Utilisation des réseaux neuronaux convolutifs (CNN) pour classer des images. Exemple classique : Reconnaissance de chiffres manuscrits avec la base de données MNIST, en utilisant Keras intégré à TensorFlow.</a:t>
            </a:r>
          </a:p>
          <a:p>
            <a:pPr algn="just" marL="0" indent="0" lvl="0">
              <a:lnSpc>
                <a:spcPts val="3810"/>
              </a:lnSpc>
            </a:pPr>
          </a:p>
        </p:txBody>
      </p:sp>
      <p:sp>
        <p:nvSpPr>
          <p:cNvPr name="TextBox 11" id="11"/>
          <p:cNvSpPr txBox="true"/>
          <p:nvPr/>
        </p:nvSpPr>
        <p:spPr>
          <a:xfrm rot="0">
            <a:off x="1232439" y="2484648"/>
            <a:ext cx="16313361" cy="499326"/>
          </a:xfrm>
          <a:prstGeom prst="rect">
            <a:avLst/>
          </a:prstGeom>
        </p:spPr>
        <p:txBody>
          <a:bodyPr anchor="t" rtlCol="false" tIns="0" lIns="0" bIns="0" rIns="0">
            <a:spAutoFit/>
          </a:bodyPr>
          <a:lstStyle/>
          <a:p>
            <a:pPr algn="just" marL="0" indent="0" lvl="0">
              <a:lnSpc>
                <a:spcPts val="3361"/>
              </a:lnSpc>
            </a:pPr>
            <a:r>
              <a:rPr lang="en-US" b="true" sz="3395">
                <a:solidFill>
                  <a:srgbClr val="303030"/>
                </a:solidFill>
                <a:latin typeface="Codec Pro Bold"/>
                <a:ea typeface="Codec Pro Bold"/>
                <a:cs typeface="Codec Pro Bold"/>
                <a:sym typeface="Codec Pro Bold"/>
              </a:rPr>
              <a:t>1.     Classification d'images (CNN).</a:t>
            </a:r>
          </a:p>
        </p:txBody>
      </p:sp>
      <p:sp>
        <p:nvSpPr>
          <p:cNvPr name="TextBox 12" id="12"/>
          <p:cNvSpPr txBox="true"/>
          <p:nvPr/>
        </p:nvSpPr>
        <p:spPr>
          <a:xfrm rot="0">
            <a:off x="1935228" y="5590867"/>
            <a:ext cx="14783238" cy="2140574"/>
          </a:xfrm>
          <a:prstGeom prst="rect">
            <a:avLst/>
          </a:prstGeom>
        </p:spPr>
        <p:txBody>
          <a:bodyPr anchor="t" rtlCol="false" tIns="0" lIns="0" bIns="0" rIns="0">
            <a:spAutoFit/>
          </a:bodyPr>
          <a:lstStyle/>
          <a:p>
            <a:pPr algn="just">
              <a:lnSpc>
                <a:spcPts val="4167"/>
              </a:lnSpc>
            </a:pPr>
            <a:r>
              <a:rPr lang="en-US" sz="2977">
                <a:solidFill>
                  <a:srgbClr val="303030"/>
                </a:solidFill>
                <a:latin typeface="Codec Pro"/>
                <a:ea typeface="Codec Pro"/>
                <a:cs typeface="Codec Pro"/>
                <a:sym typeface="Codec Pro"/>
              </a:rPr>
              <a:t>Application de TensorFlow pour prédire des valeurs continues, comme le prix des maisons (régression linéaire ou réseaux de neurones pour des prédictions avancées).</a:t>
            </a:r>
          </a:p>
          <a:p>
            <a:pPr algn="just">
              <a:lnSpc>
                <a:spcPts val="4167"/>
              </a:lnSpc>
            </a:pPr>
          </a:p>
        </p:txBody>
      </p:sp>
      <p:sp>
        <p:nvSpPr>
          <p:cNvPr name="TextBox 13" id="13"/>
          <p:cNvSpPr txBox="true"/>
          <p:nvPr/>
        </p:nvSpPr>
        <p:spPr>
          <a:xfrm rot="0">
            <a:off x="1232439" y="4928587"/>
            <a:ext cx="16313361" cy="499326"/>
          </a:xfrm>
          <a:prstGeom prst="rect">
            <a:avLst/>
          </a:prstGeom>
        </p:spPr>
        <p:txBody>
          <a:bodyPr anchor="t" rtlCol="false" tIns="0" lIns="0" bIns="0" rIns="0">
            <a:spAutoFit/>
          </a:bodyPr>
          <a:lstStyle/>
          <a:p>
            <a:pPr algn="just" marL="0" indent="0" lvl="0">
              <a:lnSpc>
                <a:spcPts val="3361"/>
              </a:lnSpc>
            </a:pPr>
            <a:r>
              <a:rPr lang="en-US" b="true" sz="3395">
                <a:solidFill>
                  <a:srgbClr val="303030"/>
                </a:solidFill>
                <a:latin typeface="Codec Pro Bold"/>
                <a:ea typeface="Codec Pro Bold"/>
                <a:cs typeface="Codec Pro Bold"/>
                <a:sym typeface="Codec Pro Bold"/>
              </a:rPr>
              <a:t>2.    Analyse prédictive (régression).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028729" y="1124540"/>
            <a:ext cx="13823768"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17053526" y="9258300"/>
            <a:ext cx="870158" cy="762063"/>
            <a:chOff x="0" y="0"/>
            <a:chExt cx="1160210" cy="1016084"/>
          </a:xfrm>
        </p:grpSpPr>
        <p:grpSp>
          <p:nvGrpSpPr>
            <p:cNvPr name="Group 4" id="4"/>
            <p:cNvGrpSpPr/>
            <p:nvPr/>
          </p:nvGrpSpPr>
          <p:grpSpPr>
            <a:xfrm rot="0">
              <a:off x="0" y="0"/>
              <a:ext cx="1160210" cy="1016084"/>
              <a:chOff x="0" y="0"/>
              <a:chExt cx="229177" cy="200708"/>
            </a:xfrm>
          </p:grpSpPr>
          <p:sp>
            <p:nvSpPr>
              <p:cNvPr name="Freeform 5" id="5"/>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6" id="6"/>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7" id="7"/>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11</a:t>
              </a:r>
            </a:p>
          </p:txBody>
        </p:sp>
      </p:grpSp>
      <p:sp>
        <p:nvSpPr>
          <p:cNvPr name="TextBox 8" id="8"/>
          <p:cNvSpPr txBox="true"/>
          <p:nvPr/>
        </p:nvSpPr>
        <p:spPr>
          <a:xfrm rot="0">
            <a:off x="1028700" y="281494"/>
            <a:ext cx="14081924" cy="585336"/>
          </a:xfrm>
          <a:prstGeom prst="rect">
            <a:avLst/>
          </a:prstGeom>
        </p:spPr>
        <p:txBody>
          <a:bodyPr anchor="t" rtlCol="false" tIns="0" lIns="0" bIns="0" rIns="0">
            <a:spAutoFit/>
          </a:bodyPr>
          <a:lstStyle/>
          <a:p>
            <a:pPr algn="l" marL="0" indent="0" lvl="0">
              <a:lnSpc>
                <a:spcPts val="3903"/>
              </a:lnSpc>
            </a:pPr>
            <a:r>
              <a:rPr lang="en-US" b="true" sz="3942">
                <a:solidFill>
                  <a:srgbClr val="303030"/>
                </a:solidFill>
                <a:latin typeface="Codec Pro Bold"/>
                <a:ea typeface="Codec Pro Bold"/>
                <a:cs typeface="Codec Pro Bold"/>
                <a:sym typeface="Codec Pro Bold"/>
              </a:rPr>
              <a:t>VI. Évolutions récentes</a:t>
            </a:r>
          </a:p>
        </p:txBody>
      </p:sp>
      <p:sp>
        <p:nvSpPr>
          <p:cNvPr name="TextBox 9" id="9"/>
          <p:cNvSpPr txBox="true"/>
          <p:nvPr/>
        </p:nvSpPr>
        <p:spPr>
          <a:xfrm rot="0">
            <a:off x="1954223" y="1895827"/>
            <a:ext cx="14138283" cy="3247673"/>
          </a:xfrm>
          <a:prstGeom prst="rect">
            <a:avLst/>
          </a:prstGeom>
        </p:spPr>
        <p:txBody>
          <a:bodyPr anchor="t" rtlCol="false" tIns="0" lIns="0" bIns="0" rIns="0">
            <a:spAutoFit/>
          </a:bodyPr>
          <a:lstStyle/>
          <a:p>
            <a:pPr algn="just">
              <a:lnSpc>
                <a:spcPts val="3644"/>
              </a:lnSpc>
            </a:pPr>
            <a:r>
              <a:rPr lang="en-US" sz="2847">
                <a:solidFill>
                  <a:srgbClr val="303030"/>
                </a:solidFill>
                <a:latin typeface="Codec Pro"/>
                <a:ea typeface="Codec Pro"/>
                <a:cs typeface="Codec Pro"/>
                <a:sym typeface="Codec Pro"/>
              </a:rPr>
              <a:t>TensorFlow Decision Forests est une extension qui permet d’entraîner et d’utiliser des modèles à base d’arbres de décision dans l’environnement TensorFlow. Ces modèles incluent :</a:t>
            </a:r>
          </a:p>
          <a:p>
            <a:pPr algn="just">
              <a:lnSpc>
                <a:spcPts val="3644"/>
              </a:lnSpc>
            </a:pPr>
            <a:r>
              <a:rPr lang="en-US" sz="2847">
                <a:solidFill>
                  <a:srgbClr val="303030"/>
                </a:solidFill>
                <a:latin typeface="Codec Pro"/>
                <a:ea typeface="Codec Pro"/>
                <a:cs typeface="Codec Pro"/>
                <a:sym typeface="Codec Pro"/>
              </a:rPr>
              <a:t>·      Forêts aléatoires (Random Forests)</a:t>
            </a:r>
          </a:p>
          <a:p>
            <a:pPr algn="just">
              <a:lnSpc>
                <a:spcPts val="3644"/>
              </a:lnSpc>
            </a:pPr>
            <a:r>
              <a:rPr lang="en-US" sz="2847">
                <a:solidFill>
                  <a:srgbClr val="303030"/>
                </a:solidFill>
                <a:latin typeface="Codec Pro"/>
                <a:ea typeface="Codec Pro"/>
                <a:cs typeface="Codec Pro"/>
                <a:sym typeface="Codec Pro"/>
              </a:rPr>
              <a:t>·      Boosted Trees (Gradient Boosting)</a:t>
            </a:r>
          </a:p>
          <a:p>
            <a:pPr algn="just">
              <a:lnSpc>
                <a:spcPts val="3644"/>
              </a:lnSpc>
            </a:pPr>
            <a:r>
              <a:rPr lang="en-US" sz="2847">
                <a:solidFill>
                  <a:srgbClr val="303030"/>
                </a:solidFill>
                <a:latin typeface="Codec Pro"/>
                <a:ea typeface="Codec Pro"/>
                <a:cs typeface="Codec Pro"/>
                <a:sym typeface="Codec Pro"/>
              </a:rPr>
              <a:t>·      Cartes de décision (Decision Trees)</a:t>
            </a:r>
          </a:p>
          <a:p>
            <a:pPr algn="just" marL="0" indent="0" lvl="0">
              <a:lnSpc>
                <a:spcPts val="3644"/>
              </a:lnSpc>
            </a:pPr>
          </a:p>
        </p:txBody>
      </p:sp>
      <p:sp>
        <p:nvSpPr>
          <p:cNvPr name="TextBox 10" id="10"/>
          <p:cNvSpPr txBox="true"/>
          <p:nvPr/>
        </p:nvSpPr>
        <p:spPr>
          <a:xfrm rot="0">
            <a:off x="1222539" y="1405527"/>
            <a:ext cx="15601651" cy="477126"/>
          </a:xfrm>
          <a:prstGeom prst="rect">
            <a:avLst/>
          </a:prstGeom>
        </p:spPr>
        <p:txBody>
          <a:bodyPr anchor="t" rtlCol="false" tIns="0" lIns="0" bIns="0" rIns="0">
            <a:spAutoFit/>
          </a:bodyPr>
          <a:lstStyle/>
          <a:p>
            <a:pPr algn="just" marL="0" indent="0" lvl="0">
              <a:lnSpc>
                <a:spcPts val="3214"/>
              </a:lnSpc>
            </a:pPr>
            <a:r>
              <a:rPr lang="en-US" b="true" sz="3247">
                <a:solidFill>
                  <a:srgbClr val="303030"/>
                </a:solidFill>
                <a:latin typeface="Codec Pro Bold"/>
                <a:ea typeface="Codec Pro Bold"/>
                <a:cs typeface="Codec Pro Bold"/>
                <a:sym typeface="Codec Pro Bold"/>
              </a:rPr>
              <a:t>1.     TensorFlow Decision Forests.</a:t>
            </a:r>
          </a:p>
        </p:txBody>
      </p:sp>
      <p:sp>
        <p:nvSpPr>
          <p:cNvPr name="TextBox 11" id="11"/>
          <p:cNvSpPr txBox="true"/>
          <p:nvPr/>
        </p:nvSpPr>
        <p:spPr>
          <a:xfrm rot="0">
            <a:off x="1916123" y="5444481"/>
            <a:ext cx="15305077" cy="4575882"/>
          </a:xfrm>
          <a:prstGeom prst="rect">
            <a:avLst/>
          </a:prstGeom>
        </p:spPr>
        <p:txBody>
          <a:bodyPr anchor="t" rtlCol="false" tIns="0" lIns="0" bIns="0" rIns="0">
            <a:spAutoFit/>
          </a:bodyPr>
          <a:lstStyle/>
          <a:p>
            <a:pPr algn="just">
              <a:lnSpc>
                <a:spcPts val="3986"/>
              </a:lnSpc>
            </a:pPr>
            <a:r>
              <a:rPr lang="en-US" sz="2847">
                <a:solidFill>
                  <a:srgbClr val="303030"/>
                </a:solidFill>
                <a:latin typeface="Codec Pro"/>
                <a:ea typeface="Codec Pro"/>
                <a:cs typeface="Codec Pro"/>
                <a:sym typeface="Codec Pro"/>
              </a:rPr>
              <a:t>·      Fonctionne bien avec des données tabulaires (non-images).</a:t>
            </a:r>
          </a:p>
          <a:p>
            <a:pPr algn="just">
              <a:lnSpc>
                <a:spcPts val="3986"/>
              </a:lnSpc>
            </a:pPr>
            <a:r>
              <a:rPr lang="en-US" sz="2847">
                <a:solidFill>
                  <a:srgbClr val="303030"/>
                </a:solidFill>
                <a:latin typeface="Codec Pro"/>
                <a:ea typeface="Codec Pro"/>
                <a:cs typeface="Codec Pro"/>
                <a:sym typeface="Codec Pro"/>
              </a:rPr>
              <a:t>·      Nécessite moins de réglages que les réseaux de neurones.</a:t>
            </a:r>
          </a:p>
          <a:p>
            <a:pPr algn="just">
              <a:lnSpc>
                <a:spcPts val="3986"/>
              </a:lnSpc>
            </a:pPr>
            <a:r>
              <a:rPr lang="en-US" sz="2847">
                <a:solidFill>
                  <a:srgbClr val="303030"/>
                </a:solidFill>
                <a:latin typeface="Codec Pro"/>
                <a:ea typeface="Codec Pro"/>
                <a:cs typeface="Codec Pro"/>
                <a:sym typeface="Codec Pro"/>
              </a:rPr>
              <a:t>·      Donne des résultats facilement interprétables.</a:t>
            </a:r>
          </a:p>
          <a:p>
            <a:pPr algn="just">
              <a:lnSpc>
                <a:spcPts val="3986"/>
              </a:lnSpc>
            </a:pPr>
            <a:r>
              <a:rPr lang="en-US" sz="2847">
                <a:solidFill>
                  <a:srgbClr val="303030"/>
                </a:solidFill>
                <a:latin typeface="Codec Pro"/>
                <a:ea typeface="Codec Pro"/>
                <a:cs typeface="Codec Pro"/>
                <a:sym typeface="Codec Pro"/>
              </a:rPr>
              <a:t>TF-DF est particulièrement utile pour des cas classiques de data mining comme la prédiction de churn, la détection de fraude, etc.</a:t>
            </a:r>
          </a:p>
          <a:p>
            <a:pPr algn="just">
              <a:lnSpc>
                <a:spcPts val="3986"/>
              </a:lnSpc>
            </a:pPr>
            <a:r>
              <a:rPr lang="en-US" sz="2847">
                <a:solidFill>
                  <a:srgbClr val="303030"/>
                </a:solidFill>
                <a:latin typeface="Codec Pro"/>
                <a:ea typeface="Codec Pro"/>
                <a:cs typeface="Codec Pro"/>
                <a:sym typeface="Codec Pro"/>
              </a:rPr>
              <a:t>Pour plus de détails. En Data Mining, on travaille souvent sur des données structurées (colonnes + lignes comme dans Excel). TF-DF est très efficace dans ce contexte, pour des tâches typiques comme :</a:t>
            </a:r>
          </a:p>
          <a:p>
            <a:pPr algn="just" marL="0" indent="0" lvl="0">
              <a:lnSpc>
                <a:spcPts val="3986"/>
              </a:lnSpc>
            </a:pPr>
          </a:p>
        </p:txBody>
      </p:sp>
      <p:sp>
        <p:nvSpPr>
          <p:cNvPr name="TextBox 12" id="12"/>
          <p:cNvSpPr txBox="true"/>
          <p:nvPr/>
        </p:nvSpPr>
        <p:spPr>
          <a:xfrm rot="0">
            <a:off x="1954223" y="4938716"/>
            <a:ext cx="3033151" cy="877176"/>
          </a:xfrm>
          <a:prstGeom prst="rect">
            <a:avLst/>
          </a:prstGeom>
        </p:spPr>
        <p:txBody>
          <a:bodyPr anchor="t" rtlCol="false" tIns="0" lIns="0" bIns="0" rIns="0">
            <a:spAutoFit/>
          </a:bodyPr>
          <a:lstStyle/>
          <a:p>
            <a:pPr algn="just">
              <a:lnSpc>
                <a:spcPts val="3214"/>
              </a:lnSpc>
            </a:pPr>
            <a:r>
              <a:rPr lang="en-US" sz="3247" b="true">
                <a:solidFill>
                  <a:srgbClr val="004AAD"/>
                </a:solidFill>
                <a:latin typeface="Codec Pro Bold"/>
                <a:ea typeface="Codec Pro Bold"/>
                <a:cs typeface="Codec Pro Bold"/>
                <a:sym typeface="Codec Pro Bold"/>
              </a:rPr>
              <a:t>Avantages :</a:t>
            </a:r>
          </a:p>
          <a:p>
            <a:pPr algn="just" marL="0" indent="0" lvl="0">
              <a:lnSpc>
                <a:spcPts val="3214"/>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53526" y="9258300"/>
            <a:ext cx="870158" cy="762063"/>
            <a:chOff x="0" y="0"/>
            <a:chExt cx="1160210" cy="1016084"/>
          </a:xfrm>
        </p:grpSpPr>
        <p:grpSp>
          <p:nvGrpSpPr>
            <p:cNvPr name="Group 3" id="3"/>
            <p:cNvGrpSpPr/>
            <p:nvPr/>
          </p:nvGrpSpPr>
          <p:grpSpPr>
            <a:xfrm rot="0">
              <a:off x="0" y="0"/>
              <a:ext cx="1160210" cy="1016084"/>
              <a:chOff x="0" y="0"/>
              <a:chExt cx="229177" cy="200708"/>
            </a:xfrm>
          </p:grpSpPr>
          <p:sp>
            <p:nvSpPr>
              <p:cNvPr name="Freeform 4" id="4"/>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5" id="5"/>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6" id="6"/>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12</a:t>
              </a:r>
            </a:p>
          </p:txBody>
        </p:sp>
      </p:grpSp>
      <p:sp>
        <p:nvSpPr>
          <p:cNvPr name="TextBox 7" id="7"/>
          <p:cNvSpPr txBox="true"/>
          <p:nvPr/>
        </p:nvSpPr>
        <p:spPr>
          <a:xfrm rot="0">
            <a:off x="2460366" y="1438627"/>
            <a:ext cx="14138283" cy="3704873"/>
          </a:xfrm>
          <a:prstGeom prst="rect">
            <a:avLst/>
          </a:prstGeom>
        </p:spPr>
        <p:txBody>
          <a:bodyPr anchor="t" rtlCol="false" tIns="0" lIns="0" bIns="0" rIns="0">
            <a:spAutoFit/>
          </a:bodyPr>
          <a:lstStyle/>
          <a:p>
            <a:pPr algn="just">
              <a:lnSpc>
                <a:spcPts val="3644"/>
              </a:lnSpc>
            </a:pPr>
            <a:r>
              <a:rPr lang="en-US" sz="2847">
                <a:solidFill>
                  <a:srgbClr val="303030"/>
                </a:solidFill>
                <a:latin typeface="Codec Pro"/>
                <a:ea typeface="Codec Pro"/>
                <a:cs typeface="Codec Pro"/>
                <a:sym typeface="Codec Pro"/>
              </a:rPr>
              <a:t>·      </a:t>
            </a:r>
            <a:r>
              <a:rPr lang="en-US" sz="2847" b="true">
                <a:solidFill>
                  <a:srgbClr val="004AAD"/>
                </a:solidFill>
                <a:latin typeface="Codec Pro Bold"/>
                <a:ea typeface="Codec Pro Bold"/>
                <a:cs typeface="Codec Pro Bold"/>
                <a:sym typeface="Codec Pro Bold"/>
              </a:rPr>
              <a:t>Objectif :</a:t>
            </a:r>
            <a:r>
              <a:rPr lang="en-US" sz="2847">
                <a:solidFill>
                  <a:srgbClr val="303030"/>
                </a:solidFill>
                <a:latin typeface="Codec Pro"/>
                <a:ea typeface="Codec Pro"/>
                <a:cs typeface="Codec Pro"/>
                <a:sym typeface="Codec Pro"/>
              </a:rPr>
              <a:t> prédire si un client va quitter un service (abonnement téléphonique, banque, streaming, etc.).</a:t>
            </a:r>
          </a:p>
          <a:p>
            <a:pPr algn="just">
              <a:lnSpc>
                <a:spcPts val="3644"/>
              </a:lnSpc>
            </a:pPr>
            <a:r>
              <a:rPr lang="en-US" sz="2847">
                <a:solidFill>
                  <a:srgbClr val="303030"/>
                </a:solidFill>
                <a:latin typeface="Codec Pro"/>
                <a:ea typeface="Codec Pro"/>
                <a:cs typeface="Codec Pro"/>
                <a:sym typeface="Codec Pro"/>
              </a:rPr>
              <a:t>·    </a:t>
            </a:r>
            <a:r>
              <a:rPr lang="en-US" sz="2847" b="true">
                <a:solidFill>
                  <a:srgbClr val="004AAD"/>
                </a:solidFill>
                <a:latin typeface="Codec Pro Bold"/>
                <a:ea typeface="Codec Pro Bold"/>
                <a:cs typeface="Codec Pro Bold"/>
                <a:sym typeface="Codec Pro Bold"/>
              </a:rPr>
              <a:t>Variables typiques :</a:t>
            </a:r>
            <a:r>
              <a:rPr lang="en-US" sz="2847">
                <a:solidFill>
                  <a:srgbClr val="303030"/>
                </a:solidFill>
                <a:latin typeface="Codec Pro"/>
                <a:ea typeface="Codec Pro"/>
                <a:cs typeface="Codec Pro"/>
                <a:sym typeface="Codec Pro"/>
              </a:rPr>
              <a:t> ancienneté, fréquence d’utilisation, historique de paiement, service utilisé, etc.</a:t>
            </a:r>
          </a:p>
          <a:p>
            <a:pPr algn="just">
              <a:lnSpc>
                <a:spcPts val="3644"/>
              </a:lnSpc>
            </a:pPr>
            <a:r>
              <a:rPr lang="en-US" sz="2847">
                <a:solidFill>
                  <a:srgbClr val="303030"/>
                </a:solidFill>
                <a:latin typeface="Codec Pro"/>
                <a:ea typeface="Codec Pro"/>
                <a:cs typeface="Codec Pro"/>
                <a:sym typeface="Codec Pro"/>
              </a:rPr>
              <a:t>·      TF-DF excelle ici car il peut gérer des données tabulaires avec peu de prétraitement, et donne une bonne performance.</a:t>
            </a:r>
          </a:p>
          <a:p>
            <a:pPr algn="just">
              <a:lnSpc>
                <a:spcPts val="3644"/>
              </a:lnSpc>
            </a:pPr>
          </a:p>
          <a:p>
            <a:pPr algn="just" marL="0" indent="0" lvl="0">
              <a:lnSpc>
                <a:spcPts val="3644"/>
              </a:lnSpc>
            </a:pPr>
          </a:p>
        </p:txBody>
      </p:sp>
      <p:sp>
        <p:nvSpPr>
          <p:cNvPr name="TextBox 8" id="8"/>
          <p:cNvSpPr txBox="true"/>
          <p:nvPr/>
        </p:nvSpPr>
        <p:spPr>
          <a:xfrm rot="0">
            <a:off x="1728682" y="616758"/>
            <a:ext cx="15601651" cy="477126"/>
          </a:xfrm>
          <a:prstGeom prst="rect">
            <a:avLst/>
          </a:prstGeom>
        </p:spPr>
        <p:txBody>
          <a:bodyPr anchor="t" rtlCol="false" tIns="0" lIns="0" bIns="0" rIns="0">
            <a:spAutoFit/>
          </a:bodyPr>
          <a:lstStyle/>
          <a:p>
            <a:pPr algn="just" marL="0" indent="0" lvl="0">
              <a:lnSpc>
                <a:spcPts val="3214"/>
              </a:lnSpc>
            </a:pPr>
            <a:r>
              <a:rPr lang="en-US" b="true" sz="3247">
                <a:solidFill>
                  <a:srgbClr val="303030"/>
                </a:solidFill>
                <a:latin typeface="Codec Pro Bold"/>
                <a:ea typeface="Codec Pro Bold"/>
                <a:cs typeface="Codec Pro Bold"/>
                <a:sym typeface="Codec Pro Bold"/>
              </a:rPr>
              <a:t>a- Prédiction de churn (attrition client)</a:t>
            </a:r>
          </a:p>
        </p:txBody>
      </p:sp>
      <p:sp>
        <p:nvSpPr>
          <p:cNvPr name="TextBox 9" id="9"/>
          <p:cNvSpPr txBox="true"/>
          <p:nvPr/>
        </p:nvSpPr>
        <p:spPr>
          <a:xfrm rot="0">
            <a:off x="2183527" y="5282051"/>
            <a:ext cx="15305077" cy="2556582"/>
          </a:xfrm>
          <a:prstGeom prst="rect">
            <a:avLst/>
          </a:prstGeom>
        </p:spPr>
        <p:txBody>
          <a:bodyPr anchor="t" rtlCol="false" tIns="0" lIns="0" bIns="0" rIns="0">
            <a:spAutoFit/>
          </a:bodyPr>
          <a:lstStyle/>
          <a:p>
            <a:pPr algn="just">
              <a:lnSpc>
                <a:spcPts val="3986"/>
              </a:lnSpc>
            </a:pPr>
            <a:r>
              <a:rPr lang="en-US" sz="2847">
                <a:solidFill>
                  <a:srgbClr val="303030"/>
                </a:solidFill>
                <a:latin typeface="Codec Pro"/>
                <a:ea typeface="Codec Pro"/>
                <a:cs typeface="Codec Pro"/>
                <a:sym typeface="Codec Pro"/>
              </a:rPr>
              <a:t>·      </a:t>
            </a:r>
            <a:r>
              <a:rPr lang="en-US" sz="2847" b="true">
                <a:solidFill>
                  <a:srgbClr val="004AAD"/>
                </a:solidFill>
                <a:latin typeface="Codec Pro Bold"/>
                <a:ea typeface="Codec Pro Bold"/>
                <a:cs typeface="Codec Pro Bold"/>
                <a:sym typeface="Codec Pro Bold"/>
              </a:rPr>
              <a:t>Objectif :</a:t>
            </a:r>
            <a:r>
              <a:rPr lang="en-US" sz="2847">
                <a:solidFill>
                  <a:srgbClr val="303030"/>
                </a:solidFill>
                <a:latin typeface="Codec Pro"/>
                <a:ea typeface="Codec Pro"/>
                <a:cs typeface="Codec Pro"/>
                <a:sym typeface="Codec Pro"/>
              </a:rPr>
              <a:t> identifier des transactions anormales (fraude à la carte, faux paiements…).</a:t>
            </a:r>
          </a:p>
          <a:p>
            <a:pPr algn="just">
              <a:lnSpc>
                <a:spcPts val="3986"/>
              </a:lnSpc>
            </a:pPr>
            <a:r>
              <a:rPr lang="en-US" sz="2847">
                <a:solidFill>
                  <a:srgbClr val="303030"/>
                </a:solidFill>
                <a:latin typeface="Codec Pro"/>
                <a:ea typeface="Codec Pro"/>
                <a:cs typeface="Codec Pro"/>
                <a:sym typeface="Codec Pro"/>
              </a:rPr>
              <a:t>·      </a:t>
            </a:r>
            <a:r>
              <a:rPr lang="en-US" sz="2847" b="true">
                <a:solidFill>
                  <a:srgbClr val="004AAD"/>
                </a:solidFill>
                <a:latin typeface="Codec Pro Bold"/>
                <a:ea typeface="Codec Pro Bold"/>
                <a:cs typeface="Codec Pro Bold"/>
                <a:sym typeface="Codec Pro Bold"/>
              </a:rPr>
              <a:t>Variables :</a:t>
            </a:r>
            <a:r>
              <a:rPr lang="en-US" sz="2847">
                <a:solidFill>
                  <a:srgbClr val="303030"/>
                </a:solidFill>
                <a:latin typeface="Codec Pro"/>
                <a:ea typeface="Codec Pro"/>
                <a:cs typeface="Codec Pro"/>
                <a:sym typeface="Codec Pro"/>
              </a:rPr>
              <a:t> montant, lieu, fréquence, type de paiement, heure…</a:t>
            </a:r>
          </a:p>
          <a:p>
            <a:pPr algn="just">
              <a:lnSpc>
                <a:spcPts val="3986"/>
              </a:lnSpc>
            </a:pPr>
            <a:r>
              <a:rPr lang="en-US" sz="2847">
                <a:solidFill>
                  <a:srgbClr val="303030"/>
                </a:solidFill>
                <a:latin typeface="Codec Pro"/>
                <a:ea typeface="Codec Pro"/>
                <a:cs typeface="Codec Pro"/>
                <a:sym typeface="Codec Pro"/>
              </a:rPr>
              <a:t>·      TF-DF est capable de détecter des schémas complexes dans les données catégorielles et numériques, très utiles pour repérer des fraudes.</a:t>
            </a:r>
          </a:p>
          <a:p>
            <a:pPr algn="just" marL="0" indent="0" lvl="0">
              <a:lnSpc>
                <a:spcPts val="3986"/>
              </a:lnSpc>
            </a:pPr>
          </a:p>
        </p:txBody>
      </p:sp>
      <p:sp>
        <p:nvSpPr>
          <p:cNvPr name="TextBox 10" id="10"/>
          <p:cNvSpPr txBox="true"/>
          <p:nvPr/>
        </p:nvSpPr>
        <p:spPr>
          <a:xfrm rot="0">
            <a:off x="1728682" y="4633474"/>
            <a:ext cx="4611134" cy="477126"/>
          </a:xfrm>
          <a:prstGeom prst="rect">
            <a:avLst/>
          </a:prstGeom>
        </p:spPr>
        <p:txBody>
          <a:bodyPr anchor="t" rtlCol="false" tIns="0" lIns="0" bIns="0" rIns="0">
            <a:spAutoFit/>
          </a:bodyPr>
          <a:lstStyle/>
          <a:p>
            <a:pPr algn="just" marL="0" indent="0" lvl="0">
              <a:lnSpc>
                <a:spcPts val="3214"/>
              </a:lnSpc>
            </a:pPr>
            <a:r>
              <a:rPr lang="en-US" b="true" sz="3247">
                <a:solidFill>
                  <a:srgbClr val="303030"/>
                </a:solidFill>
                <a:latin typeface="Codec Pro Bold"/>
                <a:ea typeface="Codec Pro Bold"/>
                <a:cs typeface="Codec Pro Bold"/>
                <a:sym typeface="Codec Pro Bold"/>
              </a:rPr>
              <a:t>b- Détection de fraude</a:t>
            </a:r>
          </a:p>
        </p:txBody>
      </p:sp>
      <p:sp>
        <p:nvSpPr>
          <p:cNvPr name="TextBox 11" id="11"/>
          <p:cNvSpPr txBox="true"/>
          <p:nvPr/>
        </p:nvSpPr>
        <p:spPr>
          <a:xfrm rot="0">
            <a:off x="2183527" y="8282164"/>
            <a:ext cx="14138283" cy="1876073"/>
          </a:xfrm>
          <a:prstGeom prst="rect">
            <a:avLst/>
          </a:prstGeom>
        </p:spPr>
        <p:txBody>
          <a:bodyPr anchor="t" rtlCol="false" tIns="0" lIns="0" bIns="0" rIns="0">
            <a:spAutoFit/>
          </a:bodyPr>
          <a:lstStyle/>
          <a:p>
            <a:pPr algn="just">
              <a:lnSpc>
                <a:spcPts val="3644"/>
              </a:lnSpc>
            </a:pPr>
            <a:r>
              <a:rPr lang="en-US" sz="2847">
                <a:solidFill>
                  <a:srgbClr val="303030"/>
                </a:solidFill>
                <a:latin typeface="Codec Pro"/>
                <a:ea typeface="Codec Pro"/>
                <a:cs typeface="Codec Pro"/>
                <a:sym typeface="Codec Pro"/>
              </a:rPr>
              <a:t>·      Estimer si un client est solvable ou à risque.</a:t>
            </a:r>
          </a:p>
          <a:p>
            <a:pPr algn="just">
              <a:lnSpc>
                <a:spcPts val="3644"/>
              </a:lnSpc>
            </a:pPr>
            <a:r>
              <a:rPr lang="en-US" sz="2847">
                <a:solidFill>
                  <a:srgbClr val="303030"/>
                </a:solidFill>
                <a:latin typeface="Codec Pro"/>
                <a:ea typeface="Codec Pro"/>
                <a:cs typeface="Codec Pro"/>
                <a:sym typeface="Codec Pro"/>
              </a:rPr>
              <a:t>·      Données utilisées : revenus, historique de crédit, dettes, âge, etc.</a:t>
            </a:r>
          </a:p>
          <a:p>
            <a:pPr algn="just">
              <a:lnSpc>
                <a:spcPts val="3644"/>
              </a:lnSpc>
            </a:pPr>
            <a:r>
              <a:rPr lang="en-US" sz="2847">
                <a:solidFill>
                  <a:srgbClr val="303030"/>
                </a:solidFill>
                <a:latin typeface="Codec Pro"/>
                <a:ea typeface="Codec Pro"/>
                <a:cs typeface="Codec Pro"/>
                <a:sym typeface="Codec Pro"/>
              </a:rPr>
              <a:t>·      Très utilisé par les banques, les assureurs, etc.</a:t>
            </a:r>
          </a:p>
          <a:p>
            <a:pPr algn="just" marL="0" indent="0" lvl="0">
              <a:lnSpc>
                <a:spcPts val="3644"/>
              </a:lnSpc>
            </a:pPr>
          </a:p>
        </p:txBody>
      </p:sp>
      <p:sp>
        <p:nvSpPr>
          <p:cNvPr name="TextBox 12" id="12"/>
          <p:cNvSpPr txBox="true"/>
          <p:nvPr/>
        </p:nvSpPr>
        <p:spPr>
          <a:xfrm rot="0">
            <a:off x="1728682" y="7604832"/>
            <a:ext cx="15601651" cy="477126"/>
          </a:xfrm>
          <a:prstGeom prst="rect">
            <a:avLst/>
          </a:prstGeom>
        </p:spPr>
        <p:txBody>
          <a:bodyPr anchor="t" rtlCol="false" tIns="0" lIns="0" bIns="0" rIns="0">
            <a:spAutoFit/>
          </a:bodyPr>
          <a:lstStyle/>
          <a:p>
            <a:pPr algn="just" marL="0" indent="0" lvl="0">
              <a:lnSpc>
                <a:spcPts val="3214"/>
              </a:lnSpc>
            </a:pPr>
            <a:r>
              <a:rPr lang="en-US" b="true" sz="3247">
                <a:solidFill>
                  <a:srgbClr val="303030"/>
                </a:solidFill>
                <a:latin typeface="Codec Pro Bold"/>
                <a:ea typeface="Codec Pro Bold"/>
                <a:cs typeface="Codec Pro Bold"/>
                <a:sym typeface="Codec Pro Bold"/>
              </a:rPr>
              <a:t>c- Scoring de crédit ou de risque</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53526" y="9258300"/>
            <a:ext cx="870158" cy="762063"/>
            <a:chOff x="0" y="0"/>
            <a:chExt cx="1160210" cy="1016084"/>
          </a:xfrm>
        </p:grpSpPr>
        <p:grpSp>
          <p:nvGrpSpPr>
            <p:cNvPr name="Group 3" id="3"/>
            <p:cNvGrpSpPr/>
            <p:nvPr/>
          </p:nvGrpSpPr>
          <p:grpSpPr>
            <a:xfrm rot="0">
              <a:off x="0" y="0"/>
              <a:ext cx="1160210" cy="1016084"/>
              <a:chOff x="0" y="0"/>
              <a:chExt cx="229177" cy="200708"/>
            </a:xfrm>
          </p:grpSpPr>
          <p:sp>
            <p:nvSpPr>
              <p:cNvPr name="Freeform 4" id="4"/>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5" id="5"/>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6" id="6"/>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13</a:t>
              </a:r>
            </a:p>
          </p:txBody>
        </p:sp>
      </p:grpSp>
      <p:sp>
        <p:nvSpPr>
          <p:cNvPr name="TextBox 7" id="7"/>
          <p:cNvSpPr txBox="true"/>
          <p:nvPr/>
        </p:nvSpPr>
        <p:spPr>
          <a:xfrm rot="0">
            <a:off x="1748448" y="1189134"/>
            <a:ext cx="14138283" cy="2346208"/>
          </a:xfrm>
          <a:prstGeom prst="rect">
            <a:avLst/>
          </a:prstGeom>
        </p:spPr>
        <p:txBody>
          <a:bodyPr anchor="t" rtlCol="false" tIns="0" lIns="0" bIns="0" rIns="0">
            <a:spAutoFit/>
          </a:bodyPr>
          <a:lstStyle/>
          <a:p>
            <a:pPr algn="just" marL="636291" indent="-318145" lvl="1">
              <a:lnSpc>
                <a:spcPts val="4656"/>
              </a:lnSpc>
              <a:buFont typeface="Arial"/>
              <a:buChar char="•"/>
            </a:pPr>
            <a:r>
              <a:rPr lang="en-US" b="true" sz="2947">
                <a:solidFill>
                  <a:srgbClr val="303030"/>
                </a:solidFill>
                <a:latin typeface="Codec Pro Bold"/>
                <a:ea typeface="Codec Pro Bold"/>
                <a:cs typeface="Codec Pro Bold"/>
                <a:sym typeface="Codec Pro Bold"/>
              </a:rPr>
              <a:t>Pas besoin de normaliser les données</a:t>
            </a:r>
            <a:r>
              <a:rPr lang="en-US" sz="2947">
                <a:solidFill>
                  <a:srgbClr val="303030"/>
                </a:solidFill>
                <a:latin typeface="Codec Pro"/>
                <a:ea typeface="Codec Pro"/>
                <a:cs typeface="Codec Pro"/>
                <a:sym typeface="Codec Pro"/>
              </a:rPr>
              <a:t> comme avec les réseaux neuronaux.</a:t>
            </a:r>
          </a:p>
          <a:p>
            <a:pPr algn="just" marL="636291" indent="-318145" lvl="1">
              <a:lnSpc>
                <a:spcPts val="4656"/>
              </a:lnSpc>
              <a:buFont typeface="Arial"/>
              <a:buChar char="•"/>
            </a:pPr>
            <a:r>
              <a:rPr lang="en-US" b="true" sz="2947">
                <a:solidFill>
                  <a:srgbClr val="303030"/>
                </a:solidFill>
                <a:latin typeface="Codec Pro Bold"/>
                <a:ea typeface="Codec Pro Bold"/>
                <a:cs typeface="Codec Pro Bold"/>
                <a:sym typeface="Codec Pro Bold"/>
              </a:rPr>
              <a:t>Résultats explicables :</a:t>
            </a:r>
            <a:r>
              <a:rPr lang="en-US" sz="2947">
                <a:solidFill>
                  <a:srgbClr val="303030"/>
                </a:solidFill>
                <a:latin typeface="Codec Pro"/>
                <a:ea typeface="Codec Pro"/>
                <a:cs typeface="Codec Pro"/>
                <a:sym typeface="Codec Pro"/>
              </a:rPr>
              <a:t> on peut voir pourquoi une décision a été prise.</a:t>
            </a:r>
          </a:p>
          <a:p>
            <a:pPr algn="just" marL="636291" indent="-318145" lvl="1">
              <a:lnSpc>
                <a:spcPts val="4656"/>
              </a:lnSpc>
              <a:buFont typeface="Arial"/>
              <a:buChar char="•"/>
            </a:pPr>
            <a:r>
              <a:rPr lang="en-US" b="true" sz="2947">
                <a:solidFill>
                  <a:srgbClr val="303030"/>
                </a:solidFill>
                <a:latin typeface="Codec Pro Bold"/>
                <a:ea typeface="Codec Pro Bold"/>
                <a:cs typeface="Codec Pro Bold"/>
                <a:sym typeface="Codec Pro Bold"/>
              </a:rPr>
              <a:t>Excellente performance</a:t>
            </a:r>
            <a:r>
              <a:rPr lang="en-US" sz="2947">
                <a:solidFill>
                  <a:srgbClr val="303030"/>
                </a:solidFill>
                <a:latin typeface="Codec Pro"/>
                <a:ea typeface="Codec Pro"/>
                <a:cs typeface="Codec Pro"/>
                <a:sym typeface="Codec Pro"/>
              </a:rPr>
              <a:t> sur de nombreux benchmarks en Data Mining.</a:t>
            </a:r>
          </a:p>
          <a:p>
            <a:pPr algn="just" marL="0" indent="0" lvl="0">
              <a:lnSpc>
                <a:spcPts val="4498"/>
              </a:lnSpc>
            </a:pPr>
          </a:p>
        </p:txBody>
      </p:sp>
      <p:sp>
        <p:nvSpPr>
          <p:cNvPr name="TextBox 8" id="8"/>
          <p:cNvSpPr txBox="true"/>
          <p:nvPr/>
        </p:nvSpPr>
        <p:spPr>
          <a:xfrm rot="0">
            <a:off x="1343174" y="273858"/>
            <a:ext cx="15601651"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Avantages clés de TF-DF pour ces cas</a:t>
            </a:r>
          </a:p>
        </p:txBody>
      </p:sp>
      <p:sp>
        <p:nvSpPr>
          <p:cNvPr name="TextBox 9" id="9"/>
          <p:cNvSpPr txBox="true"/>
          <p:nvPr/>
        </p:nvSpPr>
        <p:spPr>
          <a:xfrm rot="0">
            <a:off x="1343174" y="3688593"/>
            <a:ext cx="15305077" cy="6872996"/>
          </a:xfrm>
          <a:prstGeom prst="rect">
            <a:avLst/>
          </a:prstGeom>
        </p:spPr>
        <p:txBody>
          <a:bodyPr anchor="t" rtlCol="false" tIns="0" lIns="0" bIns="0" rIns="0">
            <a:spAutoFit/>
          </a:bodyPr>
          <a:lstStyle/>
          <a:p>
            <a:pPr algn="just">
              <a:lnSpc>
                <a:spcPts val="4498"/>
              </a:lnSpc>
            </a:pPr>
            <a:r>
              <a:rPr lang="en-US" sz="2847">
                <a:solidFill>
                  <a:srgbClr val="303030"/>
                </a:solidFill>
                <a:latin typeface="Codec Pro"/>
                <a:ea typeface="Codec Pro"/>
                <a:cs typeface="Codec Pro"/>
                <a:sym typeface="Codec Pro"/>
              </a:rPr>
              <a:t>TensorFlow Lite est une version légère de TensorFlow destinée à exécuter des modèles sur des appareils mobiles ou embarqués, comme Android, Raspberry Pi, ou microcontrôleurs.</a:t>
            </a:r>
          </a:p>
          <a:p>
            <a:pPr algn="just">
              <a:lnSpc>
                <a:spcPts val="4498"/>
              </a:lnSpc>
            </a:pPr>
            <a:r>
              <a:rPr lang="en-US" sz="2847">
                <a:solidFill>
                  <a:srgbClr val="303030"/>
                </a:solidFill>
                <a:latin typeface="Codec Pro"/>
                <a:ea typeface="Codec Pro"/>
                <a:cs typeface="Codec Pro"/>
                <a:sym typeface="Codec Pro"/>
              </a:rPr>
              <a:t>Caractéristiques principales :</a:t>
            </a:r>
          </a:p>
          <a:p>
            <a:pPr algn="just" marL="636291" indent="-318145" lvl="1">
              <a:lnSpc>
                <a:spcPts val="4656"/>
              </a:lnSpc>
              <a:buFont typeface="Arial"/>
              <a:buChar char="•"/>
            </a:pPr>
            <a:r>
              <a:rPr lang="en-US" b="true" sz="2947">
                <a:solidFill>
                  <a:srgbClr val="303030"/>
                </a:solidFill>
                <a:latin typeface="Codec Pro Bold"/>
                <a:ea typeface="Codec Pro Bold"/>
                <a:cs typeface="Codec Pro Bold"/>
                <a:sym typeface="Codec Pro Bold"/>
              </a:rPr>
              <a:t>Taille réduite des modèles</a:t>
            </a:r>
            <a:r>
              <a:rPr lang="en-US" sz="2947">
                <a:solidFill>
                  <a:srgbClr val="303030"/>
                </a:solidFill>
                <a:latin typeface="Codec Pro"/>
                <a:ea typeface="Codec Pro"/>
                <a:cs typeface="Codec Pro"/>
                <a:sym typeface="Codec Pro"/>
              </a:rPr>
              <a:t> grâce à la quantification.</a:t>
            </a:r>
          </a:p>
          <a:p>
            <a:pPr algn="just" marL="636291" indent="-318145" lvl="1">
              <a:lnSpc>
                <a:spcPts val="4656"/>
              </a:lnSpc>
              <a:buFont typeface="Arial"/>
              <a:buChar char="•"/>
            </a:pPr>
            <a:r>
              <a:rPr lang="en-US" b="true" sz="2947">
                <a:solidFill>
                  <a:srgbClr val="303030"/>
                </a:solidFill>
                <a:latin typeface="Codec Pro Bold"/>
                <a:ea typeface="Codec Pro Bold"/>
                <a:cs typeface="Codec Pro Bold"/>
                <a:sym typeface="Codec Pro Bold"/>
              </a:rPr>
              <a:t>Exécution rapide et optimisée</a:t>
            </a:r>
            <a:r>
              <a:rPr lang="en-US" sz="2947">
                <a:solidFill>
                  <a:srgbClr val="303030"/>
                </a:solidFill>
                <a:latin typeface="Codec Pro"/>
                <a:ea typeface="Codec Pro"/>
                <a:cs typeface="Codec Pro"/>
                <a:sym typeface="Codec Pro"/>
              </a:rPr>
              <a:t> sur CPU mobiles ou GPU embarqués.</a:t>
            </a:r>
          </a:p>
          <a:p>
            <a:pPr algn="just" marL="636291" indent="-318145" lvl="1">
              <a:lnSpc>
                <a:spcPts val="4656"/>
              </a:lnSpc>
              <a:buFont typeface="Arial"/>
              <a:buChar char="•"/>
            </a:pPr>
            <a:r>
              <a:rPr lang="en-US" b="true" sz="2947">
                <a:solidFill>
                  <a:srgbClr val="303030"/>
                </a:solidFill>
                <a:latin typeface="Codec Pro Bold"/>
                <a:ea typeface="Codec Pro Bold"/>
                <a:cs typeface="Codec Pro Bold"/>
                <a:sym typeface="Codec Pro Bold"/>
              </a:rPr>
              <a:t>Compatible avec Android</a:t>
            </a:r>
            <a:r>
              <a:rPr lang="en-US" sz="2947">
                <a:solidFill>
                  <a:srgbClr val="303030"/>
                </a:solidFill>
                <a:latin typeface="Codec Pro"/>
                <a:ea typeface="Codec Pro"/>
                <a:cs typeface="Codec Pro"/>
                <a:sym typeface="Codec Pro"/>
              </a:rPr>
              <a:t> (via Android Studio) et iOS.</a:t>
            </a:r>
          </a:p>
          <a:p>
            <a:pPr algn="just">
              <a:lnSpc>
                <a:spcPts val="4656"/>
              </a:lnSpc>
            </a:pPr>
            <a:r>
              <a:rPr lang="en-US" sz="2947" b="true">
                <a:solidFill>
                  <a:srgbClr val="303030"/>
                </a:solidFill>
                <a:latin typeface="Codec Pro Bold"/>
                <a:ea typeface="Codec Pro Bold"/>
                <a:cs typeface="Codec Pro Bold"/>
                <a:sym typeface="Codec Pro Bold"/>
              </a:rPr>
              <a:t>Pipeline typique :</a:t>
            </a:r>
          </a:p>
          <a:p>
            <a:pPr algn="just">
              <a:lnSpc>
                <a:spcPts val="4498"/>
              </a:lnSpc>
            </a:pP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1.Entraîner le modèle avec TensorFlow.   </a:t>
            </a:r>
          </a:p>
          <a:p>
            <a:pPr algn="just">
              <a:lnSpc>
                <a:spcPts val="4498"/>
              </a:lnSpc>
            </a:pPr>
            <a:r>
              <a:rPr lang="en-US" sz="2847">
                <a:solidFill>
                  <a:srgbClr val="303030"/>
                </a:solidFill>
                <a:latin typeface="Codec Pro"/>
                <a:ea typeface="Codec Pro"/>
                <a:cs typeface="Codec Pro"/>
                <a:sym typeface="Codec Pro"/>
              </a:rPr>
              <a:t>   2.Le convertir avec TFLiteConverter.</a:t>
            </a:r>
          </a:p>
          <a:p>
            <a:pPr algn="just">
              <a:lnSpc>
                <a:spcPts val="4498"/>
              </a:lnSpc>
            </a:pPr>
            <a:r>
              <a:rPr lang="en-US" sz="2847">
                <a:solidFill>
                  <a:srgbClr val="303030"/>
                </a:solidFill>
                <a:latin typeface="Codec Pro"/>
                <a:ea typeface="Codec Pro"/>
                <a:cs typeface="Codec Pro"/>
                <a:sym typeface="Codec Pro"/>
              </a:rPr>
              <a:t>   3.L’utiliser dans une application mobile.</a:t>
            </a:r>
          </a:p>
          <a:p>
            <a:pPr algn="just" marL="0" indent="0" lvl="0">
              <a:lnSpc>
                <a:spcPts val="4498"/>
              </a:lnSpc>
            </a:pPr>
          </a:p>
        </p:txBody>
      </p:sp>
      <p:sp>
        <p:nvSpPr>
          <p:cNvPr name="TextBox 10" id="10"/>
          <p:cNvSpPr txBox="true"/>
          <p:nvPr/>
        </p:nvSpPr>
        <p:spPr>
          <a:xfrm rot="0">
            <a:off x="1368791" y="2969957"/>
            <a:ext cx="8615562"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2.  TensorFlow Lite (appareils mobiles).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53526" y="9258300"/>
            <a:ext cx="870158" cy="762063"/>
            <a:chOff x="0" y="0"/>
            <a:chExt cx="1160210" cy="1016084"/>
          </a:xfrm>
        </p:grpSpPr>
        <p:grpSp>
          <p:nvGrpSpPr>
            <p:cNvPr name="Group 3" id="3"/>
            <p:cNvGrpSpPr/>
            <p:nvPr/>
          </p:nvGrpSpPr>
          <p:grpSpPr>
            <a:xfrm rot="0">
              <a:off x="0" y="0"/>
              <a:ext cx="1160210" cy="1016084"/>
              <a:chOff x="0" y="0"/>
              <a:chExt cx="229177" cy="200708"/>
            </a:xfrm>
          </p:grpSpPr>
          <p:sp>
            <p:nvSpPr>
              <p:cNvPr name="Freeform 4" id="4"/>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5" id="5"/>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6" id="6"/>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14</a:t>
              </a:r>
            </a:p>
          </p:txBody>
        </p:sp>
      </p:grpSp>
      <p:sp>
        <p:nvSpPr>
          <p:cNvPr name="TextBox 7" id="7"/>
          <p:cNvSpPr txBox="true"/>
          <p:nvPr/>
        </p:nvSpPr>
        <p:spPr>
          <a:xfrm rot="0">
            <a:off x="1343174" y="273858"/>
            <a:ext cx="15601651"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3.     TensorFlow Quantum (IA quantique).</a:t>
            </a:r>
          </a:p>
        </p:txBody>
      </p:sp>
      <p:sp>
        <p:nvSpPr>
          <p:cNvPr name="TextBox 8" id="8"/>
          <p:cNvSpPr txBox="true"/>
          <p:nvPr/>
        </p:nvSpPr>
        <p:spPr>
          <a:xfrm rot="0">
            <a:off x="1343174" y="1194710"/>
            <a:ext cx="15305077" cy="9006596"/>
          </a:xfrm>
          <a:prstGeom prst="rect">
            <a:avLst/>
          </a:prstGeom>
        </p:spPr>
        <p:txBody>
          <a:bodyPr anchor="t" rtlCol="false" tIns="0" lIns="0" bIns="0" rIns="0">
            <a:spAutoFit/>
          </a:bodyPr>
          <a:lstStyle/>
          <a:p>
            <a:pPr algn="just">
              <a:lnSpc>
                <a:spcPts val="4498"/>
              </a:lnSpc>
            </a:pPr>
            <a:r>
              <a:rPr lang="en-US" sz="2847">
                <a:solidFill>
                  <a:srgbClr val="303030"/>
                </a:solidFill>
                <a:latin typeface="Codec Pro"/>
                <a:ea typeface="Codec Pro"/>
                <a:cs typeface="Codec Pro"/>
                <a:sym typeface="Codec Pro"/>
              </a:rPr>
              <a:t>TensorFlow Quantum est une extension développée en collaboration avec Google Quantum AI. Elle permet de </a:t>
            </a:r>
            <a:r>
              <a:rPr lang="en-US" sz="2847" b="true">
                <a:solidFill>
                  <a:srgbClr val="303030"/>
                </a:solidFill>
                <a:latin typeface="Codec Pro Bold"/>
                <a:ea typeface="Codec Pro Bold"/>
                <a:cs typeface="Codec Pro Bold"/>
                <a:sym typeface="Codec Pro Bold"/>
              </a:rPr>
              <a:t>concevoir, simuler et entraîner des modèles</a:t>
            </a:r>
            <a:r>
              <a:rPr lang="en-US" sz="2847">
                <a:solidFill>
                  <a:srgbClr val="303030"/>
                </a:solidFill>
                <a:latin typeface="Codec Pro"/>
                <a:ea typeface="Codec Pro"/>
                <a:cs typeface="Codec Pro"/>
                <a:sym typeface="Codec Pro"/>
              </a:rPr>
              <a:t> </a:t>
            </a:r>
            <a:r>
              <a:rPr lang="en-US" sz="2847" b="true">
                <a:solidFill>
                  <a:srgbClr val="303030"/>
                </a:solidFill>
                <a:latin typeface="Codec Pro Bold"/>
                <a:ea typeface="Codec Pro Bold"/>
                <a:cs typeface="Codec Pro Bold"/>
                <a:sym typeface="Codec Pro Bold"/>
              </a:rPr>
              <a:t>hybrides quantique-classique.</a:t>
            </a:r>
          </a:p>
          <a:p>
            <a:pPr algn="just">
              <a:lnSpc>
                <a:spcPts val="4498"/>
              </a:lnSpc>
            </a:pPr>
          </a:p>
          <a:p>
            <a:pPr algn="just">
              <a:lnSpc>
                <a:spcPts val="4498"/>
              </a:lnSpc>
            </a:pPr>
            <a:r>
              <a:rPr lang="en-US" sz="2847" b="true">
                <a:solidFill>
                  <a:srgbClr val="004AAD"/>
                </a:solidFill>
                <a:latin typeface="Codec Pro Bold"/>
                <a:ea typeface="Codec Pro Bold"/>
                <a:cs typeface="Codec Pro Bold"/>
                <a:sym typeface="Codec Pro Bold"/>
              </a:rPr>
              <a:t>Objectif :</a:t>
            </a:r>
          </a:p>
          <a:p>
            <a:pPr algn="just" marL="614701" indent="-307351" lvl="1">
              <a:lnSpc>
                <a:spcPts val="4498"/>
              </a:lnSpc>
              <a:buFont typeface="Arial"/>
              <a:buChar char="•"/>
            </a:pPr>
            <a:r>
              <a:rPr lang="en-US" sz="2847">
                <a:solidFill>
                  <a:srgbClr val="303030"/>
                </a:solidFill>
                <a:latin typeface="Codec Pro"/>
                <a:ea typeface="Codec Pro"/>
                <a:cs typeface="Codec Pro"/>
                <a:sym typeface="Codec Pro"/>
              </a:rPr>
              <a:t>  Intégrer les circuits quantiques (Qubits +</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po</a:t>
            </a:r>
            <a:r>
              <a:rPr lang="en-US" sz="2847">
                <a:solidFill>
                  <a:srgbClr val="303030"/>
                </a:solidFill>
                <a:latin typeface="Codec Pro"/>
                <a:ea typeface="Codec Pro"/>
                <a:cs typeface="Codec Pro"/>
                <a:sym typeface="Codec Pro"/>
              </a:rPr>
              <a:t>rte</a:t>
            </a:r>
            <a:r>
              <a:rPr lang="en-US" sz="2847">
                <a:solidFill>
                  <a:srgbClr val="303030"/>
                </a:solidFill>
                <a:latin typeface="Codec Pro"/>
                <a:ea typeface="Codec Pro"/>
                <a:cs typeface="Codec Pro"/>
                <a:sym typeface="Codec Pro"/>
              </a:rPr>
              <a:t>s</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logiqu</a:t>
            </a:r>
            <a:r>
              <a:rPr lang="en-US" sz="2847">
                <a:solidFill>
                  <a:srgbClr val="303030"/>
                </a:solidFill>
                <a:latin typeface="Codec Pro"/>
                <a:ea typeface="Codec Pro"/>
                <a:cs typeface="Codec Pro"/>
                <a:sym typeface="Codec Pro"/>
              </a:rPr>
              <a:t>es</a:t>
            </a:r>
            <a:r>
              <a:rPr lang="en-US" sz="2847">
                <a:solidFill>
                  <a:srgbClr val="303030"/>
                </a:solidFill>
                <a:latin typeface="Codec Pro"/>
                <a:ea typeface="Codec Pro"/>
                <a:cs typeface="Codec Pro"/>
                <a:sym typeface="Codec Pro"/>
              </a:rPr>
              <a:t>)</a:t>
            </a:r>
            <a:r>
              <a:rPr lang="en-US" sz="2847">
                <a:solidFill>
                  <a:srgbClr val="303030"/>
                </a:solidFill>
                <a:latin typeface="Codec Pro"/>
                <a:ea typeface="Codec Pro"/>
                <a:cs typeface="Codec Pro"/>
                <a:sym typeface="Codec Pro"/>
              </a:rPr>
              <a:t> d</a:t>
            </a:r>
            <a:r>
              <a:rPr lang="en-US" sz="2847">
                <a:solidFill>
                  <a:srgbClr val="303030"/>
                </a:solidFill>
                <a:latin typeface="Codec Pro"/>
                <a:ea typeface="Codec Pro"/>
                <a:cs typeface="Codec Pro"/>
                <a:sym typeface="Codec Pro"/>
              </a:rPr>
              <a:t>ans </a:t>
            </a:r>
            <a:r>
              <a:rPr lang="en-US" sz="2847">
                <a:solidFill>
                  <a:srgbClr val="303030"/>
                </a:solidFill>
                <a:latin typeface="Codec Pro"/>
                <a:ea typeface="Codec Pro"/>
                <a:cs typeface="Codec Pro"/>
                <a:sym typeface="Codec Pro"/>
              </a:rPr>
              <a:t>les</a:t>
            </a:r>
            <a:r>
              <a:rPr lang="en-US" sz="2847">
                <a:solidFill>
                  <a:srgbClr val="303030"/>
                </a:solidFill>
                <a:latin typeface="Codec Pro"/>
                <a:ea typeface="Codec Pro"/>
                <a:cs typeface="Codec Pro"/>
                <a:sym typeface="Codec Pro"/>
              </a:rPr>
              <a:t> réseaux neuronaux.</a:t>
            </a:r>
          </a:p>
          <a:p>
            <a:pPr algn="just" marL="614701" indent="-307351" lvl="1">
              <a:lnSpc>
                <a:spcPts val="4498"/>
              </a:lnSpc>
              <a:buFont typeface="Arial"/>
              <a:buChar char="•"/>
            </a:pP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Ex</a:t>
            </a:r>
            <a:r>
              <a:rPr lang="en-US" sz="2847">
                <a:solidFill>
                  <a:srgbClr val="303030"/>
                </a:solidFill>
                <a:latin typeface="Codec Pro"/>
                <a:ea typeface="Codec Pro"/>
                <a:cs typeface="Codec Pro"/>
                <a:sym typeface="Codec Pro"/>
              </a:rPr>
              <a:t>pl</a:t>
            </a:r>
            <a:r>
              <a:rPr lang="en-US" sz="2847">
                <a:solidFill>
                  <a:srgbClr val="303030"/>
                </a:solidFill>
                <a:latin typeface="Codec Pro"/>
                <a:ea typeface="Codec Pro"/>
                <a:cs typeface="Codec Pro"/>
                <a:sym typeface="Codec Pro"/>
              </a:rPr>
              <a:t>ore</a:t>
            </a:r>
            <a:r>
              <a:rPr lang="en-US" sz="2847">
                <a:solidFill>
                  <a:srgbClr val="303030"/>
                </a:solidFill>
                <a:latin typeface="Codec Pro"/>
                <a:ea typeface="Codec Pro"/>
                <a:cs typeface="Codec Pro"/>
                <a:sym typeface="Codec Pro"/>
              </a:rPr>
              <a:t>r</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d</a:t>
            </a:r>
            <a:r>
              <a:rPr lang="en-US" sz="2847">
                <a:solidFill>
                  <a:srgbClr val="303030"/>
                </a:solidFill>
                <a:latin typeface="Codec Pro"/>
                <a:ea typeface="Codec Pro"/>
                <a:cs typeface="Codec Pro"/>
                <a:sym typeface="Codec Pro"/>
              </a:rPr>
              <a:t>e</a:t>
            </a:r>
            <a:r>
              <a:rPr lang="en-US" sz="2847">
                <a:solidFill>
                  <a:srgbClr val="303030"/>
                </a:solidFill>
                <a:latin typeface="Codec Pro"/>
                <a:ea typeface="Codec Pro"/>
                <a:cs typeface="Codec Pro"/>
                <a:sym typeface="Codec Pro"/>
              </a:rPr>
              <a:t>s</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ap</a:t>
            </a:r>
            <a:r>
              <a:rPr lang="en-US" sz="2847">
                <a:solidFill>
                  <a:srgbClr val="303030"/>
                </a:solidFill>
                <a:latin typeface="Codec Pro"/>
                <a:ea typeface="Codec Pro"/>
                <a:cs typeface="Codec Pro"/>
                <a:sym typeface="Codec Pro"/>
              </a:rPr>
              <a:t>p</a:t>
            </a:r>
            <a:r>
              <a:rPr lang="en-US" sz="2847">
                <a:solidFill>
                  <a:srgbClr val="303030"/>
                </a:solidFill>
                <a:latin typeface="Codec Pro"/>
                <a:ea typeface="Codec Pro"/>
                <a:cs typeface="Codec Pro"/>
                <a:sym typeface="Codec Pro"/>
              </a:rPr>
              <a:t>lica</a:t>
            </a:r>
            <a:r>
              <a:rPr lang="en-US" sz="2847">
                <a:solidFill>
                  <a:srgbClr val="303030"/>
                </a:solidFill>
                <a:latin typeface="Codec Pro"/>
                <a:ea typeface="Codec Pro"/>
                <a:cs typeface="Codec Pro"/>
                <a:sym typeface="Codec Pro"/>
              </a:rPr>
              <a:t>ti</a:t>
            </a:r>
            <a:r>
              <a:rPr lang="en-US" sz="2847">
                <a:solidFill>
                  <a:srgbClr val="303030"/>
                </a:solidFill>
                <a:latin typeface="Codec Pro"/>
                <a:ea typeface="Codec Pro"/>
                <a:cs typeface="Codec Pro"/>
                <a:sym typeface="Codec Pro"/>
              </a:rPr>
              <a:t>ons com</a:t>
            </a:r>
            <a:r>
              <a:rPr lang="en-US" sz="2847">
                <a:solidFill>
                  <a:srgbClr val="303030"/>
                </a:solidFill>
                <a:latin typeface="Codec Pro"/>
                <a:ea typeface="Codec Pro"/>
                <a:cs typeface="Codec Pro"/>
                <a:sym typeface="Codec Pro"/>
              </a:rPr>
              <a:t>me</a:t>
            </a:r>
            <a:r>
              <a:rPr lang="en-US" sz="2847">
                <a:solidFill>
                  <a:srgbClr val="303030"/>
                </a:solidFill>
                <a:latin typeface="Codec Pro"/>
                <a:ea typeface="Codec Pro"/>
                <a:cs typeface="Codec Pro"/>
                <a:sym typeface="Codec Pro"/>
              </a:rPr>
              <a:t> la chimie quantique, l’</a:t>
            </a:r>
            <a:r>
              <a:rPr lang="en-US" sz="2847">
                <a:solidFill>
                  <a:srgbClr val="303030"/>
                </a:solidFill>
                <a:latin typeface="Codec Pro"/>
                <a:ea typeface="Codec Pro"/>
                <a:cs typeface="Codec Pro"/>
                <a:sym typeface="Codec Pro"/>
              </a:rPr>
              <a:t>op</a:t>
            </a:r>
            <a:r>
              <a:rPr lang="en-US" sz="2847">
                <a:solidFill>
                  <a:srgbClr val="303030"/>
                </a:solidFill>
                <a:latin typeface="Codec Pro"/>
                <a:ea typeface="Codec Pro"/>
                <a:cs typeface="Codec Pro"/>
                <a:sym typeface="Codec Pro"/>
              </a:rPr>
              <a:t>timis</a:t>
            </a:r>
            <a:r>
              <a:rPr lang="en-US" sz="2847">
                <a:solidFill>
                  <a:srgbClr val="303030"/>
                </a:solidFill>
                <a:latin typeface="Codec Pro"/>
                <a:ea typeface="Codec Pro"/>
                <a:cs typeface="Codec Pro"/>
                <a:sym typeface="Codec Pro"/>
              </a:rPr>
              <a:t>ati</a:t>
            </a:r>
            <a:r>
              <a:rPr lang="en-US" sz="2847">
                <a:solidFill>
                  <a:srgbClr val="303030"/>
                </a:solidFill>
                <a:latin typeface="Codec Pro"/>
                <a:ea typeface="Codec Pro"/>
                <a:cs typeface="Codec Pro"/>
                <a:sym typeface="Codec Pro"/>
              </a:rPr>
              <a:t>on, ou </a:t>
            </a:r>
            <a:r>
              <a:rPr lang="en-US" sz="2847">
                <a:solidFill>
                  <a:srgbClr val="303030"/>
                </a:solidFill>
                <a:latin typeface="Codec Pro"/>
                <a:ea typeface="Codec Pro"/>
                <a:cs typeface="Codec Pro"/>
                <a:sym typeface="Codec Pro"/>
              </a:rPr>
              <a:t>le </a:t>
            </a:r>
            <a:r>
              <a:rPr lang="en-US" sz="2847">
                <a:solidFill>
                  <a:srgbClr val="303030"/>
                </a:solidFill>
                <a:latin typeface="Codec Pro"/>
                <a:ea typeface="Codec Pro"/>
                <a:cs typeface="Codec Pro"/>
                <a:sym typeface="Codec Pro"/>
              </a:rPr>
              <a:t>M</a:t>
            </a:r>
            <a:r>
              <a:rPr lang="en-US" sz="2847">
                <a:solidFill>
                  <a:srgbClr val="303030"/>
                </a:solidFill>
                <a:latin typeface="Codec Pro"/>
                <a:ea typeface="Codec Pro"/>
                <a:cs typeface="Codec Pro"/>
                <a:sym typeface="Codec Pro"/>
              </a:rPr>
              <a:t>ac</a:t>
            </a:r>
            <a:r>
              <a:rPr lang="en-US" sz="2847">
                <a:solidFill>
                  <a:srgbClr val="303030"/>
                </a:solidFill>
                <a:latin typeface="Codec Pro"/>
                <a:ea typeface="Codec Pro"/>
                <a:cs typeface="Codec Pro"/>
                <a:sym typeface="Codec Pro"/>
              </a:rPr>
              <a:t>hi</a:t>
            </a:r>
            <a:r>
              <a:rPr lang="en-US" sz="2847">
                <a:solidFill>
                  <a:srgbClr val="303030"/>
                </a:solidFill>
                <a:latin typeface="Codec Pro"/>
                <a:ea typeface="Codec Pro"/>
                <a:cs typeface="Codec Pro"/>
                <a:sym typeface="Codec Pro"/>
              </a:rPr>
              <a:t>n</a:t>
            </a:r>
            <a:r>
              <a:rPr lang="en-US" sz="2847">
                <a:solidFill>
                  <a:srgbClr val="303030"/>
                </a:solidFill>
                <a:latin typeface="Codec Pro"/>
                <a:ea typeface="Codec Pro"/>
                <a:cs typeface="Codec Pro"/>
                <a:sym typeface="Codec Pro"/>
              </a:rPr>
              <a:t>e Lea</a:t>
            </a:r>
            <a:r>
              <a:rPr lang="en-US" sz="2847">
                <a:solidFill>
                  <a:srgbClr val="303030"/>
                </a:solidFill>
                <a:latin typeface="Codec Pro"/>
                <a:ea typeface="Codec Pro"/>
                <a:cs typeface="Codec Pro"/>
                <a:sym typeface="Codec Pro"/>
              </a:rPr>
              <a:t>r</a:t>
            </a:r>
            <a:r>
              <a:rPr lang="en-US" sz="2847">
                <a:solidFill>
                  <a:srgbClr val="303030"/>
                </a:solidFill>
                <a:latin typeface="Codec Pro"/>
                <a:ea typeface="Codec Pro"/>
                <a:cs typeface="Codec Pro"/>
                <a:sym typeface="Codec Pro"/>
              </a:rPr>
              <a:t>n</a:t>
            </a:r>
            <a:r>
              <a:rPr lang="en-US" sz="2847">
                <a:solidFill>
                  <a:srgbClr val="303030"/>
                </a:solidFill>
                <a:latin typeface="Codec Pro"/>
                <a:ea typeface="Codec Pro"/>
                <a:cs typeface="Codec Pro"/>
                <a:sym typeface="Codec Pro"/>
              </a:rPr>
              <a:t>i</a:t>
            </a:r>
            <a:r>
              <a:rPr lang="en-US" sz="2847">
                <a:solidFill>
                  <a:srgbClr val="303030"/>
                </a:solidFill>
                <a:latin typeface="Codec Pro"/>
                <a:ea typeface="Codec Pro"/>
                <a:cs typeface="Codec Pro"/>
                <a:sym typeface="Codec Pro"/>
              </a:rPr>
              <a:t>ng avancé.</a:t>
            </a:r>
          </a:p>
          <a:p>
            <a:pPr algn="just">
              <a:lnSpc>
                <a:spcPts val="4498"/>
              </a:lnSpc>
            </a:pPr>
          </a:p>
          <a:p>
            <a:pPr algn="just">
              <a:lnSpc>
                <a:spcPts val="4498"/>
              </a:lnSpc>
            </a:pPr>
            <a:r>
              <a:rPr lang="en-US" sz="2847" b="true">
                <a:solidFill>
                  <a:srgbClr val="004AAD"/>
                </a:solidFill>
                <a:latin typeface="Codec Pro Bold"/>
                <a:ea typeface="Codec Pro Bold"/>
                <a:cs typeface="Codec Pro Bold"/>
                <a:sym typeface="Codec Pro Bold"/>
              </a:rPr>
              <a:t>Fonctionnement :</a:t>
            </a:r>
          </a:p>
          <a:p>
            <a:pPr algn="just" marL="614701" indent="-307351" lvl="1">
              <a:lnSpc>
                <a:spcPts val="4498"/>
              </a:lnSpc>
              <a:buFont typeface="Arial"/>
              <a:buChar char="•"/>
            </a:pPr>
            <a:r>
              <a:rPr lang="en-US" sz="2847">
                <a:solidFill>
                  <a:srgbClr val="303030"/>
                </a:solidFill>
                <a:latin typeface="Codec Pro"/>
                <a:ea typeface="Codec Pro"/>
                <a:cs typeface="Codec Pro"/>
                <a:sym typeface="Codec Pro"/>
              </a:rPr>
              <a:t>  Re</a:t>
            </a:r>
            <a:r>
              <a:rPr lang="en-US" sz="2847">
                <a:solidFill>
                  <a:srgbClr val="303030"/>
                </a:solidFill>
                <a:latin typeface="Codec Pro"/>
                <a:ea typeface="Codec Pro"/>
                <a:cs typeface="Codec Pro"/>
                <a:sym typeface="Codec Pro"/>
              </a:rPr>
              <a:t>p</a:t>
            </a:r>
            <a:r>
              <a:rPr lang="en-US" sz="2847">
                <a:solidFill>
                  <a:srgbClr val="303030"/>
                </a:solidFill>
                <a:latin typeface="Codec Pro"/>
                <a:ea typeface="Codec Pro"/>
                <a:cs typeface="Codec Pro"/>
                <a:sym typeface="Codec Pro"/>
              </a:rPr>
              <a:t>rés</a:t>
            </a:r>
            <a:r>
              <a:rPr lang="en-US" sz="2847">
                <a:solidFill>
                  <a:srgbClr val="303030"/>
                </a:solidFill>
                <a:latin typeface="Codec Pro"/>
                <a:ea typeface="Codec Pro"/>
                <a:cs typeface="Codec Pro"/>
                <a:sym typeface="Codec Pro"/>
              </a:rPr>
              <a:t>e</a:t>
            </a:r>
            <a:r>
              <a:rPr lang="en-US" sz="2847">
                <a:solidFill>
                  <a:srgbClr val="303030"/>
                </a:solidFill>
                <a:latin typeface="Codec Pro"/>
                <a:ea typeface="Codec Pro"/>
                <a:cs typeface="Codec Pro"/>
                <a:sym typeface="Codec Pro"/>
              </a:rPr>
              <a:t>ntat</a:t>
            </a:r>
            <a:r>
              <a:rPr lang="en-US" sz="2847">
                <a:solidFill>
                  <a:srgbClr val="303030"/>
                </a:solidFill>
                <a:latin typeface="Codec Pro"/>
                <a:ea typeface="Codec Pro"/>
                <a:cs typeface="Codec Pro"/>
                <a:sym typeface="Codec Pro"/>
              </a:rPr>
              <a:t>i</a:t>
            </a:r>
            <a:r>
              <a:rPr lang="en-US" sz="2847">
                <a:solidFill>
                  <a:srgbClr val="303030"/>
                </a:solidFill>
                <a:latin typeface="Codec Pro"/>
                <a:ea typeface="Codec Pro"/>
                <a:cs typeface="Codec Pro"/>
                <a:sym typeface="Codec Pro"/>
              </a:rPr>
              <a:t>o</a:t>
            </a:r>
            <a:r>
              <a:rPr lang="en-US" sz="2847">
                <a:solidFill>
                  <a:srgbClr val="303030"/>
                </a:solidFill>
                <a:latin typeface="Codec Pro"/>
                <a:ea typeface="Codec Pro"/>
                <a:cs typeface="Codec Pro"/>
                <a:sym typeface="Codec Pro"/>
              </a:rPr>
              <a:t>n</a:t>
            </a:r>
            <a:r>
              <a:rPr lang="en-US" sz="2847">
                <a:solidFill>
                  <a:srgbClr val="303030"/>
                </a:solidFill>
                <a:latin typeface="Codec Pro"/>
                <a:ea typeface="Codec Pro"/>
                <a:cs typeface="Codec Pro"/>
                <a:sym typeface="Codec Pro"/>
              </a:rPr>
              <a:t> d</a:t>
            </a:r>
            <a:r>
              <a:rPr lang="en-US" sz="2847">
                <a:solidFill>
                  <a:srgbClr val="303030"/>
                </a:solidFill>
                <a:latin typeface="Codec Pro"/>
                <a:ea typeface="Codec Pro"/>
                <a:cs typeface="Codec Pro"/>
                <a:sym typeface="Codec Pro"/>
              </a:rPr>
              <a:t>e</a:t>
            </a:r>
            <a:r>
              <a:rPr lang="en-US" sz="2847">
                <a:solidFill>
                  <a:srgbClr val="303030"/>
                </a:solidFill>
                <a:latin typeface="Codec Pro"/>
                <a:ea typeface="Codec Pro"/>
                <a:cs typeface="Codec Pro"/>
                <a:sym typeface="Codec Pro"/>
              </a:rPr>
              <a:t>s</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circui</a:t>
            </a:r>
            <a:r>
              <a:rPr lang="en-US" sz="2847">
                <a:solidFill>
                  <a:srgbClr val="303030"/>
                </a:solidFill>
                <a:latin typeface="Codec Pro"/>
                <a:ea typeface="Codec Pro"/>
                <a:cs typeface="Codec Pro"/>
                <a:sym typeface="Codec Pro"/>
              </a:rPr>
              <a:t>t</a:t>
            </a:r>
            <a:r>
              <a:rPr lang="en-US" sz="2847">
                <a:solidFill>
                  <a:srgbClr val="303030"/>
                </a:solidFill>
                <a:latin typeface="Codec Pro"/>
                <a:ea typeface="Codec Pro"/>
                <a:cs typeface="Codec Pro"/>
                <a:sym typeface="Codec Pro"/>
              </a:rPr>
              <a:t>s quant</a:t>
            </a:r>
            <a:r>
              <a:rPr lang="en-US" sz="2847">
                <a:solidFill>
                  <a:srgbClr val="303030"/>
                </a:solidFill>
                <a:latin typeface="Codec Pro"/>
                <a:ea typeface="Codec Pro"/>
                <a:cs typeface="Codec Pro"/>
                <a:sym typeface="Codec Pro"/>
              </a:rPr>
              <a:t>ique</a:t>
            </a:r>
            <a:r>
              <a:rPr lang="en-US" sz="2847">
                <a:solidFill>
                  <a:srgbClr val="303030"/>
                </a:solidFill>
                <a:latin typeface="Codec Pro"/>
                <a:ea typeface="Codec Pro"/>
                <a:cs typeface="Codec Pro"/>
                <a:sym typeface="Codec Pro"/>
              </a:rPr>
              <a:t>s</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avec Cirq</a:t>
            </a:r>
            <a:r>
              <a:rPr lang="en-US" sz="2847">
                <a:solidFill>
                  <a:srgbClr val="303030"/>
                </a:solidFill>
                <a:latin typeface="Codec Pro"/>
                <a:ea typeface="Codec Pro"/>
                <a:cs typeface="Codec Pro"/>
                <a:sym typeface="Codec Pro"/>
              </a:rPr>
              <a:t>.</a:t>
            </a:r>
          </a:p>
          <a:p>
            <a:pPr algn="just" marL="614701" indent="-307351" lvl="1">
              <a:lnSpc>
                <a:spcPts val="4498"/>
              </a:lnSpc>
              <a:buFont typeface="Arial"/>
              <a:buChar char="•"/>
            </a:pPr>
            <a:r>
              <a:rPr lang="en-US" sz="2847">
                <a:solidFill>
                  <a:srgbClr val="303030"/>
                </a:solidFill>
                <a:latin typeface="Codec Pro"/>
                <a:ea typeface="Codec Pro"/>
                <a:cs typeface="Codec Pro"/>
                <a:sym typeface="Codec Pro"/>
              </a:rPr>
              <a:t>  Entraînement avec TensorFlow comme pour un modèle classique.</a:t>
            </a:r>
          </a:p>
          <a:p>
            <a:pPr algn="just">
              <a:lnSpc>
                <a:spcPts val="4498"/>
              </a:lnSpc>
            </a:pPr>
            <a:r>
              <a:rPr lang="en-US" sz="2847">
                <a:solidFill>
                  <a:srgbClr val="303030"/>
                </a:solidFill>
                <a:latin typeface="Codec Pro"/>
                <a:ea typeface="Codec Pro"/>
                <a:cs typeface="Codec Pro"/>
                <a:sym typeface="Codec Pro"/>
              </a:rPr>
              <a:t>TFQ reste expérimental, mais représente une avancée importante dans le domaine de l'IA quantique.</a:t>
            </a:r>
          </a:p>
          <a:p>
            <a:pPr algn="just" marL="0" indent="0" lvl="0">
              <a:lnSpc>
                <a:spcPts val="4498"/>
              </a:lnSpc>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53526" y="9258300"/>
            <a:ext cx="870158" cy="762063"/>
            <a:chOff x="0" y="0"/>
            <a:chExt cx="1160210" cy="1016084"/>
          </a:xfrm>
        </p:grpSpPr>
        <p:grpSp>
          <p:nvGrpSpPr>
            <p:cNvPr name="Group 3" id="3"/>
            <p:cNvGrpSpPr/>
            <p:nvPr/>
          </p:nvGrpSpPr>
          <p:grpSpPr>
            <a:xfrm rot="0">
              <a:off x="0" y="0"/>
              <a:ext cx="1160210" cy="1016084"/>
              <a:chOff x="0" y="0"/>
              <a:chExt cx="229177" cy="200708"/>
            </a:xfrm>
          </p:grpSpPr>
          <p:sp>
            <p:nvSpPr>
              <p:cNvPr name="Freeform 4" id="4"/>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5" id="5"/>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6" id="6"/>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15</a:t>
              </a:r>
            </a:p>
          </p:txBody>
        </p:sp>
      </p:grpSp>
      <p:sp>
        <p:nvSpPr>
          <p:cNvPr name="TextBox 7" id="7"/>
          <p:cNvSpPr txBox="true"/>
          <p:nvPr/>
        </p:nvSpPr>
        <p:spPr>
          <a:xfrm rot="0">
            <a:off x="1343174" y="273858"/>
            <a:ext cx="15601651"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4.     TensorFlow.js (applications web).</a:t>
            </a:r>
          </a:p>
        </p:txBody>
      </p:sp>
      <p:sp>
        <p:nvSpPr>
          <p:cNvPr name="TextBox 8" id="8"/>
          <p:cNvSpPr txBox="true"/>
          <p:nvPr/>
        </p:nvSpPr>
        <p:spPr>
          <a:xfrm rot="0">
            <a:off x="1343174" y="1156610"/>
            <a:ext cx="15305077" cy="6128371"/>
          </a:xfrm>
          <a:prstGeom prst="rect">
            <a:avLst/>
          </a:prstGeom>
        </p:spPr>
        <p:txBody>
          <a:bodyPr anchor="t" rtlCol="false" tIns="0" lIns="0" bIns="0" rIns="0">
            <a:spAutoFit/>
          </a:bodyPr>
          <a:lstStyle/>
          <a:p>
            <a:pPr algn="just">
              <a:lnSpc>
                <a:spcPts val="4811"/>
              </a:lnSpc>
            </a:pPr>
            <a:r>
              <a:rPr lang="en-US" sz="2847">
                <a:solidFill>
                  <a:srgbClr val="303030"/>
                </a:solidFill>
                <a:latin typeface="Codec Pro"/>
                <a:ea typeface="Codec Pro"/>
                <a:cs typeface="Codec Pro"/>
                <a:sym typeface="Codec Pro"/>
              </a:rPr>
              <a:t>TensorFlow.js permet d’exé</a:t>
            </a:r>
            <a:r>
              <a:rPr lang="en-US" sz="2847">
                <a:solidFill>
                  <a:srgbClr val="303030"/>
                </a:solidFill>
                <a:latin typeface="Codec Pro"/>
                <a:ea typeface="Codec Pro"/>
                <a:cs typeface="Codec Pro"/>
                <a:sym typeface="Codec Pro"/>
              </a:rPr>
              <a:t>cuter des modèles</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di</a:t>
            </a:r>
            <a:r>
              <a:rPr lang="en-US" sz="2847">
                <a:solidFill>
                  <a:srgbClr val="303030"/>
                </a:solidFill>
                <a:latin typeface="Codec Pro"/>
                <a:ea typeface="Codec Pro"/>
                <a:cs typeface="Codec Pro"/>
                <a:sym typeface="Codec Pro"/>
              </a:rPr>
              <a:t>r</a:t>
            </a:r>
            <a:r>
              <a:rPr lang="en-US" sz="2847">
                <a:solidFill>
                  <a:srgbClr val="303030"/>
                </a:solidFill>
                <a:latin typeface="Codec Pro"/>
                <a:ea typeface="Codec Pro"/>
                <a:cs typeface="Codec Pro"/>
                <a:sym typeface="Codec Pro"/>
              </a:rPr>
              <a:t>ec</a:t>
            </a:r>
            <a:r>
              <a:rPr lang="en-US" sz="2847">
                <a:solidFill>
                  <a:srgbClr val="303030"/>
                </a:solidFill>
                <a:latin typeface="Codec Pro"/>
                <a:ea typeface="Codec Pro"/>
                <a:cs typeface="Codec Pro"/>
                <a:sym typeface="Codec Pro"/>
              </a:rPr>
              <a:t>t</a:t>
            </a:r>
            <a:r>
              <a:rPr lang="en-US" sz="2847">
                <a:solidFill>
                  <a:srgbClr val="303030"/>
                </a:solidFill>
                <a:latin typeface="Codec Pro"/>
                <a:ea typeface="Codec Pro"/>
                <a:cs typeface="Codec Pro"/>
                <a:sym typeface="Codec Pro"/>
              </a:rPr>
              <a:t>e</a:t>
            </a:r>
            <a:r>
              <a:rPr lang="en-US" sz="2847">
                <a:solidFill>
                  <a:srgbClr val="303030"/>
                </a:solidFill>
                <a:latin typeface="Codec Pro"/>
                <a:ea typeface="Codec Pro"/>
                <a:cs typeface="Codec Pro"/>
                <a:sym typeface="Codec Pro"/>
              </a:rPr>
              <a:t>m</a:t>
            </a:r>
            <a:r>
              <a:rPr lang="en-US" sz="2847">
                <a:solidFill>
                  <a:srgbClr val="303030"/>
                </a:solidFill>
                <a:latin typeface="Codec Pro"/>
                <a:ea typeface="Codec Pro"/>
                <a:cs typeface="Codec Pro"/>
                <a:sym typeface="Codec Pro"/>
              </a:rPr>
              <a:t>e</a:t>
            </a:r>
            <a:r>
              <a:rPr lang="en-US" sz="2847">
                <a:solidFill>
                  <a:srgbClr val="303030"/>
                </a:solidFill>
                <a:latin typeface="Codec Pro"/>
                <a:ea typeface="Codec Pro"/>
                <a:cs typeface="Codec Pro"/>
                <a:sym typeface="Codec Pro"/>
              </a:rPr>
              <a:t>n</a:t>
            </a:r>
            <a:r>
              <a:rPr lang="en-US" sz="2847">
                <a:solidFill>
                  <a:srgbClr val="303030"/>
                </a:solidFill>
                <a:latin typeface="Codec Pro"/>
                <a:ea typeface="Codec Pro"/>
                <a:cs typeface="Codec Pro"/>
                <a:sym typeface="Codec Pro"/>
              </a:rPr>
              <a:t>t </a:t>
            </a:r>
            <a:r>
              <a:rPr lang="en-US" sz="2847">
                <a:solidFill>
                  <a:srgbClr val="303030"/>
                </a:solidFill>
                <a:latin typeface="Codec Pro"/>
                <a:ea typeface="Codec Pro"/>
                <a:cs typeface="Codec Pro"/>
                <a:sym typeface="Codec Pro"/>
              </a:rPr>
              <a:t>da</a:t>
            </a:r>
            <a:r>
              <a:rPr lang="en-US" sz="2847">
                <a:solidFill>
                  <a:srgbClr val="303030"/>
                </a:solidFill>
                <a:latin typeface="Codec Pro"/>
                <a:ea typeface="Codec Pro"/>
                <a:cs typeface="Codec Pro"/>
                <a:sym typeface="Codec Pro"/>
              </a:rPr>
              <a:t>ns le navigateu</a:t>
            </a:r>
            <a:r>
              <a:rPr lang="en-US" sz="2847">
                <a:solidFill>
                  <a:srgbClr val="303030"/>
                </a:solidFill>
                <a:latin typeface="Codec Pro"/>
                <a:ea typeface="Codec Pro"/>
                <a:cs typeface="Codec Pro"/>
                <a:sym typeface="Codec Pro"/>
              </a:rPr>
              <a:t>r Web, s</a:t>
            </a:r>
            <a:r>
              <a:rPr lang="en-US" sz="2847">
                <a:solidFill>
                  <a:srgbClr val="303030"/>
                </a:solidFill>
                <a:latin typeface="Codec Pro"/>
                <a:ea typeface="Codec Pro"/>
                <a:cs typeface="Codec Pro"/>
                <a:sym typeface="Codec Pro"/>
              </a:rPr>
              <a:t>ans </a:t>
            </a:r>
            <a:r>
              <a:rPr lang="en-US" sz="2847">
                <a:solidFill>
                  <a:srgbClr val="303030"/>
                </a:solidFill>
                <a:latin typeface="Codec Pro"/>
                <a:ea typeface="Codec Pro"/>
                <a:cs typeface="Codec Pro"/>
                <a:sym typeface="Codec Pro"/>
              </a:rPr>
              <a:t>se</a:t>
            </a:r>
            <a:r>
              <a:rPr lang="en-US" sz="2847">
                <a:solidFill>
                  <a:srgbClr val="303030"/>
                </a:solidFill>
                <a:latin typeface="Codec Pro"/>
                <a:ea typeface="Codec Pro"/>
                <a:cs typeface="Codec Pro"/>
                <a:sym typeface="Codec Pro"/>
              </a:rPr>
              <a:t>rveur, en JavaScript.</a:t>
            </a:r>
          </a:p>
          <a:p>
            <a:pPr algn="just">
              <a:lnSpc>
                <a:spcPts val="4811"/>
              </a:lnSpc>
            </a:pPr>
            <a:r>
              <a:rPr lang="en-US" sz="2847">
                <a:solidFill>
                  <a:srgbClr val="303030"/>
                </a:solidFill>
                <a:latin typeface="Codec Pro"/>
                <a:ea typeface="Codec Pro"/>
                <a:cs typeface="Codec Pro"/>
                <a:sym typeface="Codec Pro"/>
              </a:rPr>
              <a:t>Deux</a:t>
            </a:r>
            <a:r>
              <a:rPr lang="en-US" sz="2847">
                <a:solidFill>
                  <a:srgbClr val="303030"/>
                </a:solidFill>
                <a:latin typeface="Codec Pro"/>
                <a:ea typeface="Codec Pro"/>
                <a:cs typeface="Codec Pro"/>
                <a:sym typeface="Codec Pro"/>
              </a:rPr>
              <a:t> cas</a:t>
            </a:r>
            <a:r>
              <a:rPr lang="en-US" sz="2847">
                <a:solidFill>
                  <a:srgbClr val="303030"/>
                </a:solidFill>
                <a:latin typeface="Codec Pro"/>
                <a:ea typeface="Codec Pro"/>
                <a:cs typeface="Codec Pro"/>
                <a:sym typeface="Codec Pro"/>
              </a:rPr>
              <a:t> </a:t>
            </a:r>
            <a:r>
              <a:rPr lang="en-US" sz="2847">
                <a:solidFill>
                  <a:srgbClr val="303030"/>
                </a:solidFill>
                <a:latin typeface="Codec Pro"/>
                <a:ea typeface="Codec Pro"/>
                <a:cs typeface="Codec Pro"/>
                <a:sym typeface="Codec Pro"/>
              </a:rPr>
              <a:t>d’usag</a:t>
            </a:r>
            <a:r>
              <a:rPr lang="en-US" sz="2847">
                <a:solidFill>
                  <a:srgbClr val="303030"/>
                </a:solidFill>
                <a:latin typeface="Codec Pro"/>
                <a:ea typeface="Codec Pro"/>
                <a:cs typeface="Codec Pro"/>
                <a:sym typeface="Codec Pro"/>
              </a:rPr>
              <a:t>e </a:t>
            </a:r>
            <a:r>
              <a:rPr lang="en-US" sz="2847">
                <a:solidFill>
                  <a:srgbClr val="303030"/>
                </a:solidFill>
                <a:latin typeface="Codec Pro"/>
                <a:ea typeface="Codec Pro"/>
                <a:cs typeface="Codec Pro"/>
                <a:sym typeface="Codec Pro"/>
              </a:rPr>
              <a:t>princi</a:t>
            </a:r>
            <a:r>
              <a:rPr lang="en-US" sz="2847">
                <a:solidFill>
                  <a:srgbClr val="303030"/>
                </a:solidFill>
                <a:latin typeface="Codec Pro"/>
                <a:ea typeface="Codec Pro"/>
                <a:cs typeface="Codec Pro"/>
                <a:sym typeface="Codec Pro"/>
              </a:rPr>
              <a:t>paux :</a:t>
            </a:r>
          </a:p>
          <a:p>
            <a:pPr algn="just" marL="614701" indent="-307351" lvl="1">
              <a:lnSpc>
                <a:spcPts val="4811"/>
              </a:lnSpc>
              <a:buFont typeface="Arial"/>
              <a:buChar char="•"/>
            </a:pPr>
            <a:r>
              <a:rPr lang="en-US" sz="2847">
                <a:solidFill>
                  <a:srgbClr val="303030"/>
                </a:solidFill>
                <a:latin typeface="Codec Pro"/>
                <a:ea typeface="Codec Pro"/>
                <a:cs typeface="Codec Pro"/>
                <a:sym typeface="Codec Pro"/>
              </a:rPr>
              <a:t>   Uti</a:t>
            </a:r>
            <a:r>
              <a:rPr lang="en-US" sz="2847">
                <a:solidFill>
                  <a:srgbClr val="303030"/>
                </a:solidFill>
                <a:latin typeface="Codec Pro"/>
                <a:ea typeface="Codec Pro"/>
                <a:cs typeface="Codec Pro"/>
                <a:sym typeface="Codec Pro"/>
              </a:rPr>
              <a:t>lisa</a:t>
            </a:r>
            <a:r>
              <a:rPr lang="en-US" sz="2847">
                <a:solidFill>
                  <a:srgbClr val="303030"/>
                </a:solidFill>
                <a:latin typeface="Codec Pro"/>
                <a:ea typeface="Codec Pro"/>
                <a:cs typeface="Codec Pro"/>
                <a:sym typeface="Codec Pro"/>
              </a:rPr>
              <a:t>ti</a:t>
            </a:r>
            <a:r>
              <a:rPr lang="en-US" sz="2847">
                <a:solidFill>
                  <a:srgbClr val="303030"/>
                </a:solidFill>
                <a:latin typeface="Codec Pro"/>
                <a:ea typeface="Codec Pro"/>
                <a:cs typeface="Codec Pro"/>
                <a:sym typeface="Codec Pro"/>
              </a:rPr>
              <a:t>on d</a:t>
            </a:r>
            <a:r>
              <a:rPr lang="en-US" sz="2847">
                <a:solidFill>
                  <a:srgbClr val="303030"/>
                </a:solidFill>
                <a:latin typeface="Codec Pro"/>
                <a:ea typeface="Codec Pro"/>
                <a:cs typeface="Codec Pro"/>
                <a:sym typeface="Codec Pro"/>
              </a:rPr>
              <a:t>e</a:t>
            </a:r>
            <a:r>
              <a:rPr lang="en-US" sz="2847">
                <a:solidFill>
                  <a:srgbClr val="303030"/>
                </a:solidFill>
                <a:latin typeface="Codec Pro"/>
                <a:ea typeface="Codec Pro"/>
                <a:cs typeface="Codec Pro"/>
                <a:sym typeface="Codec Pro"/>
              </a:rPr>
              <a:t> modèles préentraînés (vis</a:t>
            </a:r>
            <a:r>
              <a:rPr lang="en-US" sz="2847">
                <a:solidFill>
                  <a:srgbClr val="303030"/>
                </a:solidFill>
                <a:latin typeface="Codec Pro"/>
                <a:ea typeface="Codec Pro"/>
                <a:cs typeface="Codec Pro"/>
                <a:sym typeface="Codec Pro"/>
              </a:rPr>
              <a:t>i</a:t>
            </a:r>
            <a:r>
              <a:rPr lang="en-US" sz="2847">
                <a:solidFill>
                  <a:srgbClr val="303030"/>
                </a:solidFill>
                <a:latin typeface="Codec Pro"/>
                <a:ea typeface="Codec Pro"/>
                <a:cs typeface="Codec Pro"/>
                <a:sym typeface="Codec Pro"/>
              </a:rPr>
              <a:t>on, NLP, pos</a:t>
            </a:r>
            <a:r>
              <a:rPr lang="en-US" sz="2847">
                <a:solidFill>
                  <a:srgbClr val="303030"/>
                </a:solidFill>
                <a:latin typeface="Codec Pro"/>
                <a:ea typeface="Codec Pro"/>
                <a:cs typeface="Codec Pro"/>
                <a:sym typeface="Codec Pro"/>
              </a:rPr>
              <a:t>e huma</a:t>
            </a:r>
            <a:r>
              <a:rPr lang="en-US" sz="2847">
                <a:solidFill>
                  <a:srgbClr val="303030"/>
                </a:solidFill>
                <a:latin typeface="Codec Pro"/>
                <a:ea typeface="Codec Pro"/>
                <a:cs typeface="Codec Pro"/>
                <a:sym typeface="Codec Pro"/>
              </a:rPr>
              <a:t>i</a:t>
            </a:r>
            <a:r>
              <a:rPr lang="en-US" sz="2847">
                <a:solidFill>
                  <a:srgbClr val="303030"/>
                </a:solidFill>
                <a:latin typeface="Codec Pro"/>
                <a:ea typeface="Codec Pro"/>
                <a:cs typeface="Codec Pro"/>
                <a:sym typeface="Codec Pro"/>
              </a:rPr>
              <a:t>n</a:t>
            </a:r>
            <a:r>
              <a:rPr lang="en-US" sz="2847">
                <a:solidFill>
                  <a:srgbClr val="303030"/>
                </a:solidFill>
                <a:latin typeface="Codec Pro"/>
                <a:ea typeface="Codec Pro"/>
                <a:cs typeface="Codec Pro"/>
                <a:sym typeface="Codec Pro"/>
              </a:rPr>
              <a:t>e, etc.).</a:t>
            </a:r>
          </a:p>
          <a:p>
            <a:pPr algn="just" marL="614701" indent="-307351" lvl="1">
              <a:lnSpc>
                <a:spcPts val="4811"/>
              </a:lnSpc>
              <a:buFont typeface="Arial"/>
              <a:buChar char="•"/>
            </a:pPr>
            <a:r>
              <a:rPr lang="en-US" sz="2847">
                <a:solidFill>
                  <a:srgbClr val="303030"/>
                </a:solidFill>
                <a:latin typeface="Codec Pro"/>
                <a:ea typeface="Codec Pro"/>
                <a:cs typeface="Codec Pro"/>
                <a:sym typeface="Codec Pro"/>
              </a:rPr>
              <a:t>  E</a:t>
            </a:r>
            <a:r>
              <a:rPr lang="en-US" sz="2847">
                <a:solidFill>
                  <a:srgbClr val="303030"/>
                </a:solidFill>
                <a:latin typeface="Codec Pro"/>
                <a:ea typeface="Codec Pro"/>
                <a:cs typeface="Codec Pro"/>
                <a:sym typeface="Codec Pro"/>
              </a:rPr>
              <a:t>nt</a:t>
            </a:r>
            <a:r>
              <a:rPr lang="en-US" sz="2847">
                <a:solidFill>
                  <a:srgbClr val="303030"/>
                </a:solidFill>
                <a:latin typeface="Codec Pro"/>
                <a:ea typeface="Codec Pro"/>
                <a:cs typeface="Codec Pro"/>
                <a:sym typeface="Codec Pro"/>
              </a:rPr>
              <a:t>raî</a:t>
            </a:r>
            <a:r>
              <a:rPr lang="en-US" sz="2847">
                <a:solidFill>
                  <a:srgbClr val="303030"/>
                </a:solidFill>
                <a:latin typeface="Codec Pro"/>
                <a:ea typeface="Codec Pro"/>
                <a:cs typeface="Codec Pro"/>
                <a:sym typeface="Codec Pro"/>
              </a:rPr>
              <a:t>nement </a:t>
            </a:r>
            <a:r>
              <a:rPr lang="en-US" sz="2847">
                <a:solidFill>
                  <a:srgbClr val="303030"/>
                </a:solidFill>
                <a:latin typeface="Codec Pro"/>
                <a:ea typeface="Codec Pro"/>
                <a:cs typeface="Codec Pro"/>
                <a:sym typeface="Codec Pro"/>
              </a:rPr>
              <a:t>de modèl</a:t>
            </a:r>
            <a:r>
              <a:rPr lang="en-US" sz="2847">
                <a:solidFill>
                  <a:srgbClr val="303030"/>
                </a:solidFill>
                <a:latin typeface="Codec Pro"/>
                <a:ea typeface="Codec Pro"/>
                <a:cs typeface="Codec Pro"/>
                <a:sym typeface="Codec Pro"/>
              </a:rPr>
              <a:t>e</a:t>
            </a:r>
            <a:r>
              <a:rPr lang="en-US" sz="2847">
                <a:solidFill>
                  <a:srgbClr val="303030"/>
                </a:solidFill>
                <a:latin typeface="Codec Pro"/>
                <a:ea typeface="Codec Pro"/>
                <a:cs typeface="Codec Pro"/>
                <a:sym typeface="Codec Pro"/>
              </a:rPr>
              <a:t>s</a:t>
            </a:r>
            <a:r>
              <a:rPr lang="en-US" sz="2847">
                <a:solidFill>
                  <a:srgbClr val="303030"/>
                </a:solidFill>
                <a:latin typeface="Codec Pro"/>
                <a:ea typeface="Codec Pro"/>
                <a:cs typeface="Codec Pro"/>
                <a:sym typeface="Codec Pro"/>
              </a:rPr>
              <a:t> d</a:t>
            </a:r>
            <a:r>
              <a:rPr lang="en-US" sz="2847">
                <a:solidFill>
                  <a:srgbClr val="303030"/>
                </a:solidFill>
                <a:latin typeface="Codec Pro"/>
                <a:ea typeface="Codec Pro"/>
                <a:cs typeface="Codec Pro"/>
                <a:sym typeface="Codec Pro"/>
              </a:rPr>
              <a:t>irec</a:t>
            </a:r>
            <a:r>
              <a:rPr lang="en-US" sz="2847">
                <a:solidFill>
                  <a:srgbClr val="303030"/>
                </a:solidFill>
                <a:latin typeface="Codec Pro"/>
                <a:ea typeface="Codec Pro"/>
                <a:cs typeface="Codec Pro"/>
                <a:sym typeface="Codec Pro"/>
              </a:rPr>
              <a:t>tement</a:t>
            </a:r>
            <a:r>
              <a:rPr lang="en-US" sz="2847">
                <a:solidFill>
                  <a:srgbClr val="303030"/>
                </a:solidFill>
                <a:latin typeface="Codec Pro"/>
                <a:ea typeface="Codec Pro"/>
                <a:cs typeface="Codec Pro"/>
                <a:sym typeface="Codec Pro"/>
              </a:rPr>
              <a:t> dans l</a:t>
            </a:r>
            <a:r>
              <a:rPr lang="en-US" sz="2847">
                <a:solidFill>
                  <a:srgbClr val="303030"/>
                </a:solidFill>
                <a:latin typeface="Codec Pro"/>
                <a:ea typeface="Codec Pro"/>
                <a:cs typeface="Codec Pro"/>
                <a:sym typeface="Codec Pro"/>
              </a:rPr>
              <a:t>e n</a:t>
            </a:r>
            <a:r>
              <a:rPr lang="en-US" sz="2847">
                <a:solidFill>
                  <a:srgbClr val="303030"/>
                </a:solidFill>
                <a:latin typeface="Codec Pro"/>
                <a:ea typeface="Codec Pro"/>
                <a:cs typeface="Codec Pro"/>
                <a:sym typeface="Codec Pro"/>
              </a:rPr>
              <a:t>avigateur</a:t>
            </a:r>
            <a:r>
              <a:rPr lang="en-US" sz="2847">
                <a:solidFill>
                  <a:srgbClr val="303030"/>
                </a:solidFill>
                <a:latin typeface="Codec Pro"/>
                <a:ea typeface="Codec Pro"/>
                <a:cs typeface="Codec Pro"/>
                <a:sym typeface="Codec Pro"/>
              </a:rPr>
              <a:t>.</a:t>
            </a:r>
          </a:p>
          <a:p>
            <a:pPr algn="just">
              <a:lnSpc>
                <a:spcPts val="4980"/>
              </a:lnSpc>
            </a:pPr>
            <a:r>
              <a:rPr lang="en-US" sz="2947" b="true">
                <a:solidFill>
                  <a:srgbClr val="004AAD"/>
                </a:solidFill>
                <a:latin typeface="Codec Pro Bold"/>
                <a:ea typeface="Codec Pro Bold"/>
                <a:cs typeface="Codec Pro Bold"/>
                <a:sym typeface="Codec Pro Bold"/>
              </a:rPr>
              <a:t>Avantages :</a:t>
            </a:r>
          </a:p>
          <a:p>
            <a:pPr algn="just" marL="614701" indent="-307351" lvl="1">
              <a:lnSpc>
                <a:spcPts val="4811"/>
              </a:lnSpc>
              <a:buFont typeface="Arial"/>
              <a:buChar char="•"/>
            </a:pPr>
            <a:r>
              <a:rPr lang="en-US" sz="2847">
                <a:solidFill>
                  <a:srgbClr val="303030"/>
                </a:solidFill>
                <a:latin typeface="Codec Pro"/>
                <a:ea typeface="Codec Pro"/>
                <a:cs typeface="Codec Pro"/>
                <a:sym typeface="Codec Pro"/>
              </a:rPr>
              <a:t>Pas besoin de backend ni de serveur Python.</a:t>
            </a:r>
          </a:p>
          <a:p>
            <a:pPr algn="just" marL="614701" indent="-307351" lvl="1">
              <a:lnSpc>
                <a:spcPts val="4811"/>
              </a:lnSpc>
              <a:buFont typeface="Arial"/>
              <a:buChar char="•"/>
            </a:pPr>
            <a:r>
              <a:rPr lang="en-US" sz="2847">
                <a:solidFill>
                  <a:srgbClr val="303030"/>
                </a:solidFill>
                <a:latin typeface="Codec Pro"/>
                <a:ea typeface="Codec Pro"/>
                <a:cs typeface="Codec Pro"/>
                <a:sym typeface="Codec Pro"/>
              </a:rPr>
              <a:t>  Facile à déployer pour des démonstrations ou des applis interactives.</a:t>
            </a:r>
          </a:p>
          <a:p>
            <a:pPr algn="just" marL="614701" indent="-307351" lvl="1">
              <a:lnSpc>
                <a:spcPts val="4811"/>
              </a:lnSpc>
              <a:buFont typeface="Arial"/>
              <a:buChar char="•"/>
            </a:pPr>
            <a:r>
              <a:rPr lang="en-US" sz="2847">
                <a:solidFill>
                  <a:srgbClr val="303030"/>
                </a:solidFill>
                <a:latin typeface="Codec Pro"/>
                <a:ea typeface="Codec Pro"/>
                <a:cs typeface="Codec Pro"/>
                <a:sym typeface="Codec Pro"/>
              </a:rPr>
              <a:t>   Compatible avec WebGL pour accélération GPU côté client.</a:t>
            </a:r>
          </a:p>
          <a:p>
            <a:pPr algn="just" marL="0" indent="0" lvl="0">
              <a:lnSpc>
                <a:spcPts val="4811"/>
              </a:lnSpc>
            </a:pP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53526" y="9258300"/>
            <a:ext cx="870158" cy="762063"/>
            <a:chOff x="0" y="0"/>
            <a:chExt cx="1160210" cy="1016084"/>
          </a:xfrm>
        </p:grpSpPr>
        <p:grpSp>
          <p:nvGrpSpPr>
            <p:cNvPr name="Group 3" id="3"/>
            <p:cNvGrpSpPr/>
            <p:nvPr/>
          </p:nvGrpSpPr>
          <p:grpSpPr>
            <a:xfrm rot="0">
              <a:off x="0" y="0"/>
              <a:ext cx="1160210" cy="1016084"/>
              <a:chOff x="0" y="0"/>
              <a:chExt cx="229177" cy="200708"/>
            </a:xfrm>
          </p:grpSpPr>
          <p:sp>
            <p:nvSpPr>
              <p:cNvPr name="Freeform 4" id="4"/>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5" id="5"/>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6" id="6"/>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16</a:t>
              </a:r>
            </a:p>
          </p:txBody>
        </p:sp>
      </p:grpSp>
      <p:sp>
        <p:nvSpPr>
          <p:cNvPr name="TextBox 7" id="7"/>
          <p:cNvSpPr txBox="true"/>
          <p:nvPr/>
        </p:nvSpPr>
        <p:spPr>
          <a:xfrm rot="0">
            <a:off x="1343174" y="1037641"/>
            <a:ext cx="15601651"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1.     Force : communauté, multiplateforme, accélération GPU/TPU.</a:t>
            </a:r>
          </a:p>
        </p:txBody>
      </p:sp>
      <p:sp>
        <p:nvSpPr>
          <p:cNvPr name="TextBox 8" id="8"/>
          <p:cNvSpPr txBox="true"/>
          <p:nvPr/>
        </p:nvSpPr>
        <p:spPr>
          <a:xfrm rot="0">
            <a:off x="1400544" y="1919159"/>
            <a:ext cx="15858756" cy="8920177"/>
          </a:xfrm>
          <a:prstGeom prst="rect">
            <a:avLst/>
          </a:prstGeom>
        </p:spPr>
        <p:txBody>
          <a:bodyPr anchor="t" rtlCol="false" tIns="0" lIns="0" bIns="0" rIns="0">
            <a:spAutoFit/>
          </a:bodyPr>
          <a:lstStyle/>
          <a:p>
            <a:pPr algn="just" marL="593112" indent="-296556" lvl="1">
              <a:lnSpc>
                <a:spcPts val="4862"/>
              </a:lnSpc>
              <a:buFont typeface="Arial"/>
              <a:buChar char="•"/>
            </a:pPr>
            <a:r>
              <a:rPr lang="en-US" b="true" sz="2747">
                <a:solidFill>
                  <a:srgbClr val="303030"/>
                </a:solidFill>
                <a:latin typeface="Codec Pro Bold"/>
                <a:ea typeface="Codec Pro Bold"/>
                <a:cs typeface="Codec Pro Bold"/>
                <a:sym typeface="Codec Pro Bold"/>
              </a:rPr>
              <a:t>Large communauté et écosystème riche</a:t>
            </a:r>
          </a:p>
          <a:p>
            <a:pPr algn="just">
              <a:lnSpc>
                <a:spcPts val="4685"/>
              </a:lnSpc>
            </a:pPr>
            <a:r>
              <a:rPr lang="en-US" sz="2647">
                <a:solidFill>
                  <a:srgbClr val="303030"/>
                </a:solidFill>
                <a:latin typeface="Codec Pro"/>
                <a:ea typeface="Codec Pro"/>
                <a:cs typeface="Codec Pro"/>
                <a:sym typeface="Codec Pro"/>
              </a:rPr>
              <a:t>TensorFlow bénéficie d’un vaste so</a:t>
            </a:r>
            <a:r>
              <a:rPr lang="en-US" sz="2647">
                <a:solidFill>
                  <a:srgbClr val="303030"/>
                </a:solidFill>
                <a:latin typeface="Codec Pro"/>
                <a:ea typeface="Codec Pro"/>
                <a:cs typeface="Codec Pro"/>
                <a:sym typeface="Codec Pro"/>
              </a:rPr>
              <a:t>utien de la communauté open-sou</a:t>
            </a:r>
            <a:r>
              <a:rPr lang="en-US" sz="2647">
                <a:solidFill>
                  <a:srgbClr val="303030"/>
                </a:solidFill>
                <a:latin typeface="Codec Pro"/>
                <a:ea typeface="Codec Pro"/>
                <a:cs typeface="Codec Pro"/>
                <a:sym typeface="Codec Pro"/>
              </a:rPr>
              <a:t>r</a:t>
            </a:r>
            <a:r>
              <a:rPr lang="en-US" sz="2647">
                <a:solidFill>
                  <a:srgbClr val="303030"/>
                </a:solidFill>
                <a:latin typeface="Codec Pro"/>
                <a:ea typeface="Codec Pro"/>
                <a:cs typeface="Codec Pro"/>
                <a:sym typeface="Codec Pro"/>
              </a:rPr>
              <a:t>ce, </a:t>
            </a:r>
            <a:r>
              <a:rPr lang="en-US" sz="2647">
                <a:solidFill>
                  <a:srgbClr val="303030"/>
                </a:solidFill>
                <a:latin typeface="Codec Pro"/>
                <a:ea typeface="Codec Pro"/>
                <a:cs typeface="Codec Pro"/>
                <a:sym typeface="Codec Pro"/>
              </a:rPr>
              <a:t>ai</a:t>
            </a:r>
            <a:r>
              <a:rPr lang="en-US" sz="2647">
                <a:solidFill>
                  <a:srgbClr val="303030"/>
                </a:solidFill>
                <a:latin typeface="Codec Pro"/>
                <a:ea typeface="Codec Pro"/>
                <a:cs typeface="Codec Pro"/>
                <a:sym typeface="Codec Pro"/>
              </a:rPr>
              <a:t>nsi que d’une documentation abondante,</a:t>
            </a:r>
            <a:r>
              <a:rPr lang="en-US" sz="2647">
                <a:solidFill>
                  <a:srgbClr val="303030"/>
                </a:solidFill>
                <a:latin typeface="Codec Pro"/>
                <a:ea typeface="Codec Pro"/>
                <a:cs typeface="Codec Pro"/>
                <a:sym typeface="Codec Pro"/>
              </a:rPr>
              <a:t> de </a:t>
            </a:r>
            <a:r>
              <a:rPr lang="en-US" sz="2647">
                <a:solidFill>
                  <a:srgbClr val="303030"/>
                </a:solidFill>
                <a:latin typeface="Codec Pro"/>
                <a:ea typeface="Codec Pro"/>
                <a:cs typeface="Codec Pro"/>
                <a:sym typeface="Codec Pro"/>
              </a:rPr>
              <a:t>nombreux tutoriels, forums et exemples. Cela facilite la</a:t>
            </a:r>
            <a:r>
              <a:rPr lang="en-US" sz="2647">
                <a:solidFill>
                  <a:srgbClr val="303030"/>
                </a:solidFill>
                <a:latin typeface="Codec Pro"/>
                <a:ea typeface="Codec Pro"/>
                <a:cs typeface="Codec Pro"/>
                <a:sym typeface="Codec Pro"/>
              </a:rPr>
              <a:t> montée e</a:t>
            </a:r>
            <a:r>
              <a:rPr lang="en-US" sz="2647">
                <a:solidFill>
                  <a:srgbClr val="303030"/>
                </a:solidFill>
                <a:latin typeface="Codec Pro"/>
                <a:ea typeface="Codec Pro"/>
                <a:cs typeface="Codec Pro"/>
                <a:sym typeface="Codec Pro"/>
              </a:rPr>
              <a:t>n com</a:t>
            </a:r>
            <a:r>
              <a:rPr lang="en-US" sz="2647">
                <a:solidFill>
                  <a:srgbClr val="303030"/>
                </a:solidFill>
                <a:latin typeface="Codec Pro"/>
                <a:ea typeface="Codec Pro"/>
                <a:cs typeface="Codec Pro"/>
                <a:sym typeface="Codec Pro"/>
              </a:rPr>
              <a:t>pétence et la réso</a:t>
            </a:r>
            <a:r>
              <a:rPr lang="en-US" sz="2647">
                <a:solidFill>
                  <a:srgbClr val="303030"/>
                </a:solidFill>
                <a:latin typeface="Codec Pro"/>
                <a:ea typeface="Codec Pro"/>
                <a:cs typeface="Codec Pro"/>
                <a:sym typeface="Codec Pro"/>
              </a:rPr>
              <a:t>lu</a:t>
            </a:r>
            <a:r>
              <a:rPr lang="en-US" sz="2647">
                <a:solidFill>
                  <a:srgbClr val="303030"/>
                </a:solidFill>
                <a:latin typeface="Codec Pro"/>
                <a:ea typeface="Codec Pro"/>
                <a:cs typeface="Codec Pro"/>
                <a:sym typeface="Codec Pro"/>
              </a:rPr>
              <a:t>ti</a:t>
            </a:r>
            <a:r>
              <a:rPr lang="en-US" sz="2647">
                <a:solidFill>
                  <a:srgbClr val="303030"/>
                </a:solidFill>
                <a:latin typeface="Codec Pro"/>
                <a:ea typeface="Codec Pro"/>
                <a:cs typeface="Codec Pro"/>
                <a:sym typeface="Codec Pro"/>
              </a:rPr>
              <a:t>on rapid</a:t>
            </a:r>
            <a:r>
              <a:rPr lang="en-US" sz="2647">
                <a:solidFill>
                  <a:srgbClr val="303030"/>
                </a:solidFill>
                <a:latin typeface="Codec Pro"/>
                <a:ea typeface="Codec Pro"/>
                <a:cs typeface="Codec Pro"/>
                <a:sym typeface="Codec Pro"/>
              </a:rPr>
              <a:t>e</a:t>
            </a:r>
            <a:r>
              <a:rPr lang="en-US" sz="2647">
                <a:solidFill>
                  <a:srgbClr val="303030"/>
                </a:solidFill>
                <a:latin typeface="Codec Pro"/>
                <a:ea typeface="Codec Pro"/>
                <a:cs typeface="Codec Pro"/>
                <a:sym typeface="Codec Pro"/>
              </a:rPr>
              <a:t> de problèmes.</a:t>
            </a:r>
          </a:p>
          <a:p>
            <a:pPr algn="just" marL="593112" indent="-296556" lvl="1">
              <a:lnSpc>
                <a:spcPts val="4862"/>
              </a:lnSpc>
              <a:buFont typeface="Arial"/>
              <a:buChar char="•"/>
            </a:pPr>
            <a:r>
              <a:rPr lang="en-US" b="true" sz="2747">
                <a:solidFill>
                  <a:srgbClr val="303030"/>
                </a:solidFill>
                <a:latin typeface="Codec Pro Bold"/>
                <a:ea typeface="Codec Pro Bold"/>
                <a:cs typeface="Codec Pro Bold"/>
                <a:sym typeface="Codec Pro Bold"/>
              </a:rPr>
              <a:t> </a:t>
            </a:r>
            <a:r>
              <a:rPr lang="en-US" b="true" sz="2747">
                <a:solidFill>
                  <a:srgbClr val="303030"/>
                </a:solidFill>
                <a:latin typeface="Codec Pro Bold"/>
                <a:ea typeface="Codec Pro Bold"/>
                <a:cs typeface="Codec Pro Bold"/>
                <a:sym typeface="Codec Pro Bold"/>
              </a:rPr>
              <a:t>Multiplateforme et multi-langage</a:t>
            </a:r>
          </a:p>
          <a:p>
            <a:pPr algn="just">
              <a:lnSpc>
                <a:spcPts val="4685"/>
              </a:lnSpc>
            </a:pPr>
            <a:r>
              <a:rPr lang="en-US" sz="2647">
                <a:solidFill>
                  <a:srgbClr val="303030"/>
                </a:solidFill>
                <a:latin typeface="Codec Pro"/>
                <a:ea typeface="Codec Pro"/>
                <a:cs typeface="Codec Pro"/>
                <a:sym typeface="Codec Pro"/>
              </a:rPr>
              <a:t>TensorFlow est compatible avec divers systèmes d’exploitat</a:t>
            </a:r>
            <a:r>
              <a:rPr lang="en-US" sz="2647">
                <a:solidFill>
                  <a:srgbClr val="303030"/>
                </a:solidFill>
                <a:latin typeface="Codec Pro"/>
                <a:ea typeface="Codec Pro"/>
                <a:cs typeface="Codec Pro"/>
                <a:sym typeface="Codec Pro"/>
              </a:rPr>
              <a:t>i</a:t>
            </a:r>
            <a:r>
              <a:rPr lang="en-US" sz="2647">
                <a:solidFill>
                  <a:srgbClr val="303030"/>
                </a:solidFill>
                <a:latin typeface="Codec Pro"/>
                <a:ea typeface="Codec Pro"/>
                <a:cs typeface="Codec Pro"/>
                <a:sym typeface="Codec Pro"/>
              </a:rPr>
              <a:t>on (Windows, Linux, macOS) et fonctionne sur d</a:t>
            </a:r>
            <a:r>
              <a:rPr lang="en-US" sz="2647">
                <a:solidFill>
                  <a:srgbClr val="303030"/>
                </a:solidFill>
                <a:latin typeface="Codec Pro"/>
                <a:ea typeface="Codec Pro"/>
                <a:cs typeface="Codec Pro"/>
                <a:sym typeface="Codec Pro"/>
              </a:rPr>
              <a:t>e nombreuses plateformes : serveurs, nav</a:t>
            </a:r>
            <a:r>
              <a:rPr lang="en-US" sz="2647">
                <a:solidFill>
                  <a:srgbClr val="303030"/>
                </a:solidFill>
                <a:latin typeface="Codec Pro"/>
                <a:ea typeface="Codec Pro"/>
                <a:cs typeface="Codec Pro"/>
                <a:sym typeface="Codec Pro"/>
              </a:rPr>
              <a:t>igateurs (avec TensorFlow.js), mobiles (av</a:t>
            </a:r>
            <a:r>
              <a:rPr lang="en-US" sz="2647">
                <a:solidFill>
                  <a:srgbClr val="303030"/>
                </a:solidFill>
                <a:latin typeface="Codec Pro"/>
                <a:ea typeface="Codec Pro"/>
                <a:cs typeface="Codec Pro"/>
                <a:sym typeface="Codec Pro"/>
              </a:rPr>
              <a:t>ec TensorFlow Lit</a:t>
            </a:r>
            <a:r>
              <a:rPr lang="en-US" sz="2647">
                <a:solidFill>
                  <a:srgbClr val="303030"/>
                </a:solidFill>
                <a:latin typeface="Codec Pro"/>
                <a:ea typeface="Codec Pro"/>
                <a:cs typeface="Codec Pro"/>
                <a:sym typeface="Codec Pro"/>
              </a:rPr>
              <a:t>e), obj</a:t>
            </a:r>
            <a:r>
              <a:rPr lang="en-US" sz="2647">
                <a:solidFill>
                  <a:srgbClr val="303030"/>
                </a:solidFill>
                <a:latin typeface="Codec Pro"/>
                <a:ea typeface="Codec Pro"/>
                <a:cs typeface="Codec Pro"/>
                <a:sym typeface="Codec Pro"/>
              </a:rPr>
              <a:t>et</a:t>
            </a:r>
            <a:r>
              <a:rPr lang="en-US" sz="2647">
                <a:solidFill>
                  <a:srgbClr val="303030"/>
                </a:solidFill>
                <a:latin typeface="Codec Pro"/>
                <a:ea typeface="Codec Pro"/>
                <a:cs typeface="Codec Pro"/>
                <a:sym typeface="Codec Pro"/>
              </a:rPr>
              <a:t>s</a:t>
            </a:r>
            <a:r>
              <a:rPr lang="en-US" sz="2647">
                <a:solidFill>
                  <a:srgbClr val="303030"/>
                </a:solidFill>
                <a:latin typeface="Codec Pro"/>
                <a:ea typeface="Codec Pro"/>
                <a:cs typeface="Codec Pro"/>
                <a:sym typeface="Codec Pro"/>
              </a:rPr>
              <a:t> conn</a:t>
            </a:r>
            <a:r>
              <a:rPr lang="en-US" sz="2647">
                <a:solidFill>
                  <a:srgbClr val="303030"/>
                </a:solidFill>
                <a:latin typeface="Codec Pro"/>
                <a:ea typeface="Codec Pro"/>
                <a:cs typeface="Codec Pro"/>
                <a:sym typeface="Codec Pro"/>
              </a:rPr>
              <a:t>ec</a:t>
            </a:r>
            <a:r>
              <a:rPr lang="en-US" sz="2647">
                <a:solidFill>
                  <a:srgbClr val="303030"/>
                </a:solidFill>
                <a:latin typeface="Codec Pro"/>
                <a:ea typeface="Codec Pro"/>
                <a:cs typeface="Codec Pro"/>
                <a:sym typeface="Codec Pro"/>
              </a:rPr>
              <a:t>tés, etc. Il est</a:t>
            </a:r>
            <a:r>
              <a:rPr lang="en-US" sz="2647">
                <a:solidFill>
                  <a:srgbClr val="303030"/>
                </a:solidFill>
                <a:latin typeface="Codec Pro"/>
                <a:ea typeface="Codec Pro"/>
                <a:cs typeface="Codec Pro"/>
                <a:sym typeface="Codec Pro"/>
              </a:rPr>
              <a:t> aussi utilisabl</a:t>
            </a:r>
            <a:r>
              <a:rPr lang="en-US" sz="2647">
                <a:solidFill>
                  <a:srgbClr val="303030"/>
                </a:solidFill>
                <a:latin typeface="Codec Pro"/>
                <a:ea typeface="Codec Pro"/>
                <a:cs typeface="Codec Pro"/>
                <a:sym typeface="Codec Pro"/>
              </a:rPr>
              <a:t>e </a:t>
            </a:r>
            <a:r>
              <a:rPr lang="en-US" sz="2647">
                <a:solidFill>
                  <a:srgbClr val="303030"/>
                </a:solidFill>
                <a:latin typeface="Codec Pro"/>
                <a:ea typeface="Codec Pro"/>
                <a:cs typeface="Codec Pro"/>
                <a:sym typeface="Codec Pro"/>
              </a:rPr>
              <a:t>avec plusieurs langages (Python, C++, JavaScript…).</a:t>
            </a:r>
          </a:p>
          <a:p>
            <a:pPr algn="just" marL="593112" indent="-296556" lvl="1">
              <a:lnSpc>
                <a:spcPts val="4862"/>
              </a:lnSpc>
              <a:buFont typeface="Arial"/>
              <a:buChar char="•"/>
            </a:pPr>
            <a:r>
              <a:rPr lang="en-US" b="true" sz="2747">
                <a:solidFill>
                  <a:srgbClr val="303030"/>
                </a:solidFill>
                <a:latin typeface="Codec Pro Bold"/>
                <a:ea typeface="Codec Pro Bold"/>
                <a:cs typeface="Codec Pro Bold"/>
                <a:sym typeface="Codec Pro Bold"/>
              </a:rPr>
              <a:t>Accélération matérielle avec GPU et TPU</a:t>
            </a:r>
          </a:p>
          <a:p>
            <a:pPr algn="just">
              <a:lnSpc>
                <a:spcPts val="4685"/>
              </a:lnSpc>
            </a:pPr>
            <a:r>
              <a:rPr lang="en-US" sz="2647">
                <a:solidFill>
                  <a:srgbClr val="303030"/>
                </a:solidFill>
                <a:latin typeface="Codec Pro"/>
                <a:ea typeface="Codec Pro"/>
                <a:cs typeface="Codec Pro"/>
                <a:sym typeface="Codec Pro"/>
              </a:rPr>
              <a:t>Ten</a:t>
            </a:r>
            <a:r>
              <a:rPr lang="en-US" sz="2647">
                <a:solidFill>
                  <a:srgbClr val="303030"/>
                </a:solidFill>
                <a:latin typeface="Codec Pro"/>
                <a:ea typeface="Codec Pro"/>
                <a:cs typeface="Codec Pro"/>
                <a:sym typeface="Codec Pro"/>
              </a:rPr>
              <a:t>sorFlow est optimisé pour l'exécution sur des GPU (carte graphique) et TPU (Tensor Processing Unit, développée par Google), ce qui permet d’entraîner des modèles très complexes en un temps réduit. C’est un atout majeur pour le Deep Learning.</a:t>
            </a:r>
          </a:p>
          <a:p>
            <a:pPr algn="just">
              <a:lnSpc>
                <a:spcPts val="4685"/>
              </a:lnSpc>
            </a:pPr>
          </a:p>
          <a:p>
            <a:pPr algn="just" marL="0" indent="0" lvl="0">
              <a:lnSpc>
                <a:spcPts val="4685"/>
              </a:lnSpc>
            </a:pPr>
          </a:p>
        </p:txBody>
      </p:sp>
      <p:sp>
        <p:nvSpPr>
          <p:cNvPr name="AutoShape 9" id="9"/>
          <p:cNvSpPr/>
          <p:nvPr/>
        </p:nvSpPr>
        <p:spPr>
          <a:xfrm>
            <a:off x="1028700" y="776287"/>
            <a:ext cx="14099939" cy="0"/>
          </a:xfrm>
          <a:prstGeom prst="line">
            <a:avLst/>
          </a:prstGeom>
          <a:ln cap="flat" w="28575">
            <a:solidFill>
              <a:srgbClr val="000000"/>
            </a:solidFill>
            <a:prstDash val="solid"/>
            <a:headEnd type="none" len="sm" w="sm"/>
            <a:tailEnd type="none" len="sm" w="sm"/>
          </a:ln>
        </p:spPr>
      </p:sp>
      <p:sp>
        <p:nvSpPr>
          <p:cNvPr name="TextBox 10" id="10"/>
          <p:cNvSpPr txBox="true"/>
          <p:nvPr/>
        </p:nvSpPr>
        <p:spPr>
          <a:xfrm rot="0">
            <a:off x="1028700" y="202888"/>
            <a:ext cx="14363253" cy="559112"/>
          </a:xfrm>
          <a:prstGeom prst="rect">
            <a:avLst/>
          </a:prstGeom>
        </p:spPr>
        <p:txBody>
          <a:bodyPr anchor="t" rtlCol="false" tIns="0" lIns="0" bIns="0" rIns="0">
            <a:spAutoFit/>
          </a:bodyPr>
          <a:lstStyle/>
          <a:p>
            <a:pPr algn="l" marL="0" indent="0" lvl="0">
              <a:lnSpc>
                <a:spcPts val="3783"/>
              </a:lnSpc>
            </a:pPr>
            <a:r>
              <a:rPr lang="en-US" b="true" sz="3821">
                <a:solidFill>
                  <a:srgbClr val="303030"/>
                </a:solidFill>
                <a:latin typeface="Codec Pro Bold"/>
                <a:ea typeface="Codec Pro Bold"/>
                <a:cs typeface="Codec Pro Bold"/>
                <a:sym typeface="Codec Pro Bold"/>
              </a:rPr>
              <a:t>VII. Avantages et limites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53526" y="9389057"/>
            <a:ext cx="870158" cy="762063"/>
            <a:chOff x="0" y="0"/>
            <a:chExt cx="1160210" cy="1016084"/>
          </a:xfrm>
        </p:grpSpPr>
        <p:grpSp>
          <p:nvGrpSpPr>
            <p:cNvPr name="Group 3" id="3"/>
            <p:cNvGrpSpPr/>
            <p:nvPr/>
          </p:nvGrpSpPr>
          <p:grpSpPr>
            <a:xfrm rot="0">
              <a:off x="0" y="0"/>
              <a:ext cx="1160210" cy="1016084"/>
              <a:chOff x="0" y="0"/>
              <a:chExt cx="229177" cy="200708"/>
            </a:xfrm>
          </p:grpSpPr>
          <p:sp>
            <p:nvSpPr>
              <p:cNvPr name="Freeform 4" id="4"/>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5" id="5"/>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6" id="6"/>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17</a:t>
              </a:r>
            </a:p>
          </p:txBody>
        </p:sp>
      </p:grpSp>
      <p:sp>
        <p:nvSpPr>
          <p:cNvPr name="TextBox 7" id="7"/>
          <p:cNvSpPr txBox="true"/>
          <p:nvPr/>
        </p:nvSpPr>
        <p:spPr>
          <a:xfrm rot="0">
            <a:off x="1343174" y="2733797"/>
            <a:ext cx="15601651"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2.     Force : communauté, multiplateforme, accélération GPU/TPU.</a:t>
            </a:r>
          </a:p>
        </p:txBody>
      </p:sp>
      <p:sp>
        <p:nvSpPr>
          <p:cNvPr name="TextBox 8" id="8"/>
          <p:cNvSpPr txBox="true"/>
          <p:nvPr/>
        </p:nvSpPr>
        <p:spPr>
          <a:xfrm rot="0">
            <a:off x="1629849" y="201026"/>
            <a:ext cx="15858756" cy="2949717"/>
          </a:xfrm>
          <a:prstGeom prst="rect">
            <a:avLst/>
          </a:prstGeom>
        </p:spPr>
        <p:txBody>
          <a:bodyPr anchor="t" rtlCol="false" tIns="0" lIns="0" bIns="0" rIns="0">
            <a:spAutoFit/>
          </a:bodyPr>
          <a:lstStyle/>
          <a:p>
            <a:pPr algn="just" marL="571522" indent="-285761" lvl="1">
              <a:lnSpc>
                <a:spcPts val="4685"/>
              </a:lnSpc>
              <a:buFont typeface="Arial"/>
              <a:buChar char="•"/>
            </a:pPr>
            <a:r>
              <a:rPr lang="en-US" b="true" sz="2647">
                <a:solidFill>
                  <a:srgbClr val="303030"/>
                </a:solidFill>
                <a:latin typeface="Codec Pro Bold"/>
                <a:ea typeface="Codec Pro Bold"/>
                <a:cs typeface="Codec Pro Bold"/>
                <a:sym typeface="Codec Pro Bold"/>
              </a:rPr>
              <a:t>Intégr</a:t>
            </a:r>
            <a:r>
              <a:rPr lang="en-US" b="true" sz="2647">
                <a:solidFill>
                  <a:srgbClr val="303030"/>
                </a:solidFill>
                <a:latin typeface="Codec Pro Bold"/>
                <a:ea typeface="Codec Pro Bold"/>
                <a:cs typeface="Codec Pro Bold"/>
                <a:sym typeface="Codec Pro Bold"/>
              </a:rPr>
              <a:t>ation avec l’écosystème Google et outils professionnels</a:t>
            </a:r>
          </a:p>
          <a:p>
            <a:pPr algn="just" marL="0" indent="0" lvl="0">
              <a:lnSpc>
                <a:spcPts val="4685"/>
              </a:lnSpc>
            </a:pPr>
            <a:r>
              <a:rPr lang="en-US" sz="2647" u="none">
                <a:solidFill>
                  <a:srgbClr val="303030"/>
                </a:solidFill>
                <a:latin typeface="Codec Pro"/>
                <a:ea typeface="Codec Pro"/>
                <a:cs typeface="Codec Pro"/>
                <a:sym typeface="Codec Pro"/>
              </a:rPr>
              <a:t> TensorFlow s’intègre parfaitement avec des outils comme Google Colab, TensorBoard (pour la visualisation), TensorFlow Serving (pour le déploiement), ou encore TFX pour les pipelines de production.</a:t>
            </a:r>
          </a:p>
          <a:p>
            <a:pPr algn="just" marL="0" indent="0" lvl="0">
              <a:lnSpc>
                <a:spcPts val="4685"/>
              </a:lnSpc>
            </a:pPr>
          </a:p>
        </p:txBody>
      </p:sp>
      <p:sp>
        <p:nvSpPr>
          <p:cNvPr name="TextBox 9" id="9"/>
          <p:cNvSpPr txBox="true"/>
          <p:nvPr/>
        </p:nvSpPr>
        <p:spPr>
          <a:xfrm rot="0">
            <a:off x="1629849" y="3422019"/>
            <a:ext cx="15858756" cy="7148527"/>
          </a:xfrm>
          <a:prstGeom prst="rect">
            <a:avLst/>
          </a:prstGeom>
        </p:spPr>
        <p:txBody>
          <a:bodyPr anchor="t" rtlCol="false" tIns="0" lIns="0" bIns="0" rIns="0">
            <a:spAutoFit/>
          </a:bodyPr>
          <a:lstStyle/>
          <a:p>
            <a:pPr algn="just" marL="593112" indent="-296556" lvl="1">
              <a:lnSpc>
                <a:spcPts val="4862"/>
              </a:lnSpc>
              <a:buFont typeface="Arial"/>
              <a:buChar char="•"/>
            </a:pPr>
            <a:r>
              <a:rPr lang="en-US" b="true" sz="2747">
                <a:solidFill>
                  <a:srgbClr val="303030"/>
                </a:solidFill>
                <a:latin typeface="Codec Pro Bold"/>
                <a:ea typeface="Codec Pro Bold"/>
                <a:cs typeface="Codec Pro Bold"/>
                <a:sym typeface="Codec Pro Bold"/>
              </a:rPr>
              <a:t>Courbe d’apprentissage parfois abrupte</a:t>
            </a:r>
          </a:p>
          <a:p>
            <a:pPr algn="just" marL="0" indent="0" lvl="0">
              <a:lnSpc>
                <a:spcPts val="4685"/>
              </a:lnSpc>
            </a:pPr>
            <a:r>
              <a:rPr lang="en-US" sz="2647">
                <a:solidFill>
                  <a:srgbClr val="303030"/>
                </a:solidFill>
                <a:latin typeface="Codec Pro"/>
                <a:ea typeface="Codec Pro"/>
                <a:cs typeface="Codec Pro"/>
                <a:sym typeface="Codec Pro"/>
              </a:rPr>
              <a:t> Pour l</a:t>
            </a:r>
            <a:r>
              <a:rPr lang="en-US" sz="2647">
                <a:solidFill>
                  <a:srgbClr val="303030"/>
                </a:solidFill>
                <a:latin typeface="Codec Pro"/>
                <a:ea typeface="Codec Pro"/>
                <a:cs typeface="Codec Pro"/>
                <a:sym typeface="Codec Pro"/>
              </a:rPr>
              <a:t>es débutants, l’utilisation de TensorFlow peut sembler complexe, notamment lorsqu’on utilise l’API de bas niveau ou que l’on</a:t>
            </a:r>
            <a:r>
              <a:rPr lang="en-US" sz="2647" u="none">
                <a:solidFill>
                  <a:srgbClr val="303030"/>
                </a:solidFill>
                <a:latin typeface="Codec Pro"/>
                <a:ea typeface="Codec Pro"/>
                <a:cs typeface="Codec Pro"/>
                <a:sym typeface="Codec Pro"/>
              </a:rPr>
              <a:t> souhaite construire des architectures personnalisées. Cela nécessite une bonne compréhension des concepts de Machine Learning.</a:t>
            </a:r>
          </a:p>
          <a:p>
            <a:pPr algn="just" marL="593112" indent="-296556" lvl="1">
              <a:lnSpc>
                <a:spcPts val="4862"/>
              </a:lnSpc>
              <a:buFont typeface="Arial"/>
              <a:buChar char="•"/>
            </a:pPr>
            <a:r>
              <a:rPr lang="en-US" b="true" sz="2747" u="none">
                <a:solidFill>
                  <a:srgbClr val="303030"/>
                </a:solidFill>
                <a:latin typeface="Codec Pro Bold"/>
                <a:ea typeface="Codec Pro Bold"/>
                <a:cs typeface="Codec Pro Bold"/>
                <a:sym typeface="Codec Pro Bold"/>
              </a:rPr>
              <a:t>Nécessite des ressources matérielles puissantes</a:t>
            </a:r>
          </a:p>
          <a:p>
            <a:pPr algn="just" marL="0" indent="0" lvl="0">
              <a:lnSpc>
                <a:spcPts val="4685"/>
              </a:lnSpc>
            </a:pPr>
            <a:r>
              <a:rPr lang="en-US" sz="2647" u="none">
                <a:solidFill>
                  <a:srgbClr val="303030"/>
                </a:solidFill>
                <a:latin typeface="Codec Pro"/>
                <a:ea typeface="Codec Pro"/>
                <a:cs typeface="Codec Pro"/>
                <a:sym typeface="Codec Pro"/>
              </a:rPr>
              <a:t> L’entraînement de modèles complexes (réseaux neuronaux profonds, CNN, RNN) peut être très gourmand en ressources. Sur une machine sans GPU, les performances peuvent être très limitées, surtout avec de grands ensembles de données.</a:t>
            </a:r>
          </a:p>
          <a:p>
            <a:pPr algn="just" marL="593112" indent="-296556" lvl="1">
              <a:lnSpc>
                <a:spcPts val="4862"/>
              </a:lnSpc>
              <a:buFont typeface="Arial"/>
              <a:buChar char="•"/>
            </a:pPr>
            <a:r>
              <a:rPr lang="en-US" b="true" sz="2747" u="none">
                <a:solidFill>
                  <a:srgbClr val="303030"/>
                </a:solidFill>
                <a:latin typeface="Codec Pro Bold"/>
                <a:ea typeface="Codec Pro Bold"/>
                <a:cs typeface="Codec Pro Bold"/>
                <a:sym typeface="Codec Pro Bold"/>
              </a:rPr>
              <a:t>Verbosité du code avec l’API bas niveau</a:t>
            </a:r>
          </a:p>
          <a:p>
            <a:pPr algn="just" marL="0" indent="0" lvl="0">
              <a:lnSpc>
                <a:spcPts val="4685"/>
              </a:lnSpc>
            </a:pPr>
            <a:r>
              <a:rPr lang="en-US" sz="2647" u="none">
                <a:solidFill>
                  <a:srgbClr val="303030"/>
                </a:solidFill>
                <a:latin typeface="Codec Pro"/>
                <a:ea typeface="Codec Pro"/>
                <a:cs typeface="Codec Pro"/>
                <a:sym typeface="Codec Pro"/>
              </a:rPr>
              <a:t> Bien que l’API Keras ait beaucoup simplifié l’utilisation, l’API TensorFlow Core (plus bas niveau) peut encore générer du code long, complexe, et difficile à déboguer.</a:t>
            </a:r>
          </a:p>
          <a:p>
            <a:pPr algn="just" marL="0" indent="0" lvl="0">
              <a:lnSpc>
                <a:spcPts val="468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54105" y="1674843"/>
          <a:ext cx="16505164" cy="5911831"/>
        </p:xfrm>
        <a:graphic>
          <a:graphicData uri="http://schemas.openxmlformats.org/drawingml/2006/table">
            <a:tbl>
              <a:tblPr/>
              <a:tblGrid>
                <a:gridCol w="1255884"/>
                <a:gridCol w="7533052"/>
                <a:gridCol w="1106264"/>
                <a:gridCol w="6609963"/>
              </a:tblGrid>
              <a:tr h="1444628">
                <a:tc>
                  <a:txBody>
                    <a:bodyPr anchor="t" rtlCol="false"/>
                    <a:lstStyle/>
                    <a:p>
                      <a:pPr algn="l">
                        <a:lnSpc>
                          <a:spcPts val="2818"/>
                        </a:lnSpc>
                        <a:defRPr/>
                      </a:pPr>
                      <a:r>
                        <a:rPr lang="en-US" b="true" sz="2847">
                          <a:solidFill>
                            <a:srgbClr val="303030"/>
                          </a:solidFill>
                          <a:latin typeface="Codec Pro Bold"/>
                          <a:ea typeface="Codec Pro Bold"/>
                          <a:cs typeface="Codec Pro Bold"/>
                          <a:sym typeface="Codec Pro Bold"/>
                        </a:rPr>
                        <a:t>I. </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sz="2847" strike="noStrike" u="none">
                          <a:solidFill>
                            <a:srgbClr val="303030"/>
                          </a:solidFill>
                          <a:latin typeface="Codec Pro"/>
                          <a:ea typeface="Codec Pro"/>
                          <a:cs typeface="Codec Pro"/>
                          <a:sym typeface="Codec Pro"/>
                        </a:rPr>
                        <a:t>Introduction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b="true" sz="2847">
                          <a:solidFill>
                            <a:srgbClr val="303030"/>
                          </a:solidFill>
                          <a:latin typeface="Codec Pro Bold"/>
                          <a:ea typeface="Codec Pro Bold"/>
                          <a:cs typeface="Codec Pro Bold"/>
                          <a:sym typeface="Codec Pro Bold"/>
                        </a:rPr>
                        <a:t>V. </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Exemples pratiques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dash"/>
                      <a:round/>
                      <a:headEnd type="none" w="med" len="med"/>
                      <a:tailEnd type="none" w="med" len="med"/>
                    </a:lnB>
                  </a:tcPr>
                </a:tc>
              </a:tr>
              <a:tr h="1095375">
                <a:tc>
                  <a:txBody>
                    <a:bodyPr anchor="t" rtlCol="false"/>
                    <a:lstStyle/>
                    <a:p>
                      <a:pPr algn="l">
                        <a:lnSpc>
                          <a:spcPts val="4059"/>
                        </a:lnSpc>
                        <a:defRPr/>
                      </a:pPr>
                      <a:r>
                        <a:rPr lang="en-US" sz="2899">
                          <a:solidFill>
                            <a:srgbClr val="000000"/>
                          </a:solidFill>
                          <a:latin typeface="Open Sans"/>
                          <a:ea typeface="Open Sans"/>
                          <a:cs typeface="Open Sans"/>
                          <a:sym typeface="Open Sans"/>
                        </a:rPr>
                        <a:t>II.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Concepts</a:t>
                      </a:r>
                      <a:r>
                        <a:rPr lang="en-US" sz="2847">
                          <a:solidFill>
                            <a:srgbClr val="303030"/>
                          </a:solidFill>
                          <a:latin typeface="Codec Pro"/>
                          <a:ea typeface="Codec Pro"/>
                          <a:cs typeface="Codec Pro"/>
                          <a:sym typeface="Codec Pro"/>
                        </a:rPr>
                        <a:t> fondamentaux</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b="true" sz="2847">
                          <a:solidFill>
                            <a:srgbClr val="303030"/>
                          </a:solidFill>
                          <a:latin typeface="Codec Pro Bold"/>
                          <a:ea typeface="Codec Pro Bold"/>
                          <a:cs typeface="Codec Pro Bold"/>
                          <a:sym typeface="Codec Pro Bold"/>
                        </a:rPr>
                        <a:t>VI. </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Év</a:t>
                      </a:r>
                      <a:r>
                        <a:rPr lang="en-US" sz="2847" strike="noStrike" u="none">
                          <a:solidFill>
                            <a:srgbClr val="303030"/>
                          </a:solidFill>
                          <a:latin typeface="Codec Pro"/>
                          <a:ea typeface="Codec Pro"/>
                          <a:cs typeface="Codec Pro"/>
                          <a:sym typeface="Codec Pro"/>
                        </a:rPr>
                        <a:t>olu</a:t>
                      </a:r>
                      <a:r>
                        <a:rPr lang="en-US" sz="2847" strike="noStrike" u="none">
                          <a:solidFill>
                            <a:srgbClr val="303030"/>
                          </a:solidFill>
                          <a:latin typeface="Codec Pro"/>
                          <a:ea typeface="Codec Pro"/>
                          <a:cs typeface="Codec Pro"/>
                          <a:sym typeface="Codec Pro"/>
                        </a:rPr>
                        <a:t>t</a:t>
                      </a:r>
                      <a:r>
                        <a:rPr lang="en-US" sz="2847" strike="noStrike" u="none">
                          <a:solidFill>
                            <a:srgbClr val="303030"/>
                          </a:solidFill>
                          <a:latin typeface="Codec Pro"/>
                          <a:ea typeface="Codec Pro"/>
                          <a:cs typeface="Codec Pro"/>
                          <a:sym typeface="Codec Pro"/>
                        </a:rPr>
                        <a:t>ion</a:t>
                      </a:r>
                      <a:r>
                        <a:rPr lang="en-US" sz="2847" strike="noStrike" u="none">
                          <a:solidFill>
                            <a:srgbClr val="303030"/>
                          </a:solidFill>
                          <a:latin typeface="Codec Pro"/>
                          <a:ea typeface="Codec Pro"/>
                          <a:cs typeface="Codec Pro"/>
                          <a:sym typeface="Codec Pro"/>
                        </a:rPr>
                        <a:t>s récentes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r>
              <a:tr h="1538318">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III.</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Architecture de TensorFlow</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b="true" sz="2847">
                          <a:solidFill>
                            <a:srgbClr val="303030"/>
                          </a:solidFill>
                          <a:latin typeface="Codec Pro Bold"/>
                          <a:ea typeface="Codec Pro Bold"/>
                          <a:cs typeface="Codec Pro Bold"/>
                          <a:sym typeface="Codec Pro Bold"/>
                        </a:rPr>
                        <a:t>VII. </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Avantages et limites</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dash"/>
                      <a:round/>
                      <a:headEnd type="none" w="med" len="med"/>
                      <a:tailEnd type="none" w="med" len="med"/>
                    </a:lnB>
                  </a:tcPr>
                </a:tc>
              </a:tr>
              <a:tr h="1833511">
                <a:tc>
                  <a:txBody>
                    <a:bodyPr anchor="t" rtlCol="false"/>
                    <a:lstStyle/>
                    <a:p>
                      <a:pPr algn="l" marL="0" indent="0" lvl="0">
                        <a:lnSpc>
                          <a:spcPts val="2818"/>
                        </a:lnSpc>
                        <a:spcBef>
                          <a:spcPct val="0"/>
                        </a:spcBef>
                        <a:defRPr/>
                      </a:pPr>
                      <a:r>
                        <a:rPr lang="en-US" b="true" sz="2847">
                          <a:solidFill>
                            <a:srgbClr val="303030"/>
                          </a:solidFill>
                          <a:latin typeface="Codec Pro Bold"/>
                          <a:ea typeface="Codec Pro Bold"/>
                          <a:cs typeface="Codec Pro Bold"/>
                          <a:sym typeface="Codec Pro Bold"/>
                        </a:rPr>
                        <a:t>IV. </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 App</a:t>
                      </a:r>
                      <a:r>
                        <a:rPr lang="en-US" sz="2847" strike="noStrike" u="none">
                          <a:solidFill>
                            <a:srgbClr val="303030"/>
                          </a:solidFill>
                          <a:latin typeface="Codec Pro"/>
                          <a:ea typeface="Codec Pro"/>
                          <a:cs typeface="Codec Pro"/>
                          <a:sym typeface="Codec Pro"/>
                        </a:rPr>
                        <a:t>l</a:t>
                      </a:r>
                      <a:r>
                        <a:rPr lang="en-US" sz="2847" strike="noStrike" u="none">
                          <a:solidFill>
                            <a:srgbClr val="303030"/>
                          </a:solidFill>
                          <a:latin typeface="Codec Pro"/>
                          <a:ea typeface="Codec Pro"/>
                          <a:cs typeface="Codec Pro"/>
                          <a:sym typeface="Codec Pro"/>
                        </a:rPr>
                        <a:t>ica</a:t>
                      </a:r>
                      <a:r>
                        <a:rPr lang="en-US" sz="2847" strike="noStrike" u="none">
                          <a:solidFill>
                            <a:srgbClr val="303030"/>
                          </a:solidFill>
                          <a:latin typeface="Codec Pro"/>
                          <a:ea typeface="Codec Pro"/>
                          <a:cs typeface="Codec Pro"/>
                          <a:sym typeface="Codec Pro"/>
                        </a:rPr>
                        <a:t>t</a:t>
                      </a:r>
                      <a:r>
                        <a:rPr lang="en-US" sz="2847" strike="noStrike" u="none">
                          <a:solidFill>
                            <a:srgbClr val="303030"/>
                          </a:solidFill>
                          <a:latin typeface="Codec Pro"/>
                          <a:ea typeface="Codec Pro"/>
                          <a:cs typeface="Codec Pro"/>
                          <a:sym typeface="Codec Pro"/>
                        </a:rPr>
                        <a:t>ions en D</a:t>
                      </a:r>
                      <a:r>
                        <a:rPr lang="en-US" sz="2847" strike="noStrike" u="none">
                          <a:solidFill>
                            <a:srgbClr val="303030"/>
                          </a:solidFill>
                          <a:latin typeface="Codec Pro"/>
                          <a:ea typeface="Codec Pro"/>
                          <a:cs typeface="Codec Pro"/>
                          <a:sym typeface="Codec Pro"/>
                        </a:rPr>
                        <a:t>at</a:t>
                      </a:r>
                      <a:r>
                        <a:rPr lang="en-US" sz="2847" strike="noStrike" u="none">
                          <a:solidFill>
                            <a:srgbClr val="303030"/>
                          </a:solidFill>
                          <a:latin typeface="Codec Pro"/>
                          <a:ea typeface="Codec Pro"/>
                          <a:cs typeface="Codec Pro"/>
                          <a:sym typeface="Codec Pro"/>
                        </a:rPr>
                        <a:t>a Mining</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2818"/>
                        </a:lnSpc>
                        <a:spcBef>
                          <a:spcPct val="0"/>
                        </a:spcBef>
                        <a:defRPr/>
                      </a:pPr>
                      <a:r>
                        <a:rPr lang="en-US" b="true" sz="2847">
                          <a:solidFill>
                            <a:srgbClr val="303030"/>
                          </a:solidFill>
                          <a:latin typeface="Codec Pro Bold"/>
                          <a:ea typeface="Codec Pro Bold"/>
                          <a:cs typeface="Codec Pro Bold"/>
                          <a:sym typeface="Codec Pro Bold"/>
                        </a:rPr>
                        <a:t>VIII. </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2818"/>
                        </a:lnSpc>
                        <a:spcBef>
                          <a:spcPct val="0"/>
                        </a:spcBef>
                        <a:defRPr/>
                      </a:pPr>
                      <a:r>
                        <a:rPr lang="en-US" sz="2847">
                          <a:solidFill>
                            <a:srgbClr val="303030"/>
                          </a:solidFill>
                          <a:latin typeface="Codec Pro"/>
                          <a:ea typeface="Codec Pro"/>
                          <a:cs typeface="Codec Pro"/>
                          <a:sym typeface="Codec Pro"/>
                        </a:rPr>
                        <a:t>Conclusion</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dash"/>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318998"/>
            <a:ext cx="5239849" cy="966061"/>
          </a:xfrm>
          <a:prstGeom prst="rect">
            <a:avLst/>
          </a:prstGeom>
        </p:spPr>
        <p:txBody>
          <a:bodyPr anchor="t" rtlCol="false" tIns="0" lIns="0" bIns="0" rIns="0">
            <a:spAutoFit/>
          </a:bodyPr>
          <a:lstStyle/>
          <a:p>
            <a:pPr algn="l" marL="0" indent="0" lvl="0">
              <a:lnSpc>
                <a:spcPts val="6452"/>
              </a:lnSpc>
            </a:pPr>
            <a:r>
              <a:rPr lang="en-US" b="true" sz="6517">
                <a:solidFill>
                  <a:srgbClr val="303030"/>
                </a:solidFill>
                <a:latin typeface="Codec Pro Bold"/>
                <a:ea typeface="Codec Pro Bold"/>
                <a:cs typeface="Codec Pro Bold"/>
                <a:sym typeface="Codec Pro Bold"/>
              </a:rPr>
              <a:t>Sommaire</a:t>
            </a:r>
          </a:p>
        </p:txBody>
      </p:sp>
      <p:sp>
        <p:nvSpPr>
          <p:cNvPr name="AutoShape 4" id="4"/>
          <p:cNvSpPr/>
          <p:nvPr/>
        </p:nvSpPr>
        <p:spPr>
          <a:xfrm>
            <a:off x="754105" y="1299347"/>
            <a:ext cx="16230569" cy="0"/>
          </a:xfrm>
          <a:prstGeom prst="line">
            <a:avLst/>
          </a:prstGeom>
          <a:ln cap="flat" w="28575">
            <a:solidFill>
              <a:srgbClr val="000000"/>
            </a:solidFill>
            <a:prstDash val="solid"/>
            <a:headEnd type="none" len="sm" w="sm"/>
            <a:tailEnd type="none" len="sm" w="sm"/>
          </a:ln>
        </p:spPr>
      </p:sp>
      <p:sp>
        <p:nvSpPr>
          <p:cNvPr name="Freeform 5" id="5"/>
          <p:cNvSpPr/>
          <p:nvPr/>
        </p:nvSpPr>
        <p:spPr>
          <a:xfrm flipH="false" flipV="false" rot="0">
            <a:off x="0" y="8877269"/>
            <a:ext cx="18288000" cy="1409731"/>
          </a:xfrm>
          <a:custGeom>
            <a:avLst/>
            <a:gdLst/>
            <a:ahLst/>
            <a:cxnLst/>
            <a:rect r="r" b="b" t="t" l="l"/>
            <a:pathLst>
              <a:path h="1409731" w="18288000">
                <a:moveTo>
                  <a:pt x="0" y="0"/>
                </a:moveTo>
                <a:lnTo>
                  <a:pt x="18288000" y="0"/>
                </a:lnTo>
                <a:lnTo>
                  <a:pt x="18288000" y="1409731"/>
                </a:lnTo>
                <a:lnTo>
                  <a:pt x="0" y="1409731"/>
                </a:lnTo>
                <a:lnTo>
                  <a:pt x="0" y="0"/>
                </a:lnTo>
                <a:close/>
              </a:path>
            </a:pathLst>
          </a:custGeom>
          <a:blipFill>
            <a:blip r:embed="rId2">
              <a:alphaModFix amt="31999"/>
            </a:blip>
            <a:stretch>
              <a:fillRect l="0" t="-629713" r="0" b="0"/>
            </a:stretch>
          </a:blipFill>
        </p:spPr>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807229" y="1217997"/>
            <a:ext cx="16230569"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17259300" y="266637"/>
            <a:ext cx="870158" cy="762063"/>
            <a:chOff x="0" y="0"/>
            <a:chExt cx="1160210" cy="1016084"/>
          </a:xfrm>
        </p:grpSpPr>
        <p:grpSp>
          <p:nvGrpSpPr>
            <p:cNvPr name="Group 4" id="4"/>
            <p:cNvGrpSpPr/>
            <p:nvPr/>
          </p:nvGrpSpPr>
          <p:grpSpPr>
            <a:xfrm rot="0">
              <a:off x="0" y="0"/>
              <a:ext cx="1160210" cy="1016084"/>
              <a:chOff x="0" y="0"/>
              <a:chExt cx="229177" cy="200708"/>
            </a:xfrm>
          </p:grpSpPr>
          <p:sp>
            <p:nvSpPr>
              <p:cNvPr name="Freeform 5" id="5"/>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6" id="6"/>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7" id="7"/>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18</a:t>
              </a:r>
            </a:p>
          </p:txBody>
        </p:sp>
      </p:grpSp>
      <p:sp>
        <p:nvSpPr>
          <p:cNvPr name="TextBox 8" id="8"/>
          <p:cNvSpPr txBox="true"/>
          <p:nvPr/>
        </p:nvSpPr>
        <p:spPr>
          <a:xfrm rot="0">
            <a:off x="807229" y="482012"/>
            <a:ext cx="6663097" cy="721698"/>
          </a:xfrm>
          <a:prstGeom prst="rect">
            <a:avLst/>
          </a:prstGeom>
        </p:spPr>
        <p:txBody>
          <a:bodyPr anchor="t" rtlCol="false" tIns="0" lIns="0" bIns="0" rIns="0">
            <a:spAutoFit/>
          </a:bodyPr>
          <a:lstStyle/>
          <a:p>
            <a:pPr algn="l" marL="0" indent="0" lvl="0">
              <a:lnSpc>
                <a:spcPts val="4868"/>
              </a:lnSpc>
            </a:pPr>
            <a:r>
              <a:rPr lang="en-US" b="true" sz="4917">
                <a:solidFill>
                  <a:srgbClr val="303030"/>
                </a:solidFill>
                <a:latin typeface="Codec Pro Bold"/>
                <a:ea typeface="Codec Pro Bold"/>
                <a:cs typeface="Codec Pro Bold"/>
                <a:sym typeface="Codec Pro Bold"/>
              </a:rPr>
              <a:t>VIII. Conclusion</a:t>
            </a:r>
          </a:p>
        </p:txBody>
      </p:sp>
      <p:sp>
        <p:nvSpPr>
          <p:cNvPr name="TextBox 9" id="9"/>
          <p:cNvSpPr txBox="true"/>
          <p:nvPr/>
        </p:nvSpPr>
        <p:spPr>
          <a:xfrm rot="0">
            <a:off x="1028700" y="2352224"/>
            <a:ext cx="17259300" cy="2786857"/>
          </a:xfrm>
          <a:prstGeom prst="rect">
            <a:avLst/>
          </a:prstGeom>
        </p:spPr>
        <p:txBody>
          <a:bodyPr anchor="t" rtlCol="false" tIns="0" lIns="0" bIns="0" rIns="0">
            <a:spAutoFit/>
          </a:bodyPr>
          <a:lstStyle/>
          <a:p>
            <a:pPr algn="l">
              <a:lnSpc>
                <a:spcPts val="3672"/>
              </a:lnSpc>
            </a:pPr>
            <a:r>
              <a:rPr lang="en-US" sz="2847">
                <a:solidFill>
                  <a:srgbClr val="303030"/>
                </a:solidFill>
                <a:latin typeface="Codec Pro"/>
                <a:ea typeface="Codec Pro"/>
                <a:cs typeface="Codec Pro"/>
                <a:sym typeface="Codec Pro"/>
              </a:rPr>
              <a:t>TensorFlow est aujourd’hui l’une des bibliothèques les plus puissantes et les plus utilisées dans le domaine du Machine Learning et du Deep Learning. Créée par Google Brain, elle offre un large éventail de fonctionnalités permettant de concevoir, entraîner, évaluer et déployer des modèles intelligents sur des plateformes variées : serveurs, navigateurs, appareils mobiles, objets connectés, etc.</a:t>
            </a:r>
          </a:p>
          <a:p>
            <a:pPr algn="l" marL="0" indent="0" lvl="0">
              <a:lnSpc>
                <a:spcPts val="3672"/>
              </a:lnSpc>
            </a:pPr>
          </a:p>
        </p:txBody>
      </p:sp>
      <p:sp>
        <p:nvSpPr>
          <p:cNvPr name="TextBox 10" id="10"/>
          <p:cNvSpPr txBox="true"/>
          <p:nvPr/>
        </p:nvSpPr>
        <p:spPr>
          <a:xfrm rot="0">
            <a:off x="1028700" y="4533282"/>
            <a:ext cx="17029011" cy="5753718"/>
          </a:xfrm>
          <a:prstGeom prst="rect">
            <a:avLst/>
          </a:prstGeom>
        </p:spPr>
        <p:txBody>
          <a:bodyPr anchor="t" rtlCol="false" tIns="0" lIns="0" bIns="0" rIns="0">
            <a:spAutoFit/>
          </a:bodyPr>
          <a:lstStyle/>
          <a:p>
            <a:pPr algn="l">
              <a:lnSpc>
                <a:spcPts val="3786"/>
              </a:lnSpc>
            </a:pPr>
            <a:r>
              <a:rPr lang="en-US" sz="2847">
                <a:solidFill>
                  <a:srgbClr val="303030"/>
                </a:solidFill>
                <a:latin typeface="Codec Pro"/>
                <a:ea typeface="Codec Pro"/>
                <a:cs typeface="Codec Pro"/>
                <a:sym typeface="Codec Pro"/>
              </a:rPr>
              <a:t>Tout au long de cet exposé, nous avons vu :</a:t>
            </a:r>
          </a:p>
          <a:p>
            <a:pPr algn="l" marL="614701" indent="-307351" lvl="1">
              <a:lnSpc>
                <a:spcPts val="3786"/>
              </a:lnSpc>
              <a:buFont typeface="Arial"/>
              <a:buChar char="•"/>
            </a:pPr>
            <a:r>
              <a:rPr lang="en-US" sz="2847">
                <a:solidFill>
                  <a:srgbClr val="303030"/>
                </a:solidFill>
                <a:latin typeface="Codec Pro"/>
                <a:ea typeface="Codec Pro"/>
                <a:cs typeface="Codec Pro"/>
                <a:sym typeface="Codec Pro"/>
              </a:rPr>
              <a:t>Les fondements théoriques de TensorFlow (tenseurs, graphes de calcul, auto-différentiation).</a:t>
            </a:r>
          </a:p>
          <a:p>
            <a:pPr algn="l" marL="614701" indent="-307351" lvl="1">
              <a:lnSpc>
                <a:spcPts val="3786"/>
              </a:lnSpc>
              <a:buFont typeface="Arial"/>
              <a:buChar char="•"/>
            </a:pPr>
            <a:r>
              <a:rPr lang="en-US" sz="2847">
                <a:solidFill>
                  <a:srgbClr val="303030"/>
                </a:solidFill>
                <a:latin typeface="Codec Pro"/>
                <a:ea typeface="Codec Pro"/>
                <a:cs typeface="Codec Pro"/>
                <a:sym typeface="Codec Pro"/>
              </a:rPr>
              <a:t>Les API disponibles, avec une mention spéciale pour Keras qui simplifie grandement la création de modèles.</a:t>
            </a:r>
          </a:p>
          <a:p>
            <a:pPr algn="l" marL="614701" indent="-307351" lvl="1">
              <a:lnSpc>
                <a:spcPts val="3786"/>
              </a:lnSpc>
              <a:buFont typeface="Arial"/>
              <a:buChar char="•"/>
            </a:pPr>
            <a:r>
              <a:rPr lang="en-US" sz="2847">
                <a:solidFill>
                  <a:srgbClr val="303030"/>
                </a:solidFill>
                <a:latin typeface="Codec Pro"/>
                <a:ea typeface="Codec Pro"/>
                <a:cs typeface="Codec Pro"/>
                <a:sym typeface="Codec Pro"/>
              </a:rPr>
              <a:t>Les applications concrètes dans le Data Mining (prétraitement, modélisation, validation).</a:t>
            </a:r>
          </a:p>
          <a:p>
            <a:pPr algn="l" marL="614701" indent="-307351" lvl="1">
              <a:lnSpc>
                <a:spcPts val="3786"/>
              </a:lnSpc>
              <a:buFont typeface="Arial"/>
              <a:buChar char="•"/>
            </a:pPr>
            <a:r>
              <a:rPr lang="en-US" sz="2847">
                <a:solidFill>
                  <a:srgbClr val="303030"/>
                </a:solidFill>
                <a:latin typeface="Codec Pro"/>
                <a:ea typeface="Codec Pro"/>
                <a:cs typeface="Codec Pro"/>
                <a:sym typeface="Codec Pro"/>
              </a:rPr>
              <a:t>Des cas pratiques, notamment la classification d’images et la régression.</a:t>
            </a:r>
          </a:p>
          <a:p>
            <a:pPr algn="l" marL="614701" indent="-307351" lvl="1">
              <a:lnSpc>
                <a:spcPts val="3786"/>
              </a:lnSpc>
              <a:buFont typeface="Arial"/>
              <a:buChar char="•"/>
            </a:pPr>
            <a:r>
              <a:rPr lang="en-US" sz="2847">
                <a:solidFill>
                  <a:srgbClr val="303030"/>
                </a:solidFill>
                <a:latin typeface="Codec Pro"/>
                <a:ea typeface="Codec Pro"/>
                <a:cs typeface="Codec Pro"/>
                <a:sym typeface="Codec Pro"/>
              </a:rPr>
              <a:t>Les évolutions récentes qui étendent l’usage de TensorFlow au web (TensorFlow.js), aux appareils mobiles (TensorFlow Lite), à l’informatique quantique (TensorFlow Quantum), et aux modèles explicables sur données tabulaires (TensorFlow Decision Forests).</a:t>
            </a:r>
          </a:p>
          <a:p>
            <a:pPr algn="l" marL="614701" indent="-307351" lvl="1">
              <a:lnSpc>
                <a:spcPts val="3786"/>
              </a:lnSpc>
              <a:buFont typeface="Arial"/>
              <a:buChar char="•"/>
            </a:pPr>
            <a:r>
              <a:rPr lang="en-US" sz="2847">
                <a:solidFill>
                  <a:srgbClr val="303030"/>
                </a:solidFill>
                <a:latin typeface="Codec Pro"/>
                <a:ea typeface="Codec Pro"/>
                <a:cs typeface="Codec Pro"/>
                <a:sym typeface="Codec Pro"/>
              </a:rPr>
              <a:t>Enfin, nous avons souligné ses atouts (performance, flexibilité, accélération matérielle) ainsi que ses limites (complexité initiale, consommation de ressources).</a:t>
            </a:r>
          </a:p>
          <a:p>
            <a:pPr algn="l" marL="0" indent="0" lvl="0">
              <a:lnSpc>
                <a:spcPts val="3786"/>
              </a:lnSpc>
            </a:pPr>
          </a:p>
        </p:txBody>
      </p:sp>
      <p:sp>
        <p:nvSpPr>
          <p:cNvPr name="TextBox 11" id="11"/>
          <p:cNvSpPr txBox="true"/>
          <p:nvPr/>
        </p:nvSpPr>
        <p:spPr>
          <a:xfrm rot="0">
            <a:off x="1028700" y="1413557"/>
            <a:ext cx="7102687"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1.     Rappel des points essentiels.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53526" y="9258300"/>
            <a:ext cx="870158" cy="762063"/>
            <a:chOff x="0" y="0"/>
            <a:chExt cx="1160210" cy="1016084"/>
          </a:xfrm>
        </p:grpSpPr>
        <p:grpSp>
          <p:nvGrpSpPr>
            <p:cNvPr name="Group 3" id="3"/>
            <p:cNvGrpSpPr/>
            <p:nvPr/>
          </p:nvGrpSpPr>
          <p:grpSpPr>
            <a:xfrm rot="0">
              <a:off x="0" y="0"/>
              <a:ext cx="1160210" cy="1016084"/>
              <a:chOff x="0" y="0"/>
              <a:chExt cx="229177" cy="200708"/>
            </a:xfrm>
          </p:grpSpPr>
          <p:sp>
            <p:nvSpPr>
              <p:cNvPr name="Freeform 4" id="4"/>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5" id="5"/>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6" id="6"/>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19</a:t>
              </a:r>
            </a:p>
          </p:txBody>
        </p:sp>
      </p:grpSp>
      <p:sp>
        <p:nvSpPr>
          <p:cNvPr name="TextBox 7" id="7"/>
          <p:cNvSpPr txBox="true"/>
          <p:nvPr/>
        </p:nvSpPr>
        <p:spPr>
          <a:xfrm rot="0">
            <a:off x="1028700" y="366257"/>
            <a:ext cx="15601651" cy="662443"/>
          </a:xfrm>
          <a:prstGeom prst="rect">
            <a:avLst/>
          </a:prstGeom>
        </p:spPr>
        <p:txBody>
          <a:bodyPr anchor="t" rtlCol="false" tIns="0" lIns="0" bIns="0" rIns="0">
            <a:spAutoFit/>
          </a:bodyPr>
          <a:lstStyle/>
          <a:p>
            <a:pPr algn="just" marL="0" indent="0" lvl="0">
              <a:lnSpc>
                <a:spcPts val="5130"/>
              </a:lnSpc>
            </a:pPr>
            <a:r>
              <a:rPr lang="en-US" b="true" sz="3247">
                <a:solidFill>
                  <a:srgbClr val="303030"/>
                </a:solidFill>
                <a:latin typeface="Codec Pro Bold"/>
                <a:ea typeface="Codec Pro Bold"/>
                <a:cs typeface="Codec Pro Bold"/>
                <a:sym typeface="Codec Pro Bold"/>
              </a:rPr>
              <a:t>2.     Perspectives futures (IA embarquée, générative, quantique).</a:t>
            </a:r>
          </a:p>
        </p:txBody>
      </p:sp>
      <p:sp>
        <p:nvSpPr>
          <p:cNvPr name="TextBox 8" id="8"/>
          <p:cNvSpPr txBox="true"/>
          <p:nvPr/>
        </p:nvSpPr>
        <p:spPr>
          <a:xfrm rot="0">
            <a:off x="1400544" y="1351060"/>
            <a:ext cx="15858756" cy="9129727"/>
          </a:xfrm>
          <a:prstGeom prst="rect">
            <a:avLst/>
          </a:prstGeom>
        </p:spPr>
        <p:txBody>
          <a:bodyPr anchor="t" rtlCol="false" tIns="0" lIns="0" bIns="0" rIns="0">
            <a:spAutoFit/>
          </a:bodyPr>
          <a:lstStyle/>
          <a:p>
            <a:pPr algn="just">
              <a:lnSpc>
                <a:spcPts val="4862"/>
              </a:lnSpc>
            </a:pPr>
            <a:r>
              <a:rPr lang="en-US" sz="2747">
                <a:solidFill>
                  <a:srgbClr val="303030"/>
                </a:solidFill>
                <a:latin typeface="Codec Pro"/>
                <a:ea typeface="Codec Pro"/>
                <a:cs typeface="Codec Pro"/>
                <a:sym typeface="Codec Pro"/>
              </a:rPr>
              <a:t>TensorFlow continue d’évoluer à un rythme soutenu, porté par l’essor de l’i</a:t>
            </a:r>
            <a:r>
              <a:rPr lang="en-US" sz="2747">
                <a:solidFill>
                  <a:srgbClr val="303030"/>
                </a:solidFill>
                <a:latin typeface="Codec Pro"/>
                <a:ea typeface="Codec Pro"/>
                <a:cs typeface="Codec Pro"/>
                <a:sym typeface="Codec Pro"/>
              </a:rPr>
              <a:t>ntelligence artificielle dans tous les secteurs. Plusieurs tendances fortes se dessinent pour les </a:t>
            </a:r>
            <a:r>
              <a:rPr lang="en-US" sz="2747">
                <a:solidFill>
                  <a:srgbClr val="303030"/>
                </a:solidFill>
                <a:latin typeface="Codec Pro"/>
                <a:ea typeface="Codec Pro"/>
                <a:cs typeface="Codec Pro"/>
                <a:sym typeface="Codec Pro"/>
              </a:rPr>
              <a:t>années à venir :</a:t>
            </a:r>
          </a:p>
          <a:p>
            <a:pPr algn="just" marL="593112" indent="-296556" lvl="1">
              <a:lnSpc>
                <a:spcPts val="4862"/>
              </a:lnSpc>
              <a:buFont typeface="Arial"/>
              <a:buChar char="•"/>
            </a:pPr>
            <a:r>
              <a:rPr lang="en-US" b="true" sz="2747">
                <a:solidFill>
                  <a:srgbClr val="004AAD"/>
                </a:solidFill>
                <a:latin typeface="Codec Pro Bold"/>
                <a:ea typeface="Codec Pro Bold"/>
                <a:cs typeface="Codec Pro Bold"/>
                <a:sym typeface="Codec Pro Bold"/>
              </a:rPr>
              <a:t>L’IA embarquée </a:t>
            </a:r>
            <a:r>
              <a:rPr lang="en-US" sz="2747">
                <a:solidFill>
                  <a:srgbClr val="303030"/>
                </a:solidFill>
                <a:latin typeface="Codec Pro"/>
                <a:ea typeface="Codec Pro"/>
                <a:cs typeface="Codec Pro"/>
                <a:sym typeface="Codec Pro"/>
              </a:rPr>
              <a:t>: avec</a:t>
            </a:r>
            <a:r>
              <a:rPr lang="en-US" sz="2747">
                <a:solidFill>
                  <a:srgbClr val="303030"/>
                </a:solidFill>
                <a:latin typeface="Codec Pro"/>
                <a:ea typeface="Codec Pro"/>
                <a:cs typeface="Codec Pro"/>
                <a:sym typeface="Codec Pro"/>
              </a:rPr>
              <a:t> TensorFlow Lite, l’IA s’invite dans les smartphones, drones, montres connectées et objets intelligents. Cela permet des applications en temps réel, sans connexion internet.</a:t>
            </a:r>
          </a:p>
          <a:p>
            <a:pPr algn="just" marL="593112" indent="-296556" lvl="1">
              <a:lnSpc>
                <a:spcPts val="4862"/>
              </a:lnSpc>
              <a:buFont typeface="Arial"/>
              <a:buChar char="•"/>
            </a:pPr>
            <a:r>
              <a:rPr lang="en-US" b="true" sz="2747">
                <a:solidFill>
                  <a:srgbClr val="004AAD"/>
                </a:solidFill>
                <a:latin typeface="Codec Pro Bold"/>
                <a:ea typeface="Codec Pro Bold"/>
                <a:cs typeface="Codec Pro Bold"/>
                <a:sym typeface="Codec Pro Bold"/>
              </a:rPr>
              <a:t>L’IA générative</a:t>
            </a:r>
            <a:r>
              <a:rPr lang="en-US" sz="2747">
                <a:solidFill>
                  <a:srgbClr val="303030"/>
                </a:solidFill>
                <a:latin typeface="Codec Pro"/>
                <a:ea typeface="Codec Pro"/>
                <a:cs typeface="Codec Pro"/>
                <a:sym typeface="Codec Pro"/>
              </a:rPr>
              <a:t> : TensorFlow est déjà utilisé pour entraîner des modèles génératifs (GAN, VAE, diffusion) capables de créer des images, du texte, ou même du code, avec des r</a:t>
            </a:r>
            <a:r>
              <a:rPr lang="en-US" sz="2747">
                <a:solidFill>
                  <a:srgbClr val="303030"/>
                </a:solidFill>
                <a:latin typeface="Codec Pro"/>
                <a:ea typeface="Codec Pro"/>
                <a:cs typeface="Codec Pro"/>
                <a:sym typeface="Codec Pro"/>
              </a:rPr>
              <a:t>ésultats impressionnants.</a:t>
            </a:r>
          </a:p>
          <a:p>
            <a:pPr algn="just" marL="593112" indent="-296556" lvl="1">
              <a:lnSpc>
                <a:spcPts val="4862"/>
              </a:lnSpc>
              <a:buFont typeface="Arial"/>
              <a:buChar char="•"/>
            </a:pPr>
            <a:r>
              <a:rPr lang="en-US" b="true" sz="2747">
                <a:solidFill>
                  <a:srgbClr val="004AAD"/>
                </a:solidFill>
                <a:latin typeface="Codec Pro Bold"/>
                <a:ea typeface="Codec Pro Bold"/>
                <a:cs typeface="Codec Pro Bold"/>
                <a:sym typeface="Codec Pro Bold"/>
              </a:rPr>
              <a:t>L’IA quantique</a:t>
            </a:r>
            <a:r>
              <a:rPr lang="en-US" sz="2747">
                <a:solidFill>
                  <a:srgbClr val="303030"/>
                </a:solidFill>
                <a:latin typeface="Codec Pro"/>
                <a:ea typeface="Codec Pro"/>
                <a:cs typeface="Codec Pro"/>
                <a:sym typeface="Codec Pro"/>
              </a:rPr>
              <a:t> : avec </a:t>
            </a:r>
            <a:r>
              <a:rPr lang="en-US" sz="2747">
                <a:solidFill>
                  <a:srgbClr val="303030"/>
                </a:solidFill>
                <a:latin typeface="Codec Pro"/>
                <a:ea typeface="Codec Pro"/>
                <a:cs typeface="Codec Pro"/>
                <a:sym typeface="Codec Pro"/>
              </a:rPr>
              <a:t>Ten</a:t>
            </a:r>
            <a:r>
              <a:rPr lang="en-US" sz="2747">
                <a:solidFill>
                  <a:srgbClr val="303030"/>
                </a:solidFill>
                <a:latin typeface="Codec Pro"/>
                <a:ea typeface="Codec Pro"/>
                <a:cs typeface="Codec Pro"/>
                <a:sym typeface="Codec Pro"/>
              </a:rPr>
              <a:t>sorFlow Quantum, la fusion entre l’informatique quantique et l’apprentissage machine devient accessible aux chercheurs et développeurs, ouvrant des perspectives innovantes dans la simulation de phénomènes complexes.</a:t>
            </a:r>
          </a:p>
          <a:p>
            <a:pPr algn="just">
              <a:lnSpc>
                <a:spcPts val="4862"/>
              </a:lnSpc>
            </a:pPr>
            <a:r>
              <a:rPr lang="en-US" sz="2747">
                <a:solidFill>
                  <a:srgbClr val="303030"/>
                </a:solidFill>
                <a:latin typeface="Codec Pro"/>
                <a:ea typeface="Codec Pro"/>
                <a:cs typeface="Codec Pro"/>
                <a:sym typeface="Codec Pro"/>
              </a:rPr>
              <a:t>En somme, TensorFlow est non seulement un outil de référence aujourd’hui, mais aussi une plateforme tournée vers l’avenir, capable de s’adapter aux défis technologiques de demain.</a:t>
            </a:r>
          </a:p>
          <a:p>
            <a:pPr algn="just">
              <a:lnSpc>
                <a:spcPts val="4862"/>
              </a:lnSpc>
            </a:pPr>
          </a:p>
          <a:p>
            <a:pPr algn="just" marL="0" indent="0" lvl="0">
              <a:lnSpc>
                <a:spcPts val="4685"/>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1028731" y="6337208"/>
            <a:ext cx="16230569" cy="0"/>
          </a:xfrm>
          <a:prstGeom prst="line">
            <a:avLst/>
          </a:prstGeom>
          <a:ln cap="flat" w="28575">
            <a:solidFill>
              <a:srgbClr val="000000"/>
            </a:solidFill>
            <a:prstDash val="solid"/>
            <a:headEnd type="none" len="sm" w="sm"/>
            <a:tailEnd type="none" len="sm" w="sm"/>
          </a:ln>
        </p:spPr>
      </p:sp>
      <p:sp>
        <p:nvSpPr>
          <p:cNvPr name="TextBox 4" id="4"/>
          <p:cNvSpPr txBox="true"/>
          <p:nvPr/>
        </p:nvSpPr>
        <p:spPr>
          <a:xfrm rot="0">
            <a:off x="1028731" y="3531358"/>
            <a:ext cx="12240363" cy="2534388"/>
          </a:xfrm>
          <a:prstGeom prst="rect">
            <a:avLst/>
          </a:prstGeom>
        </p:spPr>
        <p:txBody>
          <a:bodyPr anchor="t" rtlCol="false" tIns="0" lIns="0" bIns="0" rIns="0">
            <a:spAutoFit/>
          </a:bodyPr>
          <a:lstStyle/>
          <a:p>
            <a:pPr algn="l">
              <a:lnSpc>
                <a:spcPts val="9237"/>
              </a:lnSpc>
            </a:pPr>
            <a:r>
              <a:rPr lang="en-US" sz="9331" b="true">
                <a:solidFill>
                  <a:srgbClr val="303030"/>
                </a:solidFill>
                <a:latin typeface="Codec Pro Bold"/>
                <a:ea typeface="Codec Pro Bold"/>
                <a:cs typeface="Codec Pro Bold"/>
                <a:sym typeface="Codec Pro Bold"/>
              </a:rPr>
              <a:t>Merci</a:t>
            </a:r>
          </a:p>
          <a:p>
            <a:pPr algn="l" marL="0" indent="0" lvl="0">
              <a:lnSpc>
                <a:spcPts val="9237"/>
              </a:lnSpc>
            </a:pPr>
            <a:r>
              <a:rPr lang="en-US" b="true" sz="9331">
                <a:solidFill>
                  <a:srgbClr val="303030"/>
                </a:solidFill>
                <a:latin typeface="Codec Pro Bold"/>
                <a:ea typeface="Codec Pro Bold"/>
                <a:cs typeface="Codec Pro Bold"/>
                <a:sym typeface="Codec Pro Bold"/>
              </a:rPr>
              <a:t>pour votre attention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624777"/>
            <a:ext cx="6264080" cy="832061"/>
          </a:xfrm>
          <a:prstGeom prst="rect">
            <a:avLst/>
          </a:prstGeom>
        </p:spPr>
        <p:txBody>
          <a:bodyPr anchor="t" rtlCol="false" tIns="0" lIns="0" bIns="0" rIns="0">
            <a:spAutoFit/>
          </a:bodyPr>
          <a:lstStyle/>
          <a:p>
            <a:pPr algn="l" marL="0" indent="0" lvl="0">
              <a:lnSpc>
                <a:spcPts val="5521"/>
              </a:lnSpc>
            </a:pPr>
            <a:r>
              <a:rPr lang="en-US" b="true" sz="5576">
                <a:solidFill>
                  <a:srgbClr val="303030"/>
                </a:solidFill>
                <a:latin typeface="Codec Pro Bold"/>
                <a:ea typeface="Codec Pro Bold"/>
                <a:cs typeface="Codec Pro Bold"/>
                <a:sym typeface="Codec Pro Bold"/>
              </a:rPr>
              <a:t>Ⅰ- Introduction</a:t>
            </a:r>
          </a:p>
        </p:txBody>
      </p:sp>
      <p:sp>
        <p:nvSpPr>
          <p:cNvPr name="AutoShape 3" id="3"/>
          <p:cNvSpPr/>
          <p:nvPr/>
        </p:nvSpPr>
        <p:spPr>
          <a:xfrm>
            <a:off x="1090585" y="1465961"/>
            <a:ext cx="16230569" cy="0"/>
          </a:xfrm>
          <a:prstGeom prst="line">
            <a:avLst/>
          </a:prstGeom>
          <a:ln cap="flat" w="28575">
            <a:solidFill>
              <a:srgbClr val="000000"/>
            </a:solidFill>
            <a:prstDash val="solid"/>
            <a:headEnd type="none" len="sm" w="sm"/>
            <a:tailEnd type="none" len="sm" w="sm"/>
          </a:ln>
        </p:spPr>
      </p:sp>
      <p:sp>
        <p:nvSpPr>
          <p:cNvPr name="Freeform 4" id="4"/>
          <p:cNvSpPr/>
          <p:nvPr/>
        </p:nvSpPr>
        <p:spPr>
          <a:xfrm flipH="false" flipV="false" rot="0">
            <a:off x="0" y="8877269"/>
            <a:ext cx="18288000" cy="1409731"/>
          </a:xfrm>
          <a:custGeom>
            <a:avLst/>
            <a:gdLst/>
            <a:ahLst/>
            <a:cxnLst/>
            <a:rect r="r" b="b" t="t" l="l"/>
            <a:pathLst>
              <a:path h="1409731" w="18288000">
                <a:moveTo>
                  <a:pt x="0" y="0"/>
                </a:moveTo>
                <a:lnTo>
                  <a:pt x="18288000" y="0"/>
                </a:lnTo>
                <a:lnTo>
                  <a:pt x="18288000" y="1409731"/>
                </a:lnTo>
                <a:lnTo>
                  <a:pt x="0" y="1409731"/>
                </a:lnTo>
                <a:lnTo>
                  <a:pt x="0" y="0"/>
                </a:lnTo>
                <a:close/>
              </a:path>
            </a:pathLst>
          </a:custGeom>
          <a:blipFill>
            <a:blip r:embed="rId2">
              <a:alphaModFix amt="31999"/>
            </a:blip>
            <a:stretch>
              <a:fillRect l="0" t="-629713" r="0" b="0"/>
            </a:stretch>
          </a:blipFill>
        </p:spPr>
      </p:sp>
      <p:grpSp>
        <p:nvGrpSpPr>
          <p:cNvPr name="Group 5" id="5"/>
          <p:cNvGrpSpPr/>
          <p:nvPr/>
        </p:nvGrpSpPr>
        <p:grpSpPr>
          <a:xfrm rot="0">
            <a:off x="16389111" y="8496237"/>
            <a:ext cx="870158" cy="762063"/>
            <a:chOff x="0" y="0"/>
            <a:chExt cx="1160210" cy="1016084"/>
          </a:xfrm>
        </p:grpSpPr>
        <p:grpSp>
          <p:nvGrpSpPr>
            <p:cNvPr name="Group 6" id="6"/>
            <p:cNvGrpSpPr/>
            <p:nvPr/>
          </p:nvGrpSpPr>
          <p:grpSpPr>
            <a:xfrm rot="0">
              <a:off x="0" y="0"/>
              <a:ext cx="1160210" cy="1016084"/>
              <a:chOff x="0" y="0"/>
              <a:chExt cx="229177" cy="200708"/>
            </a:xfrm>
          </p:grpSpPr>
          <p:sp>
            <p:nvSpPr>
              <p:cNvPr name="Freeform 7" id="7"/>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8" id="8"/>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9" id="9"/>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01</a:t>
              </a:r>
            </a:p>
          </p:txBody>
        </p:sp>
      </p:grpSp>
      <p:sp>
        <p:nvSpPr>
          <p:cNvPr name="TextBox 10" id="10"/>
          <p:cNvSpPr txBox="true"/>
          <p:nvPr/>
        </p:nvSpPr>
        <p:spPr>
          <a:xfrm rot="0">
            <a:off x="1214340" y="3857029"/>
            <a:ext cx="16044929" cy="4589118"/>
          </a:xfrm>
          <a:prstGeom prst="rect">
            <a:avLst/>
          </a:prstGeom>
        </p:spPr>
        <p:txBody>
          <a:bodyPr anchor="t" rtlCol="false" tIns="0" lIns="0" bIns="0" rIns="0">
            <a:spAutoFit/>
          </a:bodyPr>
          <a:lstStyle/>
          <a:p>
            <a:pPr algn="just" marL="0" indent="0" lvl="0">
              <a:lnSpc>
                <a:spcPts val="6182"/>
              </a:lnSpc>
            </a:pPr>
            <a:r>
              <a:rPr lang="en-US" sz="3271">
                <a:solidFill>
                  <a:srgbClr val="303030"/>
                </a:solidFill>
                <a:latin typeface="Codec Pro"/>
                <a:ea typeface="Codec Pro"/>
                <a:cs typeface="Codec Pro"/>
                <a:sym typeface="Codec Pro"/>
              </a:rPr>
              <a:t>TensorFlow est une bibliothèque logicielle open-source créée par Google Brain en 2015, spécialisée dans les calculs numériques et l’apprentissage automatique, en particulier l’apprentissage profond (Deep Learning). Elle offre une structure flexible permettant de développer, entraîner et déployer facilement divers modèles de Machine Learning sur des plateformes multiples.</a:t>
            </a:r>
          </a:p>
          <a:p>
            <a:pPr algn="just" marL="0" indent="0" lvl="0">
              <a:lnSpc>
                <a:spcPts val="5405"/>
              </a:lnSpc>
            </a:pPr>
          </a:p>
        </p:txBody>
      </p:sp>
      <p:sp>
        <p:nvSpPr>
          <p:cNvPr name="TextBox 11" id="11"/>
          <p:cNvSpPr txBox="true"/>
          <p:nvPr/>
        </p:nvSpPr>
        <p:spPr>
          <a:xfrm rot="0">
            <a:off x="1152470" y="1995230"/>
            <a:ext cx="16106799" cy="1372433"/>
          </a:xfrm>
          <a:prstGeom prst="rect">
            <a:avLst/>
          </a:prstGeom>
        </p:spPr>
        <p:txBody>
          <a:bodyPr anchor="t" rtlCol="false" tIns="0" lIns="0" bIns="0" rIns="0">
            <a:spAutoFit/>
          </a:bodyPr>
          <a:lstStyle/>
          <a:p>
            <a:pPr algn="l" marL="0" indent="0" lvl="0">
              <a:lnSpc>
                <a:spcPts val="5255"/>
              </a:lnSpc>
            </a:pPr>
            <a:r>
              <a:rPr lang="en-US" b="true" sz="3347">
                <a:solidFill>
                  <a:srgbClr val="303030"/>
                </a:solidFill>
                <a:latin typeface="Codec Pro Bold"/>
                <a:ea typeface="Codec Pro Bold"/>
                <a:cs typeface="Codec Pro Bold"/>
                <a:sym typeface="Codec Pro Bold"/>
              </a:rPr>
              <a:t>1.    Présentation de TensorFlow : bibliothèque open-source créée par Google pour le Machine Learning et le Deep Learning.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31" y="1378017"/>
            <a:ext cx="16230569" cy="0"/>
          </a:xfrm>
          <a:prstGeom prst="line">
            <a:avLst/>
          </a:prstGeom>
          <a:ln cap="flat" w="28575">
            <a:solidFill>
              <a:srgbClr val="000000"/>
            </a:solidFill>
            <a:prstDash val="solid"/>
            <a:headEnd type="none" len="sm" w="sm"/>
            <a:tailEnd type="none" len="sm" w="sm"/>
          </a:ln>
        </p:spPr>
      </p:sp>
      <p:sp>
        <p:nvSpPr>
          <p:cNvPr name="Freeform 3" id="3"/>
          <p:cNvSpPr/>
          <p:nvPr/>
        </p:nvSpPr>
        <p:spPr>
          <a:xfrm flipH="false" flipV="false" rot="0">
            <a:off x="0" y="8877269"/>
            <a:ext cx="18288000" cy="1409731"/>
          </a:xfrm>
          <a:custGeom>
            <a:avLst/>
            <a:gdLst/>
            <a:ahLst/>
            <a:cxnLst/>
            <a:rect r="r" b="b" t="t" l="l"/>
            <a:pathLst>
              <a:path h="1409731" w="18288000">
                <a:moveTo>
                  <a:pt x="0" y="0"/>
                </a:moveTo>
                <a:lnTo>
                  <a:pt x="18288000" y="0"/>
                </a:lnTo>
                <a:lnTo>
                  <a:pt x="18288000" y="1409731"/>
                </a:lnTo>
                <a:lnTo>
                  <a:pt x="0" y="1409731"/>
                </a:lnTo>
                <a:lnTo>
                  <a:pt x="0" y="0"/>
                </a:lnTo>
                <a:close/>
              </a:path>
            </a:pathLst>
          </a:custGeom>
          <a:blipFill>
            <a:blip r:embed="rId2">
              <a:alphaModFix amt="31999"/>
            </a:blip>
            <a:stretch>
              <a:fillRect l="0" t="-629713" r="0" b="0"/>
            </a:stretch>
          </a:blipFill>
        </p:spPr>
      </p:sp>
      <p:grpSp>
        <p:nvGrpSpPr>
          <p:cNvPr name="Group 4" id="4"/>
          <p:cNvGrpSpPr/>
          <p:nvPr/>
        </p:nvGrpSpPr>
        <p:grpSpPr>
          <a:xfrm rot="0">
            <a:off x="16389111" y="8496237"/>
            <a:ext cx="870158" cy="762063"/>
            <a:chOff x="0" y="0"/>
            <a:chExt cx="1160210" cy="1016084"/>
          </a:xfrm>
        </p:grpSpPr>
        <p:grpSp>
          <p:nvGrpSpPr>
            <p:cNvPr name="Group 5" id="5"/>
            <p:cNvGrpSpPr/>
            <p:nvPr/>
          </p:nvGrpSpPr>
          <p:grpSpPr>
            <a:xfrm rot="0">
              <a:off x="0" y="0"/>
              <a:ext cx="1160210" cy="1016084"/>
              <a:chOff x="0" y="0"/>
              <a:chExt cx="229177" cy="200708"/>
            </a:xfrm>
          </p:grpSpPr>
          <p:sp>
            <p:nvSpPr>
              <p:cNvPr name="Freeform 6" id="6"/>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7" id="7"/>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02</a:t>
              </a:r>
            </a:p>
          </p:txBody>
        </p:sp>
      </p:grpSp>
      <p:sp>
        <p:nvSpPr>
          <p:cNvPr name="Freeform 9" id="9"/>
          <p:cNvSpPr/>
          <p:nvPr/>
        </p:nvSpPr>
        <p:spPr>
          <a:xfrm flipH="false" flipV="false" rot="0">
            <a:off x="0" y="2881617"/>
            <a:ext cx="4030283" cy="4312560"/>
          </a:xfrm>
          <a:custGeom>
            <a:avLst/>
            <a:gdLst/>
            <a:ahLst/>
            <a:cxnLst/>
            <a:rect r="r" b="b" t="t" l="l"/>
            <a:pathLst>
              <a:path h="4312560" w="4030283">
                <a:moveTo>
                  <a:pt x="0" y="0"/>
                </a:moveTo>
                <a:lnTo>
                  <a:pt x="4030283" y="0"/>
                </a:lnTo>
                <a:lnTo>
                  <a:pt x="4030283" y="4312560"/>
                </a:lnTo>
                <a:lnTo>
                  <a:pt x="0" y="43125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028731" y="491537"/>
            <a:ext cx="15360411" cy="872192"/>
          </a:xfrm>
          <a:prstGeom prst="rect">
            <a:avLst/>
          </a:prstGeom>
        </p:spPr>
        <p:txBody>
          <a:bodyPr anchor="t" rtlCol="false" tIns="0" lIns="0" bIns="0" rIns="0">
            <a:spAutoFit/>
          </a:bodyPr>
          <a:lstStyle/>
          <a:p>
            <a:pPr algn="l" marL="0" indent="0" lvl="0">
              <a:lnSpc>
                <a:spcPts val="5858"/>
              </a:lnSpc>
            </a:pPr>
            <a:r>
              <a:rPr lang="en-US" b="true" sz="5917">
                <a:solidFill>
                  <a:srgbClr val="303030"/>
                </a:solidFill>
                <a:latin typeface="Codec Pro Bold"/>
                <a:ea typeface="Codec Pro Bold"/>
                <a:cs typeface="Codec Pro Bold"/>
                <a:sym typeface="Codec Pro Bold"/>
              </a:rPr>
              <a:t>Ⅱ- Concepts fondamentaux</a:t>
            </a:r>
          </a:p>
        </p:txBody>
      </p:sp>
      <p:sp>
        <p:nvSpPr>
          <p:cNvPr name="TextBox 11" id="11"/>
          <p:cNvSpPr txBox="true"/>
          <p:nvPr/>
        </p:nvSpPr>
        <p:spPr>
          <a:xfrm rot="0">
            <a:off x="4587009" y="2445536"/>
            <a:ext cx="13459850" cy="3210378"/>
          </a:xfrm>
          <a:prstGeom prst="rect">
            <a:avLst/>
          </a:prstGeom>
        </p:spPr>
        <p:txBody>
          <a:bodyPr anchor="t" rtlCol="false" tIns="0" lIns="0" bIns="0" rIns="0">
            <a:spAutoFit/>
          </a:bodyPr>
          <a:lstStyle/>
          <a:p>
            <a:pPr algn="l" marL="0" indent="0" lvl="0">
              <a:lnSpc>
                <a:spcPts val="5097"/>
              </a:lnSpc>
            </a:pPr>
            <a:r>
              <a:rPr lang="en-US" sz="3375">
                <a:solidFill>
                  <a:srgbClr val="303030"/>
                </a:solidFill>
                <a:latin typeface="Codec Pro"/>
                <a:ea typeface="Codec Pro"/>
                <a:cs typeface="Codec Pro"/>
                <a:sym typeface="Codec Pro"/>
              </a:rPr>
              <a:t>TensorFlow est une bibliothèque open-source développée par google, principalement utilisée pour le Machine Learning (apprentissage automatique) et le Deep Learning (apprentissage profond).</a:t>
            </a:r>
          </a:p>
          <a:p>
            <a:pPr algn="l" marL="0" indent="0" lvl="0">
              <a:lnSpc>
                <a:spcPts val="5097"/>
              </a:lnSpc>
            </a:pPr>
          </a:p>
        </p:txBody>
      </p:sp>
      <p:sp>
        <p:nvSpPr>
          <p:cNvPr name="TextBox 12" id="12"/>
          <p:cNvSpPr txBox="true"/>
          <p:nvPr/>
        </p:nvSpPr>
        <p:spPr>
          <a:xfrm rot="0">
            <a:off x="4606679" y="5661616"/>
            <a:ext cx="13459850" cy="3596684"/>
          </a:xfrm>
          <a:prstGeom prst="rect">
            <a:avLst/>
          </a:prstGeom>
        </p:spPr>
        <p:txBody>
          <a:bodyPr anchor="t" rtlCol="false" tIns="0" lIns="0" bIns="0" rIns="0">
            <a:spAutoFit/>
          </a:bodyPr>
          <a:lstStyle/>
          <a:p>
            <a:pPr algn="l">
              <a:lnSpc>
                <a:spcPts val="4762"/>
              </a:lnSpc>
            </a:pPr>
            <a:r>
              <a:rPr lang="en-US" sz="3154">
                <a:solidFill>
                  <a:srgbClr val="303030"/>
                </a:solidFill>
                <a:latin typeface="Codec Pro"/>
                <a:ea typeface="Codec Pro"/>
                <a:cs typeface="Codec Pro"/>
                <a:sym typeface="Codec Pro"/>
              </a:rPr>
              <a:t>TensorFlow permet de : </a:t>
            </a:r>
          </a:p>
          <a:p>
            <a:pPr algn="l">
              <a:lnSpc>
                <a:spcPts val="4762"/>
              </a:lnSpc>
            </a:pPr>
            <a:r>
              <a:rPr lang="en-US" sz="3154">
                <a:solidFill>
                  <a:srgbClr val="303030"/>
                </a:solidFill>
                <a:latin typeface="Codec Pro"/>
                <a:ea typeface="Codec Pro"/>
                <a:cs typeface="Codec Pro"/>
                <a:sym typeface="Codec Pro"/>
              </a:rPr>
              <a:t>·Concevoir et entrainer des modèles d’intelligence artificielle (IA)</a:t>
            </a:r>
          </a:p>
          <a:p>
            <a:pPr algn="l">
              <a:lnSpc>
                <a:spcPts val="4762"/>
              </a:lnSpc>
            </a:pPr>
            <a:r>
              <a:rPr lang="en-US" sz="3154">
                <a:solidFill>
                  <a:srgbClr val="303030"/>
                </a:solidFill>
                <a:latin typeface="Codec Pro"/>
                <a:ea typeface="Codec Pro"/>
                <a:cs typeface="Codec Pro"/>
                <a:sym typeface="Codec Pro"/>
              </a:rPr>
              <a:t>·Traiter de grandes quantités de données</a:t>
            </a:r>
          </a:p>
          <a:p>
            <a:pPr algn="l" marL="0" indent="0" lvl="0">
              <a:lnSpc>
                <a:spcPts val="4762"/>
              </a:lnSpc>
            </a:pPr>
            <a:r>
              <a:rPr lang="en-US" sz="3154">
                <a:solidFill>
                  <a:srgbClr val="303030"/>
                </a:solidFill>
                <a:latin typeface="Codec Pro"/>
                <a:ea typeface="Codec Pro"/>
                <a:cs typeface="Codec Pro"/>
                <a:sym typeface="Codec Pro"/>
              </a:rPr>
              <a:t>·Créer des réseaux de neurones complexes pour la reconnaissance d’images, de sons, de textes, etc.</a:t>
            </a:r>
          </a:p>
          <a:p>
            <a:pPr algn="l" marL="0" indent="0" lvl="0">
              <a:lnSpc>
                <a:spcPts val="4762"/>
              </a:lnSpc>
            </a:pPr>
          </a:p>
        </p:txBody>
      </p:sp>
      <p:sp>
        <p:nvSpPr>
          <p:cNvPr name="TextBox 13" id="13"/>
          <p:cNvSpPr txBox="true"/>
          <p:nvPr/>
        </p:nvSpPr>
        <p:spPr>
          <a:xfrm rot="0">
            <a:off x="4586972" y="1617353"/>
            <a:ext cx="13420436" cy="781210"/>
          </a:xfrm>
          <a:prstGeom prst="rect">
            <a:avLst/>
          </a:prstGeom>
        </p:spPr>
        <p:txBody>
          <a:bodyPr anchor="t" rtlCol="false" tIns="0" lIns="0" bIns="0" rIns="0">
            <a:spAutoFit/>
          </a:bodyPr>
          <a:lstStyle/>
          <a:p>
            <a:pPr algn="l" marL="0" indent="0" lvl="0">
              <a:lnSpc>
                <a:spcPts val="5933"/>
              </a:lnSpc>
            </a:pPr>
            <a:r>
              <a:rPr lang="en-US" b="true" sz="3929">
                <a:solidFill>
                  <a:srgbClr val="303030"/>
                </a:solidFill>
                <a:latin typeface="Codec Pro Bold"/>
                <a:ea typeface="Codec Pro Bold"/>
                <a:cs typeface="Codec Pro Bold"/>
                <a:sym typeface="Codec Pro Bold"/>
              </a:rPr>
              <a:t>1.     Définition de TensorFlow.</a:t>
            </a:r>
          </a:p>
        </p:txBody>
      </p:sp>
      <p:sp>
        <p:nvSpPr>
          <p:cNvPr name="TextBox 14" id="14"/>
          <p:cNvSpPr txBox="true"/>
          <p:nvPr/>
        </p:nvSpPr>
        <p:spPr>
          <a:xfrm rot="0">
            <a:off x="4626386" y="4947071"/>
            <a:ext cx="13420436" cy="706085"/>
          </a:xfrm>
          <a:prstGeom prst="rect">
            <a:avLst/>
          </a:prstGeom>
        </p:spPr>
        <p:txBody>
          <a:bodyPr anchor="t" rtlCol="false" tIns="0" lIns="0" bIns="0" rIns="0">
            <a:spAutoFit/>
          </a:bodyPr>
          <a:lstStyle/>
          <a:p>
            <a:pPr algn="l" marL="0" indent="0" lvl="0">
              <a:lnSpc>
                <a:spcPts val="5431"/>
              </a:lnSpc>
            </a:pPr>
            <a:r>
              <a:rPr lang="en-US" b="true" sz="3597">
                <a:solidFill>
                  <a:srgbClr val="303030"/>
                </a:solidFill>
                <a:latin typeface="Codec Pro Bold"/>
                <a:ea typeface="Codec Pro Bold"/>
                <a:cs typeface="Codec Pro Bold"/>
                <a:sym typeface="Codec Pro Bold"/>
              </a:rPr>
              <a:t>2.   A quoi sert TensorFlow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61687" y="998255"/>
            <a:ext cx="4057650" cy="0"/>
          </a:xfrm>
          <a:prstGeom prst="line">
            <a:avLst/>
          </a:prstGeom>
          <a:ln cap="flat" w="28575">
            <a:solidFill>
              <a:srgbClr val="000000"/>
            </a:solidFill>
            <a:prstDash val="solid"/>
            <a:headEnd type="none" len="sm" w="sm"/>
            <a:tailEnd type="none" len="sm" w="sm"/>
          </a:ln>
        </p:spPr>
      </p:sp>
      <p:sp>
        <p:nvSpPr>
          <p:cNvPr name="Freeform 3" id="3"/>
          <p:cNvSpPr/>
          <p:nvPr/>
        </p:nvSpPr>
        <p:spPr>
          <a:xfrm flipH="false" flipV="false" rot="0">
            <a:off x="0" y="8877269"/>
            <a:ext cx="18288000" cy="1409731"/>
          </a:xfrm>
          <a:custGeom>
            <a:avLst/>
            <a:gdLst/>
            <a:ahLst/>
            <a:cxnLst/>
            <a:rect r="r" b="b" t="t" l="l"/>
            <a:pathLst>
              <a:path h="1409731" w="18288000">
                <a:moveTo>
                  <a:pt x="0" y="0"/>
                </a:moveTo>
                <a:lnTo>
                  <a:pt x="18288000" y="0"/>
                </a:lnTo>
                <a:lnTo>
                  <a:pt x="18288000" y="1409731"/>
                </a:lnTo>
                <a:lnTo>
                  <a:pt x="0" y="1409731"/>
                </a:lnTo>
                <a:lnTo>
                  <a:pt x="0" y="0"/>
                </a:lnTo>
                <a:close/>
              </a:path>
            </a:pathLst>
          </a:custGeom>
          <a:blipFill>
            <a:blip r:embed="rId2">
              <a:alphaModFix amt="31999"/>
            </a:blip>
            <a:stretch>
              <a:fillRect l="0" t="-629713" r="0" b="0"/>
            </a:stretch>
          </a:blipFill>
        </p:spPr>
      </p:sp>
      <p:grpSp>
        <p:nvGrpSpPr>
          <p:cNvPr name="Group 4" id="4"/>
          <p:cNvGrpSpPr/>
          <p:nvPr/>
        </p:nvGrpSpPr>
        <p:grpSpPr>
          <a:xfrm rot="0">
            <a:off x="16389111" y="8496237"/>
            <a:ext cx="870158" cy="762063"/>
            <a:chOff x="0" y="0"/>
            <a:chExt cx="1160210" cy="1016084"/>
          </a:xfrm>
        </p:grpSpPr>
        <p:grpSp>
          <p:nvGrpSpPr>
            <p:cNvPr name="Group 5" id="5"/>
            <p:cNvGrpSpPr/>
            <p:nvPr/>
          </p:nvGrpSpPr>
          <p:grpSpPr>
            <a:xfrm rot="0">
              <a:off x="0" y="0"/>
              <a:ext cx="1160210" cy="1016084"/>
              <a:chOff x="0" y="0"/>
              <a:chExt cx="229177" cy="200708"/>
            </a:xfrm>
          </p:grpSpPr>
          <p:sp>
            <p:nvSpPr>
              <p:cNvPr name="Freeform 6" id="6"/>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7" id="7"/>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03</a:t>
              </a:r>
            </a:p>
          </p:txBody>
        </p:sp>
      </p:grpSp>
      <p:sp>
        <p:nvSpPr>
          <p:cNvPr name="TextBox 9" id="9"/>
          <p:cNvSpPr txBox="true"/>
          <p:nvPr/>
        </p:nvSpPr>
        <p:spPr>
          <a:xfrm rot="0">
            <a:off x="1061687" y="490438"/>
            <a:ext cx="4557667" cy="1034684"/>
          </a:xfrm>
          <a:prstGeom prst="rect">
            <a:avLst/>
          </a:prstGeom>
        </p:spPr>
        <p:txBody>
          <a:bodyPr anchor="t" rtlCol="false" tIns="0" lIns="0" bIns="0" rIns="0">
            <a:spAutoFit/>
          </a:bodyPr>
          <a:lstStyle/>
          <a:p>
            <a:pPr algn="l">
              <a:lnSpc>
                <a:spcPts val="3757"/>
              </a:lnSpc>
            </a:pPr>
            <a:r>
              <a:rPr lang="en-US" sz="3795" b="true">
                <a:solidFill>
                  <a:srgbClr val="004AAD"/>
                </a:solidFill>
                <a:latin typeface="Codec Pro Bold"/>
                <a:ea typeface="Codec Pro Bold"/>
                <a:cs typeface="Codec Pro Bold"/>
                <a:sym typeface="Codec Pro Bold"/>
              </a:rPr>
              <a:t>Fonctionnement :</a:t>
            </a:r>
          </a:p>
          <a:p>
            <a:pPr algn="l" marL="0" indent="0" lvl="0">
              <a:lnSpc>
                <a:spcPts val="3757"/>
              </a:lnSpc>
            </a:pPr>
          </a:p>
        </p:txBody>
      </p:sp>
      <p:sp>
        <p:nvSpPr>
          <p:cNvPr name="TextBox 10" id="10"/>
          <p:cNvSpPr txBox="true"/>
          <p:nvPr/>
        </p:nvSpPr>
        <p:spPr>
          <a:xfrm rot="0">
            <a:off x="1061687" y="1326716"/>
            <a:ext cx="16503732" cy="2525402"/>
          </a:xfrm>
          <a:prstGeom prst="rect">
            <a:avLst/>
          </a:prstGeom>
        </p:spPr>
        <p:txBody>
          <a:bodyPr anchor="t" rtlCol="false" tIns="0" lIns="0" bIns="0" rIns="0">
            <a:spAutoFit/>
          </a:bodyPr>
          <a:lstStyle/>
          <a:p>
            <a:pPr algn="just">
              <a:lnSpc>
                <a:spcPts val="3961"/>
              </a:lnSpc>
            </a:pPr>
            <a:r>
              <a:rPr lang="en-US" sz="3247">
                <a:solidFill>
                  <a:srgbClr val="303030"/>
                </a:solidFill>
                <a:latin typeface="Codec Pro"/>
                <a:ea typeface="Codec Pro"/>
                <a:cs typeface="Codec Pro"/>
                <a:sym typeface="Codec Pro"/>
              </a:rPr>
              <a:t>TensorFlow s’appuie sur un système de graphiques de calculs : </a:t>
            </a:r>
          </a:p>
          <a:p>
            <a:pPr algn="just">
              <a:lnSpc>
                <a:spcPts val="3961"/>
              </a:lnSpc>
            </a:pPr>
            <a:r>
              <a:rPr lang="en-US" sz="3247">
                <a:solidFill>
                  <a:srgbClr val="303030"/>
                </a:solidFill>
                <a:latin typeface="Codec Pro"/>
                <a:ea typeface="Codec Pro"/>
                <a:cs typeface="Codec Pro"/>
                <a:sym typeface="Codec Pro"/>
              </a:rPr>
              <a:t>·Les Tensors sont des structures de données (comme des matrices ou des vecteurs)</a:t>
            </a:r>
          </a:p>
          <a:p>
            <a:pPr algn="just">
              <a:lnSpc>
                <a:spcPts val="3961"/>
              </a:lnSpc>
            </a:pPr>
            <a:r>
              <a:rPr lang="en-US" sz="3247">
                <a:solidFill>
                  <a:srgbClr val="303030"/>
                </a:solidFill>
                <a:latin typeface="Codec Pro"/>
                <a:ea typeface="Codec Pro"/>
                <a:cs typeface="Codec Pro"/>
                <a:sym typeface="Codec Pro"/>
              </a:rPr>
              <a:t>·Les opérations mathématiques sont représentées sous forme de graphes</a:t>
            </a:r>
          </a:p>
          <a:p>
            <a:pPr algn="just">
              <a:lnSpc>
                <a:spcPts val="3961"/>
              </a:lnSpc>
            </a:pPr>
            <a:r>
              <a:rPr lang="en-US" sz="3247">
                <a:solidFill>
                  <a:srgbClr val="303030"/>
                </a:solidFill>
                <a:latin typeface="Codec Pro"/>
                <a:ea typeface="Codec Pro"/>
                <a:cs typeface="Codec Pro"/>
                <a:sym typeface="Codec Pro"/>
              </a:rPr>
              <a:t>·Le calcul peut être reparti sur des CPU, GPU, TPU pour de meilleures performances</a:t>
            </a:r>
          </a:p>
          <a:p>
            <a:pPr algn="just" marL="0" indent="0" lvl="0">
              <a:lnSpc>
                <a:spcPts val="3961"/>
              </a:lnSpc>
            </a:pPr>
          </a:p>
        </p:txBody>
      </p:sp>
      <p:sp>
        <p:nvSpPr>
          <p:cNvPr name="AutoShape 11" id="11"/>
          <p:cNvSpPr/>
          <p:nvPr/>
        </p:nvSpPr>
        <p:spPr>
          <a:xfrm flipV="true">
            <a:off x="1028700" y="4315981"/>
            <a:ext cx="2858477" cy="0"/>
          </a:xfrm>
          <a:prstGeom prst="line">
            <a:avLst/>
          </a:prstGeom>
          <a:ln cap="flat" w="28575">
            <a:solidFill>
              <a:srgbClr val="000000"/>
            </a:solidFill>
            <a:prstDash val="solid"/>
            <a:headEnd type="none" len="sm" w="sm"/>
            <a:tailEnd type="none" len="sm" w="sm"/>
          </a:ln>
        </p:spPr>
      </p:sp>
      <p:sp>
        <p:nvSpPr>
          <p:cNvPr name="TextBox 12" id="12"/>
          <p:cNvSpPr txBox="true"/>
          <p:nvPr/>
        </p:nvSpPr>
        <p:spPr>
          <a:xfrm rot="0">
            <a:off x="1028747" y="3723638"/>
            <a:ext cx="8115300" cy="592343"/>
          </a:xfrm>
          <a:prstGeom prst="rect">
            <a:avLst/>
          </a:prstGeom>
        </p:spPr>
        <p:txBody>
          <a:bodyPr anchor="t" rtlCol="false" tIns="0" lIns="0" bIns="0" rIns="0">
            <a:spAutoFit/>
          </a:bodyPr>
          <a:lstStyle/>
          <a:p>
            <a:pPr algn="l">
              <a:lnSpc>
                <a:spcPts val="3955"/>
              </a:lnSpc>
            </a:pPr>
            <a:r>
              <a:rPr lang="en-US" sz="3995" b="true">
                <a:solidFill>
                  <a:srgbClr val="004AAD"/>
                </a:solidFill>
                <a:latin typeface="Codec Pro Bold"/>
                <a:ea typeface="Codec Pro Bold"/>
                <a:cs typeface="Codec Pro Bold"/>
                <a:sym typeface="Codec Pro Bold"/>
              </a:rPr>
              <a:t>Avantages :</a:t>
            </a:r>
          </a:p>
        </p:txBody>
      </p:sp>
      <p:sp>
        <p:nvSpPr>
          <p:cNvPr name="TextBox 13" id="13"/>
          <p:cNvSpPr txBox="true"/>
          <p:nvPr/>
        </p:nvSpPr>
        <p:spPr>
          <a:xfrm rot="0">
            <a:off x="995760" y="4577919"/>
            <a:ext cx="15828430" cy="4527603"/>
          </a:xfrm>
          <a:prstGeom prst="rect">
            <a:avLst/>
          </a:prstGeom>
        </p:spPr>
        <p:txBody>
          <a:bodyPr anchor="t" rtlCol="false" tIns="0" lIns="0" bIns="0" rIns="0">
            <a:spAutoFit/>
          </a:bodyPr>
          <a:lstStyle/>
          <a:p>
            <a:pPr algn="just">
              <a:lnSpc>
                <a:spcPts val="3916"/>
              </a:lnSpc>
            </a:pPr>
            <a:r>
              <a:rPr lang="en-US" sz="3347">
                <a:solidFill>
                  <a:srgbClr val="303030"/>
                </a:solidFill>
                <a:latin typeface="Codec Pro"/>
                <a:ea typeface="Codec Pro"/>
                <a:cs typeface="Codec Pro"/>
                <a:sym typeface="Codec Pro"/>
              </a:rPr>
              <a:t>·Compatible avec python, mais aussi d’autre langages (C++, JavaScript, etc)</a:t>
            </a:r>
          </a:p>
          <a:p>
            <a:pPr algn="just">
              <a:lnSpc>
                <a:spcPts val="3916"/>
              </a:lnSpc>
            </a:pPr>
            <a:r>
              <a:rPr lang="en-US" sz="3347">
                <a:solidFill>
                  <a:srgbClr val="303030"/>
                </a:solidFill>
                <a:latin typeface="Codec Pro"/>
                <a:ea typeface="Codec Pro"/>
                <a:cs typeface="Codec Pro"/>
                <a:sym typeface="Codec Pro"/>
              </a:rPr>
              <a:t>·Très utilisé en recherche et en industrie (Google Translate, Google Photos, etc)</a:t>
            </a:r>
          </a:p>
          <a:p>
            <a:pPr algn="just">
              <a:lnSpc>
                <a:spcPts val="3916"/>
              </a:lnSpc>
            </a:pPr>
            <a:r>
              <a:rPr lang="en-US" sz="3347">
                <a:solidFill>
                  <a:srgbClr val="303030"/>
                </a:solidFill>
                <a:latin typeface="Codec Pro"/>
                <a:ea typeface="Codec Pro"/>
                <a:cs typeface="Codec Pro"/>
                <a:sym typeface="Codec Pro"/>
              </a:rPr>
              <a:t>·Dispose de nombreuses extensions :</a:t>
            </a:r>
          </a:p>
          <a:p>
            <a:pPr algn="just">
              <a:lnSpc>
                <a:spcPts val="3916"/>
              </a:lnSpc>
            </a:pPr>
            <a:r>
              <a:rPr lang="en-US" sz="3347">
                <a:solidFill>
                  <a:srgbClr val="303030"/>
                </a:solidFill>
                <a:latin typeface="Codec Pro"/>
                <a:ea typeface="Codec Pro"/>
                <a:cs typeface="Codec Pro"/>
                <a:sym typeface="Codec Pro"/>
              </a:rPr>
              <a:t>o  </a:t>
            </a:r>
            <a:r>
              <a:rPr lang="en-US" sz="3347">
                <a:solidFill>
                  <a:srgbClr val="004AAD"/>
                </a:solidFill>
                <a:latin typeface="Codec Pro"/>
                <a:ea typeface="Codec Pro"/>
                <a:cs typeface="Codec Pro"/>
                <a:sym typeface="Codec Pro"/>
              </a:rPr>
              <a:t>Keras</a:t>
            </a:r>
            <a:r>
              <a:rPr lang="en-US" sz="3347">
                <a:solidFill>
                  <a:srgbClr val="5170FF"/>
                </a:solidFill>
                <a:latin typeface="Codec Pro"/>
                <a:ea typeface="Codec Pro"/>
                <a:cs typeface="Codec Pro"/>
                <a:sym typeface="Codec Pro"/>
              </a:rPr>
              <a:t> </a:t>
            </a:r>
            <a:r>
              <a:rPr lang="en-US" sz="3347">
                <a:solidFill>
                  <a:srgbClr val="303030"/>
                </a:solidFill>
                <a:latin typeface="Codec Pro"/>
                <a:ea typeface="Codec Pro"/>
                <a:cs typeface="Codec Pro"/>
                <a:sym typeface="Codec Pro"/>
              </a:rPr>
              <a:t>(interface simplifiée)</a:t>
            </a:r>
          </a:p>
          <a:p>
            <a:pPr algn="just">
              <a:lnSpc>
                <a:spcPts val="3916"/>
              </a:lnSpc>
            </a:pPr>
            <a:r>
              <a:rPr lang="en-US" sz="3347">
                <a:solidFill>
                  <a:srgbClr val="303030"/>
                </a:solidFill>
                <a:latin typeface="Codec Pro"/>
                <a:ea typeface="Codec Pro"/>
                <a:cs typeface="Codec Pro"/>
                <a:sym typeface="Codec Pro"/>
              </a:rPr>
              <a:t>o  </a:t>
            </a:r>
            <a:r>
              <a:rPr lang="en-US" sz="3347">
                <a:solidFill>
                  <a:srgbClr val="004AAD"/>
                </a:solidFill>
                <a:latin typeface="Codec Pro"/>
                <a:ea typeface="Codec Pro"/>
                <a:cs typeface="Codec Pro"/>
                <a:sym typeface="Codec Pro"/>
              </a:rPr>
              <a:t>TensorFlow</a:t>
            </a:r>
            <a:r>
              <a:rPr lang="en-US" sz="3347">
                <a:solidFill>
                  <a:srgbClr val="303030"/>
                </a:solidFill>
                <a:latin typeface="Codec Pro"/>
                <a:ea typeface="Codec Pro"/>
                <a:cs typeface="Codec Pro"/>
                <a:sym typeface="Codec Pro"/>
              </a:rPr>
              <a:t> Lite (pour mobiles)</a:t>
            </a:r>
          </a:p>
          <a:p>
            <a:pPr algn="just">
              <a:lnSpc>
                <a:spcPts val="3916"/>
              </a:lnSpc>
            </a:pPr>
            <a:r>
              <a:rPr lang="en-US" sz="3347">
                <a:solidFill>
                  <a:srgbClr val="303030"/>
                </a:solidFill>
                <a:latin typeface="Codec Pro"/>
                <a:ea typeface="Codec Pro"/>
                <a:cs typeface="Codec Pro"/>
                <a:sym typeface="Codec Pro"/>
              </a:rPr>
              <a:t>o  </a:t>
            </a:r>
            <a:r>
              <a:rPr lang="en-US" sz="3347">
                <a:solidFill>
                  <a:srgbClr val="004AAD"/>
                </a:solidFill>
                <a:latin typeface="Codec Pro"/>
                <a:ea typeface="Codec Pro"/>
                <a:cs typeface="Codec Pro"/>
                <a:sym typeface="Codec Pro"/>
              </a:rPr>
              <a:t>TensorFlow.js</a:t>
            </a:r>
            <a:r>
              <a:rPr lang="en-US" sz="3347">
                <a:solidFill>
                  <a:srgbClr val="303030"/>
                </a:solidFill>
                <a:latin typeface="Codec Pro"/>
                <a:ea typeface="Codec Pro"/>
                <a:cs typeface="Codec Pro"/>
                <a:sym typeface="Codec Pro"/>
              </a:rPr>
              <a:t> (pour le web)</a:t>
            </a:r>
          </a:p>
          <a:p>
            <a:pPr algn="just">
              <a:lnSpc>
                <a:spcPts val="3916"/>
              </a:lnSpc>
            </a:pPr>
            <a:r>
              <a:rPr lang="en-US" sz="3347">
                <a:solidFill>
                  <a:srgbClr val="303030"/>
                </a:solidFill>
                <a:latin typeface="Codec Pro"/>
                <a:ea typeface="Codec Pro"/>
                <a:cs typeface="Codec Pro"/>
                <a:sym typeface="Codec Pro"/>
              </a:rPr>
              <a:t>o  </a:t>
            </a:r>
            <a:r>
              <a:rPr lang="en-US" sz="3347">
                <a:solidFill>
                  <a:srgbClr val="004AAD"/>
                </a:solidFill>
                <a:latin typeface="Codec Pro"/>
                <a:ea typeface="Codec Pro"/>
                <a:cs typeface="Codec Pro"/>
                <a:sym typeface="Codec Pro"/>
              </a:rPr>
              <a:t>TensorBoard</a:t>
            </a:r>
            <a:r>
              <a:rPr lang="en-US" sz="3347">
                <a:solidFill>
                  <a:srgbClr val="303030"/>
                </a:solidFill>
                <a:latin typeface="Codec Pro"/>
                <a:ea typeface="Codec Pro"/>
                <a:cs typeface="Codec Pro"/>
                <a:sym typeface="Codec Pro"/>
              </a:rPr>
              <a:t> (Visualisation de modèles et performances)</a:t>
            </a:r>
          </a:p>
          <a:p>
            <a:pPr algn="just" marL="0" indent="0" lvl="0">
              <a:lnSpc>
                <a:spcPts val="391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703646" y="1139676"/>
            <a:ext cx="5438870" cy="6471"/>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16698956" y="8300432"/>
            <a:ext cx="870158" cy="762063"/>
            <a:chOff x="0" y="0"/>
            <a:chExt cx="1160210" cy="1016084"/>
          </a:xfrm>
        </p:grpSpPr>
        <p:grpSp>
          <p:nvGrpSpPr>
            <p:cNvPr name="Group 4" id="4"/>
            <p:cNvGrpSpPr/>
            <p:nvPr/>
          </p:nvGrpSpPr>
          <p:grpSpPr>
            <a:xfrm rot="0">
              <a:off x="0" y="0"/>
              <a:ext cx="1160210" cy="1016084"/>
              <a:chOff x="0" y="0"/>
              <a:chExt cx="229177" cy="200708"/>
            </a:xfrm>
          </p:grpSpPr>
          <p:sp>
            <p:nvSpPr>
              <p:cNvPr name="Freeform 5" id="5"/>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6" id="6"/>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7" id="7"/>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04</a:t>
              </a:r>
            </a:p>
          </p:txBody>
        </p:sp>
      </p:grpSp>
      <p:sp>
        <p:nvSpPr>
          <p:cNvPr name="TextBox 8" id="8"/>
          <p:cNvSpPr txBox="true"/>
          <p:nvPr/>
        </p:nvSpPr>
        <p:spPr>
          <a:xfrm rot="0">
            <a:off x="570331" y="4778601"/>
            <a:ext cx="4071239" cy="1546721"/>
          </a:xfrm>
          <a:prstGeom prst="rect">
            <a:avLst/>
          </a:prstGeom>
        </p:spPr>
        <p:txBody>
          <a:bodyPr anchor="t" rtlCol="false" tIns="0" lIns="0" bIns="0" rIns="0">
            <a:spAutoFit/>
          </a:bodyPr>
          <a:lstStyle/>
          <a:p>
            <a:pPr algn="ctr">
              <a:lnSpc>
                <a:spcPts val="3997"/>
              </a:lnSpc>
            </a:pPr>
            <a:r>
              <a:rPr lang="en-US" sz="2855" b="true">
                <a:solidFill>
                  <a:srgbClr val="303030"/>
                </a:solidFill>
                <a:latin typeface="Codec Pro Bold"/>
                <a:ea typeface="Codec Pro Bold"/>
                <a:cs typeface="Codec Pro Bold"/>
                <a:sym typeface="Codec Pro Bold"/>
              </a:rPr>
              <a:t>·Reconnaissance Faciale ou Vocale</a:t>
            </a:r>
          </a:p>
          <a:p>
            <a:pPr algn="ctr" marL="0" indent="0" lvl="0">
              <a:lnSpc>
                <a:spcPts val="3997"/>
              </a:lnSpc>
            </a:pPr>
          </a:p>
        </p:txBody>
      </p:sp>
      <p:grpSp>
        <p:nvGrpSpPr>
          <p:cNvPr name="Group 9" id="9"/>
          <p:cNvGrpSpPr/>
          <p:nvPr/>
        </p:nvGrpSpPr>
        <p:grpSpPr>
          <a:xfrm rot="0">
            <a:off x="703629" y="2200789"/>
            <a:ext cx="3538048" cy="1673125"/>
            <a:chOff x="0" y="0"/>
            <a:chExt cx="888989" cy="420398"/>
          </a:xfrm>
        </p:grpSpPr>
        <p:sp>
          <p:nvSpPr>
            <p:cNvPr name="Freeform 10" id="10"/>
            <p:cNvSpPr/>
            <p:nvPr/>
          </p:nvSpPr>
          <p:spPr>
            <a:xfrm flipH="false" flipV="false" rot="0">
              <a:off x="0" y="0"/>
              <a:ext cx="888989" cy="420398"/>
            </a:xfrm>
            <a:custGeom>
              <a:avLst/>
              <a:gdLst/>
              <a:ahLst/>
              <a:cxnLst/>
              <a:rect r="r" b="b" t="t" l="l"/>
              <a:pathLst>
                <a:path h="420398" w="888989">
                  <a:moveTo>
                    <a:pt x="0" y="0"/>
                  </a:moveTo>
                  <a:lnTo>
                    <a:pt x="888989" y="0"/>
                  </a:lnTo>
                  <a:lnTo>
                    <a:pt x="888989" y="420398"/>
                  </a:lnTo>
                  <a:lnTo>
                    <a:pt x="0" y="420398"/>
                  </a:lnTo>
                  <a:close/>
                </a:path>
              </a:pathLst>
            </a:custGeom>
            <a:blipFill>
              <a:blip r:embed="rId2"/>
              <a:stretch>
                <a:fillRect l="0" t="-17403" r="0" b="-17403"/>
              </a:stretch>
            </a:blipFill>
          </p:spPr>
        </p:sp>
      </p:grpSp>
      <p:grpSp>
        <p:nvGrpSpPr>
          <p:cNvPr name="Group 11" id="11"/>
          <p:cNvGrpSpPr/>
          <p:nvPr/>
        </p:nvGrpSpPr>
        <p:grpSpPr>
          <a:xfrm rot="0">
            <a:off x="703629" y="6074992"/>
            <a:ext cx="3538048" cy="1673125"/>
            <a:chOff x="0" y="0"/>
            <a:chExt cx="888989" cy="420398"/>
          </a:xfrm>
        </p:grpSpPr>
        <p:sp>
          <p:nvSpPr>
            <p:cNvPr name="Freeform 12" id="12"/>
            <p:cNvSpPr/>
            <p:nvPr/>
          </p:nvSpPr>
          <p:spPr>
            <a:xfrm flipH="false" flipV="false" rot="0">
              <a:off x="0" y="0"/>
              <a:ext cx="888989" cy="420398"/>
            </a:xfrm>
            <a:custGeom>
              <a:avLst/>
              <a:gdLst/>
              <a:ahLst/>
              <a:cxnLst/>
              <a:rect r="r" b="b" t="t" l="l"/>
              <a:pathLst>
                <a:path h="420398" w="888989">
                  <a:moveTo>
                    <a:pt x="0" y="0"/>
                  </a:moveTo>
                  <a:lnTo>
                    <a:pt x="888989" y="0"/>
                  </a:lnTo>
                  <a:lnTo>
                    <a:pt x="888989" y="420398"/>
                  </a:lnTo>
                  <a:lnTo>
                    <a:pt x="0" y="420398"/>
                  </a:lnTo>
                  <a:close/>
                </a:path>
              </a:pathLst>
            </a:custGeom>
            <a:blipFill>
              <a:blip r:embed="rId3"/>
              <a:stretch>
                <a:fillRect l="0" t="-20443" r="0" b="-20443"/>
              </a:stretch>
            </a:blipFill>
          </p:spPr>
        </p:sp>
      </p:grpSp>
      <p:grpSp>
        <p:nvGrpSpPr>
          <p:cNvPr name="Group 13" id="13"/>
          <p:cNvGrpSpPr/>
          <p:nvPr/>
        </p:nvGrpSpPr>
        <p:grpSpPr>
          <a:xfrm rot="0">
            <a:off x="6700289" y="2200789"/>
            <a:ext cx="3538048" cy="1673125"/>
            <a:chOff x="0" y="0"/>
            <a:chExt cx="888989" cy="420398"/>
          </a:xfrm>
        </p:grpSpPr>
        <p:sp>
          <p:nvSpPr>
            <p:cNvPr name="Freeform 14" id="14"/>
            <p:cNvSpPr/>
            <p:nvPr/>
          </p:nvSpPr>
          <p:spPr>
            <a:xfrm flipH="false" flipV="false" rot="0">
              <a:off x="0" y="0"/>
              <a:ext cx="888989" cy="420398"/>
            </a:xfrm>
            <a:custGeom>
              <a:avLst/>
              <a:gdLst/>
              <a:ahLst/>
              <a:cxnLst/>
              <a:rect r="r" b="b" t="t" l="l"/>
              <a:pathLst>
                <a:path h="420398" w="888989">
                  <a:moveTo>
                    <a:pt x="0" y="0"/>
                  </a:moveTo>
                  <a:lnTo>
                    <a:pt x="888989" y="0"/>
                  </a:lnTo>
                  <a:lnTo>
                    <a:pt x="888989" y="420398"/>
                  </a:lnTo>
                  <a:lnTo>
                    <a:pt x="0" y="420398"/>
                  </a:lnTo>
                  <a:close/>
                </a:path>
              </a:pathLst>
            </a:custGeom>
            <a:blipFill>
              <a:blip r:embed="rId4"/>
              <a:stretch>
                <a:fillRect l="0" t="-20551" r="0" b="-20551"/>
              </a:stretch>
            </a:blipFill>
          </p:spPr>
        </p:sp>
      </p:grpSp>
      <p:grpSp>
        <p:nvGrpSpPr>
          <p:cNvPr name="Group 15" id="15"/>
          <p:cNvGrpSpPr/>
          <p:nvPr/>
        </p:nvGrpSpPr>
        <p:grpSpPr>
          <a:xfrm rot="0">
            <a:off x="6800702" y="5996951"/>
            <a:ext cx="3538048" cy="1673125"/>
            <a:chOff x="0" y="0"/>
            <a:chExt cx="888989" cy="420398"/>
          </a:xfrm>
        </p:grpSpPr>
        <p:sp>
          <p:nvSpPr>
            <p:cNvPr name="Freeform 16" id="16"/>
            <p:cNvSpPr/>
            <p:nvPr/>
          </p:nvSpPr>
          <p:spPr>
            <a:xfrm flipH="false" flipV="false" rot="0">
              <a:off x="0" y="0"/>
              <a:ext cx="888989" cy="420398"/>
            </a:xfrm>
            <a:custGeom>
              <a:avLst/>
              <a:gdLst/>
              <a:ahLst/>
              <a:cxnLst/>
              <a:rect r="r" b="b" t="t" l="l"/>
              <a:pathLst>
                <a:path h="420398" w="888989">
                  <a:moveTo>
                    <a:pt x="0" y="0"/>
                  </a:moveTo>
                  <a:lnTo>
                    <a:pt x="888989" y="0"/>
                  </a:lnTo>
                  <a:lnTo>
                    <a:pt x="888989" y="420398"/>
                  </a:lnTo>
                  <a:lnTo>
                    <a:pt x="0" y="420398"/>
                  </a:lnTo>
                  <a:close/>
                </a:path>
              </a:pathLst>
            </a:custGeom>
            <a:blipFill>
              <a:blip r:embed="rId5"/>
              <a:stretch>
                <a:fillRect l="0" t="-20443" r="0" b="-20443"/>
              </a:stretch>
            </a:blipFill>
          </p:spPr>
        </p:sp>
      </p:grpSp>
      <p:grpSp>
        <p:nvGrpSpPr>
          <p:cNvPr name="Group 17" id="17"/>
          <p:cNvGrpSpPr/>
          <p:nvPr/>
        </p:nvGrpSpPr>
        <p:grpSpPr>
          <a:xfrm rot="0">
            <a:off x="13252713" y="2200789"/>
            <a:ext cx="3538048" cy="1673125"/>
            <a:chOff x="0" y="0"/>
            <a:chExt cx="888989" cy="420398"/>
          </a:xfrm>
        </p:grpSpPr>
        <p:sp>
          <p:nvSpPr>
            <p:cNvPr name="Freeform 18" id="18"/>
            <p:cNvSpPr/>
            <p:nvPr/>
          </p:nvSpPr>
          <p:spPr>
            <a:xfrm flipH="false" flipV="false" rot="0">
              <a:off x="0" y="0"/>
              <a:ext cx="888989" cy="420398"/>
            </a:xfrm>
            <a:custGeom>
              <a:avLst/>
              <a:gdLst/>
              <a:ahLst/>
              <a:cxnLst/>
              <a:rect r="r" b="b" t="t" l="l"/>
              <a:pathLst>
                <a:path h="420398" w="888989">
                  <a:moveTo>
                    <a:pt x="0" y="0"/>
                  </a:moveTo>
                  <a:lnTo>
                    <a:pt x="888989" y="0"/>
                  </a:lnTo>
                  <a:lnTo>
                    <a:pt x="888989" y="420398"/>
                  </a:lnTo>
                  <a:lnTo>
                    <a:pt x="0" y="420398"/>
                  </a:lnTo>
                  <a:close/>
                </a:path>
              </a:pathLst>
            </a:custGeom>
            <a:blipFill>
              <a:blip r:embed="rId6"/>
              <a:stretch>
                <a:fillRect l="0" t="-36964" r="0" b="-36964"/>
              </a:stretch>
            </a:blipFill>
          </p:spPr>
        </p:sp>
      </p:grpSp>
      <p:sp>
        <p:nvSpPr>
          <p:cNvPr name="TextBox 19" id="19"/>
          <p:cNvSpPr txBox="true"/>
          <p:nvPr/>
        </p:nvSpPr>
        <p:spPr>
          <a:xfrm rot="0">
            <a:off x="6534107" y="4793130"/>
            <a:ext cx="4071239" cy="1041896"/>
          </a:xfrm>
          <a:prstGeom prst="rect">
            <a:avLst/>
          </a:prstGeom>
        </p:spPr>
        <p:txBody>
          <a:bodyPr anchor="t" rtlCol="false" tIns="0" lIns="0" bIns="0" rIns="0">
            <a:spAutoFit/>
          </a:bodyPr>
          <a:lstStyle/>
          <a:p>
            <a:pPr algn="ctr">
              <a:lnSpc>
                <a:spcPts val="3997"/>
              </a:lnSpc>
            </a:pPr>
            <a:r>
              <a:rPr lang="en-US" sz="2855" b="true">
                <a:solidFill>
                  <a:srgbClr val="303030"/>
                </a:solidFill>
                <a:latin typeface="Codec Pro Bold"/>
                <a:ea typeface="Codec Pro Bold"/>
                <a:cs typeface="Codec Pro Bold"/>
                <a:sym typeface="Codec Pro Bold"/>
              </a:rPr>
              <a:t>·Détection de fraudes </a:t>
            </a:r>
          </a:p>
          <a:p>
            <a:pPr algn="ctr" marL="0" indent="0" lvl="0">
              <a:lnSpc>
                <a:spcPts val="3997"/>
              </a:lnSpc>
            </a:pPr>
          </a:p>
        </p:txBody>
      </p:sp>
      <p:sp>
        <p:nvSpPr>
          <p:cNvPr name="TextBox 20" id="20"/>
          <p:cNvSpPr txBox="true"/>
          <p:nvPr/>
        </p:nvSpPr>
        <p:spPr>
          <a:xfrm rot="0">
            <a:off x="703646" y="598995"/>
            <a:ext cx="6663097" cy="1109937"/>
          </a:xfrm>
          <a:prstGeom prst="rect">
            <a:avLst/>
          </a:prstGeom>
        </p:spPr>
        <p:txBody>
          <a:bodyPr anchor="t" rtlCol="false" tIns="0" lIns="0" bIns="0" rIns="0">
            <a:spAutoFit/>
          </a:bodyPr>
          <a:lstStyle/>
          <a:p>
            <a:pPr algn="l">
              <a:lnSpc>
                <a:spcPts val="4076"/>
              </a:lnSpc>
            </a:pPr>
            <a:r>
              <a:rPr lang="en-US" sz="4117" b="true">
                <a:solidFill>
                  <a:srgbClr val="303030"/>
                </a:solidFill>
                <a:latin typeface="Codec Pro Bold"/>
                <a:ea typeface="Codec Pro Bold"/>
                <a:cs typeface="Codec Pro Bold"/>
                <a:sym typeface="Codec Pro Bold"/>
              </a:rPr>
              <a:t> Exemples d’usage :</a:t>
            </a:r>
          </a:p>
          <a:p>
            <a:pPr algn="l" marL="0" indent="0" lvl="0">
              <a:lnSpc>
                <a:spcPts val="4076"/>
              </a:lnSpc>
            </a:pPr>
          </a:p>
        </p:txBody>
      </p:sp>
      <p:sp>
        <p:nvSpPr>
          <p:cNvPr name="TextBox 21" id="21"/>
          <p:cNvSpPr txBox="true"/>
          <p:nvPr/>
        </p:nvSpPr>
        <p:spPr>
          <a:xfrm rot="0">
            <a:off x="570331" y="4082404"/>
            <a:ext cx="4071239" cy="568906"/>
          </a:xfrm>
          <a:prstGeom prst="rect">
            <a:avLst/>
          </a:prstGeom>
        </p:spPr>
        <p:txBody>
          <a:bodyPr anchor="t" rtlCol="false" tIns="0" lIns="0" bIns="0" rIns="0">
            <a:spAutoFit/>
          </a:bodyPr>
          <a:lstStyle/>
          <a:p>
            <a:pPr algn="ctr" marL="0" indent="0" lvl="0">
              <a:lnSpc>
                <a:spcPts val="4342"/>
              </a:lnSpc>
            </a:pPr>
            <a:r>
              <a:rPr lang="en-US" b="true" sz="3102">
                <a:solidFill>
                  <a:srgbClr val="303030"/>
                </a:solidFill>
                <a:latin typeface="Codec Pro Bold"/>
                <a:ea typeface="Codec Pro Bold"/>
                <a:cs typeface="Codec Pro Bold"/>
                <a:sym typeface="Codec Pro Bold"/>
              </a:rPr>
              <a:t>1.</a:t>
            </a:r>
          </a:p>
        </p:txBody>
      </p:sp>
      <p:sp>
        <p:nvSpPr>
          <p:cNvPr name="TextBox 22" id="22"/>
          <p:cNvSpPr txBox="true"/>
          <p:nvPr/>
        </p:nvSpPr>
        <p:spPr>
          <a:xfrm rot="0">
            <a:off x="703629" y="8400987"/>
            <a:ext cx="3804644" cy="1427976"/>
          </a:xfrm>
          <a:prstGeom prst="rect">
            <a:avLst/>
          </a:prstGeom>
        </p:spPr>
        <p:txBody>
          <a:bodyPr anchor="t" rtlCol="false" tIns="0" lIns="0" bIns="0" rIns="0">
            <a:spAutoFit/>
          </a:bodyPr>
          <a:lstStyle/>
          <a:p>
            <a:pPr algn="ctr">
              <a:lnSpc>
                <a:spcPts val="3717"/>
              </a:lnSpc>
            </a:pPr>
            <a:r>
              <a:rPr lang="en-US" sz="2655" b="true">
                <a:solidFill>
                  <a:srgbClr val="303030"/>
                </a:solidFill>
                <a:latin typeface="Codec Pro Bold"/>
                <a:ea typeface="Codec Pro Bold"/>
                <a:cs typeface="Codec Pro Bold"/>
                <a:sym typeface="Codec Pro Bold"/>
              </a:rPr>
              <a:t>·Analyse de sentiment sur des textes </a:t>
            </a:r>
          </a:p>
          <a:p>
            <a:pPr algn="ctr" marL="0" indent="0" lvl="0">
              <a:lnSpc>
                <a:spcPts val="3717"/>
              </a:lnSpc>
            </a:pPr>
          </a:p>
        </p:txBody>
      </p:sp>
      <p:sp>
        <p:nvSpPr>
          <p:cNvPr name="TextBox 23" id="23"/>
          <p:cNvSpPr txBox="true"/>
          <p:nvPr/>
        </p:nvSpPr>
        <p:spPr>
          <a:xfrm rot="0">
            <a:off x="437034" y="7814668"/>
            <a:ext cx="4071239" cy="568906"/>
          </a:xfrm>
          <a:prstGeom prst="rect">
            <a:avLst/>
          </a:prstGeom>
        </p:spPr>
        <p:txBody>
          <a:bodyPr anchor="t" rtlCol="false" tIns="0" lIns="0" bIns="0" rIns="0">
            <a:spAutoFit/>
          </a:bodyPr>
          <a:lstStyle/>
          <a:p>
            <a:pPr algn="ctr" marL="0" indent="0" lvl="0">
              <a:lnSpc>
                <a:spcPts val="4342"/>
              </a:lnSpc>
            </a:pPr>
            <a:r>
              <a:rPr lang="en-US" b="true" sz="3102">
                <a:solidFill>
                  <a:srgbClr val="303030"/>
                </a:solidFill>
                <a:latin typeface="Codec Pro Bold"/>
                <a:ea typeface="Codec Pro Bold"/>
                <a:cs typeface="Codec Pro Bold"/>
                <a:sym typeface="Codec Pro Bold"/>
              </a:rPr>
              <a:t>2.</a:t>
            </a:r>
          </a:p>
        </p:txBody>
      </p:sp>
      <p:sp>
        <p:nvSpPr>
          <p:cNvPr name="TextBox 24" id="24"/>
          <p:cNvSpPr txBox="true"/>
          <p:nvPr/>
        </p:nvSpPr>
        <p:spPr>
          <a:xfrm rot="0">
            <a:off x="6534107" y="4082404"/>
            <a:ext cx="4071239" cy="568906"/>
          </a:xfrm>
          <a:prstGeom prst="rect">
            <a:avLst/>
          </a:prstGeom>
        </p:spPr>
        <p:txBody>
          <a:bodyPr anchor="t" rtlCol="false" tIns="0" lIns="0" bIns="0" rIns="0">
            <a:spAutoFit/>
          </a:bodyPr>
          <a:lstStyle/>
          <a:p>
            <a:pPr algn="ctr" marL="0" indent="0" lvl="0">
              <a:lnSpc>
                <a:spcPts val="4342"/>
              </a:lnSpc>
            </a:pPr>
            <a:r>
              <a:rPr lang="en-US" b="true" sz="3102">
                <a:solidFill>
                  <a:srgbClr val="303030"/>
                </a:solidFill>
                <a:latin typeface="Codec Pro Bold"/>
                <a:ea typeface="Codec Pro Bold"/>
                <a:cs typeface="Codec Pro Bold"/>
                <a:sym typeface="Codec Pro Bold"/>
              </a:rPr>
              <a:t>3.</a:t>
            </a:r>
          </a:p>
        </p:txBody>
      </p:sp>
      <p:sp>
        <p:nvSpPr>
          <p:cNvPr name="TextBox 25" id="25"/>
          <p:cNvSpPr txBox="true"/>
          <p:nvPr/>
        </p:nvSpPr>
        <p:spPr>
          <a:xfrm rot="0">
            <a:off x="6771487" y="8391462"/>
            <a:ext cx="3395652" cy="1546721"/>
          </a:xfrm>
          <a:prstGeom prst="rect">
            <a:avLst/>
          </a:prstGeom>
        </p:spPr>
        <p:txBody>
          <a:bodyPr anchor="t" rtlCol="false" tIns="0" lIns="0" bIns="0" rIns="0">
            <a:spAutoFit/>
          </a:bodyPr>
          <a:lstStyle/>
          <a:p>
            <a:pPr algn="ctr">
              <a:lnSpc>
                <a:spcPts val="3997"/>
              </a:lnSpc>
            </a:pPr>
            <a:r>
              <a:rPr lang="en-US" sz="2855" b="true">
                <a:solidFill>
                  <a:srgbClr val="303030"/>
                </a:solidFill>
                <a:latin typeface="Codec Pro Bold"/>
                <a:ea typeface="Codec Pro Bold"/>
                <a:cs typeface="Codec Pro Bold"/>
                <a:sym typeface="Codec Pro Bold"/>
              </a:rPr>
              <a:t>·Prédiction des ventes</a:t>
            </a:r>
          </a:p>
          <a:p>
            <a:pPr algn="ctr" marL="0" indent="0" lvl="0">
              <a:lnSpc>
                <a:spcPts val="3997"/>
              </a:lnSpc>
            </a:pPr>
          </a:p>
        </p:txBody>
      </p:sp>
      <p:sp>
        <p:nvSpPr>
          <p:cNvPr name="TextBox 26" id="26"/>
          <p:cNvSpPr txBox="true"/>
          <p:nvPr/>
        </p:nvSpPr>
        <p:spPr>
          <a:xfrm rot="0">
            <a:off x="6504891" y="7731526"/>
            <a:ext cx="4071239" cy="568906"/>
          </a:xfrm>
          <a:prstGeom prst="rect">
            <a:avLst/>
          </a:prstGeom>
        </p:spPr>
        <p:txBody>
          <a:bodyPr anchor="t" rtlCol="false" tIns="0" lIns="0" bIns="0" rIns="0">
            <a:spAutoFit/>
          </a:bodyPr>
          <a:lstStyle/>
          <a:p>
            <a:pPr algn="ctr" marL="0" indent="0" lvl="0">
              <a:lnSpc>
                <a:spcPts val="4342"/>
              </a:lnSpc>
            </a:pPr>
            <a:r>
              <a:rPr lang="en-US" b="true" sz="3102">
                <a:solidFill>
                  <a:srgbClr val="303030"/>
                </a:solidFill>
                <a:latin typeface="Codec Pro Bold"/>
                <a:ea typeface="Codec Pro Bold"/>
                <a:cs typeface="Codec Pro Bold"/>
                <a:sym typeface="Codec Pro Bold"/>
              </a:rPr>
              <a:t>4.</a:t>
            </a:r>
          </a:p>
        </p:txBody>
      </p:sp>
      <p:sp>
        <p:nvSpPr>
          <p:cNvPr name="TextBox 27" id="27"/>
          <p:cNvSpPr txBox="true"/>
          <p:nvPr/>
        </p:nvSpPr>
        <p:spPr>
          <a:xfrm rot="0">
            <a:off x="13062827" y="4778601"/>
            <a:ext cx="4071208" cy="1041896"/>
          </a:xfrm>
          <a:prstGeom prst="rect">
            <a:avLst/>
          </a:prstGeom>
        </p:spPr>
        <p:txBody>
          <a:bodyPr anchor="t" rtlCol="false" tIns="0" lIns="0" bIns="0" rIns="0">
            <a:spAutoFit/>
          </a:bodyPr>
          <a:lstStyle/>
          <a:p>
            <a:pPr algn="ctr">
              <a:lnSpc>
                <a:spcPts val="3997"/>
              </a:lnSpc>
            </a:pPr>
            <a:r>
              <a:rPr lang="en-US" sz="2855" b="true">
                <a:solidFill>
                  <a:srgbClr val="303030"/>
                </a:solidFill>
                <a:latin typeface="Codec Pro Bold"/>
                <a:ea typeface="Codec Pro Bold"/>
                <a:cs typeface="Codec Pro Bold"/>
                <a:sym typeface="Codec Pro Bold"/>
              </a:rPr>
              <a:t>·Voitures autonomes</a:t>
            </a:r>
          </a:p>
          <a:p>
            <a:pPr algn="ctr" marL="0" indent="0" lvl="0">
              <a:lnSpc>
                <a:spcPts val="3997"/>
              </a:lnSpc>
            </a:pPr>
          </a:p>
        </p:txBody>
      </p:sp>
      <p:sp>
        <p:nvSpPr>
          <p:cNvPr name="TextBox 28" id="28"/>
          <p:cNvSpPr txBox="true"/>
          <p:nvPr/>
        </p:nvSpPr>
        <p:spPr>
          <a:xfrm rot="0">
            <a:off x="13062796" y="4082404"/>
            <a:ext cx="4071239" cy="568906"/>
          </a:xfrm>
          <a:prstGeom prst="rect">
            <a:avLst/>
          </a:prstGeom>
        </p:spPr>
        <p:txBody>
          <a:bodyPr anchor="t" rtlCol="false" tIns="0" lIns="0" bIns="0" rIns="0">
            <a:spAutoFit/>
          </a:bodyPr>
          <a:lstStyle/>
          <a:p>
            <a:pPr algn="ctr" marL="0" indent="0" lvl="0">
              <a:lnSpc>
                <a:spcPts val="4342"/>
              </a:lnSpc>
            </a:pPr>
            <a:r>
              <a:rPr lang="en-US" b="true" sz="3102">
                <a:solidFill>
                  <a:srgbClr val="303030"/>
                </a:solidFill>
                <a:latin typeface="Codec Pro Bold"/>
                <a:ea typeface="Codec Pro Bold"/>
                <a:cs typeface="Codec Pro Bold"/>
                <a:sym typeface="Codec Pro Bold"/>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31" y="1696040"/>
            <a:ext cx="14788008" cy="0"/>
          </a:xfrm>
          <a:prstGeom prst="line">
            <a:avLst/>
          </a:prstGeom>
          <a:ln cap="flat" w="28575">
            <a:solidFill>
              <a:srgbClr val="000000"/>
            </a:solidFill>
            <a:prstDash val="solid"/>
            <a:headEnd type="none" len="sm" w="sm"/>
            <a:tailEnd type="none" len="sm" w="sm"/>
          </a:ln>
        </p:spPr>
      </p:sp>
      <p:sp>
        <p:nvSpPr>
          <p:cNvPr name="Freeform 3" id="3"/>
          <p:cNvSpPr/>
          <p:nvPr/>
        </p:nvSpPr>
        <p:spPr>
          <a:xfrm flipH="false" flipV="false" rot="0">
            <a:off x="0" y="8877269"/>
            <a:ext cx="18288000" cy="1409731"/>
          </a:xfrm>
          <a:custGeom>
            <a:avLst/>
            <a:gdLst/>
            <a:ahLst/>
            <a:cxnLst/>
            <a:rect r="r" b="b" t="t" l="l"/>
            <a:pathLst>
              <a:path h="1409731" w="18288000">
                <a:moveTo>
                  <a:pt x="0" y="0"/>
                </a:moveTo>
                <a:lnTo>
                  <a:pt x="18288000" y="0"/>
                </a:lnTo>
                <a:lnTo>
                  <a:pt x="18288000" y="1409731"/>
                </a:lnTo>
                <a:lnTo>
                  <a:pt x="0" y="1409731"/>
                </a:lnTo>
                <a:lnTo>
                  <a:pt x="0" y="0"/>
                </a:lnTo>
                <a:close/>
              </a:path>
            </a:pathLst>
          </a:custGeom>
          <a:blipFill>
            <a:blip r:embed="rId2">
              <a:alphaModFix amt="31999"/>
            </a:blip>
            <a:stretch>
              <a:fillRect l="0" t="-629713" r="0" b="0"/>
            </a:stretch>
          </a:blipFill>
        </p:spPr>
      </p:sp>
      <p:grpSp>
        <p:nvGrpSpPr>
          <p:cNvPr name="Group 4" id="4"/>
          <p:cNvGrpSpPr/>
          <p:nvPr/>
        </p:nvGrpSpPr>
        <p:grpSpPr>
          <a:xfrm rot="0">
            <a:off x="16389142" y="8496237"/>
            <a:ext cx="870158" cy="762063"/>
            <a:chOff x="0" y="0"/>
            <a:chExt cx="1160210" cy="1016084"/>
          </a:xfrm>
        </p:grpSpPr>
        <p:grpSp>
          <p:nvGrpSpPr>
            <p:cNvPr name="Group 5" id="5"/>
            <p:cNvGrpSpPr/>
            <p:nvPr/>
          </p:nvGrpSpPr>
          <p:grpSpPr>
            <a:xfrm rot="0">
              <a:off x="0" y="0"/>
              <a:ext cx="1160210" cy="1016084"/>
              <a:chOff x="0" y="0"/>
              <a:chExt cx="229177" cy="200708"/>
            </a:xfrm>
          </p:grpSpPr>
          <p:sp>
            <p:nvSpPr>
              <p:cNvPr name="Freeform 6" id="6"/>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7" id="7"/>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05</a:t>
              </a:r>
            </a:p>
          </p:txBody>
        </p:sp>
      </p:grpSp>
      <p:sp>
        <p:nvSpPr>
          <p:cNvPr name="TextBox 9" id="9"/>
          <p:cNvSpPr txBox="true"/>
          <p:nvPr/>
        </p:nvSpPr>
        <p:spPr>
          <a:xfrm rot="0">
            <a:off x="1028700" y="803050"/>
            <a:ext cx="15064171" cy="617304"/>
          </a:xfrm>
          <a:prstGeom prst="rect">
            <a:avLst/>
          </a:prstGeom>
        </p:spPr>
        <p:txBody>
          <a:bodyPr anchor="t" rtlCol="false" tIns="0" lIns="0" bIns="0" rIns="0">
            <a:spAutoFit/>
          </a:bodyPr>
          <a:lstStyle/>
          <a:p>
            <a:pPr algn="l" marL="0" indent="0" lvl="0">
              <a:lnSpc>
                <a:spcPts val="4175"/>
              </a:lnSpc>
            </a:pPr>
            <a:r>
              <a:rPr lang="en-US" b="true" sz="4217">
                <a:solidFill>
                  <a:srgbClr val="303030"/>
                </a:solidFill>
                <a:latin typeface="Codec Pro Bold"/>
                <a:ea typeface="Codec Pro Bold"/>
                <a:cs typeface="Codec Pro Bold"/>
                <a:sym typeface="Codec Pro Bold"/>
              </a:rPr>
              <a:t>3.     Principe des graphes de calcul et auto-différentiation.</a:t>
            </a:r>
          </a:p>
        </p:txBody>
      </p:sp>
      <p:sp>
        <p:nvSpPr>
          <p:cNvPr name="TextBox 10" id="10"/>
          <p:cNvSpPr txBox="true"/>
          <p:nvPr/>
        </p:nvSpPr>
        <p:spPr>
          <a:xfrm rot="0">
            <a:off x="1491644" y="6393310"/>
            <a:ext cx="14138283" cy="1943718"/>
          </a:xfrm>
          <a:prstGeom prst="rect">
            <a:avLst/>
          </a:prstGeom>
        </p:spPr>
        <p:txBody>
          <a:bodyPr anchor="t" rtlCol="false" tIns="0" lIns="0" bIns="0" rIns="0">
            <a:spAutoFit/>
          </a:bodyPr>
          <a:lstStyle/>
          <a:p>
            <a:pPr algn="just">
              <a:lnSpc>
                <a:spcPts val="3786"/>
              </a:lnSpc>
            </a:pPr>
            <a:r>
              <a:rPr lang="en-US" sz="2847">
                <a:solidFill>
                  <a:srgbClr val="303030"/>
                </a:solidFill>
                <a:latin typeface="Codec Pro"/>
                <a:ea typeface="Codec Pro"/>
                <a:cs typeface="Codec Pro"/>
                <a:sym typeface="Codec Pro"/>
              </a:rPr>
              <a:t>Dans le Deep Learning, on entraine les réseaux neuronaux avec une méthode appelée descente de gradient, qui nécessite le calcul des dérivées de la fonction de perte (LOSS) par rapport aux poids du modèle.  </a:t>
            </a:r>
          </a:p>
          <a:p>
            <a:pPr algn="just" marL="0" indent="0" lvl="0">
              <a:lnSpc>
                <a:spcPts val="3786"/>
              </a:lnSpc>
            </a:pPr>
          </a:p>
        </p:txBody>
      </p:sp>
      <p:sp>
        <p:nvSpPr>
          <p:cNvPr name="TextBox 11" id="11"/>
          <p:cNvSpPr txBox="true"/>
          <p:nvPr/>
        </p:nvSpPr>
        <p:spPr>
          <a:xfrm rot="0">
            <a:off x="1491644" y="5351545"/>
            <a:ext cx="7158055" cy="1127490"/>
          </a:xfrm>
          <a:prstGeom prst="rect">
            <a:avLst/>
          </a:prstGeom>
        </p:spPr>
        <p:txBody>
          <a:bodyPr anchor="t" rtlCol="false" tIns="0" lIns="0" bIns="0" rIns="0">
            <a:spAutoFit/>
          </a:bodyPr>
          <a:lstStyle/>
          <a:p>
            <a:pPr algn="just">
              <a:lnSpc>
                <a:spcPts val="4318"/>
              </a:lnSpc>
            </a:pPr>
            <a:r>
              <a:rPr lang="en-US" sz="3247" b="true">
                <a:solidFill>
                  <a:srgbClr val="303030"/>
                </a:solidFill>
                <a:latin typeface="Codec Pro Bold"/>
                <a:ea typeface="Codec Pro Bold"/>
                <a:cs typeface="Codec Pro Bold"/>
                <a:sym typeface="Codec Pro Bold"/>
              </a:rPr>
              <a:t>Pourquoi c’est important :</a:t>
            </a:r>
          </a:p>
          <a:p>
            <a:pPr algn="just" marL="0" indent="0" lvl="0">
              <a:lnSpc>
                <a:spcPts val="4318"/>
              </a:lnSpc>
            </a:pPr>
          </a:p>
        </p:txBody>
      </p:sp>
      <p:sp>
        <p:nvSpPr>
          <p:cNvPr name="TextBox 12" id="12"/>
          <p:cNvSpPr txBox="true"/>
          <p:nvPr/>
        </p:nvSpPr>
        <p:spPr>
          <a:xfrm rot="0">
            <a:off x="1491644" y="2154693"/>
            <a:ext cx="14601227" cy="3504279"/>
          </a:xfrm>
          <a:prstGeom prst="rect">
            <a:avLst/>
          </a:prstGeom>
        </p:spPr>
        <p:txBody>
          <a:bodyPr anchor="t" rtlCol="false" tIns="0" lIns="0" bIns="0" rIns="0">
            <a:spAutoFit/>
          </a:bodyPr>
          <a:lstStyle/>
          <a:p>
            <a:pPr algn="just">
              <a:lnSpc>
                <a:spcPts val="3910"/>
              </a:lnSpc>
            </a:pPr>
            <a:r>
              <a:rPr lang="en-US" sz="2940">
                <a:solidFill>
                  <a:srgbClr val="303030"/>
                </a:solidFill>
                <a:latin typeface="Codec Pro"/>
                <a:ea typeface="Codec Pro"/>
                <a:cs typeface="Codec Pro"/>
                <a:sym typeface="Codec Pro"/>
              </a:rPr>
              <a:t>TensorFlow utilise des graphes de calcul pour représenter les opérations mathématiques. Un graphe est composé de nœuds (opérations) et d’arêtes (tenseurs). L’auto-différentiation permet à TensorFlow d’effectuer automatiquement le calcul du gradient nécessaire à l’entraînement des réseaux neuronaux via la rétropropagation.</a:t>
            </a:r>
          </a:p>
          <a:p>
            <a:pPr algn="just">
              <a:lnSpc>
                <a:spcPts val="3910"/>
              </a:lnSpc>
            </a:pPr>
          </a:p>
          <a:p>
            <a:pPr algn="just" marL="0" indent="0" lvl="0">
              <a:lnSpc>
                <a:spcPts val="391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4350" y="1082270"/>
            <a:ext cx="15615966" cy="8176030"/>
          </a:xfrm>
          <a:prstGeom prst="rect">
            <a:avLst/>
          </a:prstGeom>
        </p:spPr>
        <p:txBody>
          <a:bodyPr anchor="t" rtlCol="false" tIns="0" lIns="0" bIns="0" rIns="0">
            <a:spAutoFit/>
          </a:bodyPr>
          <a:lstStyle/>
          <a:p>
            <a:pPr algn="just">
              <a:lnSpc>
                <a:spcPts val="4288"/>
              </a:lnSpc>
            </a:pPr>
            <a:r>
              <a:rPr lang="en-US" sz="2647">
                <a:solidFill>
                  <a:srgbClr val="303030"/>
                </a:solidFill>
                <a:latin typeface="Codec Pro"/>
                <a:ea typeface="Codec Pro"/>
                <a:cs typeface="Codec Pro"/>
                <a:sym typeface="Codec Pro"/>
              </a:rPr>
              <a:t>TensorFlow automatise les étapes clés de l'entraînement d'un réseau de neurones de cette manière :</a:t>
            </a:r>
          </a:p>
          <a:p>
            <a:pPr algn="just" marL="571522" indent="-285761" lvl="1">
              <a:lnSpc>
                <a:spcPts val="4288"/>
              </a:lnSpc>
              <a:buAutoNum type="arabicPeriod" startAt="1"/>
            </a:pPr>
            <a:r>
              <a:rPr lang="en-US" b="true" sz="2647">
                <a:solidFill>
                  <a:srgbClr val="004AAD"/>
                </a:solidFill>
                <a:latin typeface="Codec Pro Bold"/>
                <a:ea typeface="Codec Pro Bold"/>
                <a:cs typeface="Codec Pro Bold"/>
                <a:sym typeface="Codec Pro Bold"/>
              </a:rPr>
              <a:t>Forward Propagation :</a:t>
            </a:r>
          </a:p>
          <a:p>
            <a:pPr algn="just">
              <a:lnSpc>
                <a:spcPts val="4288"/>
              </a:lnSpc>
            </a:pPr>
            <a:r>
              <a:rPr lang="en-US" sz="2647">
                <a:solidFill>
                  <a:srgbClr val="303030"/>
                </a:solidFill>
                <a:latin typeface="Codec Pro"/>
                <a:ea typeface="Codec Pro"/>
                <a:cs typeface="Codec Pro"/>
                <a:sym typeface="Codec Pro"/>
              </a:rPr>
              <a:t>TensorFlow calcule les prédictions du réseau (y_pred) à partir des données d'entrée (X), en passant à travers chaque couche (poids W, biais b, fonctions d'activation comme ReLU ou sigmoïde).</a:t>
            </a:r>
          </a:p>
          <a:p>
            <a:pPr algn="just">
              <a:lnSpc>
                <a:spcPts val="4288"/>
              </a:lnSpc>
            </a:pPr>
            <a:r>
              <a:rPr lang="en-US" b="true" sz="2647">
                <a:solidFill>
                  <a:srgbClr val="004AAD"/>
                </a:solidFill>
                <a:latin typeface="Codec Pro Bold"/>
                <a:ea typeface="Codec Pro Bold"/>
                <a:cs typeface="Codec Pro Bold"/>
                <a:sym typeface="Codec Pro Bold"/>
              </a:rPr>
              <a:t>     2.</a:t>
            </a:r>
            <a:r>
              <a:rPr lang="en-US" b="true" sz="2647">
                <a:solidFill>
                  <a:srgbClr val="004AAD"/>
                </a:solidFill>
                <a:latin typeface="Codec Pro Bold"/>
                <a:ea typeface="Codec Pro Bold"/>
                <a:cs typeface="Codec Pro Bold"/>
                <a:sym typeface="Codec Pro Bold"/>
              </a:rPr>
              <a:t>Fonction de coût (Loss) :</a:t>
            </a:r>
          </a:p>
          <a:p>
            <a:pPr algn="just">
              <a:lnSpc>
                <a:spcPts val="4288"/>
              </a:lnSpc>
            </a:pPr>
            <a:r>
              <a:rPr lang="en-US" sz="2647">
                <a:solidFill>
                  <a:srgbClr val="303030"/>
                </a:solidFill>
                <a:latin typeface="Codec Pro"/>
                <a:ea typeface="Codec Pro"/>
                <a:cs typeface="Codec Pro"/>
                <a:sym typeface="Codec Pro"/>
              </a:rPr>
              <a:t>TensorFlow compare y_pred aux vraies valeurs (y_true) en utilisant une fonction de coût (ex: MSE pour la régression, Cross-Entropy pour la classification).</a:t>
            </a:r>
          </a:p>
          <a:p>
            <a:pPr algn="just">
              <a:lnSpc>
                <a:spcPts val="4288"/>
              </a:lnSpc>
            </a:pPr>
            <a:r>
              <a:rPr lang="en-US" b="true" sz="2647">
                <a:solidFill>
                  <a:srgbClr val="004AAD"/>
                </a:solidFill>
                <a:latin typeface="Codec Pro Bold"/>
                <a:ea typeface="Codec Pro Bold"/>
                <a:cs typeface="Codec Pro Bold"/>
                <a:sym typeface="Codec Pro Bold"/>
              </a:rPr>
              <a:t>     3.Backpropagation :</a:t>
            </a:r>
          </a:p>
          <a:p>
            <a:pPr algn="just">
              <a:lnSpc>
                <a:spcPts val="4288"/>
              </a:lnSpc>
            </a:pPr>
            <a:r>
              <a:rPr lang="en-US" sz="2647">
                <a:solidFill>
                  <a:srgbClr val="303030"/>
                </a:solidFill>
                <a:latin typeface="Codec Pro"/>
                <a:ea typeface="Codec Pro"/>
                <a:cs typeface="Codec Pro"/>
                <a:sym typeface="Codec Pro"/>
              </a:rPr>
              <a:t>TensorFlow calcule automatiquement les gradients (dérivées de la loss par rapport aux poids W et biais b) grâce à l'autodiff (différentiation automatique). Pas besoin de formules manuelles !</a:t>
            </a:r>
          </a:p>
          <a:p>
            <a:pPr algn="just">
              <a:lnSpc>
                <a:spcPts val="4288"/>
              </a:lnSpc>
            </a:pPr>
            <a:r>
              <a:rPr lang="en-US" b="true" sz="2647">
                <a:solidFill>
                  <a:srgbClr val="004AAD"/>
                </a:solidFill>
                <a:latin typeface="Codec Pro Bold"/>
                <a:ea typeface="Codec Pro Bold"/>
                <a:cs typeface="Codec Pro Bold"/>
                <a:sym typeface="Codec Pro Bold"/>
              </a:rPr>
              <a:t>     4.Descente de gradient :</a:t>
            </a:r>
          </a:p>
          <a:p>
            <a:pPr algn="just">
              <a:lnSpc>
                <a:spcPts val="4288"/>
              </a:lnSpc>
            </a:pPr>
            <a:r>
              <a:rPr lang="en-US" sz="2647">
                <a:solidFill>
                  <a:srgbClr val="303030"/>
                </a:solidFill>
                <a:latin typeface="Codec Pro"/>
                <a:ea typeface="Codec Pro"/>
                <a:cs typeface="Codec Pro"/>
                <a:sym typeface="Codec Pro"/>
              </a:rPr>
              <a:t>TensorFlow met à jour W et b pour réduire la loss, en utilisant un optimiseur (ex: SGD, Adam) avec un learning rate.</a:t>
            </a:r>
          </a:p>
        </p:txBody>
      </p:sp>
      <p:sp>
        <p:nvSpPr>
          <p:cNvPr name="TextBox 3" id="3"/>
          <p:cNvSpPr txBox="true"/>
          <p:nvPr/>
        </p:nvSpPr>
        <p:spPr>
          <a:xfrm rot="0">
            <a:off x="514350" y="235357"/>
            <a:ext cx="12943611" cy="1127490"/>
          </a:xfrm>
          <a:prstGeom prst="rect">
            <a:avLst/>
          </a:prstGeom>
        </p:spPr>
        <p:txBody>
          <a:bodyPr anchor="t" rtlCol="false" tIns="0" lIns="0" bIns="0" rIns="0">
            <a:spAutoFit/>
          </a:bodyPr>
          <a:lstStyle/>
          <a:p>
            <a:pPr algn="just">
              <a:lnSpc>
                <a:spcPts val="4318"/>
              </a:lnSpc>
            </a:pPr>
            <a:r>
              <a:rPr lang="en-US" sz="3247" b="true">
                <a:solidFill>
                  <a:srgbClr val="303030"/>
                </a:solidFill>
                <a:latin typeface="Codec Pro Bold"/>
                <a:ea typeface="Codec Pro Bold"/>
                <a:cs typeface="Codec Pro Bold"/>
                <a:sym typeface="Codec Pro Bold"/>
              </a:rPr>
              <a:t>Résumé simplifié de TensorFlow et l'apprentissage automatique</a:t>
            </a:r>
          </a:p>
          <a:p>
            <a:pPr algn="just" marL="0" indent="0" lvl="0">
              <a:lnSpc>
                <a:spcPts val="4318"/>
              </a:lnSpc>
            </a:pPr>
          </a:p>
        </p:txBody>
      </p:sp>
      <p:grpSp>
        <p:nvGrpSpPr>
          <p:cNvPr name="Group 4" id="4"/>
          <p:cNvGrpSpPr/>
          <p:nvPr/>
        </p:nvGrpSpPr>
        <p:grpSpPr>
          <a:xfrm rot="0">
            <a:off x="16824221" y="8877269"/>
            <a:ext cx="870158" cy="762063"/>
            <a:chOff x="0" y="0"/>
            <a:chExt cx="1160210" cy="1016084"/>
          </a:xfrm>
        </p:grpSpPr>
        <p:grpSp>
          <p:nvGrpSpPr>
            <p:cNvPr name="Group 5" id="5"/>
            <p:cNvGrpSpPr/>
            <p:nvPr/>
          </p:nvGrpSpPr>
          <p:grpSpPr>
            <a:xfrm rot="0">
              <a:off x="0" y="0"/>
              <a:ext cx="1160210" cy="1016084"/>
              <a:chOff x="0" y="0"/>
              <a:chExt cx="229177" cy="200708"/>
            </a:xfrm>
          </p:grpSpPr>
          <p:sp>
            <p:nvSpPr>
              <p:cNvPr name="Freeform 6" id="6"/>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7" id="7"/>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8" id="8"/>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06</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270971" cy="5323505"/>
            <a:chOff x="0" y="0"/>
            <a:chExt cx="1377609" cy="1169470"/>
          </a:xfrm>
        </p:grpSpPr>
        <p:sp>
          <p:nvSpPr>
            <p:cNvPr name="Freeform 3" id="3"/>
            <p:cNvSpPr/>
            <p:nvPr/>
          </p:nvSpPr>
          <p:spPr>
            <a:xfrm flipH="false" flipV="false" rot="0">
              <a:off x="0" y="0"/>
              <a:ext cx="1377609" cy="1169470"/>
            </a:xfrm>
            <a:custGeom>
              <a:avLst/>
              <a:gdLst/>
              <a:ahLst/>
              <a:cxnLst/>
              <a:rect r="r" b="b" t="t" l="l"/>
              <a:pathLst>
                <a:path h="1169470" w="1377609">
                  <a:moveTo>
                    <a:pt x="0" y="0"/>
                  </a:moveTo>
                  <a:lnTo>
                    <a:pt x="1377609" y="0"/>
                  </a:lnTo>
                  <a:lnTo>
                    <a:pt x="1377609" y="1169470"/>
                  </a:lnTo>
                  <a:lnTo>
                    <a:pt x="0" y="1169470"/>
                  </a:lnTo>
                  <a:close/>
                </a:path>
              </a:pathLst>
            </a:custGeom>
            <a:blipFill>
              <a:blip r:embed="rId2"/>
              <a:stretch>
                <a:fillRect l="-5059" t="0" r="-5059" b="0"/>
              </a:stretch>
            </a:blipFill>
          </p:spPr>
        </p:sp>
      </p:grpSp>
      <p:grpSp>
        <p:nvGrpSpPr>
          <p:cNvPr name="Group 4" id="4"/>
          <p:cNvGrpSpPr/>
          <p:nvPr/>
        </p:nvGrpSpPr>
        <p:grpSpPr>
          <a:xfrm rot="0">
            <a:off x="0" y="5323505"/>
            <a:ext cx="6270971" cy="4963495"/>
            <a:chOff x="0" y="0"/>
            <a:chExt cx="2135785" cy="1690481"/>
          </a:xfrm>
        </p:grpSpPr>
        <p:sp>
          <p:nvSpPr>
            <p:cNvPr name="Freeform 5" id="5"/>
            <p:cNvSpPr/>
            <p:nvPr/>
          </p:nvSpPr>
          <p:spPr>
            <a:xfrm flipH="false" flipV="false" rot="0">
              <a:off x="0" y="0"/>
              <a:ext cx="2135785" cy="1690481"/>
            </a:xfrm>
            <a:custGeom>
              <a:avLst/>
              <a:gdLst/>
              <a:ahLst/>
              <a:cxnLst/>
              <a:rect r="r" b="b" t="t" l="l"/>
              <a:pathLst>
                <a:path h="1690481" w="2135785">
                  <a:moveTo>
                    <a:pt x="0" y="0"/>
                  </a:moveTo>
                  <a:lnTo>
                    <a:pt x="2135785" y="0"/>
                  </a:lnTo>
                  <a:lnTo>
                    <a:pt x="2135785" y="1690481"/>
                  </a:lnTo>
                  <a:lnTo>
                    <a:pt x="0" y="1690481"/>
                  </a:lnTo>
                  <a:close/>
                </a:path>
              </a:pathLst>
            </a:custGeom>
            <a:blipFill>
              <a:blip r:embed="rId3"/>
              <a:stretch>
                <a:fillRect l="-1705" t="0" r="-1705" b="0"/>
              </a:stretch>
            </a:blipFill>
          </p:spPr>
        </p:sp>
      </p:grpSp>
      <p:grpSp>
        <p:nvGrpSpPr>
          <p:cNvPr name="Group 6" id="6"/>
          <p:cNvGrpSpPr/>
          <p:nvPr/>
        </p:nvGrpSpPr>
        <p:grpSpPr>
          <a:xfrm rot="0">
            <a:off x="6270971" y="0"/>
            <a:ext cx="7831599" cy="5522705"/>
            <a:chOff x="0" y="0"/>
            <a:chExt cx="1607617" cy="1133663"/>
          </a:xfrm>
        </p:grpSpPr>
        <p:sp>
          <p:nvSpPr>
            <p:cNvPr name="Freeform 7" id="7"/>
            <p:cNvSpPr/>
            <p:nvPr/>
          </p:nvSpPr>
          <p:spPr>
            <a:xfrm flipH="false" flipV="false" rot="0">
              <a:off x="0" y="0"/>
              <a:ext cx="1607617" cy="1133663"/>
            </a:xfrm>
            <a:custGeom>
              <a:avLst/>
              <a:gdLst/>
              <a:ahLst/>
              <a:cxnLst/>
              <a:rect r="r" b="b" t="t" l="l"/>
              <a:pathLst>
                <a:path h="1133663" w="1607617">
                  <a:moveTo>
                    <a:pt x="0" y="0"/>
                  </a:moveTo>
                  <a:lnTo>
                    <a:pt x="1607617" y="0"/>
                  </a:lnTo>
                  <a:lnTo>
                    <a:pt x="1607617" y="1133663"/>
                  </a:lnTo>
                  <a:lnTo>
                    <a:pt x="0" y="1133663"/>
                  </a:lnTo>
                  <a:close/>
                </a:path>
              </a:pathLst>
            </a:custGeom>
            <a:blipFill>
              <a:blip r:embed="rId4"/>
              <a:stretch>
                <a:fillRect l="-251" t="0" r="-251" b="0"/>
              </a:stretch>
            </a:blipFill>
          </p:spPr>
        </p:sp>
      </p:grpSp>
      <p:grpSp>
        <p:nvGrpSpPr>
          <p:cNvPr name="Group 8" id="8"/>
          <p:cNvGrpSpPr/>
          <p:nvPr/>
        </p:nvGrpSpPr>
        <p:grpSpPr>
          <a:xfrm rot="0">
            <a:off x="6270971" y="5522705"/>
            <a:ext cx="7831599" cy="4764295"/>
            <a:chOff x="0" y="0"/>
            <a:chExt cx="1213320" cy="738114"/>
          </a:xfrm>
        </p:grpSpPr>
        <p:sp>
          <p:nvSpPr>
            <p:cNvPr name="Freeform 9" id="9"/>
            <p:cNvSpPr/>
            <p:nvPr/>
          </p:nvSpPr>
          <p:spPr>
            <a:xfrm flipH="false" flipV="false" rot="0">
              <a:off x="0" y="0"/>
              <a:ext cx="1213320" cy="738114"/>
            </a:xfrm>
            <a:custGeom>
              <a:avLst/>
              <a:gdLst/>
              <a:ahLst/>
              <a:cxnLst/>
              <a:rect r="r" b="b" t="t" l="l"/>
              <a:pathLst>
                <a:path h="738114" w="1213320">
                  <a:moveTo>
                    <a:pt x="0" y="0"/>
                  </a:moveTo>
                  <a:lnTo>
                    <a:pt x="1213320" y="0"/>
                  </a:lnTo>
                  <a:lnTo>
                    <a:pt x="1213320" y="738114"/>
                  </a:lnTo>
                  <a:lnTo>
                    <a:pt x="0" y="738114"/>
                  </a:lnTo>
                  <a:close/>
                </a:path>
              </a:pathLst>
            </a:custGeom>
            <a:blipFill>
              <a:blip r:embed="rId5"/>
              <a:stretch>
                <a:fillRect l="0" t="-472" r="0" b="-472"/>
              </a:stretch>
            </a:blipFill>
          </p:spPr>
        </p:sp>
      </p:grpSp>
      <p:sp>
        <p:nvSpPr>
          <p:cNvPr name="Freeform 10" id="10"/>
          <p:cNvSpPr/>
          <p:nvPr/>
        </p:nvSpPr>
        <p:spPr>
          <a:xfrm flipH="false" flipV="false" rot="0">
            <a:off x="14102570" y="0"/>
            <a:ext cx="4185430" cy="3406909"/>
          </a:xfrm>
          <a:custGeom>
            <a:avLst/>
            <a:gdLst/>
            <a:ahLst/>
            <a:cxnLst/>
            <a:rect r="r" b="b" t="t" l="l"/>
            <a:pathLst>
              <a:path h="3406909" w="4185430">
                <a:moveTo>
                  <a:pt x="0" y="0"/>
                </a:moveTo>
                <a:lnTo>
                  <a:pt x="4185430" y="0"/>
                </a:lnTo>
                <a:lnTo>
                  <a:pt x="4185430" y="3406909"/>
                </a:lnTo>
                <a:lnTo>
                  <a:pt x="0" y="3406909"/>
                </a:lnTo>
                <a:lnTo>
                  <a:pt x="0" y="0"/>
                </a:lnTo>
                <a:close/>
              </a:path>
            </a:pathLst>
          </a:custGeom>
          <a:blipFill>
            <a:blip r:embed="rId6"/>
            <a:stretch>
              <a:fillRect l="-3667" t="-821" r="-15272" b="-1595"/>
            </a:stretch>
          </a:blipFill>
        </p:spPr>
      </p:sp>
      <p:grpSp>
        <p:nvGrpSpPr>
          <p:cNvPr name="Group 11" id="11"/>
          <p:cNvGrpSpPr/>
          <p:nvPr/>
        </p:nvGrpSpPr>
        <p:grpSpPr>
          <a:xfrm rot="0">
            <a:off x="16541542" y="8648637"/>
            <a:ext cx="870158" cy="762063"/>
            <a:chOff x="0" y="0"/>
            <a:chExt cx="1160210" cy="1016084"/>
          </a:xfrm>
        </p:grpSpPr>
        <p:grpSp>
          <p:nvGrpSpPr>
            <p:cNvPr name="Group 12" id="12"/>
            <p:cNvGrpSpPr/>
            <p:nvPr/>
          </p:nvGrpSpPr>
          <p:grpSpPr>
            <a:xfrm rot="0">
              <a:off x="0" y="0"/>
              <a:ext cx="1160210" cy="1016084"/>
              <a:chOff x="0" y="0"/>
              <a:chExt cx="229177" cy="200708"/>
            </a:xfrm>
          </p:grpSpPr>
          <p:sp>
            <p:nvSpPr>
              <p:cNvPr name="Freeform 13" id="13"/>
              <p:cNvSpPr/>
              <p:nvPr/>
            </p:nvSpPr>
            <p:spPr>
              <a:xfrm flipH="false" flipV="false" rot="0">
                <a:off x="0" y="0"/>
                <a:ext cx="229177" cy="200708"/>
              </a:xfrm>
              <a:custGeom>
                <a:avLst/>
                <a:gdLst/>
                <a:ahLst/>
                <a:cxnLst/>
                <a:rect r="r" b="b" t="t" l="l"/>
                <a:pathLst>
                  <a:path h="200708" w="229177">
                    <a:moveTo>
                      <a:pt x="0" y="0"/>
                    </a:moveTo>
                    <a:lnTo>
                      <a:pt x="229177" y="0"/>
                    </a:lnTo>
                    <a:lnTo>
                      <a:pt x="229177" y="200708"/>
                    </a:lnTo>
                    <a:lnTo>
                      <a:pt x="0" y="200708"/>
                    </a:lnTo>
                    <a:close/>
                  </a:path>
                </a:pathLst>
              </a:custGeom>
              <a:solidFill>
                <a:srgbClr val="269649"/>
              </a:solidFill>
            </p:spPr>
          </p:sp>
          <p:sp>
            <p:nvSpPr>
              <p:cNvPr name="TextBox 14" id="14"/>
              <p:cNvSpPr txBox="true"/>
              <p:nvPr/>
            </p:nvSpPr>
            <p:spPr>
              <a:xfrm>
                <a:off x="0" y="-66675"/>
                <a:ext cx="229177" cy="267383"/>
              </a:xfrm>
              <a:prstGeom prst="rect">
                <a:avLst/>
              </a:prstGeom>
            </p:spPr>
            <p:txBody>
              <a:bodyPr anchor="ctr" rtlCol="false" tIns="50800" lIns="50800" bIns="50800" rIns="50800"/>
              <a:lstStyle/>
              <a:p>
                <a:pPr algn="ctr">
                  <a:lnSpc>
                    <a:spcPts val="3500"/>
                  </a:lnSpc>
                </a:pPr>
              </a:p>
            </p:txBody>
          </p:sp>
        </p:grpSp>
        <p:sp>
          <p:nvSpPr>
            <p:cNvPr name="TextBox 15" id="15"/>
            <p:cNvSpPr txBox="true"/>
            <p:nvPr/>
          </p:nvSpPr>
          <p:spPr>
            <a:xfrm rot="0">
              <a:off x="0" y="162399"/>
              <a:ext cx="1160210" cy="700811"/>
            </a:xfrm>
            <a:prstGeom prst="rect">
              <a:avLst/>
            </a:prstGeom>
          </p:spPr>
          <p:txBody>
            <a:bodyPr anchor="t" rtlCol="false" tIns="0" lIns="0" bIns="0" rIns="0">
              <a:spAutoFit/>
            </a:bodyPr>
            <a:lstStyle/>
            <a:p>
              <a:pPr algn="ctr" marL="0" indent="0" lvl="0">
                <a:lnSpc>
                  <a:spcPts val="3511"/>
                </a:lnSpc>
              </a:pPr>
              <a:r>
                <a:rPr lang="en-US" b="true" sz="3547">
                  <a:solidFill>
                    <a:srgbClr val="FAFAFA"/>
                  </a:solidFill>
                  <a:latin typeface="Codec Pro Bold"/>
                  <a:ea typeface="Codec Pro Bold"/>
                  <a:cs typeface="Codec Pro Bold"/>
                  <a:sym typeface="Codec Pro Bold"/>
                </a:rPr>
                <a:t>07</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DAGtj4sLmvs</dc:identifier>
  <dcterms:modified xsi:type="dcterms:W3CDTF">2011-08-01T06:04:30Z</dcterms:modified>
  <cp:revision>1</cp:revision>
  <dc:title>Présentation soutenance de mémoire minimaliste vert</dc:title>
</cp:coreProperties>
</file>