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layfair Displ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layfairDisplay-bold.fntdata"/><Relationship Id="rId23" Type="http://schemas.openxmlformats.org/officeDocument/2006/relationships/font" Target="fonts/PlayfairDispl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boldItalic.fntdata"/><Relationship Id="rId25" Type="http://schemas.openxmlformats.org/officeDocument/2006/relationships/font" Target="fonts/PlayfairDispl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marcel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1e9849a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1e9849a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1ce7ad4d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1ce7ad4d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5b49539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5b49539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62416412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62416412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1e2e7006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1e2e7006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1ce7ad4d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1ce7ad4d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62cb6136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62cb6136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62cb6136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62cb6136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ce7ad4d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ce7ad4d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marcel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5b495391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5b495391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62f237c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62f237c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Allow</a:t>
            </a:r>
            <a:r>
              <a:rPr lang="en"/>
              <a:t> to do products and sums of encrypted files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marcel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62f237ce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62f237ce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Marcel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1ce7ad4d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1ce7ad4d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marcel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62f237ce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62f237ce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marcel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1ce7ad4d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1ce7ad4d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marcel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62416412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62416412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youtube.com/watch?v=pd42NCGiryQ" TargetMode="External"/><Relationship Id="rId4" Type="http://schemas.openxmlformats.org/officeDocument/2006/relationships/hyperlink" Target="http://mahdiz.com/crypto/basics/page-8.html#prev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acsc.cs.utexas.edu/cpabe/tutorial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acsc.cs.utexas.edu/cpabe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311700" y="210650"/>
            <a:ext cx="8520600" cy="258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solidFill>
                  <a:srgbClr val="343434"/>
                </a:solidFill>
              </a:rPr>
              <a:t>Ciphertext-Policy Attribute-Based Encryption</a:t>
            </a:r>
            <a:endParaRPr sz="4800">
              <a:solidFill>
                <a:srgbClr val="343434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By:  Max Dawson, Evan Hassan, and Marcel Jonas</a:t>
            </a:r>
            <a:endParaRPr b="1">
              <a:solidFill>
                <a:srgbClr val="FFFF00"/>
              </a:solidFill>
            </a:endParaRPr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2587" y="1983600"/>
            <a:ext cx="3518826" cy="197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0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Cpabe Layout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CP-ABE uses a tree structure with different keys in order to access given attributes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Setup Phase - Generates public key (PK) and master key (MK)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Key Generation Phase - Obtains MK and a number of attributes that define the key (S) and outputs the private key(SK)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Encrypt Phase - Takes PK and a message (M), along with an access structure for all the attributes (A).  Outputs ciphertext (CT), which embeds (A).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 Decrypt Phase -  Takes PK, the CT (which contains the access policy) and the S (for given set of attributes) and tries to decrypt ciphertext.  Returns message (M) back again if successful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4625" y="362450"/>
            <a:ext cx="1167675" cy="87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CP-ABE Example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417800"/>
            <a:ext cx="8520600" cy="3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example using cpabe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$ </a:t>
            </a:r>
            <a:r>
              <a:rPr lang="en"/>
              <a:t>cpabe-keygen -o phil_priv_key pub_key master_key \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attorney legal_department 'emp_id = 8404'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$ cpabe-enc pub_key test.txt 'legal_department and (attorney or emp_id)'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$ cpabe-dec pub_key phil_priv_key test.txt.cpabe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$ ls</a:t>
            </a:r>
            <a:br>
              <a:rPr lang="en"/>
            </a:br>
            <a:r>
              <a:rPr lang="en"/>
              <a:t>    master_key  pub_key  </a:t>
            </a:r>
            <a:r>
              <a:rPr lang="en"/>
              <a:t>phil_priv_key </a:t>
            </a:r>
            <a:r>
              <a:rPr lang="en"/>
              <a:t>test.txt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75" y="99313"/>
            <a:ext cx="4106025" cy="2900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575" y="2999875"/>
            <a:ext cx="3438525" cy="207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7550" y="2136800"/>
            <a:ext cx="3009900" cy="12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4"/>
          <p:cNvSpPr txBox="1"/>
          <p:nvPr/>
        </p:nvSpPr>
        <p:spPr>
          <a:xfrm>
            <a:off x="1129950" y="432900"/>
            <a:ext cx="1836000" cy="9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Starts the timer</a:t>
            </a:r>
            <a:r>
              <a:rPr b="1" lang="en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 sz="180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24"/>
          <p:cNvSpPr txBox="1"/>
          <p:nvPr/>
        </p:nvSpPr>
        <p:spPr>
          <a:xfrm>
            <a:off x="1250975" y="1405700"/>
            <a:ext cx="26856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Creates Bob’s Private key with list of attributes below </a:t>
            </a:r>
            <a:endParaRPr b="1"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24"/>
          <p:cNvSpPr txBox="1"/>
          <p:nvPr/>
        </p:nvSpPr>
        <p:spPr>
          <a:xfrm>
            <a:off x="1697825" y="2626775"/>
            <a:ext cx="29541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Policy that the decryption is looking for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24"/>
          <p:cNvSpPr txBox="1"/>
          <p:nvPr/>
        </p:nvSpPr>
        <p:spPr>
          <a:xfrm>
            <a:off x="1760975" y="3279800"/>
            <a:ext cx="21573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Decrypts test.txt.cpabe</a:t>
            </a:r>
            <a:endParaRPr b="1"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24"/>
          <p:cNvSpPr txBox="1"/>
          <p:nvPr/>
        </p:nvSpPr>
        <p:spPr>
          <a:xfrm>
            <a:off x="1063925" y="3950550"/>
            <a:ext cx="30597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Redirects test.txt text into output.txt</a:t>
            </a:r>
            <a:endParaRPr b="1"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24"/>
          <p:cNvSpPr txBox="1"/>
          <p:nvPr/>
        </p:nvSpPr>
        <p:spPr>
          <a:xfrm>
            <a:off x="1174000" y="4530925"/>
            <a:ext cx="33384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Ends timer and prints the time</a:t>
            </a:r>
            <a:endParaRPr b="1"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6101050" y="2752300"/>
            <a:ext cx="28029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Remove the lines within a range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050" y="491500"/>
            <a:ext cx="3807500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7600" y="152400"/>
            <a:ext cx="2654725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6725" y="3328825"/>
            <a:ext cx="4219575" cy="135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5"/>
          <p:cNvSpPr txBox="1"/>
          <p:nvPr/>
        </p:nvSpPr>
        <p:spPr>
          <a:xfrm>
            <a:off x="887325" y="3997275"/>
            <a:ext cx="42264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Takes the content in text file and prints into line 18 for test.sh</a:t>
            </a:r>
            <a:endParaRPr b="1"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25"/>
          <p:cNvSpPr txBox="1"/>
          <p:nvPr/>
        </p:nvSpPr>
        <p:spPr>
          <a:xfrm>
            <a:off x="2208650" y="821625"/>
            <a:ext cx="2112300" cy="8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Loop that can be </a:t>
            </a:r>
            <a:r>
              <a:rPr b="1" lang="en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controlled to print the attributes into OutputofScript.txt</a:t>
            </a:r>
            <a:r>
              <a:rPr b="1" lang="en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25"/>
          <p:cNvSpPr txBox="1"/>
          <p:nvPr/>
        </p:nvSpPr>
        <p:spPr>
          <a:xfrm>
            <a:off x="5972625" y="1547925"/>
            <a:ext cx="20397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Content of the OutputifScript.txt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Timeline / Progress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Research &amp; Analysis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2-13-19 (2 weeks)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Cryptographic tools &amp; testing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2-27-19 (2 weeks)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Midterm Report &amp; midterm presentation preparation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3-6-19 (1 week)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6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Implementation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3-20-19 (2 weeks)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Final presentation preparation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4-3-19 (2 weeks)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Final report &amp; Peer reviews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4-16-19 (approximately 2 weeks)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5425" y="1209325"/>
            <a:ext cx="428625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11700" y="367050"/>
            <a:ext cx="8520600" cy="42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Any questions?</a:t>
            </a:r>
            <a:endParaRPr sz="2400"/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4912" y="1564775"/>
            <a:ext cx="3754175" cy="250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311700" y="1417800"/>
            <a:ext cx="8520600" cy="3363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Lai, Junzuo &amp; Deng, Robert &amp; Yang, Yanjiang &amp; Weng, Jian. (2014). Adaptable Ciphertext-Policy Attribute-Based Encryption. 10.1007/978-3-319-04873-4_12. 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Bethencourt, John &amp; Sahai, Amit &amp; Waters, Brent. (2007). Ciphertext-Policy Attribute-Based Encryption. Proceedings - IEEE Symposium on Security and Privacy. 321-334. 10.1109/SP.2007.11. 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“Ciphertext-Policy Attribute-Based Encryption.” Advanced Crypto Software Collection, 1 Dec. 2006, http://hms.isi.jhu.edu/acsc/cpabe/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Buchanan, Bill. “Ciphertext-Policy Attribute-Based Encryption.” YouTube, uploaded by Bill Buchanan OBE, 3 January 2019,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https://www.youtube.com/watch?v=pd42NCGiryQ</a:t>
            </a:r>
            <a:r>
              <a:rPr lang="en" sz="1200">
                <a:solidFill>
                  <a:srgbClr val="000000"/>
                </a:solidFill>
              </a:rPr>
              <a:t>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Parit, Sneha C. and Rachh, Rashmi  “Ciphertext Policy Attribute Based Encryption”  International Research Journal of Engineering and Technology (IRJET), vol. 4, no. 4, 2017, https://www.academia.edu/33454777/Ciphertext_Policy_Attribute_Based_Encryption. Accessed 20 March 2019.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Zamani, M., &amp; Movahedi, M. (n.d.). 8 Homomorphic Encryption. Retrieved April 4, 2019, from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http://mahdiz.com/crypto/basics/page-8.html#prev</a:t>
            </a:r>
            <a:r>
              <a:rPr lang="en" sz="1200">
                <a:solidFill>
                  <a:srgbClr val="000000"/>
                </a:solidFill>
              </a:rPr>
              <a:t> 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Agrawal, S., &amp; WU, D. J. (n.d.). Functional Encryption: Deterministic to Randomized Functions from Simple Assumptions.  Retrieved April 4, 2019, from https://www.cs.virginia.edu/dwu4/talks/UCLASeminar0916.pdf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To monitor the impact on performance of a Kali Linux system when </a:t>
            </a:r>
            <a:r>
              <a:rPr lang="en"/>
              <a:t>encrypting</a:t>
            </a:r>
            <a:r>
              <a:rPr lang="en"/>
              <a:t> and decrypting text files using a different number of </a:t>
            </a:r>
            <a:r>
              <a:rPr lang="en"/>
              <a:t>attributes</a:t>
            </a:r>
            <a:r>
              <a:rPr lang="en"/>
              <a:t> for key generation.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FDFD"/>
              </a:buClr>
              <a:buSzPts val="1800"/>
              <a:buChar char="●"/>
            </a:pPr>
            <a:r>
              <a:rPr lang="en">
                <a:solidFill>
                  <a:srgbClr val="FDFDFD"/>
                </a:solidFill>
              </a:rPr>
              <a:t>Not many people trust the security of usernames and passwords to properly protect data;  we continue to use them for data access</a:t>
            </a:r>
            <a:endParaRPr>
              <a:solidFill>
                <a:srgbClr val="FDFDFD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FDFD"/>
              </a:buClr>
              <a:buSzPts val="1800"/>
              <a:buChar char="●"/>
            </a:pPr>
            <a:r>
              <a:rPr lang="en">
                <a:solidFill>
                  <a:srgbClr val="FDFDFD"/>
                </a:solidFill>
              </a:rPr>
              <a:t>Security concerns are a primary focus for information systems, given the fact that cloud computing has fundamentally changed the spectrum of computers, storage, and services </a:t>
            </a:r>
            <a:endParaRPr>
              <a:solidFill>
                <a:srgbClr val="FDFDFD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FDFD"/>
              </a:buClr>
              <a:buSzPts val="1800"/>
              <a:buChar char="●"/>
            </a:pPr>
            <a:r>
              <a:rPr lang="en">
                <a:solidFill>
                  <a:srgbClr val="FDFDFD"/>
                </a:solidFill>
              </a:rPr>
              <a:t>CP-ABE is a countermeasure that provides cloud security and access control </a:t>
            </a:r>
            <a:endParaRPr>
              <a:solidFill>
                <a:srgbClr val="FDFDFD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FDFD"/>
              </a:buClr>
              <a:buSzPts val="1800"/>
              <a:buChar char="●"/>
            </a:pPr>
            <a:r>
              <a:rPr lang="en">
                <a:solidFill>
                  <a:srgbClr val="FDFDFD"/>
                </a:solidFill>
              </a:rPr>
              <a:t>Allows encryption and decryption of data based upon attributes/credentials describing users; data owner will chose eligible users to access information </a:t>
            </a:r>
            <a:endParaRPr>
              <a:solidFill>
                <a:srgbClr val="FDFDFD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FDFD"/>
              </a:buClr>
              <a:buSzPts val="1800"/>
              <a:buChar char="●"/>
            </a:pPr>
            <a:r>
              <a:rPr lang="en">
                <a:solidFill>
                  <a:srgbClr val="FDFDFD"/>
                </a:solidFill>
              </a:rPr>
              <a:t>Motivation behind our interest in exploring the CP-ABE cryptosystem</a:t>
            </a:r>
            <a:endParaRPr>
              <a:solidFill>
                <a:srgbClr val="FDFDFD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394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CryptoSystems 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Homomorphic encryption(HE)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cryptosystem with the additional property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■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Example - E(X1)+E(X2) = E(X1+X2) and will become X1 + X2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Full Homomorphic Cryptosystems(FHE)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which supports both addition and multiplication. Such a system also preserves the useful algebraic properties, but it is very taxing on the system.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Partially Homomorphic Cryptosystems(PHE)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more efficient of the two systems at the moment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Can only support certain mathematical functions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CP-ABE is a partially homomorphic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484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CryptoSystems con.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Functional Encryption (FE)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enables fine control of sensitive data by allowing users to only compute certain functions for which they have a key.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An example of this would be a picture that is blurred out where the </a:t>
            </a:r>
            <a:r>
              <a:rPr lang="en" sz="1800"/>
              <a:t>patient to protect that person's privacy </a:t>
            </a:r>
            <a:r>
              <a:rPr lang="en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93075"/>
            <a:ext cx="8520600" cy="10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is Ciphertext-Policy Attribute-Based Encryption (CP-ABE)?</a:t>
            </a:r>
            <a:endParaRPr sz="3000"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417800"/>
            <a:ext cx="8520600" cy="36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DFDFD"/>
              </a:buClr>
              <a:buSzPts val="2400"/>
              <a:buChar char="●"/>
            </a:pPr>
            <a:r>
              <a:rPr lang="en" sz="2400">
                <a:solidFill>
                  <a:srgbClr val="FDFDFD"/>
                </a:solidFill>
                <a:highlight>
                  <a:schemeClr val="accent3"/>
                </a:highlight>
              </a:rPr>
              <a:t>CP-ABE is a cryptosystem, where a user’s private key is associated with a set of attributes (user’s permissions)</a:t>
            </a:r>
            <a:endParaRPr sz="2400">
              <a:solidFill>
                <a:srgbClr val="FDFDFD"/>
              </a:solidFill>
              <a:highlight>
                <a:schemeClr val="accent3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DFDFD"/>
              </a:buClr>
              <a:buSzPts val="2400"/>
              <a:buChar char="●"/>
            </a:pPr>
            <a:r>
              <a:rPr lang="en" sz="2400">
                <a:solidFill>
                  <a:srgbClr val="FDFDFD"/>
                </a:solidFill>
              </a:rPr>
              <a:t>An encrypted ciphertext will specify an access policy over attributes</a:t>
            </a:r>
            <a:endParaRPr sz="2400">
              <a:solidFill>
                <a:srgbClr val="FDFDFD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DFDFD"/>
              </a:buClr>
              <a:buSzPts val="2400"/>
              <a:buChar char="●"/>
            </a:pPr>
            <a:r>
              <a:rPr lang="en" sz="2400">
                <a:solidFill>
                  <a:srgbClr val="FDFDFD"/>
                </a:solidFill>
              </a:rPr>
              <a:t>A user will be able to decrypt if and only if his/her attributes satisfy the </a:t>
            </a:r>
            <a:r>
              <a:rPr lang="en" sz="2400">
                <a:solidFill>
                  <a:srgbClr val="FDFDFD"/>
                </a:solidFill>
              </a:rPr>
              <a:t>ciphertext</a:t>
            </a:r>
            <a:r>
              <a:rPr lang="en" sz="2400">
                <a:solidFill>
                  <a:srgbClr val="FDFDFD"/>
                </a:solidFill>
              </a:rPr>
              <a:t> policy</a:t>
            </a:r>
            <a:endParaRPr sz="2400">
              <a:solidFill>
                <a:srgbClr val="FDFDFD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DFDFD"/>
              </a:buClr>
              <a:buSzPts val="2400"/>
              <a:buChar char="●"/>
            </a:pPr>
            <a:r>
              <a:rPr lang="en" sz="2400">
                <a:solidFill>
                  <a:srgbClr val="FDFDFD"/>
                </a:solidFill>
              </a:rPr>
              <a:t>Embeds encryption into the actual data and defines the access rights</a:t>
            </a:r>
            <a:endParaRPr sz="2400">
              <a:solidFill>
                <a:srgbClr val="FDFDF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CP-ABE : A Case Study  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http://acsc.cs.utexas.edu/cpabe/tutorial.html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CPABE Toolkit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Set of programs to facilitate keygeneration, encryption, and </a:t>
            </a:r>
            <a:r>
              <a:rPr lang="en" sz="2400"/>
              <a:t>decryption</a:t>
            </a:r>
            <a:r>
              <a:rPr lang="en" sz="2400"/>
              <a:t>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Consists of two different libraries Cpabe and Libbswabb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Libbswabb is the library Cpabe is built 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Cpabe contains the user interface and core functions.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Cpabe is the </a:t>
            </a:r>
            <a:r>
              <a:rPr lang="en" sz="2400"/>
              <a:t>library</a:t>
            </a:r>
            <a:r>
              <a:rPr lang="en" sz="2400"/>
              <a:t> that does the crypto operations.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http://acsc.cs.utexas.edu/cpabe/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Did Our Testing 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Automate script to aid in performing key-generation, encryption and </a:t>
            </a:r>
            <a:r>
              <a:rPr lang="en" sz="2400"/>
              <a:t>decryption</a:t>
            </a:r>
            <a:r>
              <a:rPr lang="en" sz="2400"/>
              <a:t> of a text file.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Text generation scripts to create large amounts of unique attributes.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Text manipulation scripts to append generated attributes to automation script.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All scripts created aided in the process of testing the differing number of attributes used for key generation. 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