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314" r:id="rId5"/>
    <p:sldId id="315" r:id="rId6"/>
    <p:sldId id="317" r:id="rId7"/>
    <p:sldId id="318" r:id="rId8"/>
    <p:sldId id="320" r:id="rId9"/>
    <p:sldId id="326" r:id="rId10"/>
    <p:sldId id="331" r:id="rId11"/>
    <p:sldId id="330" r:id="rId12"/>
    <p:sldId id="332" r:id="rId13"/>
    <p:sldId id="322" r:id="rId14"/>
    <p:sldId id="324" r:id="rId15"/>
    <p:sldId id="327" r:id="rId16"/>
    <p:sldId id="309" r:id="rId17"/>
    <p:sldId id="3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F1CD7-6399-826F-C9E3-731C6D2068FF}" v="207" dt="2024-05-24T19:23:20.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5388" autoAdjust="0"/>
  </p:normalViewPr>
  <p:slideViewPr>
    <p:cSldViewPr snapToGrid="0">
      <p:cViewPr varScale="1">
        <p:scale>
          <a:sx n="78" d="100"/>
          <a:sy n="78" d="100"/>
        </p:scale>
        <p:origin x="1109"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70405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50290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4792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90277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679238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9D42E-AEB7-6529-15BF-70ED38BDA310}"/>
              </a:ext>
            </a:extLst>
          </p:cNvPr>
          <p:cNvSpPr>
            <a:spLocks noGrp="1"/>
          </p:cNvSpPr>
          <p:nvPr>
            <p:ph type="title"/>
          </p:nvPr>
        </p:nvSpPr>
        <p:spPr>
          <a:xfrm>
            <a:off x="6095999" y="375285"/>
            <a:ext cx="5761703" cy="4629334"/>
          </a:xfrm>
        </p:spPr>
        <p:txBody>
          <a:bodyPr anchor="b">
            <a:normAutofit/>
          </a:bodyPr>
          <a:lstStyle/>
          <a:p>
            <a:r>
              <a:rPr lang="en-US" b="0" cap="small" dirty="0">
                <a:effectLst/>
                <a:highlight>
                  <a:srgbClr val="1F1F1F"/>
                </a:highlight>
              </a:rPr>
              <a:t>Tic-Tac-Toe Solver with Minimax and Memorization Optimization</a:t>
            </a:r>
          </a:p>
        </p:txBody>
      </p:sp>
      <p:pic>
        <p:nvPicPr>
          <p:cNvPr id="6" name="Picture 5" descr="Metal tic-tac-toe game pieces">
            <a:extLst>
              <a:ext uri="{FF2B5EF4-FFF2-40B4-BE49-F238E27FC236}">
                <a16:creationId xmlns:a16="http://schemas.microsoft.com/office/drawing/2014/main" id="{72E5CA64-383A-A5C8-1D3E-40425F558D03}"/>
              </a:ext>
            </a:extLst>
          </p:cNvPr>
          <p:cNvPicPr>
            <a:picLocks noChangeAspect="1"/>
          </p:cNvPicPr>
          <p:nvPr/>
        </p:nvPicPr>
        <p:blipFill rotWithShape="1">
          <a:blip r:embed="rId3"/>
          <a:srcRect l="9899" r="23435"/>
          <a:stretch/>
        </p:blipFill>
        <p:spPr>
          <a:xfrm>
            <a:off x="20" y="10"/>
            <a:ext cx="6095980" cy="685799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a:noFill/>
        </p:spPr>
      </p:pic>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b="1" dirty="0"/>
              <a:t>Minimax Function</a:t>
            </a:r>
            <a:endParaRPr lang="en-US" dirty="0"/>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69694" cy="1437368"/>
          </a:xfrm>
        </p:spPr>
        <p:txBody>
          <a:bodyPr vert="horz" lIns="91440" tIns="45720" rIns="91440" bIns="45720" rtlCol="0" anchor="t">
            <a:normAutofit/>
          </a:bodyPr>
          <a:lstStyle/>
          <a:p>
            <a:r>
              <a:rPr lang="en-US" dirty="0">
                <a:ea typeface="+mn-lt"/>
                <a:cs typeface="+mn-lt"/>
              </a:rPr>
              <a:t>This function implements the Minimax algorithm to determine the best move for each player (human and AI), storing the results for quick retrieval.</a:t>
            </a:r>
            <a:endParaRPr lang="en-US"/>
          </a:p>
          <a:p>
            <a:endParaRPr lang="en-US" dirty="0"/>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3906E92-39F2-24D7-6F69-3E9FF264A6A8}"/>
              </a:ext>
            </a:extLst>
          </p:cNvPr>
          <p:cNvPicPr>
            <a:picLocks noChangeAspect="1"/>
          </p:cNvPicPr>
          <p:nvPr/>
        </p:nvPicPr>
        <p:blipFill rotWithShape="1">
          <a:blip r:embed="rId3"/>
          <a:srcRect l="4942" t="4428" r="4655" b="5047"/>
          <a:stretch/>
        </p:blipFill>
        <p:spPr>
          <a:xfrm>
            <a:off x="5869860" y="271236"/>
            <a:ext cx="6322140" cy="6376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744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915802" y="434225"/>
            <a:ext cx="3583780" cy="963846"/>
          </a:xfrm>
        </p:spPr>
        <p:txBody>
          <a:bodyPr/>
          <a:lstStyle/>
          <a:p>
            <a:r>
              <a:rPr lang="en-US" b="1" dirty="0">
                <a:latin typeface="Consolas"/>
              </a:rPr>
              <a:t>main</a:t>
            </a:r>
            <a:r>
              <a:rPr lang="en-US" b="1" dirty="0"/>
              <a:t> Function</a:t>
            </a:r>
            <a:endParaRPr lang="en-US" dirty="0"/>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5697773" cy="3914910"/>
          </a:xfrm>
        </p:spPr>
        <p:txBody>
          <a:bodyPr vert="horz" lIns="91440" tIns="45720" rIns="91440" bIns="45720" rtlCol="0" anchor="t">
            <a:normAutofit/>
          </a:bodyPr>
          <a:lstStyle/>
          <a:p>
            <a:pPr marL="285750" indent="-285750">
              <a:buFont typeface="Arial"/>
              <a:buChar char="•"/>
            </a:pPr>
            <a:r>
              <a:rPr lang="en-US" dirty="0">
                <a:ea typeface="+mn-lt"/>
                <a:cs typeface="+mn-lt"/>
              </a:rPr>
              <a:t>This function is the main entry point of the program.</a:t>
            </a:r>
            <a:endParaRPr lang="en-US" dirty="0"/>
          </a:p>
          <a:p>
            <a:pPr marL="285750" indent="-285750">
              <a:buFont typeface="Arial"/>
              <a:buChar char="•"/>
            </a:pPr>
            <a:r>
              <a:rPr lang="en-US" dirty="0">
                <a:ea typeface="+mn-lt"/>
                <a:cs typeface="+mn-lt"/>
              </a:rPr>
              <a:t>It prompts the user to choose whether they want to play as 'X' or 'O'.</a:t>
            </a:r>
            <a:endParaRPr lang="en-US" dirty="0"/>
          </a:p>
          <a:p>
            <a:pPr marL="285750" indent="-285750">
              <a:buFont typeface="Arial"/>
              <a:buChar char="•"/>
            </a:pPr>
            <a:r>
              <a:rPr lang="en-US" dirty="0">
                <a:ea typeface="+mn-lt"/>
                <a:cs typeface="+mn-lt"/>
              </a:rPr>
              <a:t>It initializes the game grid and alternates turns between the human player and the AI until the game ends.</a:t>
            </a:r>
            <a:endParaRPr lang="en-US" dirty="0"/>
          </a:p>
          <a:p>
            <a:pPr marL="285750" indent="-285750">
              <a:buFont typeface="Arial"/>
            </a:pPr>
            <a:r>
              <a:rPr lang="en-US" dirty="0">
                <a:ea typeface="+mn-lt"/>
                <a:cs typeface="+mn-lt"/>
              </a:rPr>
              <a:t>It checks for a winner after each move and displays the final result.</a:t>
            </a: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D4C48521-11B0-FCA2-1D16-5DEA381C6346}"/>
              </a:ext>
            </a:extLst>
          </p:cNvPr>
          <p:cNvPicPr>
            <a:picLocks noChangeAspect="1"/>
          </p:cNvPicPr>
          <p:nvPr/>
        </p:nvPicPr>
        <p:blipFill rotWithShape="1">
          <a:blip r:embed="rId3"/>
          <a:srcRect l="5018" t="4157" r="4519" b="4601"/>
          <a:stretch/>
        </p:blipFill>
        <p:spPr>
          <a:xfrm>
            <a:off x="6590855" y="214881"/>
            <a:ext cx="5545746" cy="6428237"/>
          </a:xfrm>
          <a:prstGeom prst="rect">
            <a:avLst/>
          </a:prstGeom>
        </p:spPr>
      </p:pic>
    </p:spTree>
    <p:extLst>
      <p:ext uri="{BB962C8B-B14F-4D97-AF65-F5344CB8AC3E}">
        <p14:creationId xmlns:p14="http://schemas.microsoft.com/office/powerpoint/2010/main" val="239840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915802" y="434225"/>
            <a:ext cx="3583780" cy="963846"/>
          </a:xfrm>
        </p:spPr>
        <p:txBody>
          <a:bodyPr/>
          <a:lstStyle/>
          <a:p>
            <a:r>
              <a:rPr lang="en-US" b="1"/>
              <a:t>Summary</a:t>
            </a:r>
            <a:endParaRPr lang="en-US"/>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10376929" cy="3914910"/>
          </a:xfrm>
        </p:spPr>
        <p:txBody>
          <a:bodyPr vert="horz" lIns="91440" tIns="45720" rIns="91440" bIns="45720" rtlCol="0" anchor="t">
            <a:normAutofit/>
          </a:bodyPr>
          <a:lstStyle/>
          <a:p>
            <a:pPr marL="285750" indent="-285750">
              <a:buFont typeface="Arial"/>
              <a:buChar char="•"/>
            </a:pPr>
            <a:r>
              <a:rPr lang="en-US" sz="2000" dirty="0"/>
              <a:t>To make the game unbeatable, it was necessary to create an algorithm that could calculate all the possible moves available for the computer player and use some metric to determine the best possible move. After extensive research it became clear that the Minimax algorithm was right for the job.</a:t>
            </a:r>
            <a:endParaRPr lang="en-US" dirty="0"/>
          </a:p>
          <a:p>
            <a:r>
              <a:rPr lang="en-US" dirty="0">
                <a:ea typeface="+mn-lt"/>
                <a:cs typeface="+mn-lt"/>
              </a:rPr>
              <a:t>  The code represents a Tic-Tac-Toe game where the player competes against an AI.</a:t>
            </a:r>
          </a:p>
          <a:p>
            <a:r>
              <a:rPr lang="en-US">
                <a:ea typeface="+mn-lt"/>
                <a:cs typeface="+mn-lt"/>
              </a:rPr>
              <a:t>  It </a:t>
            </a:r>
            <a:r>
              <a:rPr lang="en-US" dirty="0">
                <a:ea typeface="+mn-lt"/>
                <a:cs typeface="+mn-lt"/>
              </a:rPr>
              <a:t>uses the Minimax algorithm to precompute and store the best moves for each </a:t>
            </a:r>
            <a:r>
              <a:rPr lang="en-US">
                <a:ea typeface="+mn-lt"/>
                <a:cs typeface="+mn-lt"/>
              </a:rPr>
              <a:t>game     state</a:t>
            </a:r>
            <a:r>
              <a:rPr lang="en-US" dirty="0">
                <a:ea typeface="+mn-lt"/>
                <a:cs typeface="+mn-lt"/>
              </a:rPr>
              <a:t>, allowing efficient gameplay.</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68463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5978394" y="1461153"/>
            <a:ext cx="5057104" cy="680839"/>
          </a:xfrm>
        </p:spPr>
        <p:txBody>
          <a:bodyPr>
            <a:noAutofit/>
          </a:bodyPr>
          <a:lstStyle/>
          <a:p>
            <a:r>
              <a:rPr lang="en-US" sz="4500" dirty="0"/>
              <a:t>Team Members</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6001" y="2941164"/>
            <a:ext cx="5492684" cy="3676452"/>
          </a:xfrm>
        </p:spPr>
        <p:txBody>
          <a:bodyPr>
            <a:normAutofit/>
          </a:bodyPr>
          <a:lstStyle/>
          <a:p>
            <a:pPr algn="r" rtl="1">
              <a:lnSpc>
                <a:spcPct val="100000"/>
              </a:lnSpc>
            </a:pPr>
            <a:r>
              <a:rPr lang="ar-EG" sz="2600" b="1" dirty="0"/>
              <a:t>السيد عبدالمنجي السيد عطيه سالم</a:t>
            </a:r>
          </a:p>
          <a:p>
            <a:pPr algn="r" rtl="1">
              <a:lnSpc>
                <a:spcPct val="100000"/>
              </a:lnSpc>
            </a:pPr>
            <a:r>
              <a:rPr lang="ar-EG" sz="2600" b="1" dirty="0"/>
              <a:t>حازم مجدي محمد حسنين العقباوي</a:t>
            </a:r>
          </a:p>
          <a:p>
            <a:pPr algn="r" rtl="1">
              <a:lnSpc>
                <a:spcPct val="100000"/>
              </a:lnSpc>
            </a:pPr>
            <a:r>
              <a:rPr lang="ar-EG" sz="2600" b="1" dirty="0"/>
              <a:t>حسن فتحي ابراهيم ابو سريه</a:t>
            </a:r>
          </a:p>
          <a:p>
            <a:pPr algn="r" rtl="1">
              <a:lnSpc>
                <a:spcPct val="100000"/>
              </a:lnSpc>
            </a:pPr>
            <a:r>
              <a:rPr lang="ar-EG" sz="2600" b="1" dirty="0"/>
              <a:t>حمزه مسعد محمد عبدالفتاح محمد </a:t>
            </a:r>
          </a:p>
          <a:p>
            <a:pPr algn="r" rtl="1">
              <a:lnSpc>
                <a:spcPct val="100000"/>
              </a:lnSpc>
            </a:pPr>
            <a:r>
              <a:rPr lang="ar-EG" sz="2600" b="1" dirty="0"/>
              <a:t>خالد عبدالوهاب عبدالوهاب احمد الالفي</a:t>
            </a:r>
          </a:p>
          <a:p>
            <a:pPr algn="r" rtl="1">
              <a:lnSpc>
                <a:spcPct val="100000"/>
              </a:lnSpc>
            </a:pPr>
            <a:r>
              <a:rPr lang="ar-EG" sz="2600" b="1" dirty="0"/>
              <a:t>محمد مصطفي محمد الامام </a:t>
            </a:r>
          </a:p>
          <a:p>
            <a:pPr algn="r" rtl="1">
              <a:lnSpc>
                <a:spcPct val="100000"/>
              </a:lnSpc>
            </a:pPr>
            <a:r>
              <a:rPr lang="ar-EG" sz="2600" b="1" dirty="0"/>
              <a:t>مصطفي حماده محمد علي عبدالقدوس</a:t>
            </a:r>
            <a:endParaRPr lang="en-US" sz="2600" b="1" dirty="0"/>
          </a:p>
        </p:txBody>
      </p:sp>
    </p:spTree>
    <p:extLst>
      <p:ext uri="{BB962C8B-B14F-4D97-AF65-F5344CB8AC3E}">
        <p14:creationId xmlns:p14="http://schemas.microsoft.com/office/powerpoint/2010/main" val="76993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nchor="b">
            <a:normAutofit/>
          </a:bodyPr>
          <a:lstStyle/>
          <a:p>
            <a:r>
              <a:rPr lang="en-US" dirty="0"/>
              <a:t>Thank you</a:t>
            </a:r>
          </a:p>
        </p:txBody>
      </p:sp>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7668315" y="4172989"/>
            <a:ext cx="1903500" cy="2519363"/>
          </a:xfrm>
          <a:prstGeom prst="rect">
            <a:avLst/>
          </a:prstGeom>
        </p:spPr>
      </p:pic>
    </p:spTree>
    <p:extLst>
      <p:ext uri="{BB962C8B-B14F-4D97-AF65-F5344CB8AC3E}">
        <p14:creationId xmlns:p14="http://schemas.microsoft.com/office/powerpoint/2010/main" val="18250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1529970"/>
            <a:ext cx="2002632" cy="662369"/>
          </a:xfrm>
        </p:spPr>
        <p:txBody>
          <a:bodyPr>
            <a:normAutofit fontScale="90000"/>
          </a:bodyPr>
          <a:lstStyle/>
          <a:p>
            <a:r>
              <a:rPr lang="en-US"/>
              <a:t>About us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795337" y="2499519"/>
            <a:ext cx="6443662" cy="2926557"/>
          </a:xfrm>
        </p:spPr>
        <p:txBody>
          <a:bodyPr vert="horz" lIns="91440" tIns="45720" rIns="91440" bIns="45720" rtlCol="0" anchor="t">
            <a:normAutofit/>
          </a:bodyPr>
          <a:lstStyle/>
          <a:p>
            <a:r>
              <a:rPr lang="en-US" sz="2200" dirty="0"/>
              <a:t>The provided code is a Tic-Tac-Toe game where a </a:t>
            </a:r>
            <a:r>
              <a:rPr lang="en-US" sz="2200"/>
              <a:t>human player competes against an AI.</a:t>
            </a:r>
            <a:endParaRPr lang="en-US"/>
          </a:p>
          <a:p>
            <a:r>
              <a:rPr lang="en-US" sz="2200" dirty="0"/>
              <a:t>The code uses the Minimax algorithm to precompute the best move for each game state and </a:t>
            </a:r>
            <a:r>
              <a:rPr lang="en-US" sz="2200"/>
              <a:t>store it for quick retrieval during gameplay.</a:t>
            </a:r>
            <a:endParaRPr lang="en-US"/>
          </a:p>
          <a:p>
            <a:r>
              <a:rPr lang="en-US" sz="2200" dirty="0"/>
              <a:t>I'll explain each part of the code in detail :</a:t>
            </a:r>
            <a:endParaRPr lang="en-US"/>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914399" y="365125"/>
            <a:ext cx="10363201" cy="1474820"/>
          </a:xfrm>
        </p:spPr>
        <p:txBody>
          <a:bodyPr anchor="ctr">
            <a:normAutofit/>
          </a:bodyPr>
          <a:lstStyle/>
          <a:p>
            <a:r>
              <a:rPr lang="en-US" dirty="0"/>
              <a:t>Constants and Dictionaries</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914399" y="1998438"/>
            <a:ext cx="5195115" cy="3592397"/>
          </a:xfrm>
        </p:spPr>
        <p:txBody>
          <a:bodyPr vert="horz" lIns="91440" tIns="45720" rIns="91440" bIns="45720" rtlCol="0" anchor="t">
            <a:normAutofit/>
          </a:bodyPr>
          <a:lstStyle/>
          <a:p>
            <a:pPr marL="285750" indent="-285750">
              <a:buFont typeface="Arial"/>
              <a:buChar char="•"/>
            </a:pPr>
            <a:r>
              <a:rPr lang="en-US" b="1" dirty="0"/>
              <a:t>best_move</a:t>
            </a:r>
            <a:r>
              <a:rPr lang="en-US" dirty="0"/>
              <a:t>: A dictionary to store the best move for each game state.</a:t>
            </a:r>
          </a:p>
          <a:p>
            <a:pPr marL="285750" indent="-285750">
              <a:buFont typeface="Arial"/>
              <a:buChar char="•"/>
            </a:pPr>
            <a:r>
              <a:rPr lang="en-US" b="1" dirty="0"/>
              <a:t>best_val</a:t>
            </a:r>
            <a:r>
              <a:rPr lang="en-US" dirty="0"/>
              <a:t>: A dictionary to store the best value (val) for each game state.</a:t>
            </a:r>
          </a:p>
          <a:p>
            <a:pPr marL="285750" indent="-285750">
              <a:buFont typeface="Arial"/>
              <a:buChar char="•"/>
            </a:pPr>
            <a:r>
              <a:rPr lang="en-US" b="1" dirty="0"/>
              <a:t>next_turn</a:t>
            </a:r>
            <a:r>
              <a:rPr lang="en-US" dirty="0"/>
              <a:t>: A dictionary to determine the player who plays after the current player ('X' or 'O').</a:t>
            </a:r>
          </a:p>
          <a:p>
            <a:endParaRPr lang="en-US" dirty="0"/>
          </a:p>
        </p:txBody>
      </p:sp>
      <p:sp>
        <p:nvSpPr>
          <p:cNvPr id="13" name="Slide Number Placeholder 4">
            <a:extLst>
              <a:ext uri="{FF2B5EF4-FFF2-40B4-BE49-F238E27FC236}">
                <a16:creationId xmlns:a16="http://schemas.microsoft.com/office/drawing/2014/main" id="{A464596A-4A61-66CA-999D-23A852F0245D}"/>
              </a:ext>
            </a:extLst>
          </p:cNvPr>
          <p:cNvSpPr>
            <a:spLocks noGrp="1"/>
          </p:cNvSpPr>
          <p:nvPr>
            <p:ph type="sldNum" sz="quarter" idx="4"/>
          </p:nvPr>
        </p:nvSpPr>
        <p:spPr>
          <a:xfrm>
            <a:off x="914400" y="6246254"/>
            <a:ext cx="631065" cy="296214"/>
          </a:xfrm>
        </p:spPr>
        <p:txBody>
          <a:bodyPr/>
          <a:lstStyle/>
          <a:p>
            <a:pPr>
              <a:spcAft>
                <a:spcPts val="600"/>
              </a:spcAft>
            </a:pPr>
            <a:fld id="{B5CEABB6-07DC-46E8-9B57-56EC44A396E5}" type="slidenum">
              <a:rPr lang="en-US" smtClean="0"/>
              <a:pPr>
                <a:spcAft>
                  <a:spcPts val="600"/>
                </a:spcAft>
              </a:pPr>
              <a:t>3</a:t>
            </a:fld>
            <a:endParaRPr lang="en-US"/>
          </a:p>
        </p:txBody>
      </p:sp>
      <p:pic>
        <p:nvPicPr>
          <p:cNvPr id="6" name="Content Placeholder 5" descr="A screenshot of a computer&#10;&#10;Description automatically generated">
            <a:extLst>
              <a:ext uri="{FF2B5EF4-FFF2-40B4-BE49-F238E27FC236}">
                <a16:creationId xmlns:a16="http://schemas.microsoft.com/office/drawing/2014/main" id="{477A317A-A74B-9346-B913-22615BD298CF}"/>
              </a:ext>
            </a:extLst>
          </p:cNvPr>
          <p:cNvPicPr>
            <a:picLocks noGrp="1" noChangeAspect="1"/>
          </p:cNvPicPr>
          <p:nvPr>
            <p:ph sz="quarter" idx="11"/>
          </p:nvPr>
        </p:nvPicPr>
        <p:blipFill rotWithShape="1">
          <a:blip r:embed="rId3"/>
          <a:srcRect l="5078" t="20816" r="5514" b="18955"/>
          <a:stretch/>
        </p:blipFill>
        <p:spPr>
          <a:xfrm>
            <a:off x="3438944" y="4674788"/>
            <a:ext cx="8595739" cy="1571466"/>
          </a:xfrm>
        </p:spPr>
      </p:pic>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10363201" cy="1629601"/>
          </a:xfrm>
        </p:spPr>
        <p:txBody>
          <a:bodyPr anchor="ctr">
            <a:normAutofit/>
          </a:bodyPr>
          <a:lstStyle/>
          <a:p>
            <a:r>
              <a:rPr lang="en-US" b="1" dirty="0"/>
              <a:t>Function to Print the Grid</a:t>
            </a:r>
            <a:endParaRPr lang="en-US"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2022250"/>
            <a:ext cx="5181600" cy="3747180"/>
          </a:xfrm>
        </p:spPr>
        <p:txBody>
          <a:bodyPr vert="horz" lIns="91440" tIns="45720" rIns="91440" bIns="45720" rtlCol="0">
            <a:normAutofit/>
          </a:bodyPr>
          <a:lstStyle/>
          <a:p>
            <a:r>
              <a:rPr lang="en-US" dirty="0"/>
              <a:t>This function prints the current game grid in a formatted manner.</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6" name="Picture 5">
            <a:extLst>
              <a:ext uri="{FF2B5EF4-FFF2-40B4-BE49-F238E27FC236}">
                <a16:creationId xmlns:a16="http://schemas.microsoft.com/office/drawing/2014/main" id="{6F1138CE-527A-C635-9C87-5E310EC4B64F}"/>
              </a:ext>
            </a:extLst>
          </p:cNvPr>
          <p:cNvPicPr>
            <a:picLocks noChangeAspect="1"/>
          </p:cNvPicPr>
          <p:nvPr/>
        </p:nvPicPr>
        <p:blipFill>
          <a:blip r:embed="rId3"/>
          <a:stretch>
            <a:fillRect/>
          </a:stretch>
        </p:blipFill>
        <p:spPr>
          <a:xfrm>
            <a:off x="1115200" y="4133765"/>
            <a:ext cx="1636385" cy="1526479"/>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6033ABE4-1179-D61F-9B6A-6C6AFAB84212}"/>
              </a:ext>
            </a:extLst>
          </p:cNvPr>
          <p:cNvPicPr>
            <a:picLocks noChangeAspect="1"/>
          </p:cNvPicPr>
          <p:nvPr/>
        </p:nvPicPr>
        <p:blipFill rotWithShape="1">
          <a:blip r:embed="rId4"/>
          <a:srcRect l="4838" t="9445" r="4838" b="9960"/>
          <a:stretch/>
        </p:blipFill>
        <p:spPr>
          <a:xfrm>
            <a:off x="4257367" y="2690928"/>
            <a:ext cx="7569062" cy="3703433"/>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nchor="ctr">
            <a:normAutofit/>
          </a:bodyPr>
          <a:lstStyle/>
          <a:p>
            <a:r>
              <a:rPr lang="en-US" b="1" dirty="0"/>
              <a:t>Function to Check the Winner</a:t>
            </a:r>
            <a:endParaRPr lang="en-US" dirty="0"/>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vert="horz" lIns="91440" tIns="45720" rIns="91440" bIns="45720" rtlCol="0">
            <a:normAutofit/>
          </a:bodyPr>
          <a:lstStyle/>
          <a:p>
            <a:r>
              <a:rPr lang="en-US" noProof="1"/>
              <a:t>This function checks if there is a winner in the game based on possible winning patterns (rows, columns, diagonals).</a:t>
            </a:r>
            <a:endParaRPr lang="en-US" dirty="0"/>
          </a:p>
          <a:p>
            <a:pPr marL="0" indent="0">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9" name="Content Placeholder 8" descr="A screenshot of a computer program&#10;&#10;Description automatically generated">
            <a:extLst>
              <a:ext uri="{FF2B5EF4-FFF2-40B4-BE49-F238E27FC236}">
                <a16:creationId xmlns:a16="http://schemas.microsoft.com/office/drawing/2014/main" id="{01A3F8A2-2540-D384-67BB-667898021716}"/>
              </a:ext>
            </a:extLst>
          </p:cNvPr>
          <p:cNvPicPr>
            <a:picLocks noGrp="1" noChangeAspect="1"/>
          </p:cNvPicPr>
          <p:nvPr>
            <p:ph sz="quarter" idx="11"/>
          </p:nvPr>
        </p:nvPicPr>
        <p:blipFill rotWithShape="1">
          <a:blip r:embed="rId3"/>
          <a:srcRect l="4684" t="6812" r="4726" b="8817"/>
          <a:stretch/>
        </p:blipFill>
        <p:spPr>
          <a:xfrm>
            <a:off x="5907108" y="2487348"/>
            <a:ext cx="6103467" cy="4153012"/>
          </a:xfrm>
        </p:spPr>
      </p:pic>
    </p:spTree>
    <p:extLst>
      <p:ext uri="{BB962C8B-B14F-4D97-AF65-F5344CB8AC3E}">
        <p14:creationId xmlns:p14="http://schemas.microsoft.com/office/powerpoint/2010/main" val="43040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normAutofit/>
          </a:bodyPr>
          <a:lstStyle/>
          <a:p>
            <a:r>
              <a:rPr lang="en-US" sz="3000" b="1" dirty="0"/>
              <a:t>Functions to Store and Retrieve Best Moves and Values</a:t>
            </a:r>
            <a:endParaRPr lang="en-US" sz="3000" dirty="0"/>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vert="horz" lIns="91440" tIns="45720" rIns="91440" bIns="45720" rtlCol="0" anchor="t">
            <a:normAutofit/>
          </a:bodyPr>
          <a:lstStyle/>
          <a:p>
            <a:r>
              <a:rPr lang="en-US" sz="1800" b="1" noProof="1">
                <a:latin typeface="Consolas"/>
              </a:rPr>
              <a:t>save_grid</a:t>
            </a:r>
            <a:r>
              <a:rPr lang="en-US" sz="1800" noProof="1">
                <a:ea typeface="+mn-lt"/>
                <a:cs typeface="+mn-lt"/>
              </a:rPr>
              <a:t>: Stores the best move and value for a given game state.</a:t>
            </a:r>
            <a:endParaRPr lang="en-US" sz="1800" dirty="0"/>
          </a:p>
          <a:p>
            <a:r>
              <a:rPr lang="en-US" sz="1800" b="1" noProof="1">
                <a:latin typeface="Consolas"/>
              </a:rPr>
              <a:t>get_best_move</a:t>
            </a:r>
            <a:r>
              <a:rPr lang="en-US" sz="1800" noProof="1">
                <a:ea typeface="+mn-lt"/>
                <a:cs typeface="+mn-lt"/>
              </a:rPr>
              <a:t>: Retrieves the best move for a given game state.</a:t>
            </a:r>
            <a:endParaRPr lang="en-US" sz="1800" dirty="0"/>
          </a:p>
          <a:p>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9E466365-10D1-E84D-E4C4-D0D6935A3429}"/>
              </a:ext>
            </a:extLst>
          </p:cNvPr>
          <p:cNvPicPr>
            <a:picLocks noChangeAspect="1"/>
          </p:cNvPicPr>
          <p:nvPr/>
        </p:nvPicPr>
        <p:blipFill rotWithShape="1">
          <a:blip r:embed="rId3"/>
          <a:srcRect l="6356" t="3727" r="5212" b="50968"/>
          <a:stretch/>
        </p:blipFill>
        <p:spPr>
          <a:xfrm>
            <a:off x="6469626" y="1564676"/>
            <a:ext cx="5447071" cy="4204754"/>
          </a:xfrm>
          <a:prstGeom prst="rect">
            <a:avLst/>
          </a:prstGeom>
        </p:spPr>
      </p:pic>
    </p:spTree>
    <p:extLst>
      <p:ext uri="{BB962C8B-B14F-4D97-AF65-F5344CB8AC3E}">
        <p14:creationId xmlns:p14="http://schemas.microsoft.com/office/powerpoint/2010/main" val="8903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normAutofit/>
          </a:bodyPr>
          <a:lstStyle/>
          <a:p>
            <a:r>
              <a:rPr lang="en-US" sz="3000" b="1" dirty="0"/>
              <a:t>Functions to Store and Retrieve Best Moves and Values</a:t>
            </a:r>
            <a:endParaRPr lang="en-US" sz="3000" dirty="0"/>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4992709" cy="3747180"/>
          </a:xfrm>
        </p:spPr>
        <p:txBody>
          <a:bodyPr vert="horz" lIns="91440" tIns="45720" rIns="91440" bIns="45720" rtlCol="0" anchor="t">
            <a:normAutofit/>
          </a:bodyPr>
          <a:lstStyle/>
          <a:p>
            <a:r>
              <a:rPr lang="en-US" sz="1800" b="1" noProof="1">
                <a:latin typeface="Consolas"/>
              </a:rPr>
              <a:t>get_best_val</a:t>
            </a:r>
            <a:r>
              <a:rPr lang="en-US" sz="1800" noProof="1">
                <a:ea typeface="+mn-lt"/>
                <a:cs typeface="+mn-lt"/>
              </a:rPr>
              <a:t>: Retrieves the best value for a given game state.</a:t>
            </a:r>
            <a:endParaRPr lang="en-US" sz="1800" dirty="0"/>
          </a:p>
          <a:p>
            <a:r>
              <a:rPr lang="en-US" sz="1800" b="1" noProof="1">
                <a:latin typeface="Consolas"/>
              </a:rPr>
              <a:t>is_grid_solved</a:t>
            </a:r>
            <a:r>
              <a:rPr lang="en-US" sz="1800" noProof="1">
                <a:ea typeface="+mn-lt"/>
                <a:cs typeface="+mn-lt"/>
              </a:rPr>
              <a:t>: Checks if the game state has been precomputed.</a:t>
            </a:r>
            <a:endParaRPr lang="en-US" sz="1800" dirty="0"/>
          </a:p>
          <a:p>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pic>
        <p:nvPicPr>
          <p:cNvPr id="6" name="Picture 5" descr="A screenshot of a computer&#10;&#10;Description automatically generated">
            <a:extLst>
              <a:ext uri="{FF2B5EF4-FFF2-40B4-BE49-F238E27FC236}">
                <a16:creationId xmlns:a16="http://schemas.microsoft.com/office/drawing/2014/main" id="{916F8CEC-7A1D-A5DE-C9F4-F94253909D07}"/>
              </a:ext>
            </a:extLst>
          </p:cNvPr>
          <p:cNvPicPr>
            <a:picLocks noChangeAspect="1"/>
          </p:cNvPicPr>
          <p:nvPr/>
        </p:nvPicPr>
        <p:blipFill rotWithShape="1">
          <a:blip r:embed="rId3"/>
          <a:srcRect l="5213" t="6595" r="5447" b="6808"/>
          <a:stretch/>
        </p:blipFill>
        <p:spPr>
          <a:xfrm>
            <a:off x="5997677" y="1663177"/>
            <a:ext cx="6000144" cy="4731184"/>
          </a:xfrm>
          <a:prstGeom prst="rect">
            <a:avLst/>
          </a:prstGeom>
        </p:spPr>
      </p:pic>
    </p:spTree>
    <p:extLst>
      <p:ext uri="{BB962C8B-B14F-4D97-AF65-F5344CB8AC3E}">
        <p14:creationId xmlns:p14="http://schemas.microsoft.com/office/powerpoint/2010/main" val="407556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3B28-2E06-2747-79C5-497B0A30B9B4}"/>
              </a:ext>
            </a:extLst>
          </p:cNvPr>
          <p:cNvSpPr>
            <a:spLocks noGrp="1"/>
          </p:cNvSpPr>
          <p:nvPr>
            <p:ph type="title"/>
          </p:nvPr>
        </p:nvSpPr>
        <p:spPr>
          <a:xfrm>
            <a:off x="842829" y="119593"/>
            <a:ext cx="9524998" cy="1499627"/>
          </a:xfrm>
        </p:spPr>
        <p:txBody>
          <a:bodyPr/>
          <a:lstStyle/>
          <a:p>
            <a:r>
              <a:rPr lang="en-US" dirty="0"/>
              <a:t>Minimax algorithm </a:t>
            </a:r>
          </a:p>
        </p:txBody>
      </p:sp>
      <p:sp>
        <p:nvSpPr>
          <p:cNvPr id="5" name="Slide Number Placeholder 4">
            <a:extLst>
              <a:ext uri="{FF2B5EF4-FFF2-40B4-BE49-F238E27FC236}">
                <a16:creationId xmlns:a16="http://schemas.microsoft.com/office/drawing/2014/main" id="{62E365A3-6D0D-F221-AF11-E44168681507}"/>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1026" name="Picture 2">
            <a:extLst>
              <a:ext uri="{FF2B5EF4-FFF2-40B4-BE49-F238E27FC236}">
                <a16:creationId xmlns:a16="http://schemas.microsoft.com/office/drawing/2014/main" id="{351D46D7-E6E0-4466-7C29-BA3B636D89B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810865" y="1273262"/>
            <a:ext cx="6263148" cy="47361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7942FD42-D778-6715-0D5A-F747F5D75530}"/>
              </a:ext>
            </a:extLst>
          </p:cNvPr>
          <p:cNvSpPr>
            <a:spLocks noGrp="1" noChangeArrowheads="1"/>
          </p:cNvSpPr>
          <p:nvPr>
            <p:ph sz="quarter" idx="11"/>
          </p:nvPr>
        </p:nvSpPr>
        <p:spPr bwMode="auto">
          <a:xfrm>
            <a:off x="223727" y="1619220"/>
            <a:ext cx="53816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Initial State (State 1)</a:t>
            </a:r>
            <a:r>
              <a:rPr kumimoji="0" lang="en-US" altLang="en-US" sz="1800" b="0" i="0" u="none" strike="noStrike" cap="none" normalizeH="0" baseline="0" dirty="0">
                <a:ln>
                  <a:noFill/>
                </a:ln>
                <a:solidFill>
                  <a:schemeClr val="tx1"/>
                </a:solidFill>
                <a:effectLst/>
                <a:latin typeface="Arial" panose="020B0604020202020204" pitchFamily="34" charset="0"/>
              </a:rPr>
              <a:t>: X's turn.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 Generation</a:t>
            </a:r>
            <a:r>
              <a:rPr kumimoji="0" lang="en-US" altLang="en-US" sz="1800" b="0" i="0" u="none" strike="noStrike" cap="none" normalizeH="0" baseline="0" dirty="0">
                <a:ln>
                  <a:noFill/>
                </a:ln>
                <a:solidFill>
                  <a:schemeClr val="tx1"/>
                </a:solidFill>
                <a:effectLst/>
                <a:latin typeface="Arial" panose="020B0604020202020204" pitchFamily="34" charset="0"/>
              </a:rPr>
              <a:t>: X generates states 2, 3, and 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 2</a:t>
            </a:r>
            <a:r>
              <a:rPr kumimoji="0" lang="en-US" altLang="en-US" sz="1800" b="0" i="0" u="none" strike="noStrike" cap="none" normalizeH="0" baseline="0" dirty="0">
                <a:ln>
                  <a:noFill/>
                </a:ln>
                <a:solidFill>
                  <a:schemeClr val="tx1"/>
                </a:solidFill>
                <a:effectLst/>
                <a:latin typeface="Arial" panose="020B0604020202020204" pitchFamily="34" charset="0"/>
              </a:rPr>
              <a:t>: End state with a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 3</a:t>
            </a:r>
            <a:r>
              <a:rPr kumimoji="0" lang="en-US" altLang="en-US" sz="1800" b="0" i="0" u="none" strike="noStrike" cap="none" normalizeH="0" baseline="0" dirty="0">
                <a:ln>
                  <a:noFill/>
                </a:ln>
                <a:solidFill>
                  <a:schemeClr val="tx1"/>
                </a:solidFill>
                <a:effectLst/>
                <a:latin typeface="Arial" panose="020B0604020202020204" pitchFamily="34" charset="0"/>
              </a:rPr>
              <a:t>: Generates states 5 and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State 5: End state with a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State 6: End state with a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O's turn: Minimum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 4</a:t>
            </a:r>
            <a:r>
              <a:rPr kumimoji="0" lang="en-US" altLang="en-US" sz="1800" b="0" i="0" u="none" strike="noStrike" cap="none" normalizeH="0" baseline="0" dirty="0">
                <a:ln>
                  <a:noFill/>
                </a:ln>
                <a:solidFill>
                  <a:schemeClr val="tx1"/>
                </a:solidFill>
                <a:effectLst/>
                <a:latin typeface="Arial" panose="020B0604020202020204" pitchFamily="34" charset="0"/>
              </a:rPr>
              <a:t>: Generates states 7 and 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State 7: End state with a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State 8: End state with a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O's turn: Minimum score of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 to State 1</a:t>
            </a:r>
            <a:r>
              <a:rPr kumimoji="0" lang="en-US" altLang="en-US" sz="1800" b="0" i="0" u="none" strike="noStrike" cap="none" normalizeH="0" baseline="0" dirty="0">
                <a:ln>
                  <a:noFill/>
                </a:ln>
                <a:solidFill>
                  <a:schemeClr val="tx1"/>
                </a:solidFill>
                <a:effectLst/>
                <a:latin typeface="Arial" panose="020B0604020202020204" pitchFamily="34" charset="0"/>
              </a:rPr>
              <a:t>: Scores are +10</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(state 2), -10 (state 3), -10 (state 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 Maximizes</a:t>
            </a:r>
            <a:r>
              <a:rPr kumimoji="0" lang="en-US" altLang="en-US" sz="1800" b="0" i="0" u="none" strike="noStrike" cap="none" normalizeH="0" baseline="0" dirty="0">
                <a:ln>
                  <a:noFill/>
                </a:ln>
                <a:solidFill>
                  <a:schemeClr val="tx1"/>
                </a:solidFill>
                <a:effectLst/>
                <a:latin typeface="Arial" panose="020B0604020202020204" pitchFamily="34" charset="0"/>
              </a:rPr>
              <a:t>: Chooses state 2 with score +10. </a:t>
            </a:r>
          </a:p>
        </p:txBody>
      </p:sp>
    </p:spTree>
    <p:extLst>
      <p:ext uri="{BB962C8B-B14F-4D97-AF65-F5344CB8AC3E}">
        <p14:creationId xmlns:p14="http://schemas.microsoft.com/office/powerpoint/2010/main" val="266776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3F87-D213-7F9F-4D63-68950264A831}"/>
              </a:ext>
            </a:extLst>
          </p:cNvPr>
          <p:cNvSpPr>
            <a:spLocks noGrp="1"/>
          </p:cNvSpPr>
          <p:nvPr>
            <p:ph type="title"/>
          </p:nvPr>
        </p:nvSpPr>
        <p:spPr>
          <a:xfrm>
            <a:off x="863975" y="315532"/>
            <a:ext cx="9524998" cy="942291"/>
          </a:xfrm>
        </p:spPr>
        <p:txBody>
          <a:bodyPr/>
          <a:lstStyle/>
          <a:p>
            <a:r>
              <a:rPr lang="en-US" dirty="0"/>
              <a:t>DP Memoization</a:t>
            </a:r>
          </a:p>
        </p:txBody>
      </p:sp>
      <p:sp>
        <p:nvSpPr>
          <p:cNvPr id="4" name="Content Placeholder 3">
            <a:extLst>
              <a:ext uri="{FF2B5EF4-FFF2-40B4-BE49-F238E27FC236}">
                <a16:creationId xmlns:a16="http://schemas.microsoft.com/office/drawing/2014/main" id="{30A16109-30B5-18E2-FA42-6C77EFE8649C}"/>
              </a:ext>
            </a:extLst>
          </p:cNvPr>
          <p:cNvSpPr>
            <a:spLocks noGrp="1"/>
          </p:cNvSpPr>
          <p:nvPr>
            <p:ph sz="quarter" idx="11"/>
          </p:nvPr>
        </p:nvSpPr>
        <p:spPr>
          <a:xfrm>
            <a:off x="275302" y="1257823"/>
            <a:ext cx="5987845" cy="5653548"/>
          </a:xfrm>
        </p:spPr>
        <p:txBody>
          <a:bodyPr/>
          <a:lstStyle/>
          <a:p>
            <a:pPr rtl="0">
              <a:buFont typeface="+mj-lt"/>
              <a:buAutoNum type="arabicPeriod"/>
            </a:pPr>
            <a:r>
              <a:rPr lang="en-US" b="1" dirty="0">
                <a:effectLst/>
              </a:rPr>
              <a:t>State Storage</a:t>
            </a:r>
            <a:r>
              <a:rPr lang="en-US" dirty="0">
                <a:effectLst/>
              </a:rPr>
              <a:t>: When evaluating a game state, we save its result in a dictionary. The key is a representation of the game state (e.g., a string or tuple), and the value is the computed Minimax score for that state.</a:t>
            </a:r>
          </a:p>
          <a:p>
            <a:pPr rtl="0">
              <a:buFont typeface="+mj-lt"/>
              <a:buAutoNum type="arabicPeriod"/>
            </a:pPr>
            <a:r>
              <a:rPr lang="en-US" b="1" dirty="0">
                <a:effectLst/>
              </a:rPr>
              <a:t>Avoid Redundant Computation</a:t>
            </a:r>
            <a:r>
              <a:rPr lang="en-US" dirty="0">
                <a:effectLst/>
              </a:rPr>
              <a:t>:</a:t>
            </a:r>
          </a:p>
          <a:p>
            <a:pPr marL="742950" lvl="1" indent="-285750" rtl="0">
              <a:buFont typeface="+mj-lt"/>
              <a:buAutoNum type="arabicPeriod"/>
            </a:pPr>
            <a:r>
              <a:rPr lang="en-US" dirty="0">
                <a:effectLst/>
              </a:rPr>
              <a:t>Before calculating the Minimax score for a state, we check if it’s already in the dictionary.</a:t>
            </a:r>
          </a:p>
          <a:p>
            <a:pPr marL="742950" lvl="1" indent="-285750" rtl="0">
              <a:buFont typeface="+mj-lt"/>
              <a:buAutoNum type="arabicPeriod"/>
            </a:pPr>
            <a:r>
              <a:rPr lang="en-US" dirty="0">
                <a:effectLst/>
              </a:rPr>
              <a:t>If the state is in the dictionary, we use the stored result instead of recalculating it.</a:t>
            </a:r>
          </a:p>
          <a:p>
            <a:pPr marL="742950" lvl="1" indent="-285750" rtl="0">
              <a:buFont typeface="+mj-lt"/>
              <a:buAutoNum type="arabicPeriod"/>
            </a:pPr>
            <a:r>
              <a:rPr lang="en-US" dirty="0">
                <a:effectLst/>
              </a:rPr>
              <a:t>If the state is not in the dictionary, we perform the Minimax calculation and then store the result in the dictionary.</a:t>
            </a:r>
          </a:p>
        </p:txBody>
      </p:sp>
      <p:sp>
        <p:nvSpPr>
          <p:cNvPr id="5" name="Slide Number Placeholder 4">
            <a:extLst>
              <a:ext uri="{FF2B5EF4-FFF2-40B4-BE49-F238E27FC236}">
                <a16:creationId xmlns:a16="http://schemas.microsoft.com/office/drawing/2014/main" id="{E0D5C52C-4386-77CE-4838-3787987435FC}"/>
              </a:ext>
            </a:extLst>
          </p:cNvPr>
          <p:cNvSpPr>
            <a:spLocks noGrp="1"/>
          </p:cNvSpPr>
          <p:nvPr>
            <p:ph type="sldNum" sz="quarter" idx="4"/>
          </p:nvPr>
        </p:nvSpPr>
        <p:spPr/>
        <p:txBody>
          <a:bodyPr/>
          <a:lstStyle/>
          <a:p>
            <a:fld id="{B5CEABB6-07DC-46E8-9B57-56EC44A396E5}" type="slidenum">
              <a:rPr lang="en-US" smtClean="0"/>
              <a:pPr/>
              <a:t>9</a:t>
            </a:fld>
            <a:endParaRPr lang="en-US" dirty="0"/>
          </a:p>
        </p:txBody>
      </p:sp>
      <p:pic>
        <p:nvPicPr>
          <p:cNvPr id="2050" name="Picture 2">
            <a:extLst>
              <a:ext uri="{FF2B5EF4-FFF2-40B4-BE49-F238E27FC236}">
                <a16:creationId xmlns:a16="http://schemas.microsoft.com/office/drawing/2014/main" id="{25462CF5-37D4-9C45-3AAD-91CC3E6D60F7}"/>
              </a:ext>
            </a:extLst>
          </p:cNvPr>
          <p:cNvPicPr>
            <a:picLocks noGrp="1" noChangeAspect="1" noChangeArrowheads="1"/>
          </p:cNvPicPr>
          <p:nvPr>
            <p:ph sz="quarter" idx="10"/>
          </p:nvPr>
        </p:nvPicPr>
        <p:blipFill rotWithShape="1">
          <a:blip r:embed="rId2">
            <a:extLst>
              <a:ext uri="{28A0092B-C50C-407E-A947-70E740481C1C}">
                <a14:useLocalDpi xmlns:a14="http://schemas.microsoft.com/office/drawing/2010/main" val="0"/>
              </a:ext>
            </a:extLst>
          </a:blip>
          <a:srcRect b="4033"/>
          <a:stretch/>
        </p:blipFill>
        <p:spPr bwMode="auto">
          <a:xfrm>
            <a:off x="7587541" y="1046237"/>
            <a:ext cx="3740484" cy="476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39730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3.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240</TotalTime>
  <Words>759</Words>
  <Application>Microsoft Office PowerPoint</Application>
  <PresentationFormat>Widescreen</PresentationFormat>
  <Paragraphs>85</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Tenorite</vt:lpstr>
      <vt:lpstr>Custom</vt:lpstr>
      <vt:lpstr>Tic-Tac-Toe Solver with Minimax and Memorization Optimization</vt:lpstr>
      <vt:lpstr>About us</vt:lpstr>
      <vt:lpstr>Constants and Dictionaries</vt:lpstr>
      <vt:lpstr>Function to Print the Grid</vt:lpstr>
      <vt:lpstr>Function to Check the Winner</vt:lpstr>
      <vt:lpstr>Functions to Store and Retrieve Best Moves and Values</vt:lpstr>
      <vt:lpstr>Functions to Store and Retrieve Best Moves and Values</vt:lpstr>
      <vt:lpstr>Minimax algorithm </vt:lpstr>
      <vt:lpstr>DP Memoization</vt:lpstr>
      <vt:lpstr>Minimax Function</vt:lpstr>
      <vt:lpstr>main Function</vt:lpstr>
      <vt:lpstr>Summary</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khaled abdelwahab</cp:lastModifiedBy>
  <cp:revision>150</cp:revision>
  <dcterms:created xsi:type="dcterms:W3CDTF">2024-05-24T18:15:29Z</dcterms:created>
  <dcterms:modified xsi:type="dcterms:W3CDTF">2024-05-26T20:39:36Z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