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32"/>
  </p:notesMasterIdLst>
  <p:sldIdLst>
    <p:sldId id="323" r:id="rId2"/>
    <p:sldId id="259" r:id="rId3"/>
    <p:sldId id="301" r:id="rId4"/>
    <p:sldId id="308" r:id="rId5"/>
    <p:sldId id="269" r:id="rId6"/>
    <p:sldId id="302" r:id="rId7"/>
    <p:sldId id="298" r:id="rId8"/>
    <p:sldId id="273" r:id="rId9"/>
    <p:sldId id="262" r:id="rId10"/>
    <p:sldId id="274" r:id="rId11"/>
    <p:sldId id="275" r:id="rId12"/>
    <p:sldId id="276" r:id="rId13"/>
    <p:sldId id="278" r:id="rId14"/>
    <p:sldId id="279" r:id="rId15"/>
    <p:sldId id="280" r:id="rId16"/>
    <p:sldId id="282" r:id="rId17"/>
    <p:sldId id="307" r:id="rId18"/>
    <p:sldId id="318" r:id="rId19"/>
    <p:sldId id="294" r:id="rId20"/>
    <p:sldId id="295" r:id="rId21"/>
    <p:sldId id="312" r:id="rId22"/>
    <p:sldId id="289" r:id="rId23"/>
    <p:sldId id="319" r:id="rId24"/>
    <p:sldId id="320" r:id="rId25"/>
    <p:sldId id="321" r:id="rId26"/>
    <p:sldId id="322" r:id="rId27"/>
    <p:sldId id="293" r:id="rId28"/>
    <p:sldId id="296" r:id="rId29"/>
    <p:sldId id="316" r:id="rId30"/>
    <p:sldId id="315"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49" autoAdjust="0"/>
  </p:normalViewPr>
  <p:slideViewPr>
    <p:cSldViewPr snapToGrid="0">
      <p:cViewPr varScale="1">
        <p:scale>
          <a:sx n="68" d="100"/>
          <a:sy n="68" d="100"/>
        </p:scale>
        <p:origin x="147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ssangulrez1986@outlook.com" userId="2d853c88e5c9b503" providerId="LiveId" clId="{17A0580A-8495-4538-9E82-889ADA64EB60}"/>
    <pc:docChg chg="modSld">
      <pc:chgData name="hassangulrez1986@outlook.com" userId="2d853c88e5c9b503" providerId="LiveId" clId="{17A0580A-8495-4538-9E82-889ADA64EB60}" dt="2021-04-21T04:10:04.934" v="1" actId="20577"/>
      <pc:docMkLst>
        <pc:docMk/>
      </pc:docMkLst>
      <pc:sldChg chg="modSp mod">
        <pc:chgData name="hassangulrez1986@outlook.com" userId="2d853c88e5c9b503" providerId="LiveId" clId="{17A0580A-8495-4538-9E82-889ADA64EB60}" dt="2021-04-21T04:10:04.934" v="1" actId="20577"/>
        <pc:sldMkLst>
          <pc:docMk/>
          <pc:sldMk cId="782448570" sldId="323"/>
        </pc:sldMkLst>
        <pc:spChg chg="mod">
          <ac:chgData name="hassangulrez1986@outlook.com" userId="2d853c88e5c9b503" providerId="LiveId" clId="{17A0580A-8495-4538-9E82-889ADA64EB60}" dt="2021-04-21T04:10:04.934" v="1" actId="20577"/>
          <ac:spMkLst>
            <pc:docMk/>
            <pc:sldMk cId="782448570" sldId="323"/>
            <ac:spMk id="3" creationId="{185C99F6-0690-493C-95B8-FE0C48E995A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D2BA2F-0E95-478E-A79D-E32E6C2221C2}" type="doc">
      <dgm:prSet loTypeId="urn:microsoft.com/office/officeart/2005/8/layout/hierarchy3" loCatId="list" qsTypeId="urn:microsoft.com/office/officeart/2005/8/quickstyle/simple1" qsCatId="simple" csTypeId="urn:microsoft.com/office/officeart/2005/8/colors/colorful4" csCatId="colorful" phldr="1"/>
      <dgm:spPr/>
      <dgm:t>
        <a:bodyPr/>
        <a:lstStyle/>
        <a:p>
          <a:endParaRPr lang="en-CA"/>
        </a:p>
      </dgm:t>
    </dgm:pt>
    <dgm:pt modelId="{F248F157-445C-4955-801C-CBA0AEFFFFB3}">
      <dgm:prSet phldrT="[Text]" custT="1"/>
      <dgm:spPr/>
      <dgm:t>
        <a:bodyPr/>
        <a:lstStyle/>
        <a:p>
          <a:r>
            <a:rPr lang="en-CA" altLang="zh-CN" sz="1200" u="sng" dirty="0">
              <a:latin typeface="Times New Roman" panose="02020603050405020304" pitchFamily="18" charset="0"/>
              <a:cs typeface="Times New Roman" panose="02020603050405020304" pitchFamily="18" charset="0"/>
            </a:rPr>
            <a:t>Client Demographics</a:t>
          </a:r>
          <a:endParaRPr lang="en-CA" sz="1200" dirty="0">
            <a:latin typeface="Times New Roman" panose="02020603050405020304" pitchFamily="18" charset="0"/>
            <a:cs typeface="Times New Roman" panose="02020603050405020304" pitchFamily="18" charset="0"/>
          </a:endParaRPr>
        </a:p>
      </dgm:t>
    </dgm:pt>
    <dgm:pt modelId="{39C78457-AD22-497B-B718-58F82A67CCDE}" type="parTrans" cxnId="{75F067EF-45F0-442B-A51D-48FC1BA511A7}">
      <dgm:prSet/>
      <dgm:spPr/>
      <dgm:t>
        <a:bodyPr/>
        <a:lstStyle/>
        <a:p>
          <a:endParaRPr lang="en-CA"/>
        </a:p>
      </dgm:t>
    </dgm:pt>
    <dgm:pt modelId="{4D5DCD19-5465-46CC-A7B0-E951EFA83382}" type="sibTrans" cxnId="{75F067EF-45F0-442B-A51D-48FC1BA511A7}">
      <dgm:prSet/>
      <dgm:spPr/>
      <dgm:t>
        <a:bodyPr/>
        <a:lstStyle/>
        <a:p>
          <a:endParaRPr lang="en-CA"/>
        </a:p>
      </dgm:t>
    </dgm:pt>
    <dgm:pt modelId="{D7FB607A-135D-4E2B-8A23-CA2FC5E17913}">
      <dgm:prSet phldrT="[Text]" custT="1"/>
      <dgm:spPr/>
      <dgm:t>
        <a:bodyPr/>
        <a:lstStyle/>
        <a:p>
          <a:pPr>
            <a:buClrTx/>
            <a:buSzTx/>
            <a:buFontTx/>
            <a:buNone/>
          </a:pPr>
          <a:r>
            <a:rPr lang="en-CA" sz="1200" dirty="0">
              <a:solidFill>
                <a:schemeClr val="dk1"/>
              </a:solidFill>
              <a:effectLst/>
              <a:latin typeface="Times New Roman" panose="02020603050405020304" pitchFamily="18" charset="0"/>
              <a:ea typeface="+mn-ea"/>
              <a:cs typeface="Times New Roman" panose="02020603050405020304" pitchFamily="18" charset="0"/>
            </a:rPr>
            <a:t>Age </a:t>
          </a:r>
          <a:r>
            <a:rPr lang="en-US" sz="1200" dirty="0">
              <a:latin typeface="Times New Roman" panose="02020603050405020304" pitchFamily="18" charset="0"/>
              <a:cs typeface="Times New Roman" panose="02020603050405020304" pitchFamily="18" charset="0"/>
            </a:rPr>
            <a:t>(numerical)</a:t>
          </a:r>
          <a:endParaRPr lang="en-CA" sz="1200" dirty="0">
            <a:latin typeface="Times New Roman" panose="02020603050405020304" pitchFamily="18" charset="0"/>
            <a:cs typeface="Times New Roman" panose="02020603050405020304" pitchFamily="18" charset="0"/>
          </a:endParaRPr>
        </a:p>
      </dgm:t>
    </dgm:pt>
    <dgm:pt modelId="{A6F16475-C13B-43C7-A74E-93F221F02EF5}" type="parTrans" cxnId="{48E6A00D-63BB-49A7-89FA-0D854B80311E}">
      <dgm:prSet/>
      <dgm:spPr/>
      <dgm:t>
        <a:bodyPr/>
        <a:lstStyle/>
        <a:p>
          <a:endParaRPr lang="en-CA" sz="1200">
            <a:latin typeface="Times New Roman" panose="02020603050405020304" pitchFamily="18" charset="0"/>
            <a:cs typeface="Times New Roman" panose="02020603050405020304" pitchFamily="18" charset="0"/>
          </a:endParaRPr>
        </a:p>
      </dgm:t>
    </dgm:pt>
    <dgm:pt modelId="{E4B73BC8-15B5-4B71-AE2F-35034574F351}" type="sibTrans" cxnId="{48E6A00D-63BB-49A7-89FA-0D854B80311E}">
      <dgm:prSet/>
      <dgm:spPr/>
      <dgm:t>
        <a:bodyPr/>
        <a:lstStyle/>
        <a:p>
          <a:endParaRPr lang="en-CA"/>
        </a:p>
      </dgm:t>
    </dgm:pt>
    <dgm:pt modelId="{20D13B78-9A24-469E-843C-3A8616957CF9}">
      <dgm:prSet phldrT="[Text]" custT="1"/>
      <dgm:spPr>
        <a:solidFill>
          <a:prstClr val="white">
            <a:alpha val="90000"/>
            <a:hueOff val="0"/>
            <a:satOff val="0"/>
            <a:lumOff val="0"/>
            <a:alphaOff val="0"/>
          </a:prstClr>
        </a:solidFill>
        <a:ln w="15875" cap="rnd" cmpd="sng" algn="ctr">
          <a:solidFill>
            <a:srgbClr val="D64A3B">
              <a:hueOff val="0"/>
              <a:satOff val="0"/>
              <a:lumOff val="0"/>
              <a:alphaOff val="0"/>
            </a:srgbClr>
          </a:solidFill>
          <a:prstDash val="solid"/>
        </a:ln>
        <a:effectLst/>
      </dgm:spPr>
      <dgm:t>
        <a:bodyPr spcFirstLastPara="0" vert="horz" wrap="square" lIns="22860" tIns="15240" rIns="22860" bIns="15240" numCol="1" spcCol="1270" anchor="ctr" anchorCtr="0"/>
        <a:lstStyle/>
        <a:p>
          <a:pPr marL="0" lvl="0" indent="0" algn="ctr" defTabSz="533400">
            <a:lnSpc>
              <a:spcPct val="90000"/>
            </a:lnSpc>
            <a:spcBef>
              <a:spcPct val="0"/>
            </a:spcBef>
            <a:spcAft>
              <a:spcPct val="35000"/>
            </a:spcAft>
            <a:buClrTx/>
            <a:buSzTx/>
            <a:buFontTx/>
            <a:buNone/>
          </a:pPr>
          <a:r>
            <a:rPr lang="en-CA" sz="1200" kern="1200" dirty="0">
              <a:solidFill>
                <a:prstClr val="black"/>
              </a:solidFill>
              <a:effectLst/>
              <a:latin typeface="Times New Roman" panose="02020603050405020304" pitchFamily="18" charset="0"/>
              <a:ea typeface="+mn-ea"/>
              <a:cs typeface="Times New Roman" panose="02020603050405020304" pitchFamily="18" charset="0"/>
            </a:rPr>
            <a:t>Job (categorical)</a:t>
          </a:r>
        </a:p>
      </dgm:t>
    </dgm:pt>
    <dgm:pt modelId="{B12FCB9F-97D7-48C1-9BFB-1ED692C2137A}" type="parTrans" cxnId="{1CED9E62-4BA6-4715-9268-DFBD2A0C7516}">
      <dgm:prSet/>
      <dgm:spPr/>
      <dgm:t>
        <a:bodyPr/>
        <a:lstStyle/>
        <a:p>
          <a:endParaRPr lang="en-CA" sz="1200">
            <a:latin typeface="Times New Roman" panose="02020603050405020304" pitchFamily="18" charset="0"/>
            <a:cs typeface="Times New Roman" panose="02020603050405020304" pitchFamily="18" charset="0"/>
          </a:endParaRPr>
        </a:p>
      </dgm:t>
    </dgm:pt>
    <dgm:pt modelId="{94AFBD2C-215B-4106-924D-E79BFF6B9B79}" type="sibTrans" cxnId="{1CED9E62-4BA6-4715-9268-DFBD2A0C7516}">
      <dgm:prSet/>
      <dgm:spPr/>
      <dgm:t>
        <a:bodyPr/>
        <a:lstStyle/>
        <a:p>
          <a:endParaRPr lang="en-CA"/>
        </a:p>
      </dgm:t>
    </dgm:pt>
    <dgm:pt modelId="{BE192686-D149-4FBD-B581-D1CF4ACFB03A}">
      <dgm:prSet phldrT="[Text]" custT="1"/>
      <dgm:spPr/>
      <dgm:t>
        <a:bodyPr/>
        <a:lstStyle/>
        <a:p>
          <a:r>
            <a:rPr lang="en-CA" altLang="zh-CN" sz="1200" u="sng" dirty="0">
              <a:latin typeface="Times New Roman" panose="02020603050405020304" pitchFamily="18" charset="0"/>
              <a:cs typeface="Times New Roman" panose="02020603050405020304" pitchFamily="18" charset="0"/>
            </a:rPr>
            <a:t>Economic  Information</a:t>
          </a:r>
          <a:endParaRPr lang="en-CA" sz="1200" dirty="0">
            <a:latin typeface="Times New Roman" panose="02020603050405020304" pitchFamily="18" charset="0"/>
            <a:cs typeface="Times New Roman" panose="02020603050405020304" pitchFamily="18" charset="0"/>
          </a:endParaRPr>
        </a:p>
      </dgm:t>
    </dgm:pt>
    <dgm:pt modelId="{A395F6E9-5DD9-4D1B-9E39-78AED89B1C41}" type="parTrans" cxnId="{6478DFF8-5F92-4A69-BD10-E5EBA319620C}">
      <dgm:prSet/>
      <dgm:spPr/>
      <dgm:t>
        <a:bodyPr/>
        <a:lstStyle/>
        <a:p>
          <a:endParaRPr lang="en-CA"/>
        </a:p>
      </dgm:t>
    </dgm:pt>
    <dgm:pt modelId="{087888C6-37DC-4E51-86C4-F0F64B8D24F8}" type="sibTrans" cxnId="{6478DFF8-5F92-4A69-BD10-E5EBA319620C}">
      <dgm:prSet/>
      <dgm:spPr/>
      <dgm:t>
        <a:bodyPr/>
        <a:lstStyle/>
        <a:p>
          <a:endParaRPr lang="en-CA"/>
        </a:p>
      </dgm:t>
    </dgm:pt>
    <dgm:pt modelId="{EA749527-D8C5-417B-94A0-46F594D5E7E2}">
      <dgm:prSet phldrT="[Text]" custT="1"/>
      <dgm:spPr/>
      <dgm:t>
        <a:bodyPr/>
        <a:lstStyle/>
        <a:p>
          <a:r>
            <a:rPr lang="en-US" sz="1200" dirty="0">
              <a:latin typeface="Times New Roman" panose="02020603050405020304" pitchFamily="18" charset="0"/>
              <a:cs typeface="Times New Roman" panose="02020603050405020304" pitchFamily="18" charset="0"/>
            </a:rPr>
            <a:t>Consumer price index (numerical)</a:t>
          </a:r>
          <a:endParaRPr lang="en-CA" sz="1200" dirty="0">
            <a:latin typeface="Times New Roman" panose="02020603050405020304" pitchFamily="18" charset="0"/>
            <a:cs typeface="Times New Roman" panose="02020603050405020304" pitchFamily="18" charset="0"/>
          </a:endParaRPr>
        </a:p>
      </dgm:t>
    </dgm:pt>
    <dgm:pt modelId="{CFE21D6B-6566-41FD-A7A0-B1258C0B4E1C}" type="parTrans" cxnId="{56837EF3-0C2A-494E-ACF4-B7658D3BAE2A}">
      <dgm:prSet/>
      <dgm:spPr/>
      <dgm:t>
        <a:bodyPr/>
        <a:lstStyle/>
        <a:p>
          <a:endParaRPr lang="en-CA" sz="1200">
            <a:latin typeface="Times New Roman" panose="02020603050405020304" pitchFamily="18" charset="0"/>
            <a:cs typeface="Times New Roman" panose="02020603050405020304" pitchFamily="18" charset="0"/>
          </a:endParaRPr>
        </a:p>
      </dgm:t>
    </dgm:pt>
    <dgm:pt modelId="{58C1F711-0118-4A1D-A7BB-31A52B72278E}" type="sibTrans" cxnId="{56837EF3-0C2A-494E-ACF4-B7658D3BAE2A}">
      <dgm:prSet/>
      <dgm:spPr/>
      <dgm:t>
        <a:bodyPr/>
        <a:lstStyle/>
        <a:p>
          <a:endParaRPr lang="en-CA"/>
        </a:p>
      </dgm:t>
    </dgm:pt>
    <dgm:pt modelId="{6D488463-C8B4-4E0A-9848-F67B6628BB44}">
      <dgm:prSet phldrT="[Text]" custT="1"/>
      <dgm:spPr/>
      <dgm:t>
        <a:bodyPr/>
        <a:lstStyle/>
        <a:p>
          <a:r>
            <a:rPr lang="en-CA" altLang="zh-CN" sz="1200" u="sng" dirty="0">
              <a:latin typeface="Times New Roman" panose="02020603050405020304" pitchFamily="18" charset="0"/>
              <a:cs typeface="Times New Roman" panose="02020603050405020304" pitchFamily="18" charset="0"/>
            </a:rPr>
            <a:t>Marketing  Information</a:t>
          </a:r>
          <a:endParaRPr lang="en-CA" sz="1200" dirty="0">
            <a:latin typeface="Times New Roman" panose="02020603050405020304" pitchFamily="18" charset="0"/>
            <a:cs typeface="Times New Roman" panose="02020603050405020304" pitchFamily="18" charset="0"/>
          </a:endParaRPr>
        </a:p>
      </dgm:t>
    </dgm:pt>
    <dgm:pt modelId="{8CAB48A2-D2C7-4BE3-AE25-5A3AB54A0485}" type="parTrans" cxnId="{2DA131DE-3107-4813-B2FD-2CC6FFC3DFEE}">
      <dgm:prSet/>
      <dgm:spPr/>
      <dgm:t>
        <a:bodyPr/>
        <a:lstStyle/>
        <a:p>
          <a:endParaRPr lang="en-CA"/>
        </a:p>
      </dgm:t>
    </dgm:pt>
    <dgm:pt modelId="{CEE0BC95-D078-4A9B-8B0A-C5EB318B0DC3}" type="sibTrans" cxnId="{2DA131DE-3107-4813-B2FD-2CC6FFC3DFEE}">
      <dgm:prSet/>
      <dgm:spPr/>
      <dgm:t>
        <a:bodyPr/>
        <a:lstStyle/>
        <a:p>
          <a:endParaRPr lang="en-CA"/>
        </a:p>
      </dgm:t>
    </dgm:pt>
    <dgm:pt modelId="{15B27671-B635-490A-855A-FA9D782D9285}">
      <dgm:prSet phldrT="[Text]" custT="1"/>
      <dgm:spPr>
        <a:solidFill>
          <a:prstClr val="white">
            <a:alpha val="90000"/>
            <a:hueOff val="0"/>
            <a:satOff val="0"/>
            <a:lumOff val="0"/>
            <a:alphaOff val="0"/>
          </a:prstClr>
        </a:solidFill>
        <a:ln w="15875" cap="rnd" cmpd="sng" algn="ctr">
          <a:solidFill>
            <a:srgbClr val="D64A3B">
              <a:hueOff val="0"/>
              <a:satOff val="0"/>
              <a:lumOff val="0"/>
              <a:alphaOff val="0"/>
            </a:srgbClr>
          </a:solidFill>
          <a:prstDash val="solid"/>
        </a:ln>
        <a:effectLst/>
      </dgm:spPr>
      <dgm:t>
        <a:bodyPr spcFirstLastPara="0" vert="horz" wrap="square" lIns="22860" tIns="15240" rIns="22860" bIns="15240" numCol="1" spcCol="1270" anchor="ctr" anchorCtr="0"/>
        <a:lstStyle/>
        <a:p>
          <a:pPr marL="0" lvl="0" indent="0" algn="ctr" defTabSz="533400">
            <a:lnSpc>
              <a:spcPct val="90000"/>
            </a:lnSpc>
            <a:spcBef>
              <a:spcPct val="0"/>
            </a:spcBef>
            <a:spcAft>
              <a:spcPct val="35000"/>
            </a:spcAft>
            <a:buClrTx/>
            <a:buSzTx/>
            <a:buFontTx/>
            <a:buNone/>
          </a:pPr>
          <a:r>
            <a:rPr lang="en-CA" sz="1200" kern="1200" dirty="0">
              <a:solidFill>
                <a:prstClr val="black"/>
              </a:solidFill>
              <a:effectLst/>
              <a:latin typeface="Times New Roman" panose="02020603050405020304" pitchFamily="18" charset="0"/>
              <a:ea typeface="+mn-ea"/>
              <a:cs typeface="Times New Roman" panose="02020603050405020304" pitchFamily="18" charset="0"/>
            </a:rPr>
            <a:t>Communication method </a:t>
          </a:r>
          <a:r>
            <a:rPr lang="en-US" sz="1200" kern="1200" dirty="0">
              <a:latin typeface="Times New Roman" panose="02020603050405020304" pitchFamily="18" charset="0"/>
              <a:cs typeface="Times New Roman" panose="02020603050405020304" pitchFamily="18" charset="0"/>
            </a:rPr>
            <a:t>(categorical)</a:t>
          </a:r>
          <a:endParaRPr lang="en-CA" sz="1200" kern="1200" dirty="0">
            <a:solidFill>
              <a:prstClr val="black"/>
            </a:solidFill>
            <a:effectLst/>
            <a:latin typeface="Times New Roman" panose="02020603050405020304" pitchFamily="18" charset="0"/>
            <a:ea typeface="+mn-ea"/>
            <a:cs typeface="Times New Roman" panose="02020603050405020304" pitchFamily="18" charset="0"/>
          </a:endParaRPr>
        </a:p>
      </dgm:t>
    </dgm:pt>
    <dgm:pt modelId="{07818A49-B677-49EF-8C5A-EAC0129AE0DC}" type="parTrans" cxnId="{0FACD602-660F-42DE-B9BC-C6FE4D555222}">
      <dgm:prSet/>
      <dgm:spPr/>
      <dgm:t>
        <a:bodyPr/>
        <a:lstStyle/>
        <a:p>
          <a:endParaRPr lang="en-CA" sz="1200">
            <a:latin typeface="Times New Roman" panose="02020603050405020304" pitchFamily="18" charset="0"/>
            <a:cs typeface="Times New Roman" panose="02020603050405020304" pitchFamily="18" charset="0"/>
          </a:endParaRPr>
        </a:p>
      </dgm:t>
    </dgm:pt>
    <dgm:pt modelId="{3FDFE1B4-786A-403B-B773-3DB1A2391964}" type="sibTrans" cxnId="{0FACD602-660F-42DE-B9BC-C6FE4D555222}">
      <dgm:prSet/>
      <dgm:spPr/>
      <dgm:t>
        <a:bodyPr/>
        <a:lstStyle/>
        <a:p>
          <a:endParaRPr lang="en-CA"/>
        </a:p>
      </dgm:t>
    </dgm:pt>
    <dgm:pt modelId="{FF60A1D9-CDD4-4F49-8488-D97FD93DFFC0}">
      <dgm:prSet phldrT="[Text]" custT="1"/>
      <dgm:spPr/>
      <dgm:t>
        <a:bodyPr/>
        <a:lstStyle/>
        <a:p>
          <a:pPr>
            <a:buClrTx/>
            <a:buSzTx/>
            <a:buFontTx/>
            <a:buNone/>
          </a:pPr>
          <a:r>
            <a:rPr lang="en-CA" sz="1200" dirty="0" err="1">
              <a:solidFill>
                <a:schemeClr val="dk1"/>
              </a:solidFill>
              <a:effectLst/>
              <a:latin typeface="Times New Roman" panose="02020603050405020304" pitchFamily="18" charset="0"/>
              <a:ea typeface="+mn-ea"/>
              <a:cs typeface="Times New Roman" panose="02020603050405020304" pitchFamily="18" charset="0"/>
            </a:rPr>
            <a:t>Pdays</a:t>
          </a:r>
          <a:r>
            <a:rPr lang="en-CA" sz="1200" dirty="0">
              <a:solidFill>
                <a:schemeClr val="dk1"/>
              </a:solidFill>
              <a:effectLst/>
              <a:latin typeface="Times New Roman" panose="02020603050405020304" pitchFamily="18" charset="0"/>
              <a:ea typeface="+mn-ea"/>
              <a:cs typeface="Times New Roman" panose="02020603050405020304" pitchFamily="18" charset="0"/>
            </a:rPr>
            <a:t>: days passed when client contacted from last campaign </a:t>
          </a:r>
          <a:r>
            <a:rPr lang="en-US" sz="1200" dirty="0">
              <a:latin typeface="Times New Roman" panose="02020603050405020304" pitchFamily="18" charset="0"/>
              <a:cs typeface="Times New Roman" panose="02020603050405020304" pitchFamily="18" charset="0"/>
            </a:rPr>
            <a:t>(numerical)</a:t>
          </a:r>
          <a:endParaRPr lang="en-CA" sz="1200" dirty="0">
            <a:latin typeface="Times New Roman" panose="02020603050405020304" pitchFamily="18" charset="0"/>
            <a:cs typeface="Times New Roman" panose="02020603050405020304" pitchFamily="18" charset="0"/>
          </a:endParaRPr>
        </a:p>
      </dgm:t>
    </dgm:pt>
    <dgm:pt modelId="{67C8BF9C-E67E-4454-8B57-44CBF0101CD2}" type="parTrans" cxnId="{8F02AEF9-1161-494D-B194-2671151678B8}">
      <dgm:prSet/>
      <dgm:spPr/>
      <dgm:t>
        <a:bodyPr/>
        <a:lstStyle/>
        <a:p>
          <a:endParaRPr lang="en-CA" sz="1200">
            <a:latin typeface="Times New Roman" panose="02020603050405020304" pitchFamily="18" charset="0"/>
            <a:cs typeface="Times New Roman" panose="02020603050405020304" pitchFamily="18" charset="0"/>
          </a:endParaRPr>
        </a:p>
      </dgm:t>
    </dgm:pt>
    <dgm:pt modelId="{752DC430-6A71-4C90-88C2-8A6DB2DB5CDA}" type="sibTrans" cxnId="{8F02AEF9-1161-494D-B194-2671151678B8}">
      <dgm:prSet/>
      <dgm:spPr/>
      <dgm:t>
        <a:bodyPr/>
        <a:lstStyle/>
        <a:p>
          <a:endParaRPr lang="en-CA"/>
        </a:p>
      </dgm:t>
    </dgm:pt>
    <dgm:pt modelId="{E74F0038-A39E-4F4F-8639-443E1A13A043}">
      <dgm:prSet phldrT="[Text]" custT="1"/>
      <dgm:spPr>
        <a:solidFill>
          <a:prstClr val="white">
            <a:alpha val="90000"/>
            <a:hueOff val="0"/>
            <a:satOff val="0"/>
            <a:lumOff val="0"/>
            <a:alphaOff val="0"/>
          </a:prstClr>
        </a:solidFill>
        <a:ln w="15875" cap="rnd" cmpd="sng" algn="ctr">
          <a:solidFill>
            <a:srgbClr val="D64A3B">
              <a:hueOff val="0"/>
              <a:satOff val="0"/>
              <a:lumOff val="0"/>
              <a:alphaOff val="0"/>
            </a:srgbClr>
          </a:solidFill>
          <a:prstDash val="solid"/>
        </a:ln>
        <a:effectLst/>
      </dgm:spPr>
      <dgm:t>
        <a:bodyPr spcFirstLastPara="0" vert="horz" wrap="square" lIns="22860" tIns="15240" rIns="22860" bIns="15240" numCol="1" spcCol="1270" anchor="ctr" anchorCtr="0"/>
        <a:lstStyle/>
        <a:p>
          <a:r>
            <a:rPr lang="en-CA" altLang="zh-CN" sz="1200" kern="1200" dirty="0">
              <a:solidFill>
                <a:prstClr val="black"/>
              </a:solidFill>
              <a:effectLst/>
              <a:latin typeface="Times New Roman" panose="02020603050405020304" pitchFamily="18" charset="0"/>
              <a:ea typeface="+mn-ea"/>
              <a:cs typeface="Times New Roman" panose="02020603050405020304" pitchFamily="18" charset="0"/>
            </a:rPr>
            <a:t>Marital</a:t>
          </a:r>
          <a:r>
            <a:rPr lang="en-CA" altLang="zh-CN" sz="1200" kern="1200" dirty="0">
              <a:latin typeface="Times New Roman" panose="02020603050405020304" pitchFamily="18" charset="0"/>
              <a:cs typeface="Times New Roman" panose="02020603050405020304" pitchFamily="18" charset="0"/>
            </a:rPr>
            <a:t> status (categorical)</a:t>
          </a:r>
          <a:endParaRPr lang="en-CA" sz="1200" kern="1200" dirty="0">
            <a:latin typeface="Times New Roman" panose="02020603050405020304" pitchFamily="18" charset="0"/>
            <a:cs typeface="Times New Roman" panose="02020603050405020304" pitchFamily="18" charset="0"/>
          </a:endParaRPr>
        </a:p>
      </dgm:t>
    </dgm:pt>
    <dgm:pt modelId="{031E3F4B-1457-4C16-9066-AE117ACC9C7A}" type="parTrans" cxnId="{12AA4AF9-E7C8-4EAC-BD7B-21D7E569404B}">
      <dgm:prSet/>
      <dgm:spPr/>
      <dgm:t>
        <a:bodyPr/>
        <a:lstStyle/>
        <a:p>
          <a:endParaRPr lang="en-CA" sz="1200">
            <a:latin typeface="Times New Roman" panose="02020603050405020304" pitchFamily="18" charset="0"/>
            <a:cs typeface="Times New Roman" panose="02020603050405020304" pitchFamily="18" charset="0"/>
          </a:endParaRPr>
        </a:p>
      </dgm:t>
    </dgm:pt>
    <dgm:pt modelId="{D716E10A-8B38-4CFA-9890-6E80E3D7BF10}" type="sibTrans" cxnId="{12AA4AF9-E7C8-4EAC-BD7B-21D7E569404B}">
      <dgm:prSet/>
      <dgm:spPr/>
      <dgm:t>
        <a:bodyPr/>
        <a:lstStyle/>
        <a:p>
          <a:endParaRPr lang="en-CA"/>
        </a:p>
      </dgm:t>
    </dgm:pt>
    <dgm:pt modelId="{FF6490C3-406E-4F29-84B5-F642287C07D8}">
      <dgm:prSet phldrT="[Text]" custT="1"/>
      <dgm:spPr/>
      <dgm:t>
        <a:bodyPr/>
        <a:lstStyle/>
        <a:p>
          <a:r>
            <a:rPr lang="en-CA" altLang="zh-CN" sz="1200" kern="1200" dirty="0">
              <a:latin typeface="Times New Roman" panose="02020603050405020304" pitchFamily="18" charset="0"/>
              <a:cs typeface="Times New Roman" panose="02020603050405020304" pitchFamily="18" charset="0"/>
            </a:rPr>
            <a:t>Educational</a:t>
          </a:r>
        </a:p>
        <a:p>
          <a:r>
            <a:rPr lang="en-CA" altLang="zh-CN" sz="1200" kern="1200" dirty="0">
              <a:solidFill>
                <a:prstClr val="black">
                  <a:hueOff val="0"/>
                  <a:satOff val="0"/>
                  <a:lumOff val="0"/>
                  <a:alphaOff val="0"/>
                </a:prstClr>
              </a:solidFill>
              <a:latin typeface="Times New Roman" panose="02020603050405020304" pitchFamily="18" charset="0"/>
              <a:ea typeface="华文楷体" panose="02010600040101010101" pitchFamily="2" charset="-122"/>
              <a:cs typeface="Times New Roman" panose="02020603050405020304" pitchFamily="18" charset="0"/>
            </a:rPr>
            <a:t>(categorical)</a:t>
          </a:r>
          <a:endParaRPr lang="en-CA" sz="1200" kern="1200" dirty="0">
            <a:solidFill>
              <a:prstClr val="black">
                <a:hueOff val="0"/>
                <a:satOff val="0"/>
                <a:lumOff val="0"/>
                <a:alphaOff val="0"/>
              </a:prstClr>
            </a:solidFill>
            <a:latin typeface="Times New Roman" panose="02020603050405020304" pitchFamily="18" charset="0"/>
            <a:ea typeface="华文楷体" panose="02010600040101010101" pitchFamily="2" charset="-122"/>
            <a:cs typeface="Times New Roman" panose="02020603050405020304" pitchFamily="18" charset="0"/>
          </a:endParaRPr>
        </a:p>
      </dgm:t>
    </dgm:pt>
    <dgm:pt modelId="{E327FBF8-AC0E-4427-8099-49AB0428D5E9}" type="parTrans" cxnId="{C68EB1B3-FD4C-4C92-8861-23730AC12E57}">
      <dgm:prSet/>
      <dgm:spPr/>
      <dgm:t>
        <a:bodyPr/>
        <a:lstStyle/>
        <a:p>
          <a:endParaRPr lang="en-CA" sz="1200">
            <a:latin typeface="Times New Roman" panose="02020603050405020304" pitchFamily="18" charset="0"/>
            <a:cs typeface="Times New Roman" panose="02020603050405020304" pitchFamily="18" charset="0"/>
          </a:endParaRPr>
        </a:p>
      </dgm:t>
    </dgm:pt>
    <dgm:pt modelId="{9F268A92-22FF-4347-B79E-4A3097F1DA04}" type="sibTrans" cxnId="{C68EB1B3-FD4C-4C92-8861-23730AC12E57}">
      <dgm:prSet/>
      <dgm:spPr/>
      <dgm:t>
        <a:bodyPr/>
        <a:lstStyle/>
        <a:p>
          <a:endParaRPr lang="en-CA"/>
        </a:p>
      </dgm:t>
    </dgm:pt>
    <dgm:pt modelId="{F7D82601-A59B-42CC-AEB4-7FF2A2638434}">
      <dgm:prSet phldrT="[Text]" custT="1"/>
      <dgm:spPr>
        <a:solidFill>
          <a:prstClr val="white">
            <a:alpha val="90000"/>
            <a:hueOff val="0"/>
            <a:satOff val="0"/>
            <a:lumOff val="0"/>
            <a:alphaOff val="0"/>
          </a:prstClr>
        </a:solidFill>
        <a:ln w="15875" cap="rnd" cmpd="sng" algn="ctr">
          <a:solidFill>
            <a:srgbClr val="D64A3B">
              <a:hueOff val="0"/>
              <a:satOff val="0"/>
              <a:lumOff val="0"/>
              <a:alphaOff val="0"/>
            </a:srgbClr>
          </a:solidFill>
          <a:prstDash val="solid"/>
        </a:ln>
        <a:effectLst/>
      </dgm:spPr>
      <dgm:t>
        <a:bodyPr spcFirstLastPara="0" vert="horz" wrap="square" lIns="22860" tIns="15240" rIns="22860" bIns="15240" numCol="1" spcCol="1270" anchor="ctr" anchorCtr="0"/>
        <a:lstStyle/>
        <a:p>
          <a:r>
            <a:rPr lang="en-US" sz="1200" kern="1200" dirty="0">
              <a:solidFill>
                <a:prstClr val="black"/>
              </a:solidFill>
              <a:effectLst/>
              <a:latin typeface="Times New Roman" panose="02020603050405020304" pitchFamily="18" charset="0"/>
              <a:ea typeface="华文楷体" panose="02010600040101010101" pitchFamily="2" charset="-122"/>
              <a:cs typeface="Times New Roman" panose="02020603050405020304" pitchFamily="18" charset="0"/>
            </a:rPr>
            <a:t>Default</a:t>
          </a:r>
          <a:r>
            <a:rPr lang="en-US" sz="1200" kern="1200" dirty="0">
              <a:latin typeface="Times New Roman" panose="02020603050405020304" pitchFamily="18" charset="0"/>
              <a:cs typeface="Times New Roman" panose="02020603050405020304" pitchFamily="18" charset="0"/>
            </a:rPr>
            <a:t> (categorical)</a:t>
          </a:r>
          <a:endParaRPr lang="en-CA" sz="1200" kern="1200" dirty="0">
            <a:latin typeface="Times New Roman" panose="02020603050405020304" pitchFamily="18" charset="0"/>
            <a:cs typeface="Times New Roman" panose="02020603050405020304" pitchFamily="18" charset="0"/>
          </a:endParaRPr>
        </a:p>
      </dgm:t>
    </dgm:pt>
    <dgm:pt modelId="{F9B68A2A-5C95-45A3-B540-4D6743624E6C}" type="parTrans" cxnId="{820F08C4-95DB-4340-8C88-9CF69B6E0802}">
      <dgm:prSet/>
      <dgm:spPr/>
      <dgm:t>
        <a:bodyPr/>
        <a:lstStyle/>
        <a:p>
          <a:endParaRPr lang="en-CA" sz="1200">
            <a:latin typeface="Times New Roman" panose="02020603050405020304" pitchFamily="18" charset="0"/>
            <a:cs typeface="Times New Roman" panose="02020603050405020304" pitchFamily="18" charset="0"/>
          </a:endParaRPr>
        </a:p>
      </dgm:t>
    </dgm:pt>
    <dgm:pt modelId="{20CB5F95-2DD7-45F7-AF83-F35138242EB5}" type="sibTrans" cxnId="{820F08C4-95DB-4340-8C88-9CF69B6E0802}">
      <dgm:prSet/>
      <dgm:spPr/>
      <dgm:t>
        <a:bodyPr/>
        <a:lstStyle/>
        <a:p>
          <a:endParaRPr lang="en-CA"/>
        </a:p>
      </dgm:t>
    </dgm:pt>
    <dgm:pt modelId="{C23C84CD-9AC9-4155-9592-E90848EA2C85}">
      <dgm:prSet phldrT="[Text]" custT="1"/>
      <dgm:spPr/>
      <dgm:t>
        <a:bodyPr/>
        <a:lstStyle/>
        <a:p>
          <a:r>
            <a:rPr lang="en-US" sz="1200" dirty="0">
              <a:latin typeface="Times New Roman" panose="02020603050405020304" pitchFamily="18" charset="0"/>
              <a:cs typeface="Times New Roman" panose="02020603050405020304" pitchFamily="18" charset="0"/>
            </a:rPr>
            <a:t>Consumer confidence index (numerical)</a:t>
          </a:r>
          <a:endParaRPr lang="en-CA" sz="1200" dirty="0">
            <a:latin typeface="Times New Roman" panose="02020603050405020304" pitchFamily="18" charset="0"/>
            <a:cs typeface="Times New Roman" panose="02020603050405020304" pitchFamily="18" charset="0"/>
          </a:endParaRPr>
        </a:p>
      </dgm:t>
    </dgm:pt>
    <dgm:pt modelId="{6E0B4C5C-606C-4470-8333-8231A86FA8C3}" type="parTrans" cxnId="{008573DD-9648-43C6-A522-FE8F07AC9EAE}">
      <dgm:prSet/>
      <dgm:spPr/>
      <dgm:t>
        <a:bodyPr/>
        <a:lstStyle/>
        <a:p>
          <a:endParaRPr lang="en-CA" sz="1200">
            <a:latin typeface="Times New Roman" panose="02020603050405020304" pitchFamily="18" charset="0"/>
            <a:cs typeface="Times New Roman" panose="02020603050405020304" pitchFamily="18" charset="0"/>
          </a:endParaRPr>
        </a:p>
      </dgm:t>
    </dgm:pt>
    <dgm:pt modelId="{51BCB558-73E9-4A74-BE91-B192FAB75946}" type="sibTrans" cxnId="{008573DD-9648-43C6-A522-FE8F07AC9EAE}">
      <dgm:prSet/>
      <dgm:spPr/>
      <dgm:t>
        <a:bodyPr/>
        <a:lstStyle/>
        <a:p>
          <a:endParaRPr lang="en-CA"/>
        </a:p>
      </dgm:t>
    </dgm:pt>
    <dgm:pt modelId="{BD8D8BC4-BE39-427E-A587-5AD51046B093}">
      <dgm:prSet phldrT="[Text]" custT="1"/>
      <dgm:spPr/>
      <dgm:t>
        <a:bodyPr/>
        <a:lstStyle/>
        <a:p>
          <a:r>
            <a:rPr lang="en-US" sz="1200" dirty="0">
              <a:latin typeface="Times New Roman" panose="02020603050405020304" pitchFamily="18" charset="0"/>
              <a:cs typeface="Times New Roman" panose="02020603050405020304" pitchFamily="18" charset="0"/>
            </a:rPr>
            <a:t>Euribor 3month rate (numerical)</a:t>
          </a:r>
          <a:endParaRPr lang="en-CA" sz="1200" dirty="0">
            <a:latin typeface="Times New Roman" panose="02020603050405020304" pitchFamily="18" charset="0"/>
            <a:cs typeface="Times New Roman" panose="02020603050405020304" pitchFamily="18" charset="0"/>
          </a:endParaRPr>
        </a:p>
      </dgm:t>
    </dgm:pt>
    <dgm:pt modelId="{8FFC950D-5AB2-4FBA-8B9C-989C8B85F668}" type="parTrans" cxnId="{5E5C632D-9538-499F-9F28-CC414A91C28D}">
      <dgm:prSet/>
      <dgm:spPr/>
      <dgm:t>
        <a:bodyPr/>
        <a:lstStyle/>
        <a:p>
          <a:endParaRPr lang="en-CA" sz="1200">
            <a:latin typeface="Times New Roman" panose="02020603050405020304" pitchFamily="18" charset="0"/>
            <a:cs typeface="Times New Roman" panose="02020603050405020304" pitchFamily="18" charset="0"/>
          </a:endParaRPr>
        </a:p>
      </dgm:t>
    </dgm:pt>
    <dgm:pt modelId="{F2D3D0EA-32DD-4A86-9453-4656776B160B}" type="sibTrans" cxnId="{5E5C632D-9538-499F-9F28-CC414A91C28D}">
      <dgm:prSet/>
      <dgm:spPr/>
      <dgm:t>
        <a:bodyPr/>
        <a:lstStyle/>
        <a:p>
          <a:endParaRPr lang="en-CA"/>
        </a:p>
      </dgm:t>
    </dgm:pt>
    <dgm:pt modelId="{B0208AAE-1CF8-4A39-92EA-3798F8395014}">
      <dgm:prSet phldrT="[Text]" custT="1"/>
      <dgm:spPr/>
      <dgm:t>
        <a:bodyPr/>
        <a:lstStyle/>
        <a:p>
          <a:r>
            <a:rPr lang="en-US" sz="1200" dirty="0">
              <a:latin typeface="Times New Roman" panose="02020603050405020304" pitchFamily="18" charset="0"/>
              <a:cs typeface="Times New Roman" panose="02020603050405020304" pitchFamily="18" charset="0"/>
            </a:rPr>
            <a:t>Num of employed (numerical)</a:t>
          </a:r>
          <a:endParaRPr lang="en-CA" sz="1200" dirty="0">
            <a:latin typeface="Times New Roman" panose="02020603050405020304" pitchFamily="18" charset="0"/>
            <a:cs typeface="Times New Roman" panose="02020603050405020304" pitchFamily="18" charset="0"/>
          </a:endParaRPr>
        </a:p>
      </dgm:t>
    </dgm:pt>
    <dgm:pt modelId="{6ABE6C82-1329-4486-A8D3-F19EE87F9E6B}" type="parTrans" cxnId="{7E17CB4C-9F8C-4B9F-80B8-9F77B6694AAB}">
      <dgm:prSet/>
      <dgm:spPr/>
      <dgm:t>
        <a:bodyPr/>
        <a:lstStyle/>
        <a:p>
          <a:endParaRPr lang="en-CA" sz="1200">
            <a:latin typeface="Times New Roman" panose="02020603050405020304" pitchFamily="18" charset="0"/>
            <a:cs typeface="Times New Roman" panose="02020603050405020304" pitchFamily="18" charset="0"/>
          </a:endParaRPr>
        </a:p>
      </dgm:t>
    </dgm:pt>
    <dgm:pt modelId="{93B638E3-4B3A-436B-974C-E61AB5126045}" type="sibTrans" cxnId="{7E17CB4C-9F8C-4B9F-80B8-9F77B6694AAB}">
      <dgm:prSet/>
      <dgm:spPr/>
      <dgm:t>
        <a:bodyPr/>
        <a:lstStyle/>
        <a:p>
          <a:endParaRPr lang="en-CA"/>
        </a:p>
      </dgm:t>
    </dgm:pt>
    <dgm:pt modelId="{EE97C458-1253-4068-B5F9-04715789D22C}">
      <dgm:prSet phldrT="[Text]" custT="1"/>
      <dgm:spPr/>
      <dgm:t>
        <a:bodyPr/>
        <a:lstStyle/>
        <a:p>
          <a:r>
            <a:rPr lang="en-US" sz="1200" dirty="0" err="1">
              <a:latin typeface="Times New Roman" panose="02020603050405020304" pitchFamily="18" charset="0"/>
              <a:cs typeface="Times New Roman" panose="02020603050405020304" pitchFamily="18" charset="0"/>
            </a:rPr>
            <a:t>Poutcome</a:t>
          </a:r>
          <a:r>
            <a:rPr lang="en-US" sz="1200" dirty="0">
              <a:latin typeface="Times New Roman" panose="02020603050405020304" pitchFamily="18" charset="0"/>
              <a:cs typeface="Times New Roman" panose="02020603050405020304" pitchFamily="18" charset="0"/>
            </a:rPr>
            <a:t> (categorical)</a:t>
          </a:r>
          <a:endParaRPr lang="en-CA" sz="1200" dirty="0">
            <a:latin typeface="Times New Roman" panose="02020603050405020304" pitchFamily="18" charset="0"/>
            <a:cs typeface="Times New Roman" panose="02020603050405020304" pitchFamily="18" charset="0"/>
          </a:endParaRPr>
        </a:p>
      </dgm:t>
    </dgm:pt>
    <dgm:pt modelId="{69BF0153-2A3C-43CC-946C-E88378B73104}" type="parTrans" cxnId="{51EC9881-83D1-49E8-8282-FF02CB66E3EB}">
      <dgm:prSet/>
      <dgm:spPr/>
      <dgm:t>
        <a:bodyPr/>
        <a:lstStyle/>
        <a:p>
          <a:endParaRPr lang="en-CA" sz="1200">
            <a:latin typeface="Times New Roman" panose="02020603050405020304" pitchFamily="18" charset="0"/>
            <a:cs typeface="Times New Roman" panose="02020603050405020304" pitchFamily="18" charset="0"/>
          </a:endParaRPr>
        </a:p>
      </dgm:t>
    </dgm:pt>
    <dgm:pt modelId="{6316973C-E5CD-4DB3-9BA0-667259877500}" type="sibTrans" cxnId="{51EC9881-83D1-49E8-8282-FF02CB66E3EB}">
      <dgm:prSet/>
      <dgm:spPr/>
      <dgm:t>
        <a:bodyPr/>
        <a:lstStyle/>
        <a:p>
          <a:endParaRPr lang="en-CA"/>
        </a:p>
      </dgm:t>
    </dgm:pt>
    <dgm:pt modelId="{A066A58E-75F0-4477-A377-99C28E953CD2}">
      <dgm:prSet phldrT="[Text]" custT="1"/>
      <dgm:spPr/>
      <dgm:t>
        <a:bodyPr/>
        <a:lstStyle/>
        <a:p>
          <a:r>
            <a:rPr lang="en-CA" sz="1200" kern="1200" dirty="0">
              <a:latin typeface="Times New Roman" panose="02020603050405020304" pitchFamily="18" charset="0"/>
              <a:cs typeface="Times New Roman" panose="02020603050405020304" pitchFamily="18" charset="0"/>
            </a:rPr>
            <a:t>Campaign: contact perform during campaign </a:t>
          </a:r>
          <a:r>
            <a:rPr lang="en-US" sz="1200" kern="1200" dirty="0">
              <a:latin typeface="Times New Roman" panose="02020603050405020304" pitchFamily="18" charset="0"/>
              <a:cs typeface="Times New Roman" panose="02020603050405020304" pitchFamily="18" charset="0"/>
            </a:rPr>
            <a:t>(numerical)</a:t>
          </a:r>
          <a:endParaRPr lang="en-CA" sz="1200" kern="1200" dirty="0">
            <a:solidFill>
              <a:prstClr val="black"/>
            </a:solidFill>
            <a:effectLst/>
            <a:latin typeface="Times New Roman" panose="02020603050405020304" pitchFamily="18" charset="0"/>
            <a:ea typeface="+mn-ea"/>
            <a:cs typeface="Times New Roman" panose="02020603050405020304" pitchFamily="18" charset="0"/>
          </a:endParaRPr>
        </a:p>
      </dgm:t>
    </dgm:pt>
    <dgm:pt modelId="{8ECF158F-0500-4881-A17E-088DCC684F14}" type="parTrans" cxnId="{BE032863-AA1A-45A3-93DF-843C35B4B13F}">
      <dgm:prSet/>
      <dgm:spPr/>
      <dgm:t>
        <a:bodyPr/>
        <a:lstStyle/>
        <a:p>
          <a:endParaRPr lang="en-CA" sz="1200">
            <a:latin typeface="Times New Roman" panose="02020603050405020304" pitchFamily="18" charset="0"/>
            <a:cs typeface="Times New Roman" panose="02020603050405020304" pitchFamily="18" charset="0"/>
          </a:endParaRPr>
        </a:p>
      </dgm:t>
    </dgm:pt>
    <dgm:pt modelId="{4CDF98CF-3E33-4E4C-9338-70BE0F076E5B}" type="sibTrans" cxnId="{BE032863-AA1A-45A3-93DF-843C35B4B13F}">
      <dgm:prSet/>
      <dgm:spPr/>
      <dgm:t>
        <a:bodyPr/>
        <a:lstStyle/>
        <a:p>
          <a:endParaRPr lang="en-CA"/>
        </a:p>
      </dgm:t>
    </dgm:pt>
    <dgm:pt modelId="{BBD9AC4F-F2E9-4B25-9FE9-9ABC563FA2F5}">
      <dgm:prSet phldrT="[Text]" custT="1"/>
      <dgm:spPr/>
      <dgm:t>
        <a:bodyPr/>
        <a:lstStyle/>
        <a:p>
          <a:r>
            <a:rPr lang="en-CA" sz="1200" kern="1200" dirty="0">
              <a:solidFill>
                <a:prstClr val="black"/>
              </a:solidFill>
              <a:effectLst/>
              <a:latin typeface="Times New Roman" panose="02020603050405020304" pitchFamily="18" charset="0"/>
              <a:ea typeface="+mn-ea"/>
              <a:cs typeface="Times New Roman" panose="02020603050405020304" pitchFamily="18" charset="0"/>
            </a:rPr>
            <a:t>Contact</a:t>
          </a:r>
          <a:r>
            <a:rPr lang="en-CA" sz="1200" kern="1200" dirty="0">
              <a:solidFill>
                <a:schemeClr val="dk1"/>
              </a:solidFill>
              <a:effectLst/>
              <a:latin typeface="Times New Roman" panose="02020603050405020304" pitchFamily="18" charset="0"/>
              <a:ea typeface="+mn-ea"/>
              <a:cs typeface="Times New Roman" panose="02020603050405020304" pitchFamily="18" charset="0"/>
            </a:rPr>
            <a:t> Month </a:t>
          </a:r>
          <a:r>
            <a:rPr lang="en-US" sz="1200" kern="1200" dirty="0">
              <a:latin typeface="Times New Roman" panose="02020603050405020304" pitchFamily="18" charset="0"/>
              <a:cs typeface="Times New Roman" panose="02020603050405020304" pitchFamily="18" charset="0"/>
            </a:rPr>
            <a:t>(categorical)</a:t>
          </a:r>
          <a:endParaRPr lang="en-CA" sz="1200" kern="1200" dirty="0">
            <a:latin typeface="Times New Roman" panose="02020603050405020304" pitchFamily="18" charset="0"/>
            <a:cs typeface="Times New Roman" panose="02020603050405020304" pitchFamily="18" charset="0"/>
          </a:endParaRPr>
        </a:p>
      </dgm:t>
    </dgm:pt>
    <dgm:pt modelId="{AB8B1343-7821-46DA-B7C4-214B9378F521}" type="parTrans" cxnId="{A95EBB08-EF84-4660-B751-5D6CCE11BE9A}">
      <dgm:prSet/>
      <dgm:spPr/>
      <dgm:t>
        <a:bodyPr/>
        <a:lstStyle/>
        <a:p>
          <a:endParaRPr lang="en-CA" sz="1200">
            <a:latin typeface="Times New Roman" panose="02020603050405020304" pitchFamily="18" charset="0"/>
            <a:cs typeface="Times New Roman" panose="02020603050405020304" pitchFamily="18" charset="0"/>
          </a:endParaRPr>
        </a:p>
      </dgm:t>
    </dgm:pt>
    <dgm:pt modelId="{8B0800BD-9FA0-4FF2-AA74-135DDEABB4D4}" type="sibTrans" cxnId="{A95EBB08-EF84-4660-B751-5D6CCE11BE9A}">
      <dgm:prSet/>
      <dgm:spPr/>
      <dgm:t>
        <a:bodyPr/>
        <a:lstStyle/>
        <a:p>
          <a:endParaRPr lang="en-CA"/>
        </a:p>
      </dgm:t>
    </dgm:pt>
    <dgm:pt modelId="{E12EF468-4241-4C95-B677-83309816AC27}">
      <dgm:prSet phldrT="[Text]" custT="1"/>
      <dgm:spPr/>
      <dgm:t>
        <a:bodyPr/>
        <a:lstStyle/>
        <a:p>
          <a:pPr>
            <a:buClrTx/>
            <a:buSzTx/>
            <a:buFontTx/>
            <a:buNone/>
          </a:pPr>
          <a:r>
            <a:rPr lang="en-CA" sz="1200" kern="1200" dirty="0">
              <a:solidFill>
                <a:schemeClr val="dk1"/>
              </a:solidFill>
              <a:effectLst/>
              <a:latin typeface="Times New Roman" panose="02020603050405020304" pitchFamily="18" charset="0"/>
              <a:ea typeface="+mn-ea"/>
              <a:cs typeface="Times New Roman" panose="02020603050405020304" pitchFamily="18" charset="0"/>
            </a:rPr>
            <a:t>Contact  day of </a:t>
          </a:r>
          <a:r>
            <a:rPr lang="en-CA" sz="1200" kern="1200" dirty="0">
              <a:solidFill>
                <a:prstClr val="black"/>
              </a:solidFill>
              <a:effectLst/>
              <a:latin typeface="Times New Roman" panose="02020603050405020304" pitchFamily="18" charset="0"/>
              <a:ea typeface="+mn-ea"/>
              <a:cs typeface="Times New Roman" panose="02020603050405020304" pitchFamily="18" charset="0"/>
            </a:rPr>
            <a:t>week</a:t>
          </a:r>
          <a:r>
            <a:rPr lang="en-CA" sz="12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200" kern="1200" dirty="0">
              <a:latin typeface="Times New Roman" panose="02020603050405020304" pitchFamily="18" charset="0"/>
              <a:cs typeface="Times New Roman" panose="02020603050405020304" pitchFamily="18" charset="0"/>
            </a:rPr>
            <a:t>(categorical)</a:t>
          </a:r>
          <a:endParaRPr lang="en-CA" sz="1200" kern="1200" dirty="0">
            <a:latin typeface="Times New Roman" panose="02020603050405020304" pitchFamily="18" charset="0"/>
            <a:cs typeface="Times New Roman" panose="02020603050405020304" pitchFamily="18" charset="0"/>
          </a:endParaRPr>
        </a:p>
      </dgm:t>
    </dgm:pt>
    <dgm:pt modelId="{2F14630B-09E3-4937-B5F0-8127015F3CE3}" type="parTrans" cxnId="{62D77EBC-B853-49F4-A354-7630194CD820}">
      <dgm:prSet/>
      <dgm:spPr/>
      <dgm:t>
        <a:bodyPr/>
        <a:lstStyle/>
        <a:p>
          <a:endParaRPr lang="en-CA" sz="1200">
            <a:latin typeface="Times New Roman" panose="02020603050405020304" pitchFamily="18" charset="0"/>
            <a:cs typeface="Times New Roman" panose="02020603050405020304" pitchFamily="18" charset="0"/>
          </a:endParaRPr>
        </a:p>
      </dgm:t>
    </dgm:pt>
    <dgm:pt modelId="{C4EB9FCA-565E-4C69-9A08-5C06F388E6AB}" type="sibTrans" cxnId="{62D77EBC-B853-49F4-A354-7630194CD820}">
      <dgm:prSet/>
      <dgm:spPr/>
      <dgm:t>
        <a:bodyPr/>
        <a:lstStyle/>
        <a:p>
          <a:endParaRPr lang="en-CA"/>
        </a:p>
      </dgm:t>
    </dgm:pt>
    <dgm:pt modelId="{B9F09A86-82B7-4050-B434-2AE446E0F9FF}">
      <dgm:prSet phldrT="[Text]" custT="1"/>
      <dgm:spPr/>
      <dgm:t>
        <a:bodyPr/>
        <a:lstStyle/>
        <a:p>
          <a:r>
            <a:rPr lang="en-CA" sz="1200" kern="1200" dirty="0">
              <a:latin typeface="Times New Roman" panose="02020603050405020304" pitchFamily="18" charset="0"/>
              <a:cs typeface="Times New Roman" panose="02020603050405020304" pitchFamily="18" charset="0"/>
            </a:rPr>
            <a:t>Call </a:t>
          </a:r>
          <a:r>
            <a:rPr lang="en-CA" sz="1200" kern="1200" dirty="0">
              <a:solidFill>
                <a:prstClr val="black"/>
              </a:solidFill>
              <a:effectLst/>
              <a:latin typeface="Times New Roman" panose="02020603050405020304" pitchFamily="18" charset="0"/>
              <a:ea typeface="+mn-ea"/>
              <a:cs typeface="Times New Roman" panose="02020603050405020304" pitchFamily="18" charset="0"/>
            </a:rPr>
            <a:t>Duration </a:t>
          </a:r>
          <a:r>
            <a:rPr lang="en-US" sz="1200" kern="1200" dirty="0">
              <a:latin typeface="Times New Roman" panose="02020603050405020304" pitchFamily="18" charset="0"/>
              <a:cs typeface="Times New Roman" panose="02020603050405020304" pitchFamily="18" charset="0"/>
            </a:rPr>
            <a:t>(numerical)</a:t>
          </a:r>
          <a:endParaRPr lang="en-CA" sz="1200" kern="1200" dirty="0">
            <a:solidFill>
              <a:prstClr val="black"/>
            </a:solidFill>
            <a:effectLst/>
            <a:latin typeface="Times New Roman" panose="02020603050405020304" pitchFamily="18" charset="0"/>
            <a:ea typeface="+mn-ea"/>
            <a:cs typeface="Times New Roman" panose="02020603050405020304" pitchFamily="18" charset="0"/>
          </a:endParaRPr>
        </a:p>
      </dgm:t>
    </dgm:pt>
    <dgm:pt modelId="{8E889854-0E79-4B06-A466-CC43CB775FAD}" type="parTrans" cxnId="{9D38D16C-6752-4336-A4E7-F8A1C816F515}">
      <dgm:prSet/>
      <dgm:spPr/>
      <dgm:t>
        <a:bodyPr/>
        <a:lstStyle/>
        <a:p>
          <a:endParaRPr lang="en-CA" sz="1200">
            <a:latin typeface="Times New Roman" panose="02020603050405020304" pitchFamily="18" charset="0"/>
            <a:cs typeface="Times New Roman" panose="02020603050405020304" pitchFamily="18" charset="0"/>
          </a:endParaRPr>
        </a:p>
      </dgm:t>
    </dgm:pt>
    <dgm:pt modelId="{0CD805F1-78F0-4D3E-8FDD-8D9E016E4CD1}" type="sibTrans" cxnId="{9D38D16C-6752-4336-A4E7-F8A1C816F515}">
      <dgm:prSet/>
      <dgm:spPr/>
      <dgm:t>
        <a:bodyPr/>
        <a:lstStyle/>
        <a:p>
          <a:endParaRPr lang="en-CA"/>
        </a:p>
      </dgm:t>
    </dgm:pt>
    <dgm:pt modelId="{AB15B1BC-F188-4422-BCEB-32AAA89923E3}">
      <dgm:prSet custT="1"/>
      <dgm:spPr/>
      <dgm:t>
        <a:bodyPr/>
        <a:lstStyle/>
        <a:p>
          <a:r>
            <a:rPr lang="en-US" sz="12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Housing(categorical) </a:t>
          </a:r>
          <a:endParaRPr lang="en-CA" sz="12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dgm:t>
    </dgm:pt>
    <dgm:pt modelId="{820A42C9-DB2E-47AE-B4D1-E8FB8BD979FC}" type="parTrans" cxnId="{283AC84B-1C66-44EB-A2F3-DCA8EC2CF0DE}">
      <dgm:prSet/>
      <dgm:spPr/>
      <dgm:t>
        <a:bodyPr/>
        <a:lstStyle/>
        <a:p>
          <a:endParaRPr lang="en-CA" sz="1200">
            <a:latin typeface="Times New Roman" panose="02020603050405020304" pitchFamily="18" charset="0"/>
            <a:cs typeface="Times New Roman" panose="02020603050405020304" pitchFamily="18" charset="0"/>
          </a:endParaRPr>
        </a:p>
      </dgm:t>
    </dgm:pt>
    <dgm:pt modelId="{A2AD020C-D032-425E-A555-16176F6C93EF}" type="sibTrans" cxnId="{283AC84B-1C66-44EB-A2F3-DCA8EC2CF0DE}">
      <dgm:prSet/>
      <dgm:spPr/>
      <dgm:t>
        <a:bodyPr/>
        <a:lstStyle/>
        <a:p>
          <a:endParaRPr lang="en-CA"/>
        </a:p>
      </dgm:t>
    </dgm:pt>
    <dgm:pt modelId="{B98FC982-43FE-4733-ABBA-253BA328DBA4}">
      <dgm:prSet custT="1"/>
      <dgm:spPr/>
      <dgm:t>
        <a:bodyPr/>
        <a:lstStyle/>
        <a:p>
          <a:r>
            <a:rPr lang="en-US" sz="1200" dirty="0">
              <a:latin typeface="Times New Roman" panose="02020603050405020304" pitchFamily="18" charset="0"/>
              <a:cs typeface="Times New Roman" panose="02020603050405020304" pitchFamily="18" charset="0"/>
            </a:rPr>
            <a:t>Loan (categorical)</a:t>
          </a:r>
          <a:endParaRPr lang="en-CA" sz="1200" dirty="0">
            <a:latin typeface="Times New Roman" panose="02020603050405020304" pitchFamily="18" charset="0"/>
            <a:cs typeface="Times New Roman" panose="02020603050405020304" pitchFamily="18" charset="0"/>
          </a:endParaRPr>
        </a:p>
      </dgm:t>
    </dgm:pt>
    <dgm:pt modelId="{5D39938B-C4C3-496E-AB07-86231159CB05}" type="parTrans" cxnId="{970223D7-E20D-4A95-97FD-7205001DC0EF}">
      <dgm:prSet/>
      <dgm:spPr/>
      <dgm:t>
        <a:bodyPr/>
        <a:lstStyle/>
        <a:p>
          <a:endParaRPr lang="en-CA" sz="1200">
            <a:latin typeface="Times New Roman" panose="02020603050405020304" pitchFamily="18" charset="0"/>
            <a:cs typeface="Times New Roman" panose="02020603050405020304" pitchFamily="18" charset="0"/>
          </a:endParaRPr>
        </a:p>
      </dgm:t>
    </dgm:pt>
    <dgm:pt modelId="{A30F7089-2446-4F03-B674-236C149C1D48}" type="sibTrans" cxnId="{970223D7-E20D-4A95-97FD-7205001DC0EF}">
      <dgm:prSet/>
      <dgm:spPr/>
      <dgm:t>
        <a:bodyPr/>
        <a:lstStyle/>
        <a:p>
          <a:endParaRPr lang="en-CA"/>
        </a:p>
      </dgm:t>
    </dgm:pt>
    <dgm:pt modelId="{B5F27B4C-0C64-4DF4-8264-EA7B022ACCFE}">
      <dgm:prSet custT="1"/>
      <dgm:spPr/>
      <dgm:t>
        <a:bodyPr/>
        <a:lstStyle/>
        <a:p>
          <a:pPr>
            <a:lnSpc>
              <a:spcPct val="100000"/>
            </a:lnSpc>
          </a:pPr>
          <a:r>
            <a:rPr lang="en-US" sz="1200" dirty="0">
              <a:latin typeface="Times New Roman" panose="02020603050405020304" pitchFamily="18" charset="0"/>
              <a:cs typeface="Times New Roman" panose="02020603050405020304" pitchFamily="18" charset="0"/>
            </a:rPr>
            <a:t>Previous: number of contacts made before this campaign (numerical)</a:t>
          </a:r>
          <a:endParaRPr lang="en-CA" sz="1200" dirty="0">
            <a:latin typeface="Times New Roman" panose="02020603050405020304" pitchFamily="18" charset="0"/>
            <a:cs typeface="Times New Roman" panose="02020603050405020304" pitchFamily="18" charset="0"/>
          </a:endParaRPr>
        </a:p>
      </dgm:t>
    </dgm:pt>
    <dgm:pt modelId="{3E718C41-B98C-4CB3-B346-DCE82A7C3D74}" type="parTrans" cxnId="{0931F811-3BB9-4206-8A74-B00A7128118E}">
      <dgm:prSet/>
      <dgm:spPr/>
      <dgm:t>
        <a:bodyPr/>
        <a:lstStyle/>
        <a:p>
          <a:endParaRPr lang="en-CA" sz="1200">
            <a:latin typeface="Times New Roman" panose="02020603050405020304" pitchFamily="18" charset="0"/>
            <a:cs typeface="Times New Roman" panose="02020603050405020304" pitchFamily="18" charset="0"/>
          </a:endParaRPr>
        </a:p>
      </dgm:t>
    </dgm:pt>
    <dgm:pt modelId="{D60ECD04-1F70-4E25-9F41-7B61B2457DA1}" type="sibTrans" cxnId="{0931F811-3BB9-4206-8A74-B00A7128118E}">
      <dgm:prSet/>
      <dgm:spPr/>
      <dgm:t>
        <a:bodyPr/>
        <a:lstStyle/>
        <a:p>
          <a:endParaRPr lang="en-CA"/>
        </a:p>
      </dgm:t>
    </dgm:pt>
    <dgm:pt modelId="{F98467C3-C467-4C1D-AA15-0B60D0CD2E5C}">
      <dgm:prSet phldrT="[Text]" custT="1"/>
      <dgm:spPr/>
      <dgm:t>
        <a:bodyPr/>
        <a:lstStyle/>
        <a:p>
          <a:r>
            <a:rPr lang="en-US" sz="1200" dirty="0">
              <a:latin typeface="Times New Roman" panose="02020603050405020304" pitchFamily="18" charset="0"/>
              <a:cs typeface="Times New Roman" panose="02020603050405020304" pitchFamily="18" charset="0"/>
            </a:rPr>
            <a:t>Emp variation rate (numerical)</a:t>
          </a:r>
          <a:endParaRPr lang="en-CA" sz="1200" dirty="0">
            <a:latin typeface="Times New Roman" panose="02020603050405020304" pitchFamily="18" charset="0"/>
            <a:cs typeface="Times New Roman" panose="02020603050405020304" pitchFamily="18" charset="0"/>
          </a:endParaRPr>
        </a:p>
      </dgm:t>
    </dgm:pt>
    <dgm:pt modelId="{17A08DBB-6091-41CE-83A6-B6EE7D82DE1C}" type="sibTrans" cxnId="{290CE6B5-38DA-4905-BE2B-A1DE20963BEA}">
      <dgm:prSet/>
      <dgm:spPr/>
      <dgm:t>
        <a:bodyPr/>
        <a:lstStyle/>
        <a:p>
          <a:endParaRPr lang="en-CA"/>
        </a:p>
      </dgm:t>
    </dgm:pt>
    <dgm:pt modelId="{92DC765B-5258-44A6-A1D2-D47096CB2A2E}" type="parTrans" cxnId="{290CE6B5-38DA-4905-BE2B-A1DE20963BEA}">
      <dgm:prSet/>
      <dgm:spPr/>
      <dgm:t>
        <a:bodyPr/>
        <a:lstStyle/>
        <a:p>
          <a:endParaRPr lang="en-CA" sz="1200">
            <a:latin typeface="Times New Roman" panose="02020603050405020304" pitchFamily="18" charset="0"/>
            <a:cs typeface="Times New Roman" panose="02020603050405020304" pitchFamily="18" charset="0"/>
          </a:endParaRPr>
        </a:p>
      </dgm:t>
    </dgm:pt>
    <dgm:pt modelId="{7B0306DA-E28A-4D7C-A37A-33E24AC6E98C}" type="pres">
      <dgm:prSet presAssocID="{2DD2BA2F-0E95-478E-A79D-E32E6C2221C2}" presName="diagram" presStyleCnt="0">
        <dgm:presLayoutVars>
          <dgm:chPref val="1"/>
          <dgm:dir/>
          <dgm:animOne val="branch"/>
          <dgm:animLvl val="lvl"/>
          <dgm:resizeHandles/>
        </dgm:presLayoutVars>
      </dgm:prSet>
      <dgm:spPr/>
    </dgm:pt>
    <dgm:pt modelId="{C6E5F783-F70F-453A-B317-E23978E1B5F9}" type="pres">
      <dgm:prSet presAssocID="{F248F157-445C-4955-801C-CBA0AEFFFFB3}" presName="root" presStyleCnt="0"/>
      <dgm:spPr/>
    </dgm:pt>
    <dgm:pt modelId="{44D4D9FD-CEEC-41F7-B991-5E07A69A84DD}" type="pres">
      <dgm:prSet presAssocID="{F248F157-445C-4955-801C-CBA0AEFFFFB3}" presName="rootComposite" presStyleCnt="0"/>
      <dgm:spPr/>
    </dgm:pt>
    <dgm:pt modelId="{23AA3785-6BC5-4DC0-A792-94E7755D8C9F}" type="pres">
      <dgm:prSet presAssocID="{F248F157-445C-4955-801C-CBA0AEFFFFB3}" presName="rootText" presStyleLbl="node1" presStyleIdx="0" presStyleCnt="3" custScaleX="316669" custLinFactNeighborY="3368"/>
      <dgm:spPr/>
    </dgm:pt>
    <dgm:pt modelId="{B939FA54-085F-461D-83A0-B0C8B20CB31B}" type="pres">
      <dgm:prSet presAssocID="{F248F157-445C-4955-801C-CBA0AEFFFFB3}" presName="rootConnector" presStyleLbl="node1" presStyleIdx="0" presStyleCnt="3"/>
      <dgm:spPr/>
    </dgm:pt>
    <dgm:pt modelId="{E387E92D-89A5-4828-90F2-DCAE6D7FABF3}" type="pres">
      <dgm:prSet presAssocID="{F248F157-445C-4955-801C-CBA0AEFFFFB3}" presName="childShape" presStyleCnt="0"/>
      <dgm:spPr/>
    </dgm:pt>
    <dgm:pt modelId="{489FA7CD-D84C-468D-8B38-94DE3D544F62}" type="pres">
      <dgm:prSet presAssocID="{A6F16475-C13B-43C7-A74E-93F221F02EF5}" presName="Name13" presStyleLbl="parChTrans1D2" presStyleIdx="0" presStyleCnt="20"/>
      <dgm:spPr/>
    </dgm:pt>
    <dgm:pt modelId="{4936C8FC-C90D-4A7C-81C8-23C33B371178}" type="pres">
      <dgm:prSet presAssocID="{D7FB607A-135D-4E2B-8A23-CA2FC5E17913}" presName="childText" presStyleLbl="bgAcc1" presStyleIdx="0" presStyleCnt="20" custScaleX="282701" custScaleY="65771">
        <dgm:presLayoutVars>
          <dgm:bulletEnabled val="1"/>
        </dgm:presLayoutVars>
      </dgm:prSet>
      <dgm:spPr/>
    </dgm:pt>
    <dgm:pt modelId="{A5F7AE2C-0C59-4016-8478-46EBA6660457}" type="pres">
      <dgm:prSet presAssocID="{B12FCB9F-97D7-48C1-9BFB-1ED692C2137A}" presName="Name13" presStyleLbl="parChTrans1D2" presStyleIdx="1" presStyleCnt="20"/>
      <dgm:spPr/>
    </dgm:pt>
    <dgm:pt modelId="{1FDC11CD-BC1A-440E-9C2B-4A2F74CD6406}" type="pres">
      <dgm:prSet presAssocID="{20D13B78-9A24-469E-843C-3A8616957CF9}" presName="childText" presStyleLbl="bgAcc1" presStyleIdx="1" presStyleCnt="20" custScaleX="279612" custScaleY="95521">
        <dgm:presLayoutVars>
          <dgm:bulletEnabled val="1"/>
        </dgm:presLayoutVars>
      </dgm:prSet>
      <dgm:spPr>
        <a:xfrm>
          <a:off x="389827" y="1536041"/>
          <a:ext cx="1017228" cy="433622"/>
        </a:xfrm>
        <a:prstGeom prst="roundRect">
          <a:avLst>
            <a:gd name="adj" fmla="val 10000"/>
          </a:avLst>
        </a:prstGeom>
      </dgm:spPr>
    </dgm:pt>
    <dgm:pt modelId="{03F06A91-30CA-4C87-A01D-F1C8652B86F2}" type="pres">
      <dgm:prSet presAssocID="{031E3F4B-1457-4C16-9066-AE117ACC9C7A}" presName="Name13" presStyleLbl="parChTrans1D2" presStyleIdx="2" presStyleCnt="20"/>
      <dgm:spPr/>
    </dgm:pt>
    <dgm:pt modelId="{9A04DC86-EBB3-4625-9521-A8CCA2A19093}" type="pres">
      <dgm:prSet presAssocID="{E74F0038-A39E-4F4F-8639-443E1A13A043}" presName="childText" presStyleLbl="bgAcc1" presStyleIdx="2" presStyleCnt="20" custScaleX="276681" custScaleY="91007">
        <dgm:presLayoutVars>
          <dgm:bulletEnabled val="1"/>
        </dgm:presLayoutVars>
      </dgm:prSet>
      <dgm:spPr>
        <a:xfrm>
          <a:off x="389827" y="2046153"/>
          <a:ext cx="1003677" cy="377301"/>
        </a:xfrm>
        <a:prstGeom prst="roundRect">
          <a:avLst>
            <a:gd name="adj" fmla="val 10000"/>
          </a:avLst>
        </a:prstGeom>
      </dgm:spPr>
    </dgm:pt>
    <dgm:pt modelId="{71EE9A9C-B8B2-4855-BCF7-062C39D408D6}" type="pres">
      <dgm:prSet presAssocID="{E327FBF8-AC0E-4427-8099-49AB0428D5E9}" presName="Name13" presStyleLbl="parChTrans1D2" presStyleIdx="3" presStyleCnt="20"/>
      <dgm:spPr/>
    </dgm:pt>
    <dgm:pt modelId="{2EFDD89F-18E9-4F56-A646-27915029870A}" type="pres">
      <dgm:prSet presAssocID="{FF6490C3-406E-4F29-84B5-F642287C07D8}" presName="childText" presStyleLbl="bgAcc1" presStyleIdx="3" presStyleCnt="20" custScaleX="276805" custScaleY="107440" custLinFactNeighborX="3031" custLinFactNeighborY="7339">
        <dgm:presLayoutVars>
          <dgm:bulletEnabled val="1"/>
        </dgm:presLayoutVars>
      </dgm:prSet>
      <dgm:spPr/>
    </dgm:pt>
    <dgm:pt modelId="{21A0930B-0916-4C72-BDAC-52832E78F9A5}" type="pres">
      <dgm:prSet presAssocID="{F9B68A2A-5C95-45A3-B540-4D6743624E6C}" presName="Name13" presStyleLbl="parChTrans1D2" presStyleIdx="4" presStyleCnt="20"/>
      <dgm:spPr/>
    </dgm:pt>
    <dgm:pt modelId="{2C559D32-0075-4333-A745-55291918F93F}" type="pres">
      <dgm:prSet presAssocID="{F7D82601-A59B-42CC-AEB4-7FF2A2638434}" presName="childText" presStyleLbl="bgAcc1" presStyleIdx="4" presStyleCnt="20" custScaleX="286791" custScaleY="131519" custLinFactNeighborX="3031" custLinFactNeighborY="15250">
        <dgm:presLayoutVars>
          <dgm:bulletEnabled val="1"/>
        </dgm:presLayoutVars>
      </dgm:prSet>
      <dgm:spPr>
        <a:xfrm>
          <a:off x="404665" y="3016593"/>
          <a:ext cx="989133" cy="505994"/>
        </a:xfrm>
        <a:prstGeom prst="roundRect">
          <a:avLst>
            <a:gd name="adj" fmla="val 10000"/>
          </a:avLst>
        </a:prstGeom>
      </dgm:spPr>
    </dgm:pt>
    <dgm:pt modelId="{F2272CF0-31B0-4CAB-A07C-DD3A0430A29B}" type="pres">
      <dgm:prSet presAssocID="{820A42C9-DB2E-47AE-B4D1-E8FB8BD979FC}" presName="Name13" presStyleLbl="parChTrans1D2" presStyleIdx="5" presStyleCnt="20"/>
      <dgm:spPr/>
    </dgm:pt>
    <dgm:pt modelId="{7C0A88D9-3B2C-4270-846B-79C731177736}" type="pres">
      <dgm:prSet presAssocID="{AB15B1BC-F188-4422-BCEB-32AAA89923E3}" presName="childText" presStyleLbl="bgAcc1" presStyleIdx="5" presStyleCnt="20" custScaleX="282288" custScaleY="101241" custLinFactNeighborX="3031" custLinFactNeighborY="12994">
        <dgm:presLayoutVars>
          <dgm:bulletEnabled val="1"/>
        </dgm:presLayoutVars>
      </dgm:prSet>
      <dgm:spPr/>
    </dgm:pt>
    <dgm:pt modelId="{D6633E2D-706F-4224-9CCF-C11B33597EB3}" type="pres">
      <dgm:prSet presAssocID="{5D39938B-C4C3-496E-AB07-86231159CB05}" presName="Name13" presStyleLbl="parChTrans1D2" presStyleIdx="6" presStyleCnt="20"/>
      <dgm:spPr/>
    </dgm:pt>
    <dgm:pt modelId="{6CC46A72-93FD-4A56-BA90-387D3446628C}" type="pres">
      <dgm:prSet presAssocID="{B98FC982-43FE-4733-ABBA-253BA328DBA4}" presName="childText" presStyleLbl="bgAcc1" presStyleIdx="6" presStyleCnt="20" custScaleX="282376" custScaleY="74108" custLinFactNeighborX="3031" custLinFactNeighborY="17202">
        <dgm:presLayoutVars>
          <dgm:bulletEnabled val="1"/>
        </dgm:presLayoutVars>
      </dgm:prSet>
      <dgm:spPr/>
    </dgm:pt>
    <dgm:pt modelId="{D1F86230-6140-4D1C-A1AA-2467FFAD89F0}" type="pres">
      <dgm:prSet presAssocID="{BE192686-D149-4FBD-B581-D1CF4ACFB03A}" presName="root" presStyleCnt="0"/>
      <dgm:spPr/>
    </dgm:pt>
    <dgm:pt modelId="{B368BA54-296C-4514-8D03-121CE9815077}" type="pres">
      <dgm:prSet presAssocID="{BE192686-D149-4FBD-B581-D1CF4ACFB03A}" presName="rootComposite" presStyleCnt="0"/>
      <dgm:spPr/>
    </dgm:pt>
    <dgm:pt modelId="{4CB20401-5BE1-4E2F-B31C-9A478447008A}" type="pres">
      <dgm:prSet presAssocID="{BE192686-D149-4FBD-B581-D1CF4ACFB03A}" presName="rootText" presStyleLbl="node1" presStyleIdx="1" presStyleCnt="3" custScaleX="291088" custScaleY="110483" custLinFactNeighborX="-7612"/>
      <dgm:spPr/>
    </dgm:pt>
    <dgm:pt modelId="{1AD60A02-727F-4DB4-8E2F-96E8920BE5EA}" type="pres">
      <dgm:prSet presAssocID="{BE192686-D149-4FBD-B581-D1CF4ACFB03A}" presName="rootConnector" presStyleLbl="node1" presStyleIdx="1" presStyleCnt="3"/>
      <dgm:spPr/>
    </dgm:pt>
    <dgm:pt modelId="{5FE75558-1F23-4C95-8FCA-AE49D7CC946A}" type="pres">
      <dgm:prSet presAssocID="{BE192686-D149-4FBD-B581-D1CF4ACFB03A}" presName="childShape" presStyleCnt="0"/>
      <dgm:spPr/>
    </dgm:pt>
    <dgm:pt modelId="{B7EB580C-E173-4C87-B4ED-909CC5E9FAE6}" type="pres">
      <dgm:prSet presAssocID="{92DC765B-5258-44A6-A1D2-D47096CB2A2E}" presName="Name13" presStyleLbl="parChTrans1D2" presStyleIdx="7" presStyleCnt="20"/>
      <dgm:spPr/>
    </dgm:pt>
    <dgm:pt modelId="{44FF0187-0A7E-4B6E-A4F1-1F0CF88C0F31}" type="pres">
      <dgm:prSet presAssocID="{F98467C3-C467-4C1D-AA15-0B60D0CD2E5C}" presName="childText" presStyleLbl="bgAcc1" presStyleIdx="7" presStyleCnt="20" custScaleX="343604" custScaleY="126141" custLinFactNeighborX="-12384" custLinFactNeighborY="-11388">
        <dgm:presLayoutVars>
          <dgm:bulletEnabled val="1"/>
        </dgm:presLayoutVars>
      </dgm:prSet>
      <dgm:spPr/>
    </dgm:pt>
    <dgm:pt modelId="{0670C37E-1003-4CBD-AB72-C417A346CB40}" type="pres">
      <dgm:prSet presAssocID="{CFE21D6B-6566-41FD-A7A0-B1258C0B4E1C}" presName="Name13" presStyleLbl="parChTrans1D2" presStyleIdx="8" presStyleCnt="20"/>
      <dgm:spPr/>
    </dgm:pt>
    <dgm:pt modelId="{B99ED1F6-A3E9-4069-B6FA-2BC2AD8423E3}" type="pres">
      <dgm:prSet presAssocID="{EA749527-D8C5-417B-94A0-46F594D5E7E2}" presName="childText" presStyleLbl="bgAcc1" presStyleIdx="8" presStyleCnt="20" custScaleX="333415" custScaleY="126141" custLinFactNeighborX="-12384" custLinFactNeighborY="-11388">
        <dgm:presLayoutVars>
          <dgm:bulletEnabled val="1"/>
        </dgm:presLayoutVars>
      </dgm:prSet>
      <dgm:spPr/>
    </dgm:pt>
    <dgm:pt modelId="{C287EDE6-C5B5-445C-9D13-BB871B37AD3E}" type="pres">
      <dgm:prSet presAssocID="{6E0B4C5C-606C-4470-8333-8231A86FA8C3}" presName="Name13" presStyleLbl="parChTrans1D2" presStyleIdx="9" presStyleCnt="20"/>
      <dgm:spPr/>
    </dgm:pt>
    <dgm:pt modelId="{9B28AE44-D3A3-40DF-8478-C0C73EA3C8E8}" type="pres">
      <dgm:prSet presAssocID="{C23C84CD-9AC9-4155-9592-E90848EA2C85}" presName="childText" presStyleLbl="bgAcc1" presStyleIdx="9" presStyleCnt="20" custScaleX="329246" custScaleY="126141" custLinFactNeighborX="-12384" custLinFactNeighborY="-11388">
        <dgm:presLayoutVars>
          <dgm:bulletEnabled val="1"/>
        </dgm:presLayoutVars>
      </dgm:prSet>
      <dgm:spPr/>
    </dgm:pt>
    <dgm:pt modelId="{A4DCD9A4-F866-4D3A-9ACB-5D2B8DA9E051}" type="pres">
      <dgm:prSet presAssocID="{8FFC950D-5AB2-4FBA-8B9C-989C8B85F668}" presName="Name13" presStyleLbl="parChTrans1D2" presStyleIdx="10" presStyleCnt="20"/>
      <dgm:spPr/>
    </dgm:pt>
    <dgm:pt modelId="{B5075E72-9DA9-4F92-9EDA-72709969E302}" type="pres">
      <dgm:prSet presAssocID="{BD8D8BC4-BE39-427E-A587-5AD51046B093}" presName="childText" presStyleLbl="bgAcc1" presStyleIdx="10" presStyleCnt="20" custScaleX="330674" custScaleY="97502" custLinFactNeighborX="-12384" custLinFactNeighborY="-11388">
        <dgm:presLayoutVars>
          <dgm:bulletEnabled val="1"/>
        </dgm:presLayoutVars>
      </dgm:prSet>
      <dgm:spPr/>
    </dgm:pt>
    <dgm:pt modelId="{35C6EA3D-AC12-4F7B-8F38-A448452BCFA8}" type="pres">
      <dgm:prSet presAssocID="{6ABE6C82-1329-4486-A8D3-F19EE87F9E6B}" presName="Name13" presStyleLbl="parChTrans1D2" presStyleIdx="11" presStyleCnt="20"/>
      <dgm:spPr/>
    </dgm:pt>
    <dgm:pt modelId="{7CD2E859-183E-42AC-94D2-54A5E001E04D}" type="pres">
      <dgm:prSet presAssocID="{B0208AAE-1CF8-4A39-92EA-3798F8395014}" presName="childText" presStyleLbl="bgAcc1" presStyleIdx="11" presStyleCnt="20" custScaleX="334783" custScaleY="126141" custLinFactNeighborX="-12384" custLinFactNeighborY="-11388">
        <dgm:presLayoutVars>
          <dgm:bulletEnabled val="1"/>
        </dgm:presLayoutVars>
      </dgm:prSet>
      <dgm:spPr/>
    </dgm:pt>
    <dgm:pt modelId="{1ABE0980-C96D-4DDD-973F-E15C775DD64A}" type="pres">
      <dgm:prSet presAssocID="{69BF0153-2A3C-43CC-946C-E88378B73104}" presName="Name13" presStyleLbl="parChTrans1D2" presStyleIdx="12" presStyleCnt="20"/>
      <dgm:spPr/>
    </dgm:pt>
    <dgm:pt modelId="{1FFEDB09-E6A4-49CF-A9B0-7F49B55286E1}" type="pres">
      <dgm:prSet presAssocID="{EE97C458-1253-4068-B5F9-04715789D22C}" presName="childText" presStyleLbl="bgAcc1" presStyleIdx="12" presStyleCnt="20" custScaleX="342529" custScaleY="126141" custLinFactNeighborX="-12384" custLinFactNeighborY="-11388">
        <dgm:presLayoutVars>
          <dgm:bulletEnabled val="1"/>
        </dgm:presLayoutVars>
      </dgm:prSet>
      <dgm:spPr/>
    </dgm:pt>
    <dgm:pt modelId="{3C3C5B78-851C-4EC2-952D-0543201B831F}" type="pres">
      <dgm:prSet presAssocID="{6D488463-C8B4-4E0A-9848-F67B6628BB44}" presName="root" presStyleCnt="0"/>
      <dgm:spPr/>
    </dgm:pt>
    <dgm:pt modelId="{677C59CB-E1FD-41A7-8638-E0A8A0E81599}" type="pres">
      <dgm:prSet presAssocID="{6D488463-C8B4-4E0A-9848-F67B6628BB44}" presName="rootComposite" presStyleCnt="0"/>
      <dgm:spPr/>
    </dgm:pt>
    <dgm:pt modelId="{DD023819-BBF9-4825-A2EE-9E72BBEBF5C5}" type="pres">
      <dgm:prSet presAssocID="{6D488463-C8B4-4E0A-9848-F67B6628BB44}" presName="rootText" presStyleLbl="node1" presStyleIdx="2" presStyleCnt="3" custScaleX="300750" custLinFactNeighborX="9101" custLinFactNeighborY="-3640"/>
      <dgm:spPr/>
    </dgm:pt>
    <dgm:pt modelId="{8A11EACB-9433-4344-A511-EF033418B5CC}" type="pres">
      <dgm:prSet presAssocID="{6D488463-C8B4-4E0A-9848-F67B6628BB44}" presName="rootConnector" presStyleLbl="node1" presStyleIdx="2" presStyleCnt="3"/>
      <dgm:spPr/>
    </dgm:pt>
    <dgm:pt modelId="{7F1BC929-73F6-4FA4-A9E8-0FCF8C25DE06}" type="pres">
      <dgm:prSet presAssocID="{6D488463-C8B4-4E0A-9848-F67B6628BB44}" presName="childShape" presStyleCnt="0"/>
      <dgm:spPr/>
    </dgm:pt>
    <dgm:pt modelId="{573D3FF8-0C38-4C5C-8D5F-AD7CEC535E69}" type="pres">
      <dgm:prSet presAssocID="{07818A49-B677-49EF-8C5A-EAC0129AE0DC}" presName="Name13" presStyleLbl="parChTrans1D2" presStyleIdx="13" presStyleCnt="20"/>
      <dgm:spPr/>
    </dgm:pt>
    <dgm:pt modelId="{C209330D-97FA-4DF8-A7F1-E2DBA1424402}" type="pres">
      <dgm:prSet presAssocID="{15B27671-B635-490A-855A-FA9D782D9285}" presName="childText" presStyleLbl="bgAcc1" presStyleIdx="13" presStyleCnt="20" custScaleX="348671" custScaleY="113315">
        <dgm:presLayoutVars>
          <dgm:bulletEnabled val="1"/>
        </dgm:presLayoutVars>
      </dgm:prSet>
      <dgm:spPr>
        <a:xfrm>
          <a:off x="4395299" y="1031086"/>
          <a:ext cx="960221" cy="346699"/>
        </a:xfrm>
        <a:prstGeom prst="roundRect">
          <a:avLst>
            <a:gd name="adj" fmla="val 10000"/>
          </a:avLst>
        </a:prstGeom>
      </dgm:spPr>
    </dgm:pt>
    <dgm:pt modelId="{1EFE9A9D-AED3-45EB-B74D-9A409D5951D5}" type="pres">
      <dgm:prSet presAssocID="{AB8B1343-7821-46DA-B7C4-214B9378F521}" presName="Name13" presStyleLbl="parChTrans1D2" presStyleIdx="14" presStyleCnt="20"/>
      <dgm:spPr/>
    </dgm:pt>
    <dgm:pt modelId="{D05B510D-22B0-4E21-B29C-6CE1E64D5883}" type="pres">
      <dgm:prSet presAssocID="{BBD9AC4F-F2E9-4B25-9FE9-9ABC563FA2F5}" presName="childText" presStyleLbl="bgAcc1" presStyleIdx="14" presStyleCnt="20" custScaleX="353401" custScaleY="113315">
        <dgm:presLayoutVars>
          <dgm:bulletEnabled val="1"/>
        </dgm:presLayoutVars>
      </dgm:prSet>
      <dgm:spPr/>
    </dgm:pt>
    <dgm:pt modelId="{0F318CEB-116D-4200-9F41-235987E8545A}" type="pres">
      <dgm:prSet presAssocID="{2F14630B-09E3-4937-B5F0-8127015F3CE3}" presName="Name13" presStyleLbl="parChTrans1D2" presStyleIdx="15" presStyleCnt="20"/>
      <dgm:spPr/>
    </dgm:pt>
    <dgm:pt modelId="{B805E6CA-DE39-4A72-B0F6-D58B3968D6AF}" type="pres">
      <dgm:prSet presAssocID="{E12EF468-4241-4C95-B677-83309816AC27}" presName="childText" presStyleLbl="bgAcc1" presStyleIdx="15" presStyleCnt="20" custScaleX="336565" custScaleY="113315">
        <dgm:presLayoutVars>
          <dgm:bulletEnabled val="1"/>
        </dgm:presLayoutVars>
      </dgm:prSet>
      <dgm:spPr/>
    </dgm:pt>
    <dgm:pt modelId="{984B0C78-6711-4294-A5B0-273F6B5F79CB}" type="pres">
      <dgm:prSet presAssocID="{8E889854-0E79-4B06-A466-CC43CB775FAD}" presName="Name13" presStyleLbl="parChTrans1D2" presStyleIdx="16" presStyleCnt="20"/>
      <dgm:spPr/>
    </dgm:pt>
    <dgm:pt modelId="{357CE035-1D2A-49D6-AC23-D094B856D923}" type="pres">
      <dgm:prSet presAssocID="{B9F09A86-82B7-4050-B434-2AE446E0F9FF}" presName="childText" presStyleLbl="bgAcc1" presStyleIdx="16" presStyleCnt="20" custScaleX="345430" custScaleY="113315">
        <dgm:presLayoutVars>
          <dgm:bulletEnabled val="1"/>
        </dgm:presLayoutVars>
      </dgm:prSet>
      <dgm:spPr/>
    </dgm:pt>
    <dgm:pt modelId="{4D4DC0F1-F726-4772-85C6-EC2B9CA80508}" type="pres">
      <dgm:prSet presAssocID="{8ECF158F-0500-4881-A17E-088DCC684F14}" presName="Name13" presStyleLbl="parChTrans1D2" presStyleIdx="17" presStyleCnt="20"/>
      <dgm:spPr/>
    </dgm:pt>
    <dgm:pt modelId="{1246278E-65A1-45CB-AA8B-891AAD0AED95}" type="pres">
      <dgm:prSet presAssocID="{A066A58E-75F0-4477-A377-99C28E953CD2}" presName="childText" presStyleLbl="bgAcc1" presStyleIdx="17" presStyleCnt="20" custScaleX="370752" custScaleY="113315">
        <dgm:presLayoutVars>
          <dgm:bulletEnabled val="1"/>
        </dgm:presLayoutVars>
      </dgm:prSet>
      <dgm:spPr/>
    </dgm:pt>
    <dgm:pt modelId="{5D38614A-CFF8-41C2-92F0-B0471EC1AD29}" type="pres">
      <dgm:prSet presAssocID="{67C8BF9C-E67E-4454-8B57-44CBF0101CD2}" presName="Name13" presStyleLbl="parChTrans1D2" presStyleIdx="18" presStyleCnt="20"/>
      <dgm:spPr/>
    </dgm:pt>
    <dgm:pt modelId="{F4E88E11-771E-406C-94A1-23E4C5116398}" type="pres">
      <dgm:prSet presAssocID="{FF60A1D9-CDD4-4F49-8488-D97FD93DFFC0}" presName="childText" presStyleLbl="bgAcc1" presStyleIdx="18" presStyleCnt="20" custScaleX="375129" custScaleY="177846" custLinFactNeighborX="-9517">
        <dgm:presLayoutVars>
          <dgm:bulletEnabled val="1"/>
        </dgm:presLayoutVars>
      </dgm:prSet>
      <dgm:spPr/>
    </dgm:pt>
    <dgm:pt modelId="{96F45B51-0A4C-44E5-B51A-77986CF50E9C}" type="pres">
      <dgm:prSet presAssocID="{3E718C41-B98C-4CB3-B346-DCE82A7C3D74}" presName="Name13" presStyleLbl="parChTrans1D2" presStyleIdx="19" presStyleCnt="20"/>
      <dgm:spPr/>
    </dgm:pt>
    <dgm:pt modelId="{F12BE57E-8FDB-4A96-BAEE-6E6F0AD3F60C}" type="pres">
      <dgm:prSet presAssocID="{B5F27B4C-0C64-4DF4-8264-EA7B022ACCFE}" presName="childText" presStyleLbl="bgAcc1" presStyleIdx="19" presStyleCnt="20" custScaleX="368870" custScaleY="201323">
        <dgm:presLayoutVars>
          <dgm:bulletEnabled val="1"/>
        </dgm:presLayoutVars>
      </dgm:prSet>
      <dgm:spPr/>
    </dgm:pt>
  </dgm:ptLst>
  <dgm:cxnLst>
    <dgm:cxn modelId="{0FACD602-660F-42DE-B9BC-C6FE4D555222}" srcId="{6D488463-C8B4-4E0A-9848-F67B6628BB44}" destId="{15B27671-B635-490A-855A-FA9D782D9285}" srcOrd="0" destOrd="0" parTransId="{07818A49-B677-49EF-8C5A-EAC0129AE0DC}" sibTransId="{3FDFE1B4-786A-403B-B773-3DB1A2391964}"/>
    <dgm:cxn modelId="{3360F605-F6FF-4AD0-A413-F50FA193CF40}" type="presOf" srcId="{CFE21D6B-6566-41FD-A7A0-B1258C0B4E1C}" destId="{0670C37E-1003-4CBD-AB72-C417A346CB40}" srcOrd="0" destOrd="0" presId="urn:microsoft.com/office/officeart/2005/8/layout/hierarchy3"/>
    <dgm:cxn modelId="{A95EBB08-EF84-4660-B751-5D6CCE11BE9A}" srcId="{6D488463-C8B4-4E0A-9848-F67B6628BB44}" destId="{BBD9AC4F-F2E9-4B25-9FE9-9ABC563FA2F5}" srcOrd="1" destOrd="0" parTransId="{AB8B1343-7821-46DA-B7C4-214B9378F521}" sibTransId="{8B0800BD-9FA0-4FF2-AA74-135DDEABB4D4}"/>
    <dgm:cxn modelId="{5B739D0B-E627-4B74-8143-CE10347762BB}" type="presOf" srcId="{6D488463-C8B4-4E0A-9848-F67B6628BB44}" destId="{DD023819-BBF9-4825-A2EE-9E72BBEBF5C5}" srcOrd="0" destOrd="0" presId="urn:microsoft.com/office/officeart/2005/8/layout/hierarchy3"/>
    <dgm:cxn modelId="{48E6A00D-63BB-49A7-89FA-0D854B80311E}" srcId="{F248F157-445C-4955-801C-CBA0AEFFFFB3}" destId="{D7FB607A-135D-4E2B-8A23-CA2FC5E17913}" srcOrd="0" destOrd="0" parTransId="{A6F16475-C13B-43C7-A74E-93F221F02EF5}" sibTransId="{E4B73BC8-15B5-4B71-AE2F-35034574F351}"/>
    <dgm:cxn modelId="{1170EB0D-ACBA-4886-8E88-6F218284B58F}" type="presOf" srcId="{A6F16475-C13B-43C7-A74E-93F221F02EF5}" destId="{489FA7CD-D84C-468D-8B38-94DE3D544F62}" srcOrd="0" destOrd="0" presId="urn:microsoft.com/office/officeart/2005/8/layout/hierarchy3"/>
    <dgm:cxn modelId="{0931F811-3BB9-4206-8A74-B00A7128118E}" srcId="{6D488463-C8B4-4E0A-9848-F67B6628BB44}" destId="{B5F27B4C-0C64-4DF4-8264-EA7B022ACCFE}" srcOrd="6" destOrd="0" parTransId="{3E718C41-B98C-4CB3-B346-DCE82A7C3D74}" sibTransId="{D60ECD04-1F70-4E25-9F41-7B61B2457DA1}"/>
    <dgm:cxn modelId="{47FB3917-FA04-4803-A22E-DFC1C2C53E71}" type="presOf" srcId="{BBD9AC4F-F2E9-4B25-9FE9-9ABC563FA2F5}" destId="{D05B510D-22B0-4E21-B29C-6CE1E64D5883}" srcOrd="0" destOrd="0" presId="urn:microsoft.com/office/officeart/2005/8/layout/hierarchy3"/>
    <dgm:cxn modelId="{2ABB751A-36FD-459D-9B44-C4C72AC37063}" type="presOf" srcId="{B9F09A86-82B7-4050-B434-2AE446E0F9FF}" destId="{357CE035-1D2A-49D6-AC23-D094B856D923}" srcOrd="0" destOrd="0" presId="urn:microsoft.com/office/officeart/2005/8/layout/hierarchy3"/>
    <dgm:cxn modelId="{F64D2527-4330-4B12-91E3-FB98C3F1EE12}" type="presOf" srcId="{C23C84CD-9AC9-4155-9592-E90848EA2C85}" destId="{9B28AE44-D3A3-40DF-8478-C0C73EA3C8E8}" srcOrd="0" destOrd="0" presId="urn:microsoft.com/office/officeart/2005/8/layout/hierarchy3"/>
    <dgm:cxn modelId="{A16C1828-0D83-4246-9367-593BBEAC4511}" type="presOf" srcId="{F248F157-445C-4955-801C-CBA0AEFFFFB3}" destId="{B939FA54-085F-461D-83A0-B0C8B20CB31B}" srcOrd="1" destOrd="0" presId="urn:microsoft.com/office/officeart/2005/8/layout/hierarchy3"/>
    <dgm:cxn modelId="{0192E729-0BE7-4CC1-AB63-7602A50805D1}" type="presOf" srcId="{6E0B4C5C-606C-4470-8333-8231A86FA8C3}" destId="{C287EDE6-C5B5-445C-9D13-BB871B37AD3E}" srcOrd="0" destOrd="0" presId="urn:microsoft.com/office/officeart/2005/8/layout/hierarchy3"/>
    <dgm:cxn modelId="{365B002C-B6F5-4FC7-9DDD-EC00ECF11DFB}" type="presOf" srcId="{B98FC982-43FE-4733-ABBA-253BA328DBA4}" destId="{6CC46A72-93FD-4A56-BA90-387D3446628C}" srcOrd="0" destOrd="0" presId="urn:microsoft.com/office/officeart/2005/8/layout/hierarchy3"/>
    <dgm:cxn modelId="{6B5D592C-B182-41CF-97A4-04910A8F2375}" type="presOf" srcId="{D7FB607A-135D-4E2B-8A23-CA2FC5E17913}" destId="{4936C8FC-C90D-4A7C-81C8-23C33B371178}" srcOrd="0" destOrd="0" presId="urn:microsoft.com/office/officeart/2005/8/layout/hierarchy3"/>
    <dgm:cxn modelId="{5E5C632D-9538-499F-9F28-CC414A91C28D}" srcId="{BE192686-D149-4FBD-B581-D1CF4ACFB03A}" destId="{BD8D8BC4-BE39-427E-A587-5AD51046B093}" srcOrd="3" destOrd="0" parTransId="{8FFC950D-5AB2-4FBA-8B9C-989C8B85F668}" sibTransId="{F2D3D0EA-32DD-4A86-9453-4656776B160B}"/>
    <dgm:cxn modelId="{3BD66636-05AB-4826-B723-9DBD010B7FF2}" type="presOf" srcId="{F9B68A2A-5C95-45A3-B540-4D6743624E6C}" destId="{21A0930B-0916-4C72-BDAC-52832E78F9A5}" srcOrd="0" destOrd="0" presId="urn:microsoft.com/office/officeart/2005/8/layout/hierarchy3"/>
    <dgm:cxn modelId="{CA46A636-1C09-4EF6-A476-BFCAAD1E2FCB}" type="presOf" srcId="{F248F157-445C-4955-801C-CBA0AEFFFFB3}" destId="{23AA3785-6BC5-4DC0-A792-94E7755D8C9F}" srcOrd="0" destOrd="0" presId="urn:microsoft.com/office/officeart/2005/8/layout/hierarchy3"/>
    <dgm:cxn modelId="{F8862337-F158-47C2-973F-D01CD3BC3A28}" type="presOf" srcId="{20D13B78-9A24-469E-843C-3A8616957CF9}" destId="{1FDC11CD-BC1A-440E-9C2B-4A2F74CD6406}" srcOrd="0" destOrd="0" presId="urn:microsoft.com/office/officeart/2005/8/layout/hierarchy3"/>
    <dgm:cxn modelId="{AA6B3039-8F12-4122-AB10-F31FBEF0C972}" type="presOf" srcId="{3E718C41-B98C-4CB3-B346-DCE82A7C3D74}" destId="{96F45B51-0A4C-44E5-B51A-77986CF50E9C}" srcOrd="0" destOrd="0" presId="urn:microsoft.com/office/officeart/2005/8/layout/hierarchy3"/>
    <dgm:cxn modelId="{FF1B353C-DE27-4A9C-80FC-349572D4D7B2}" type="presOf" srcId="{BD8D8BC4-BE39-427E-A587-5AD51046B093}" destId="{B5075E72-9DA9-4F92-9EDA-72709969E302}" srcOrd="0" destOrd="0" presId="urn:microsoft.com/office/officeart/2005/8/layout/hierarchy3"/>
    <dgm:cxn modelId="{6F22EA3C-2126-4607-9F19-A0B82BD02F0E}" type="presOf" srcId="{69BF0153-2A3C-43CC-946C-E88378B73104}" destId="{1ABE0980-C96D-4DDD-973F-E15C775DD64A}" srcOrd="0" destOrd="0" presId="urn:microsoft.com/office/officeart/2005/8/layout/hierarchy3"/>
    <dgm:cxn modelId="{0B354B3D-FC1B-43A0-9AF2-DB32CC990AE5}" type="presOf" srcId="{EE97C458-1253-4068-B5F9-04715789D22C}" destId="{1FFEDB09-E6A4-49CF-A9B0-7F49B55286E1}" srcOrd="0" destOrd="0" presId="urn:microsoft.com/office/officeart/2005/8/layout/hierarchy3"/>
    <dgm:cxn modelId="{E394365C-55BB-4441-8D95-EC2DD6A0E87D}" type="presOf" srcId="{F7D82601-A59B-42CC-AEB4-7FF2A2638434}" destId="{2C559D32-0075-4333-A745-55291918F93F}" srcOrd="0" destOrd="0" presId="urn:microsoft.com/office/officeart/2005/8/layout/hierarchy3"/>
    <dgm:cxn modelId="{1CED9E62-4BA6-4715-9268-DFBD2A0C7516}" srcId="{F248F157-445C-4955-801C-CBA0AEFFFFB3}" destId="{20D13B78-9A24-469E-843C-3A8616957CF9}" srcOrd="1" destOrd="0" parTransId="{B12FCB9F-97D7-48C1-9BFB-1ED692C2137A}" sibTransId="{94AFBD2C-215B-4106-924D-E79BFF6B9B79}"/>
    <dgm:cxn modelId="{BE032863-AA1A-45A3-93DF-843C35B4B13F}" srcId="{6D488463-C8B4-4E0A-9848-F67B6628BB44}" destId="{A066A58E-75F0-4477-A377-99C28E953CD2}" srcOrd="4" destOrd="0" parTransId="{8ECF158F-0500-4881-A17E-088DCC684F14}" sibTransId="{4CDF98CF-3E33-4E4C-9338-70BE0F076E5B}"/>
    <dgm:cxn modelId="{CB665066-06DE-4265-BAEC-835F28895F85}" type="presOf" srcId="{6ABE6C82-1329-4486-A8D3-F19EE87F9E6B}" destId="{35C6EA3D-AC12-4F7B-8F38-A448452BCFA8}" srcOrd="0" destOrd="0" presId="urn:microsoft.com/office/officeart/2005/8/layout/hierarchy3"/>
    <dgm:cxn modelId="{283AC84B-1C66-44EB-A2F3-DCA8EC2CF0DE}" srcId="{F248F157-445C-4955-801C-CBA0AEFFFFB3}" destId="{AB15B1BC-F188-4422-BCEB-32AAA89923E3}" srcOrd="5" destOrd="0" parTransId="{820A42C9-DB2E-47AE-B4D1-E8FB8BD979FC}" sibTransId="{A2AD020C-D032-425E-A555-16176F6C93EF}"/>
    <dgm:cxn modelId="{7E17CB4C-9F8C-4B9F-80B8-9F77B6694AAB}" srcId="{BE192686-D149-4FBD-B581-D1CF4ACFB03A}" destId="{B0208AAE-1CF8-4A39-92EA-3798F8395014}" srcOrd="4" destOrd="0" parTransId="{6ABE6C82-1329-4486-A8D3-F19EE87F9E6B}" sibTransId="{93B638E3-4B3A-436B-974C-E61AB5126045}"/>
    <dgm:cxn modelId="{9D38D16C-6752-4336-A4E7-F8A1C816F515}" srcId="{6D488463-C8B4-4E0A-9848-F67B6628BB44}" destId="{B9F09A86-82B7-4050-B434-2AE446E0F9FF}" srcOrd="3" destOrd="0" parTransId="{8E889854-0E79-4B06-A466-CC43CB775FAD}" sibTransId="{0CD805F1-78F0-4D3E-8FDD-8D9E016E4CD1}"/>
    <dgm:cxn modelId="{5321C44D-2A6D-4510-8127-8D697F877EAB}" type="presOf" srcId="{92DC765B-5258-44A6-A1D2-D47096CB2A2E}" destId="{B7EB580C-E173-4C87-B4ED-909CC5E9FAE6}" srcOrd="0" destOrd="0" presId="urn:microsoft.com/office/officeart/2005/8/layout/hierarchy3"/>
    <dgm:cxn modelId="{92C37A4F-A782-4374-8FEA-605B28D12A4A}" type="presOf" srcId="{8FFC950D-5AB2-4FBA-8B9C-989C8B85F668}" destId="{A4DCD9A4-F866-4D3A-9ACB-5D2B8DA9E051}" srcOrd="0" destOrd="0" presId="urn:microsoft.com/office/officeart/2005/8/layout/hierarchy3"/>
    <dgm:cxn modelId="{280C834F-4104-447C-A1B8-94683CFE2272}" type="presOf" srcId="{BE192686-D149-4FBD-B581-D1CF4ACFB03A}" destId="{1AD60A02-727F-4DB4-8E2F-96E8920BE5EA}" srcOrd="1" destOrd="0" presId="urn:microsoft.com/office/officeart/2005/8/layout/hierarchy3"/>
    <dgm:cxn modelId="{2E010858-B188-476F-92DE-72DD830D568F}" type="presOf" srcId="{E12EF468-4241-4C95-B677-83309816AC27}" destId="{B805E6CA-DE39-4A72-B0F6-D58B3968D6AF}" srcOrd="0" destOrd="0" presId="urn:microsoft.com/office/officeart/2005/8/layout/hierarchy3"/>
    <dgm:cxn modelId="{D94E1F58-3C95-4114-AC0B-8D9ABE06A159}" type="presOf" srcId="{820A42C9-DB2E-47AE-B4D1-E8FB8BD979FC}" destId="{F2272CF0-31B0-4CAB-A07C-DD3A0430A29B}" srcOrd="0" destOrd="0" presId="urn:microsoft.com/office/officeart/2005/8/layout/hierarchy3"/>
    <dgm:cxn modelId="{878FB67C-13DD-4572-A873-BEBF85E37B41}" type="presOf" srcId="{EA749527-D8C5-417B-94A0-46F594D5E7E2}" destId="{B99ED1F6-A3E9-4069-B6FA-2BC2AD8423E3}" srcOrd="0" destOrd="0" presId="urn:microsoft.com/office/officeart/2005/8/layout/hierarchy3"/>
    <dgm:cxn modelId="{51EC9881-83D1-49E8-8282-FF02CB66E3EB}" srcId="{BE192686-D149-4FBD-B581-D1CF4ACFB03A}" destId="{EE97C458-1253-4068-B5F9-04715789D22C}" srcOrd="5" destOrd="0" parTransId="{69BF0153-2A3C-43CC-946C-E88378B73104}" sibTransId="{6316973C-E5CD-4DB3-9BA0-667259877500}"/>
    <dgm:cxn modelId="{AE0C3F83-B48C-4B39-919B-E1B08287EE6E}" type="presOf" srcId="{BE192686-D149-4FBD-B581-D1CF4ACFB03A}" destId="{4CB20401-5BE1-4E2F-B31C-9A478447008A}" srcOrd="0" destOrd="0" presId="urn:microsoft.com/office/officeart/2005/8/layout/hierarchy3"/>
    <dgm:cxn modelId="{9F156187-BC6B-4829-AF10-F5ED3801C6F8}" type="presOf" srcId="{AB8B1343-7821-46DA-B7C4-214B9378F521}" destId="{1EFE9A9D-AED3-45EB-B74D-9A409D5951D5}" srcOrd="0" destOrd="0" presId="urn:microsoft.com/office/officeart/2005/8/layout/hierarchy3"/>
    <dgm:cxn modelId="{1C8A5F95-99E9-477F-B056-81F6752DD28B}" type="presOf" srcId="{E74F0038-A39E-4F4F-8639-443E1A13A043}" destId="{9A04DC86-EBB3-4625-9521-A8CCA2A19093}" srcOrd="0" destOrd="0" presId="urn:microsoft.com/office/officeart/2005/8/layout/hierarchy3"/>
    <dgm:cxn modelId="{A77DFF9A-700C-4B8D-ABD4-190BBB4C48F5}" type="presOf" srcId="{FF60A1D9-CDD4-4F49-8488-D97FD93DFFC0}" destId="{F4E88E11-771E-406C-94A1-23E4C5116398}" srcOrd="0" destOrd="0" presId="urn:microsoft.com/office/officeart/2005/8/layout/hierarchy3"/>
    <dgm:cxn modelId="{3829839C-975F-4CAC-A128-481ACD0F41E1}" type="presOf" srcId="{15B27671-B635-490A-855A-FA9D782D9285}" destId="{C209330D-97FA-4DF8-A7F1-E2DBA1424402}" srcOrd="0" destOrd="0" presId="urn:microsoft.com/office/officeart/2005/8/layout/hierarchy3"/>
    <dgm:cxn modelId="{CA363AA2-3A43-44EB-984F-9364ADC0B1BB}" type="presOf" srcId="{8ECF158F-0500-4881-A17E-088DCC684F14}" destId="{4D4DC0F1-F726-4772-85C6-EC2B9CA80508}" srcOrd="0" destOrd="0" presId="urn:microsoft.com/office/officeart/2005/8/layout/hierarchy3"/>
    <dgm:cxn modelId="{08DED9A4-3677-44D2-B902-0637C50FF01D}" type="presOf" srcId="{B5F27B4C-0C64-4DF4-8264-EA7B022ACCFE}" destId="{F12BE57E-8FDB-4A96-BAEE-6E6F0AD3F60C}" srcOrd="0" destOrd="0" presId="urn:microsoft.com/office/officeart/2005/8/layout/hierarchy3"/>
    <dgm:cxn modelId="{1C706EAC-5EB7-44C1-A13E-45D39972F59E}" type="presOf" srcId="{AB15B1BC-F188-4422-BCEB-32AAA89923E3}" destId="{7C0A88D9-3B2C-4270-846B-79C731177736}" srcOrd="0" destOrd="0" presId="urn:microsoft.com/office/officeart/2005/8/layout/hierarchy3"/>
    <dgm:cxn modelId="{C68EB1B3-FD4C-4C92-8861-23730AC12E57}" srcId="{F248F157-445C-4955-801C-CBA0AEFFFFB3}" destId="{FF6490C3-406E-4F29-84B5-F642287C07D8}" srcOrd="3" destOrd="0" parTransId="{E327FBF8-AC0E-4427-8099-49AB0428D5E9}" sibTransId="{9F268A92-22FF-4347-B79E-4A3097F1DA04}"/>
    <dgm:cxn modelId="{290CE6B5-38DA-4905-BE2B-A1DE20963BEA}" srcId="{BE192686-D149-4FBD-B581-D1CF4ACFB03A}" destId="{F98467C3-C467-4C1D-AA15-0B60D0CD2E5C}" srcOrd="0" destOrd="0" parTransId="{92DC765B-5258-44A6-A1D2-D47096CB2A2E}" sibTransId="{17A08DBB-6091-41CE-83A6-B6EE7D82DE1C}"/>
    <dgm:cxn modelId="{62D77EBC-B853-49F4-A354-7630194CD820}" srcId="{6D488463-C8B4-4E0A-9848-F67B6628BB44}" destId="{E12EF468-4241-4C95-B677-83309816AC27}" srcOrd="2" destOrd="0" parTransId="{2F14630B-09E3-4937-B5F0-8127015F3CE3}" sibTransId="{C4EB9FCA-565E-4C69-9A08-5C06F388E6AB}"/>
    <dgm:cxn modelId="{C31E53BE-CD51-4775-882B-09EDF79E473A}" type="presOf" srcId="{A066A58E-75F0-4477-A377-99C28E953CD2}" destId="{1246278E-65A1-45CB-AA8B-891AAD0AED95}" srcOrd="0" destOrd="0" presId="urn:microsoft.com/office/officeart/2005/8/layout/hierarchy3"/>
    <dgm:cxn modelId="{820F08C4-95DB-4340-8C88-9CF69B6E0802}" srcId="{F248F157-445C-4955-801C-CBA0AEFFFFB3}" destId="{F7D82601-A59B-42CC-AEB4-7FF2A2638434}" srcOrd="4" destOrd="0" parTransId="{F9B68A2A-5C95-45A3-B540-4D6743624E6C}" sibTransId="{20CB5F95-2DD7-45F7-AF83-F35138242EB5}"/>
    <dgm:cxn modelId="{F08C07C6-1580-4D05-B52A-D71E15C4C519}" type="presOf" srcId="{5D39938B-C4C3-496E-AB07-86231159CB05}" destId="{D6633E2D-706F-4224-9CCF-C11B33597EB3}" srcOrd="0" destOrd="0" presId="urn:microsoft.com/office/officeart/2005/8/layout/hierarchy3"/>
    <dgm:cxn modelId="{6E9480C7-1B01-455F-A6D7-B912D99D91CD}" type="presOf" srcId="{2F14630B-09E3-4937-B5F0-8127015F3CE3}" destId="{0F318CEB-116D-4200-9F41-235987E8545A}" srcOrd="0" destOrd="0" presId="urn:microsoft.com/office/officeart/2005/8/layout/hierarchy3"/>
    <dgm:cxn modelId="{0FCAD6C7-E0E0-488B-8ED3-94866B22F2ED}" type="presOf" srcId="{2DD2BA2F-0E95-478E-A79D-E32E6C2221C2}" destId="{7B0306DA-E28A-4D7C-A37A-33E24AC6E98C}" srcOrd="0" destOrd="0" presId="urn:microsoft.com/office/officeart/2005/8/layout/hierarchy3"/>
    <dgm:cxn modelId="{CCD5B4CC-ED38-458A-A278-25B95D167454}" type="presOf" srcId="{B0208AAE-1CF8-4A39-92EA-3798F8395014}" destId="{7CD2E859-183E-42AC-94D2-54A5E001E04D}" srcOrd="0" destOrd="0" presId="urn:microsoft.com/office/officeart/2005/8/layout/hierarchy3"/>
    <dgm:cxn modelId="{BADFA3D4-4518-415B-B60E-AEC4B367C9E8}" type="presOf" srcId="{031E3F4B-1457-4C16-9066-AE117ACC9C7A}" destId="{03F06A91-30CA-4C87-A01D-F1C8652B86F2}" srcOrd="0" destOrd="0" presId="urn:microsoft.com/office/officeart/2005/8/layout/hierarchy3"/>
    <dgm:cxn modelId="{970223D7-E20D-4A95-97FD-7205001DC0EF}" srcId="{F248F157-445C-4955-801C-CBA0AEFFFFB3}" destId="{B98FC982-43FE-4733-ABBA-253BA328DBA4}" srcOrd="6" destOrd="0" parTransId="{5D39938B-C4C3-496E-AB07-86231159CB05}" sibTransId="{A30F7089-2446-4F03-B674-236C149C1D48}"/>
    <dgm:cxn modelId="{8F6654D9-12F9-4E0A-B38A-F7DB6AD57352}" type="presOf" srcId="{6D488463-C8B4-4E0A-9848-F67B6628BB44}" destId="{8A11EACB-9433-4344-A511-EF033418B5CC}" srcOrd="1" destOrd="0" presId="urn:microsoft.com/office/officeart/2005/8/layout/hierarchy3"/>
    <dgm:cxn modelId="{664553DA-4550-4EE6-AFA1-CAAECDE5F0C3}" type="presOf" srcId="{B12FCB9F-97D7-48C1-9BFB-1ED692C2137A}" destId="{A5F7AE2C-0C59-4016-8478-46EBA6660457}" srcOrd="0" destOrd="0" presId="urn:microsoft.com/office/officeart/2005/8/layout/hierarchy3"/>
    <dgm:cxn modelId="{6BB71ADB-5C00-462B-ADEA-4DF645F7D5E4}" type="presOf" srcId="{F98467C3-C467-4C1D-AA15-0B60D0CD2E5C}" destId="{44FF0187-0A7E-4B6E-A4F1-1F0CF88C0F31}" srcOrd="0" destOrd="0" presId="urn:microsoft.com/office/officeart/2005/8/layout/hierarchy3"/>
    <dgm:cxn modelId="{008573DD-9648-43C6-A522-FE8F07AC9EAE}" srcId="{BE192686-D149-4FBD-B581-D1CF4ACFB03A}" destId="{C23C84CD-9AC9-4155-9592-E90848EA2C85}" srcOrd="2" destOrd="0" parTransId="{6E0B4C5C-606C-4470-8333-8231A86FA8C3}" sibTransId="{51BCB558-73E9-4A74-BE91-B192FAB75946}"/>
    <dgm:cxn modelId="{2DA131DE-3107-4813-B2FD-2CC6FFC3DFEE}" srcId="{2DD2BA2F-0E95-478E-A79D-E32E6C2221C2}" destId="{6D488463-C8B4-4E0A-9848-F67B6628BB44}" srcOrd="2" destOrd="0" parTransId="{8CAB48A2-D2C7-4BE3-AE25-5A3AB54A0485}" sibTransId="{CEE0BC95-D078-4A9B-8B0A-C5EB318B0DC3}"/>
    <dgm:cxn modelId="{894B34E3-2816-477B-9778-9C70DE6DACEF}" type="presOf" srcId="{E327FBF8-AC0E-4427-8099-49AB0428D5E9}" destId="{71EE9A9C-B8B2-4855-BCF7-062C39D408D6}" srcOrd="0" destOrd="0" presId="urn:microsoft.com/office/officeart/2005/8/layout/hierarchy3"/>
    <dgm:cxn modelId="{36ABB0E3-5E9A-4311-B14B-3ED4BCFCD59F}" type="presOf" srcId="{67C8BF9C-E67E-4454-8B57-44CBF0101CD2}" destId="{5D38614A-CFF8-41C2-92F0-B0471EC1AD29}" srcOrd="0" destOrd="0" presId="urn:microsoft.com/office/officeart/2005/8/layout/hierarchy3"/>
    <dgm:cxn modelId="{5972C2EB-DBF7-4CB4-A81A-0E22B2541F3F}" type="presOf" srcId="{FF6490C3-406E-4F29-84B5-F642287C07D8}" destId="{2EFDD89F-18E9-4F56-A646-27915029870A}" srcOrd="0" destOrd="0" presId="urn:microsoft.com/office/officeart/2005/8/layout/hierarchy3"/>
    <dgm:cxn modelId="{F31112EE-9E8C-4494-9D43-C5049778ECF4}" type="presOf" srcId="{07818A49-B677-49EF-8C5A-EAC0129AE0DC}" destId="{573D3FF8-0C38-4C5C-8D5F-AD7CEC535E69}" srcOrd="0" destOrd="0" presId="urn:microsoft.com/office/officeart/2005/8/layout/hierarchy3"/>
    <dgm:cxn modelId="{75F067EF-45F0-442B-A51D-48FC1BA511A7}" srcId="{2DD2BA2F-0E95-478E-A79D-E32E6C2221C2}" destId="{F248F157-445C-4955-801C-CBA0AEFFFFB3}" srcOrd="0" destOrd="0" parTransId="{39C78457-AD22-497B-B718-58F82A67CCDE}" sibTransId="{4D5DCD19-5465-46CC-A7B0-E951EFA83382}"/>
    <dgm:cxn modelId="{F6A0DFEF-9847-44E7-8A38-FAF40D8C1056}" type="presOf" srcId="{8E889854-0E79-4B06-A466-CC43CB775FAD}" destId="{984B0C78-6711-4294-A5B0-273F6B5F79CB}" srcOrd="0" destOrd="0" presId="urn:microsoft.com/office/officeart/2005/8/layout/hierarchy3"/>
    <dgm:cxn modelId="{56837EF3-0C2A-494E-ACF4-B7658D3BAE2A}" srcId="{BE192686-D149-4FBD-B581-D1CF4ACFB03A}" destId="{EA749527-D8C5-417B-94A0-46F594D5E7E2}" srcOrd="1" destOrd="0" parTransId="{CFE21D6B-6566-41FD-A7A0-B1258C0B4E1C}" sibTransId="{58C1F711-0118-4A1D-A7BB-31A52B72278E}"/>
    <dgm:cxn modelId="{6478DFF8-5F92-4A69-BD10-E5EBA319620C}" srcId="{2DD2BA2F-0E95-478E-A79D-E32E6C2221C2}" destId="{BE192686-D149-4FBD-B581-D1CF4ACFB03A}" srcOrd="1" destOrd="0" parTransId="{A395F6E9-5DD9-4D1B-9E39-78AED89B1C41}" sibTransId="{087888C6-37DC-4E51-86C4-F0F64B8D24F8}"/>
    <dgm:cxn modelId="{12AA4AF9-E7C8-4EAC-BD7B-21D7E569404B}" srcId="{F248F157-445C-4955-801C-CBA0AEFFFFB3}" destId="{E74F0038-A39E-4F4F-8639-443E1A13A043}" srcOrd="2" destOrd="0" parTransId="{031E3F4B-1457-4C16-9066-AE117ACC9C7A}" sibTransId="{D716E10A-8B38-4CFA-9890-6E80E3D7BF10}"/>
    <dgm:cxn modelId="{8F02AEF9-1161-494D-B194-2671151678B8}" srcId="{6D488463-C8B4-4E0A-9848-F67B6628BB44}" destId="{FF60A1D9-CDD4-4F49-8488-D97FD93DFFC0}" srcOrd="5" destOrd="0" parTransId="{67C8BF9C-E67E-4454-8B57-44CBF0101CD2}" sibTransId="{752DC430-6A71-4C90-88C2-8A6DB2DB5CDA}"/>
    <dgm:cxn modelId="{3BDD6002-71A1-4F5C-B086-F16BFC5B190B}" type="presParOf" srcId="{7B0306DA-E28A-4D7C-A37A-33E24AC6E98C}" destId="{C6E5F783-F70F-453A-B317-E23978E1B5F9}" srcOrd="0" destOrd="0" presId="urn:microsoft.com/office/officeart/2005/8/layout/hierarchy3"/>
    <dgm:cxn modelId="{FE54EA62-88A0-4A53-97C3-939492320FA5}" type="presParOf" srcId="{C6E5F783-F70F-453A-B317-E23978E1B5F9}" destId="{44D4D9FD-CEEC-41F7-B991-5E07A69A84DD}" srcOrd="0" destOrd="0" presId="urn:microsoft.com/office/officeart/2005/8/layout/hierarchy3"/>
    <dgm:cxn modelId="{3F2751EE-D3C8-4E1C-B286-ADC19CEFCCB4}" type="presParOf" srcId="{44D4D9FD-CEEC-41F7-B991-5E07A69A84DD}" destId="{23AA3785-6BC5-4DC0-A792-94E7755D8C9F}" srcOrd="0" destOrd="0" presId="urn:microsoft.com/office/officeart/2005/8/layout/hierarchy3"/>
    <dgm:cxn modelId="{52B83C63-B89A-4B71-BD80-75931D0614A7}" type="presParOf" srcId="{44D4D9FD-CEEC-41F7-B991-5E07A69A84DD}" destId="{B939FA54-085F-461D-83A0-B0C8B20CB31B}" srcOrd="1" destOrd="0" presId="urn:microsoft.com/office/officeart/2005/8/layout/hierarchy3"/>
    <dgm:cxn modelId="{D0DA8A04-9B5D-471C-B0B1-F1F58481C701}" type="presParOf" srcId="{C6E5F783-F70F-453A-B317-E23978E1B5F9}" destId="{E387E92D-89A5-4828-90F2-DCAE6D7FABF3}" srcOrd="1" destOrd="0" presId="urn:microsoft.com/office/officeart/2005/8/layout/hierarchy3"/>
    <dgm:cxn modelId="{C58D8D9C-395C-47A0-8A64-2F2C3531F1E9}" type="presParOf" srcId="{E387E92D-89A5-4828-90F2-DCAE6D7FABF3}" destId="{489FA7CD-D84C-468D-8B38-94DE3D544F62}" srcOrd="0" destOrd="0" presId="urn:microsoft.com/office/officeart/2005/8/layout/hierarchy3"/>
    <dgm:cxn modelId="{40120A66-AB04-4F32-8BAB-9776F0FDD9DF}" type="presParOf" srcId="{E387E92D-89A5-4828-90F2-DCAE6D7FABF3}" destId="{4936C8FC-C90D-4A7C-81C8-23C33B371178}" srcOrd="1" destOrd="0" presId="urn:microsoft.com/office/officeart/2005/8/layout/hierarchy3"/>
    <dgm:cxn modelId="{8E461962-F265-4A86-B702-AC75FA99F8F7}" type="presParOf" srcId="{E387E92D-89A5-4828-90F2-DCAE6D7FABF3}" destId="{A5F7AE2C-0C59-4016-8478-46EBA6660457}" srcOrd="2" destOrd="0" presId="urn:microsoft.com/office/officeart/2005/8/layout/hierarchy3"/>
    <dgm:cxn modelId="{A74E5101-9F52-4E4C-8A19-B437593EE505}" type="presParOf" srcId="{E387E92D-89A5-4828-90F2-DCAE6D7FABF3}" destId="{1FDC11CD-BC1A-440E-9C2B-4A2F74CD6406}" srcOrd="3" destOrd="0" presId="urn:microsoft.com/office/officeart/2005/8/layout/hierarchy3"/>
    <dgm:cxn modelId="{E824E8C7-A65A-4395-92E7-F9C4F3DC21FF}" type="presParOf" srcId="{E387E92D-89A5-4828-90F2-DCAE6D7FABF3}" destId="{03F06A91-30CA-4C87-A01D-F1C8652B86F2}" srcOrd="4" destOrd="0" presId="urn:microsoft.com/office/officeart/2005/8/layout/hierarchy3"/>
    <dgm:cxn modelId="{96E5C10B-4267-45C1-8B51-CC0C925BC906}" type="presParOf" srcId="{E387E92D-89A5-4828-90F2-DCAE6D7FABF3}" destId="{9A04DC86-EBB3-4625-9521-A8CCA2A19093}" srcOrd="5" destOrd="0" presId="urn:microsoft.com/office/officeart/2005/8/layout/hierarchy3"/>
    <dgm:cxn modelId="{874E7A77-FF7A-4B19-B284-A4ADD4417D05}" type="presParOf" srcId="{E387E92D-89A5-4828-90F2-DCAE6D7FABF3}" destId="{71EE9A9C-B8B2-4855-BCF7-062C39D408D6}" srcOrd="6" destOrd="0" presId="urn:microsoft.com/office/officeart/2005/8/layout/hierarchy3"/>
    <dgm:cxn modelId="{28465437-99A1-4297-B4F3-86F20993790A}" type="presParOf" srcId="{E387E92D-89A5-4828-90F2-DCAE6D7FABF3}" destId="{2EFDD89F-18E9-4F56-A646-27915029870A}" srcOrd="7" destOrd="0" presId="urn:microsoft.com/office/officeart/2005/8/layout/hierarchy3"/>
    <dgm:cxn modelId="{7A041825-D93E-4885-A96C-B29907357BE3}" type="presParOf" srcId="{E387E92D-89A5-4828-90F2-DCAE6D7FABF3}" destId="{21A0930B-0916-4C72-BDAC-52832E78F9A5}" srcOrd="8" destOrd="0" presId="urn:microsoft.com/office/officeart/2005/8/layout/hierarchy3"/>
    <dgm:cxn modelId="{DEFB2073-15F8-4F97-88E0-95F03E469276}" type="presParOf" srcId="{E387E92D-89A5-4828-90F2-DCAE6D7FABF3}" destId="{2C559D32-0075-4333-A745-55291918F93F}" srcOrd="9" destOrd="0" presId="urn:microsoft.com/office/officeart/2005/8/layout/hierarchy3"/>
    <dgm:cxn modelId="{EC219EE7-9597-44E1-8B94-8F19ABA5663D}" type="presParOf" srcId="{E387E92D-89A5-4828-90F2-DCAE6D7FABF3}" destId="{F2272CF0-31B0-4CAB-A07C-DD3A0430A29B}" srcOrd="10" destOrd="0" presId="urn:microsoft.com/office/officeart/2005/8/layout/hierarchy3"/>
    <dgm:cxn modelId="{80815013-294B-443E-AE79-12CB537C5A70}" type="presParOf" srcId="{E387E92D-89A5-4828-90F2-DCAE6D7FABF3}" destId="{7C0A88D9-3B2C-4270-846B-79C731177736}" srcOrd="11" destOrd="0" presId="urn:microsoft.com/office/officeart/2005/8/layout/hierarchy3"/>
    <dgm:cxn modelId="{2001F44D-99B5-4D17-8618-46A327DE02E6}" type="presParOf" srcId="{E387E92D-89A5-4828-90F2-DCAE6D7FABF3}" destId="{D6633E2D-706F-4224-9CCF-C11B33597EB3}" srcOrd="12" destOrd="0" presId="urn:microsoft.com/office/officeart/2005/8/layout/hierarchy3"/>
    <dgm:cxn modelId="{F4549B43-113C-4E05-A7E4-F1BADF4D2C50}" type="presParOf" srcId="{E387E92D-89A5-4828-90F2-DCAE6D7FABF3}" destId="{6CC46A72-93FD-4A56-BA90-387D3446628C}" srcOrd="13" destOrd="0" presId="urn:microsoft.com/office/officeart/2005/8/layout/hierarchy3"/>
    <dgm:cxn modelId="{AD175428-80B9-446C-B56D-42653B00AA5A}" type="presParOf" srcId="{7B0306DA-E28A-4D7C-A37A-33E24AC6E98C}" destId="{D1F86230-6140-4D1C-A1AA-2467FFAD89F0}" srcOrd="1" destOrd="0" presId="urn:microsoft.com/office/officeart/2005/8/layout/hierarchy3"/>
    <dgm:cxn modelId="{B6C63B8B-D3FE-46C6-A3DF-5D507BC95065}" type="presParOf" srcId="{D1F86230-6140-4D1C-A1AA-2467FFAD89F0}" destId="{B368BA54-296C-4514-8D03-121CE9815077}" srcOrd="0" destOrd="0" presId="urn:microsoft.com/office/officeart/2005/8/layout/hierarchy3"/>
    <dgm:cxn modelId="{2EBB6457-B39B-4843-9BF8-454DDB8B1D7F}" type="presParOf" srcId="{B368BA54-296C-4514-8D03-121CE9815077}" destId="{4CB20401-5BE1-4E2F-B31C-9A478447008A}" srcOrd="0" destOrd="0" presId="urn:microsoft.com/office/officeart/2005/8/layout/hierarchy3"/>
    <dgm:cxn modelId="{7F29BF4B-58D0-41EC-8BD7-4F4AB810788B}" type="presParOf" srcId="{B368BA54-296C-4514-8D03-121CE9815077}" destId="{1AD60A02-727F-4DB4-8E2F-96E8920BE5EA}" srcOrd="1" destOrd="0" presId="urn:microsoft.com/office/officeart/2005/8/layout/hierarchy3"/>
    <dgm:cxn modelId="{09395DD1-35F4-4F9A-9802-EB96E9639F1C}" type="presParOf" srcId="{D1F86230-6140-4D1C-A1AA-2467FFAD89F0}" destId="{5FE75558-1F23-4C95-8FCA-AE49D7CC946A}" srcOrd="1" destOrd="0" presId="urn:microsoft.com/office/officeart/2005/8/layout/hierarchy3"/>
    <dgm:cxn modelId="{F2AD7007-86FB-4560-9115-E57CF1E58ECF}" type="presParOf" srcId="{5FE75558-1F23-4C95-8FCA-AE49D7CC946A}" destId="{B7EB580C-E173-4C87-B4ED-909CC5E9FAE6}" srcOrd="0" destOrd="0" presId="urn:microsoft.com/office/officeart/2005/8/layout/hierarchy3"/>
    <dgm:cxn modelId="{8A49EE15-EAA9-4EF6-BF55-9B85AF3A8994}" type="presParOf" srcId="{5FE75558-1F23-4C95-8FCA-AE49D7CC946A}" destId="{44FF0187-0A7E-4B6E-A4F1-1F0CF88C0F31}" srcOrd="1" destOrd="0" presId="urn:microsoft.com/office/officeart/2005/8/layout/hierarchy3"/>
    <dgm:cxn modelId="{4E3178B1-A8D1-4A0C-8722-FBE989970A49}" type="presParOf" srcId="{5FE75558-1F23-4C95-8FCA-AE49D7CC946A}" destId="{0670C37E-1003-4CBD-AB72-C417A346CB40}" srcOrd="2" destOrd="0" presId="urn:microsoft.com/office/officeart/2005/8/layout/hierarchy3"/>
    <dgm:cxn modelId="{58094738-21C0-4A0E-AD91-E505D00594D0}" type="presParOf" srcId="{5FE75558-1F23-4C95-8FCA-AE49D7CC946A}" destId="{B99ED1F6-A3E9-4069-B6FA-2BC2AD8423E3}" srcOrd="3" destOrd="0" presId="urn:microsoft.com/office/officeart/2005/8/layout/hierarchy3"/>
    <dgm:cxn modelId="{827036FE-48A4-43A4-AD73-8107DC595C5B}" type="presParOf" srcId="{5FE75558-1F23-4C95-8FCA-AE49D7CC946A}" destId="{C287EDE6-C5B5-445C-9D13-BB871B37AD3E}" srcOrd="4" destOrd="0" presId="urn:microsoft.com/office/officeart/2005/8/layout/hierarchy3"/>
    <dgm:cxn modelId="{55FA9100-49BA-45DD-92DB-2478FDCC1FF7}" type="presParOf" srcId="{5FE75558-1F23-4C95-8FCA-AE49D7CC946A}" destId="{9B28AE44-D3A3-40DF-8478-C0C73EA3C8E8}" srcOrd="5" destOrd="0" presId="urn:microsoft.com/office/officeart/2005/8/layout/hierarchy3"/>
    <dgm:cxn modelId="{457FE244-DA1E-414A-A0CD-EEB7B5F4CF91}" type="presParOf" srcId="{5FE75558-1F23-4C95-8FCA-AE49D7CC946A}" destId="{A4DCD9A4-F866-4D3A-9ACB-5D2B8DA9E051}" srcOrd="6" destOrd="0" presId="urn:microsoft.com/office/officeart/2005/8/layout/hierarchy3"/>
    <dgm:cxn modelId="{C9A3BDC2-A99B-4FB9-ABA2-BC1C41DC3F50}" type="presParOf" srcId="{5FE75558-1F23-4C95-8FCA-AE49D7CC946A}" destId="{B5075E72-9DA9-4F92-9EDA-72709969E302}" srcOrd="7" destOrd="0" presId="urn:microsoft.com/office/officeart/2005/8/layout/hierarchy3"/>
    <dgm:cxn modelId="{633520E6-32B8-48BD-A764-327E8CFBBD53}" type="presParOf" srcId="{5FE75558-1F23-4C95-8FCA-AE49D7CC946A}" destId="{35C6EA3D-AC12-4F7B-8F38-A448452BCFA8}" srcOrd="8" destOrd="0" presId="urn:microsoft.com/office/officeart/2005/8/layout/hierarchy3"/>
    <dgm:cxn modelId="{13B21B8F-5FAC-44C5-B333-8F61F2896CD1}" type="presParOf" srcId="{5FE75558-1F23-4C95-8FCA-AE49D7CC946A}" destId="{7CD2E859-183E-42AC-94D2-54A5E001E04D}" srcOrd="9" destOrd="0" presId="urn:microsoft.com/office/officeart/2005/8/layout/hierarchy3"/>
    <dgm:cxn modelId="{532EAE19-A7D6-408C-A7AE-303724701D76}" type="presParOf" srcId="{5FE75558-1F23-4C95-8FCA-AE49D7CC946A}" destId="{1ABE0980-C96D-4DDD-973F-E15C775DD64A}" srcOrd="10" destOrd="0" presId="urn:microsoft.com/office/officeart/2005/8/layout/hierarchy3"/>
    <dgm:cxn modelId="{50C18D1D-5667-4E10-9B58-A6E634776BF8}" type="presParOf" srcId="{5FE75558-1F23-4C95-8FCA-AE49D7CC946A}" destId="{1FFEDB09-E6A4-49CF-A9B0-7F49B55286E1}" srcOrd="11" destOrd="0" presId="urn:microsoft.com/office/officeart/2005/8/layout/hierarchy3"/>
    <dgm:cxn modelId="{14E7C5EF-C28C-4399-A848-45B86FFCD3A3}" type="presParOf" srcId="{7B0306DA-E28A-4D7C-A37A-33E24AC6E98C}" destId="{3C3C5B78-851C-4EC2-952D-0543201B831F}" srcOrd="2" destOrd="0" presId="urn:microsoft.com/office/officeart/2005/8/layout/hierarchy3"/>
    <dgm:cxn modelId="{6006A80A-1ACB-4895-A6E8-FB31F18C10AB}" type="presParOf" srcId="{3C3C5B78-851C-4EC2-952D-0543201B831F}" destId="{677C59CB-E1FD-41A7-8638-E0A8A0E81599}" srcOrd="0" destOrd="0" presId="urn:microsoft.com/office/officeart/2005/8/layout/hierarchy3"/>
    <dgm:cxn modelId="{605170F0-3586-4285-8899-B77970762150}" type="presParOf" srcId="{677C59CB-E1FD-41A7-8638-E0A8A0E81599}" destId="{DD023819-BBF9-4825-A2EE-9E72BBEBF5C5}" srcOrd="0" destOrd="0" presId="urn:microsoft.com/office/officeart/2005/8/layout/hierarchy3"/>
    <dgm:cxn modelId="{5DA61600-1AB6-4B3C-8DE8-A0E827115145}" type="presParOf" srcId="{677C59CB-E1FD-41A7-8638-E0A8A0E81599}" destId="{8A11EACB-9433-4344-A511-EF033418B5CC}" srcOrd="1" destOrd="0" presId="urn:microsoft.com/office/officeart/2005/8/layout/hierarchy3"/>
    <dgm:cxn modelId="{D16E0483-A0BE-4EE1-AB0C-9937A3310140}" type="presParOf" srcId="{3C3C5B78-851C-4EC2-952D-0543201B831F}" destId="{7F1BC929-73F6-4FA4-A9E8-0FCF8C25DE06}" srcOrd="1" destOrd="0" presId="urn:microsoft.com/office/officeart/2005/8/layout/hierarchy3"/>
    <dgm:cxn modelId="{AEC656A5-5727-4D2C-A19F-870833A425CC}" type="presParOf" srcId="{7F1BC929-73F6-4FA4-A9E8-0FCF8C25DE06}" destId="{573D3FF8-0C38-4C5C-8D5F-AD7CEC535E69}" srcOrd="0" destOrd="0" presId="urn:microsoft.com/office/officeart/2005/8/layout/hierarchy3"/>
    <dgm:cxn modelId="{4EA27A9B-BAE8-43B3-8608-1ABAED6EED21}" type="presParOf" srcId="{7F1BC929-73F6-4FA4-A9E8-0FCF8C25DE06}" destId="{C209330D-97FA-4DF8-A7F1-E2DBA1424402}" srcOrd="1" destOrd="0" presId="urn:microsoft.com/office/officeart/2005/8/layout/hierarchy3"/>
    <dgm:cxn modelId="{AA78BB9E-C980-4F74-B8A5-51DC6B5F1C15}" type="presParOf" srcId="{7F1BC929-73F6-4FA4-A9E8-0FCF8C25DE06}" destId="{1EFE9A9D-AED3-45EB-B74D-9A409D5951D5}" srcOrd="2" destOrd="0" presId="urn:microsoft.com/office/officeart/2005/8/layout/hierarchy3"/>
    <dgm:cxn modelId="{7D8E75EC-CC90-4D9D-AE28-AAE6C8B512C4}" type="presParOf" srcId="{7F1BC929-73F6-4FA4-A9E8-0FCF8C25DE06}" destId="{D05B510D-22B0-4E21-B29C-6CE1E64D5883}" srcOrd="3" destOrd="0" presId="urn:microsoft.com/office/officeart/2005/8/layout/hierarchy3"/>
    <dgm:cxn modelId="{A88E57C7-006F-479A-9FF7-D98C0A846136}" type="presParOf" srcId="{7F1BC929-73F6-4FA4-A9E8-0FCF8C25DE06}" destId="{0F318CEB-116D-4200-9F41-235987E8545A}" srcOrd="4" destOrd="0" presId="urn:microsoft.com/office/officeart/2005/8/layout/hierarchy3"/>
    <dgm:cxn modelId="{2DEE307C-0A0C-458B-9423-746C595D41DD}" type="presParOf" srcId="{7F1BC929-73F6-4FA4-A9E8-0FCF8C25DE06}" destId="{B805E6CA-DE39-4A72-B0F6-D58B3968D6AF}" srcOrd="5" destOrd="0" presId="urn:microsoft.com/office/officeart/2005/8/layout/hierarchy3"/>
    <dgm:cxn modelId="{F5AEE12C-1084-451D-99DE-A1E749A5E286}" type="presParOf" srcId="{7F1BC929-73F6-4FA4-A9E8-0FCF8C25DE06}" destId="{984B0C78-6711-4294-A5B0-273F6B5F79CB}" srcOrd="6" destOrd="0" presId="urn:microsoft.com/office/officeart/2005/8/layout/hierarchy3"/>
    <dgm:cxn modelId="{CF3BCAFD-C97C-43F3-A66E-3DB0DF97D0F2}" type="presParOf" srcId="{7F1BC929-73F6-4FA4-A9E8-0FCF8C25DE06}" destId="{357CE035-1D2A-49D6-AC23-D094B856D923}" srcOrd="7" destOrd="0" presId="urn:microsoft.com/office/officeart/2005/8/layout/hierarchy3"/>
    <dgm:cxn modelId="{9F59535C-7E30-4345-A422-4DD251720E97}" type="presParOf" srcId="{7F1BC929-73F6-4FA4-A9E8-0FCF8C25DE06}" destId="{4D4DC0F1-F726-4772-85C6-EC2B9CA80508}" srcOrd="8" destOrd="0" presId="urn:microsoft.com/office/officeart/2005/8/layout/hierarchy3"/>
    <dgm:cxn modelId="{1E91F849-9548-4C8A-8E49-0C437A1B59DE}" type="presParOf" srcId="{7F1BC929-73F6-4FA4-A9E8-0FCF8C25DE06}" destId="{1246278E-65A1-45CB-AA8B-891AAD0AED95}" srcOrd="9" destOrd="0" presId="urn:microsoft.com/office/officeart/2005/8/layout/hierarchy3"/>
    <dgm:cxn modelId="{7D22FA8D-F4A3-4F01-8B0A-CADF3D771396}" type="presParOf" srcId="{7F1BC929-73F6-4FA4-A9E8-0FCF8C25DE06}" destId="{5D38614A-CFF8-41C2-92F0-B0471EC1AD29}" srcOrd="10" destOrd="0" presId="urn:microsoft.com/office/officeart/2005/8/layout/hierarchy3"/>
    <dgm:cxn modelId="{07137731-E8B6-4F39-8B4E-69A88CD3268B}" type="presParOf" srcId="{7F1BC929-73F6-4FA4-A9E8-0FCF8C25DE06}" destId="{F4E88E11-771E-406C-94A1-23E4C5116398}" srcOrd="11" destOrd="0" presId="urn:microsoft.com/office/officeart/2005/8/layout/hierarchy3"/>
    <dgm:cxn modelId="{A099BCFD-15C5-45A6-8631-7104F9186805}" type="presParOf" srcId="{7F1BC929-73F6-4FA4-A9E8-0FCF8C25DE06}" destId="{96F45B51-0A4C-44E5-B51A-77986CF50E9C}" srcOrd="12" destOrd="0" presId="urn:microsoft.com/office/officeart/2005/8/layout/hierarchy3"/>
    <dgm:cxn modelId="{DFEB4656-E4AB-4C8B-9AF2-AF3E49574B01}" type="presParOf" srcId="{7F1BC929-73F6-4FA4-A9E8-0FCF8C25DE06}" destId="{F12BE57E-8FDB-4A96-BAEE-6E6F0AD3F60C}" srcOrd="1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0C7BBC-C7F3-461B-91AB-072E46CEDF67}" type="doc">
      <dgm:prSet loTypeId="urn:microsoft.com/office/officeart/2005/8/layout/hProcess9" loCatId="process" qsTypeId="urn:microsoft.com/office/officeart/2005/8/quickstyle/3d3" qsCatId="3D" csTypeId="urn:microsoft.com/office/officeart/2005/8/colors/colorful5" csCatId="colorful" phldr="1"/>
      <dgm:spPr/>
      <dgm:t>
        <a:bodyPr/>
        <a:lstStyle/>
        <a:p>
          <a:endParaRPr lang="en-CA"/>
        </a:p>
      </dgm:t>
    </dgm:pt>
    <dgm:pt modelId="{3DE4E091-28F4-4700-9E34-957B7570BFBD}">
      <dgm:prSet phldrT="[Text]" custT="1"/>
      <dgm:spPr/>
      <dgm:t>
        <a:bodyPr/>
        <a:lstStyle/>
        <a:p>
          <a:pPr>
            <a:buClr>
              <a:srgbClr val="404040"/>
            </a:buClr>
            <a:buFont typeface="Wingdings" panose="05000000000000000000" pitchFamily="2" charset="2"/>
            <a:buNone/>
          </a:pPr>
          <a:r>
            <a:rPr lang="en-CA" sz="1200" dirty="0">
              <a:latin typeface="Times New Roman" panose="02020603050405020304" pitchFamily="18" charset="0"/>
              <a:cs typeface="Times New Roman" panose="02020603050405020304" pitchFamily="18" charset="0"/>
            </a:rPr>
            <a:t>1.  Exploratory Data Analysis</a:t>
          </a:r>
          <a:endParaRPr lang="en-CA" sz="1200" dirty="0"/>
        </a:p>
      </dgm:t>
    </dgm:pt>
    <dgm:pt modelId="{621101BB-A64A-40CC-B134-0F3436877CCB}" type="parTrans" cxnId="{3D9C5A58-3433-47AC-9075-9504F72C78AE}">
      <dgm:prSet/>
      <dgm:spPr/>
      <dgm:t>
        <a:bodyPr/>
        <a:lstStyle/>
        <a:p>
          <a:endParaRPr lang="en-CA"/>
        </a:p>
      </dgm:t>
    </dgm:pt>
    <dgm:pt modelId="{0E023FCC-274C-42BA-BCCF-180EA8F70F36}" type="sibTrans" cxnId="{3D9C5A58-3433-47AC-9075-9504F72C78AE}">
      <dgm:prSet/>
      <dgm:spPr/>
      <dgm:t>
        <a:bodyPr/>
        <a:lstStyle/>
        <a:p>
          <a:endParaRPr lang="en-CA"/>
        </a:p>
      </dgm:t>
    </dgm:pt>
    <dgm:pt modelId="{8916EBAE-452D-408A-A1AB-F3FD770AC29E}">
      <dgm:prSet phldrT="[Text]" custT="1"/>
      <dgm:spPr/>
      <dgm:t>
        <a:bodyPr/>
        <a:lstStyle/>
        <a:p>
          <a:pPr>
            <a:buClr>
              <a:srgbClr val="404040"/>
            </a:buClr>
            <a:buFont typeface="Wingdings" panose="05000000000000000000" pitchFamily="2" charset="2"/>
            <a:buChar char="v"/>
          </a:pPr>
          <a:r>
            <a:rPr lang="en-CA" sz="1200" dirty="0"/>
            <a:t>3. Hot Encoding and Binning</a:t>
          </a:r>
        </a:p>
      </dgm:t>
    </dgm:pt>
    <dgm:pt modelId="{1601C23F-8F95-438B-B6A2-9E40A3CAA9C1}" type="parTrans" cxnId="{2DF5D6D6-284B-4E8A-9049-C7EAC6214E65}">
      <dgm:prSet/>
      <dgm:spPr/>
      <dgm:t>
        <a:bodyPr/>
        <a:lstStyle/>
        <a:p>
          <a:endParaRPr lang="en-CA"/>
        </a:p>
      </dgm:t>
    </dgm:pt>
    <dgm:pt modelId="{C9DFB4E5-C5C9-454D-A1A5-8E31C3286752}" type="sibTrans" cxnId="{2DF5D6D6-284B-4E8A-9049-C7EAC6214E65}">
      <dgm:prSet/>
      <dgm:spPr/>
      <dgm:t>
        <a:bodyPr/>
        <a:lstStyle/>
        <a:p>
          <a:endParaRPr lang="en-CA"/>
        </a:p>
      </dgm:t>
    </dgm:pt>
    <dgm:pt modelId="{A0224E5A-25ED-4040-983B-8C0AD195BB75}">
      <dgm:prSet custT="1"/>
      <dgm:spPr/>
      <dgm:t>
        <a:bodyPr/>
        <a:lstStyle/>
        <a:p>
          <a:r>
            <a:rPr lang="en-CA" sz="1200" dirty="0">
              <a:latin typeface="Times New Roman" panose="02020603050405020304" pitchFamily="18" charset="0"/>
              <a:cs typeface="Times New Roman" panose="02020603050405020304" pitchFamily="18" charset="0"/>
            </a:rPr>
            <a:t>6. </a:t>
          </a:r>
          <a:r>
            <a:rPr lang="en-US" sz="1200" dirty="0">
              <a:latin typeface="Times New Roman" panose="02020603050405020304" pitchFamily="18" charset="0"/>
              <a:cs typeface="Times New Roman" panose="02020603050405020304" pitchFamily="18" charset="0"/>
            </a:rPr>
            <a:t>Modelling</a:t>
          </a:r>
          <a:endParaRPr lang="en-CA" sz="1200" dirty="0">
            <a:latin typeface="Times New Roman" panose="02020603050405020304" pitchFamily="18" charset="0"/>
            <a:cs typeface="Times New Roman" panose="02020603050405020304" pitchFamily="18" charset="0"/>
          </a:endParaRPr>
        </a:p>
      </dgm:t>
    </dgm:pt>
    <dgm:pt modelId="{2ADF9034-5927-4D17-BE5E-9AF12E859A78}" type="parTrans" cxnId="{ECA49A1C-7BEF-40E3-BE9C-664CFD1234AD}">
      <dgm:prSet/>
      <dgm:spPr/>
      <dgm:t>
        <a:bodyPr/>
        <a:lstStyle/>
        <a:p>
          <a:endParaRPr lang="en-CA"/>
        </a:p>
      </dgm:t>
    </dgm:pt>
    <dgm:pt modelId="{BBB6DD9B-5093-4034-9580-FF0D48B8FD75}" type="sibTrans" cxnId="{ECA49A1C-7BEF-40E3-BE9C-664CFD1234AD}">
      <dgm:prSet/>
      <dgm:spPr/>
      <dgm:t>
        <a:bodyPr/>
        <a:lstStyle/>
        <a:p>
          <a:endParaRPr lang="en-CA"/>
        </a:p>
      </dgm:t>
    </dgm:pt>
    <dgm:pt modelId="{A9D87C4B-8E38-4AC8-AB6C-D77182B2B0B6}">
      <dgm:prSet phldrT="[Text]" custT="1"/>
      <dgm:spPr/>
      <dgm:t>
        <a:bodyPr/>
        <a:lstStyle/>
        <a:p>
          <a:r>
            <a:rPr lang="en-CA" sz="1200" dirty="0"/>
            <a:t>4. Checking missing values and Outliers operation</a:t>
          </a:r>
        </a:p>
      </dgm:t>
    </dgm:pt>
    <dgm:pt modelId="{3133386D-12A4-4E2E-96C7-12B62DFE082B}" type="parTrans" cxnId="{E172F575-9101-4F3B-B543-ADC80DBAD04C}">
      <dgm:prSet/>
      <dgm:spPr/>
      <dgm:t>
        <a:bodyPr/>
        <a:lstStyle/>
        <a:p>
          <a:endParaRPr lang="en-CA"/>
        </a:p>
      </dgm:t>
    </dgm:pt>
    <dgm:pt modelId="{C185BE6B-08CF-4A18-B40F-B944300E396E}" type="sibTrans" cxnId="{E172F575-9101-4F3B-B543-ADC80DBAD04C}">
      <dgm:prSet/>
      <dgm:spPr/>
      <dgm:t>
        <a:bodyPr/>
        <a:lstStyle/>
        <a:p>
          <a:endParaRPr lang="en-CA"/>
        </a:p>
      </dgm:t>
    </dgm:pt>
    <dgm:pt modelId="{80DE4E71-1DB2-4EAF-B5FE-91B55F2C734A}">
      <dgm:prSet phldrT="[Text]" custT="1"/>
      <dgm:spPr/>
      <dgm:t>
        <a:bodyPr/>
        <a:lstStyle/>
        <a:p>
          <a:r>
            <a:rPr lang="en-CA" sz="1200" dirty="0">
              <a:latin typeface="Times New Roman" panose="02020603050405020304" pitchFamily="18" charset="0"/>
              <a:cs typeface="Times New Roman" panose="02020603050405020304" pitchFamily="18" charset="0"/>
            </a:rPr>
            <a:t>5. Correlation and Feature Importance</a:t>
          </a:r>
          <a:endParaRPr lang="en-CA" sz="1200" dirty="0"/>
        </a:p>
      </dgm:t>
    </dgm:pt>
    <dgm:pt modelId="{85EAA5D4-F089-4811-A05A-A40ABBCAB34C}" type="parTrans" cxnId="{FFFABC5D-BC33-4639-B916-D1691DE5F587}">
      <dgm:prSet/>
      <dgm:spPr/>
      <dgm:t>
        <a:bodyPr/>
        <a:lstStyle/>
        <a:p>
          <a:endParaRPr lang="en-CA"/>
        </a:p>
      </dgm:t>
    </dgm:pt>
    <dgm:pt modelId="{407ADF3A-FA76-4BDE-9AC1-DEF2EC699A8E}" type="sibTrans" cxnId="{FFFABC5D-BC33-4639-B916-D1691DE5F587}">
      <dgm:prSet/>
      <dgm:spPr/>
      <dgm:t>
        <a:bodyPr/>
        <a:lstStyle/>
        <a:p>
          <a:endParaRPr lang="en-CA"/>
        </a:p>
      </dgm:t>
    </dgm:pt>
    <dgm:pt modelId="{9E199700-0105-409D-A9CF-AB9F962FB388}">
      <dgm:prSet phldrT="[Text]" custT="1"/>
      <dgm:spPr/>
      <dgm:t>
        <a:bodyPr/>
        <a:lstStyle/>
        <a:p>
          <a:pPr>
            <a:buClr>
              <a:srgbClr val="404040"/>
            </a:buClr>
            <a:buFont typeface="Wingdings" panose="05000000000000000000" pitchFamily="2" charset="2"/>
            <a:buChar char="v"/>
          </a:pPr>
          <a:r>
            <a:rPr lang="en-CA" sz="1200" dirty="0">
              <a:latin typeface="Times New Roman" panose="02020603050405020304" pitchFamily="18" charset="0"/>
              <a:cs typeface="Times New Roman" panose="02020603050405020304" pitchFamily="18" charset="0"/>
            </a:rPr>
            <a:t>2. Feature Engineering</a:t>
          </a:r>
          <a:endParaRPr lang="en-CA" sz="1200" dirty="0"/>
        </a:p>
      </dgm:t>
    </dgm:pt>
    <dgm:pt modelId="{8D48B8BD-7807-494C-A3E0-A903C81EED5A}" type="parTrans" cxnId="{16665618-E728-406C-8C6E-3AF10F49FE94}">
      <dgm:prSet/>
      <dgm:spPr/>
      <dgm:t>
        <a:bodyPr/>
        <a:lstStyle/>
        <a:p>
          <a:endParaRPr lang="en-CA"/>
        </a:p>
      </dgm:t>
    </dgm:pt>
    <dgm:pt modelId="{2DFE10C4-94E3-4AD1-8A2D-7BEE80B02F4F}" type="sibTrans" cxnId="{16665618-E728-406C-8C6E-3AF10F49FE94}">
      <dgm:prSet/>
      <dgm:spPr/>
      <dgm:t>
        <a:bodyPr/>
        <a:lstStyle/>
        <a:p>
          <a:endParaRPr lang="en-CA"/>
        </a:p>
      </dgm:t>
    </dgm:pt>
    <dgm:pt modelId="{8F275C9A-28A9-4604-A10F-60ABD8F80E1C}" type="pres">
      <dgm:prSet presAssocID="{710C7BBC-C7F3-461B-91AB-072E46CEDF67}" presName="CompostProcess" presStyleCnt="0">
        <dgm:presLayoutVars>
          <dgm:dir/>
          <dgm:resizeHandles val="exact"/>
        </dgm:presLayoutVars>
      </dgm:prSet>
      <dgm:spPr/>
    </dgm:pt>
    <dgm:pt modelId="{9FD82876-47C3-42C7-9FFA-4B519B5E1822}" type="pres">
      <dgm:prSet presAssocID="{710C7BBC-C7F3-461B-91AB-072E46CEDF67}" presName="arrow" presStyleLbl="bgShp" presStyleIdx="0" presStyleCnt="1" custScaleX="117647"/>
      <dgm:spPr/>
    </dgm:pt>
    <dgm:pt modelId="{9BC43340-A282-42F8-B4CA-D4D8E1C01D90}" type="pres">
      <dgm:prSet presAssocID="{710C7BBC-C7F3-461B-91AB-072E46CEDF67}" presName="linearProcess" presStyleCnt="0"/>
      <dgm:spPr/>
    </dgm:pt>
    <dgm:pt modelId="{29845DAC-FE9E-4762-A47B-2B2F282CBBB5}" type="pres">
      <dgm:prSet presAssocID="{3DE4E091-28F4-4700-9E34-957B7570BFBD}" presName="textNode" presStyleLbl="node1" presStyleIdx="0" presStyleCnt="6" custScaleX="145397" custLinFactNeighborY="5476">
        <dgm:presLayoutVars>
          <dgm:bulletEnabled val="1"/>
        </dgm:presLayoutVars>
      </dgm:prSet>
      <dgm:spPr/>
    </dgm:pt>
    <dgm:pt modelId="{9DEACF27-63BA-4C2D-908C-F80A15CF909E}" type="pres">
      <dgm:prSet presAssocID="{0E023FCC-274C-42BA-BCCF-180EA8F70F36}" presName="sibTrans" presStyleCnt="0"/>
      <dgm:spPr/>
    </dgm:pt>
    <dgm:pt modelId="{05BDBD0E-EB88-40EF-BE2F-3D466BA570F3}" type="pres">
      <dgm:prSet presAssocID="{8916EBAE-452D-408A-A1AB-F3FD770AC29E}" presName="textNode" presStyleLbl="node1" presStyleIdx="1" presStyleCnt="6" custScaleX="140232" custLinFactX="100000" custLinFactNeighborX="151421" custLinFactNeighborY="6568">
        <dgm:presLayoutVars>
          <dgm:bulletEnabled val="1"/>
        </dgm:presLayoutVars>
      </dgm:prSet>
      <dgm:spPr/>
    </dgm:pt>
    <dgm:pt modelId="{254E73A8-51F6-4A4B-A694-5A01F568A6C6}" type="pres">
      <dgm:prSet presAssocID="{C9DFB4E5-C5C9-454D-A1A5-8E31C3286752}" presName="sibTrans" presStyleCnt="0"/>
      <dgm:spPr/>
    </dgm:pt>
    <dgm:pt modelId="{0F1D1C9F-2725-4FF0-BA27-A54D3D138762}" type="pres">
      <dgm:prSet presAssocID="{9E199700-0105-409D-A9CF-AB9F962FB388}" presName="textNode" presStyleLbl="node1" presStyleIdx="2" presStyleCnt="6" custScaleX="117415" custScaleY="98498" custLinFactX="-124904" custLinFactNeighborX="-200000" custLinFactNeighborY="6079">
        <dgm:presLayoutVars>
          <dgm:bulletEnabled val="1"/>
        </dgm:presLayoutVars>
      </dgm:prSet>
      <dgm:spPr/>
    </dgm:pt>
    <dgm:pt modelId="{AE6BC1E0-AF2E-406B-8A40-80255DD0A192}" type="pres">
      <dgm:prSet presAssocID="{2DFE10C4-94E3-4AD1-8A2D-7BEE80B02F4F}" presName="sibTrans" presStyleCnt="0"/>
      <dgm:spPr/>
    </dgm:pt>
    <dgm:pt modelId="{D729878F-5DD0-48BB-AFE1-2E26B74FBBDD}" type="pres">
      <dgm:prSet presAssocID="{A9D87C4B-8E38-4AC8-AB6C-D77182B2B0B6}" presName="textNode" presStyleLbl="node1" presStyleIdx="3" presStyleCnt="6" custScaleX="157405" custLinFactNeighborX="-84322" custLinFactNeighborY="6238">
        <dgm:presLayoutVars>
          <dgm:bulletEnabled val="1"/>
        </dgm:presLayoutVars>
      </dgm:prSet>
      <dgm:spPr/>
    </dgm:pt>
    <dgm:pt modelId="{A7906C66-7F4F-4D20-BD10-32883C7666E0}" type="pres">
      <dgm:prSet presAssocID="{C185BE6B-08CF-4A18-B40F-B944300E396E}" presName="sibTrans" presStyleCnt="0"/>
      <dgm:spPr/>
    </dgm:pt>
    <dgm:pt modelId="{C30644D2-68C2-44A2-8866-619859AC7C3E}" type="pres">
      <dgm:prSet presAssocID="{80DE4E71-1DB2-4EAF-B5FE-91B55F2C734A}" presName="textNode" presStyleLbl="node1" presStyleIdx="4" presStyleCnt="6" custScaleX="143339" custLinFactX="-2052" custLinFactNeighborX="-100000" custLinFactNeighborY="7317">
        <dgm:presLayoutVars>
          <dgm:bulletEnabled val="1"/>
        </dgm:presLayoutVars>
      </dgm:prSet>
      <dgm:spPr/>
    </dgm:pt>
    <dgm:pt modelId="{4890E8F9-29E2-41E3-8CC5-B69168E60F06}" type="pres">
      <dgm:prSet presAssocID="{407ADF3A-FA76-4BDE-9AC1-DEF2EC699A8E}" presName="sibTrans" presStyleCnt="0"/>
      <dgm:spPr/>
    </dgm:pt>
    <dgm:pt modelId="{D56A87E3-23F5-4577-B005-763ED6833174}" type="pres">
      <dgm:prSet presAssocID="{A0224E5A-25ED-4040-983B-8C0AD195BB75}" presName="textNode" presStyleLbl="node1" presStyleIdx="5" presStyleCnt="6" custScaleX="145737" custScaleY="95565" custLinFactX="-6524" custLinFactNeighborX="-100000" custLinFactNeighborY="7293">
        <dgm:presLayoutVars>
          <dgm:bulletEnabled val="1"/>
        </dgm:presLayoutVars>
      </dgm:prSet>
      <dgm:spPr/>
    </dgm:pt>
  </dgm:ptLst>
  <dgm:cxnLst>
    <dgm:cxn modelId="{16665618-E728-406C-8C6E-3AF10F49FE94}" srcId="{710C7BBC-C7F3-461B-91AB-072E46CEDF67}" destId="{9E199700-0105-409D-A9CF-AB9F962FB388}" srcOrd="2" destOrd="0" parTransId="{8D48B8BD-7807-494C-A3E0-A903C81EED5A}" sibTransId="{2DFE10C4-94E3-4AD1-8A2D-7BEE80B02F4F}"/>
    <dgm:cxn modelId="{ECA49A1C-7BEF-40E3-BE9C-664CFD1234AD}" srcId="{710C7BBC-C7F3-461B-91AB-072E46CEDF67}" destId="{A0224E5A-25ED-4040-983B-8C0AD195BB75}" srcOrd="5" destOrd="0" parTransId="{2ADF9034-5927-4D17-BE5E-9AF12E859A78}" sibTransId="{BBB6DD9B-5093-4034-9580-FF0D48B8FD75}"/>
    <dgm:cxn modelId="{17BA592F-0699-4D33-B53E-CB4118DCAA7F}" type="presOf" srcId="{710C7BBC-C7F3-461B-91AB-072E46CEDF67}" destId="{8F275C9A-28A9-4604-A10F-60ABD8F80E1C}" srcOrd="0" destOrd="0" presId="urn:microsoft.com/office/officeart/2005/8/layout/hProcess9"/>
    <dgm:cxn modelId="{FFFABC5D-BC33-4639-B916-D1691DE5F587}" srcId="{710C7BBC-C7F3-461B-91AB-072E46CEDF67}" destId="{80DE4E71-1DB2-4EAF-B5FE-91B55F2C734A}" srcOrd="4" destOrd="0" parTransId="{85EAA5D4-F089-4811-A05A-A40ABBCAB34C}" sibTransId="{407ADF3A-FA76-4BDE-9AC1-DEF2EC699A8E}"/>
    <dgm:cxn modelId="{0D4B9B5F-6758-4420-9E0A-55E3E2C367EC}" type="presOf" srcId="{80DE4E71-1DB2-4EAF-B5FE-91B55F2C734A}" destId="{C30644D2-68C2-44A2-8866-619859AC7C3E}" srcOrd="0" destOrd="0" presId="urn:microsoft.com/office/officeart/2005/8/layout/hProcess9"/>
    <dgm:cxn modelId="{F107B770-9E86-4298-80B7-6D20659869CE}" type="presOf" srcId="{9E199700-0105-409D-A9CF-AB9F962FB388}" destId="{0F1D1C9F-2725-4FF0-BA27-A54D3D138762}" srcOrd="0" destOrd="0" presId="urn:microsoft.com/office/officeart/2005/8/layout/hProcess9"/>
    <dgm:cxn modelId="{85D18675-92B3-4673-8086-9B6AEBC47AC9}" type="presOf" srcId="{A0224E5A-25ED-4040-983B-8C0AD195BB75}" destId="{D56A87E3-23F5-4577-B005-763ED6833174}" srcOrd="0" destOrd="0" presId="urn:microsoft.com/office/officeart/2005/8/layout/hProcess9"/>
    <dgm:cxn modelId="{E172F575-9101-4F3B-B543-ADC80DBAD04C}" srcId="{710C7BBC-C7F3-461B-91AB-072E46CEDF67}" destId="{A9D87C4B-8E38-4AC8-AB6C-D77182B2B0B6}" srcOrd="3" destOrd="0" parTransId="{3133386D-12A4-4E2E-96C7-12B62DFE082B}" sibTransId="{C185BE6B-08CF-4A18-B40F-B944300E396E}"/>
    <dgm:cxn modelId="{3D9C5A58-3433-47AC-9075-9504F72C78AE}" srcId="{710C7BBC-C7F3-461B-91AB-072E46CEDF67}" destId="{3DE4E091-28F4-4700-9E34-957B7570BFBD}" srcOrd="0" destOrd="0" parTransId="{621101BB-A64A-40CC-B134-0F3436877CCB}" sibTransId="{0E023FCC-274C-42BA-BCCF-180EA8F70F36}"/>
    <dgm:cxn modelId="{2DF5D6D6-284B-4E8A-9049-C7EAC6214E65}" srcId="{710C7BBC-C7F3-461B-91AB-072E46CEDF67}" destId="{8916EBAE-452D-408A-A1AB-F3FD770AC29E}" srcOrd="1" destOrd="0" parTransId="{1601C23F-8F95-438B-B6A2-9E40A3CAA9C1}" sibTransId="{C9DFB4E5-C5C9-454D-A1A5-8E31C3286752}"/>
    <dgm:cxn modelId="{5B9FFED8-5E9C-4796-A5D2-1100024B5A09}" type="presOf" srcId="{8916EBAE-452D-408A-A1AB-F3FD770AC29E}" destId="{05BDBD0E-EB88-40EF-BE2F-3D466BA570F3}" srcOrd="0" destOrd="0" presId="urn:microsoft.com/office/officeart/2005/8/layout/hProcess9"/>
    <dgm:cxn modelId="{B4FDD1E2-3211-43AB-8815-1A959D4FFBF6}" type="presOf" srcId="{3DE4E091-28F4-4700-9E34-957B7570BFBD}" destId="{29845DAC-FE9E-4762-A47B-2B2F282CBBB5}" srcOrd="0" destOrd="0" presId="urn:microsoft.com/office/officeart/2005/8/layout/hProcess9"/>
    <dgm:cxn modelId="{537E7FF4-0995-43BE-B53A-0049436DE7E2}" type="presOf" srcId="{A9D87C4B-8E38-4AC8-AB6C-D77182B2B0B6}" destId="{D729878F-5DD0-48BB-AFE1-2E26B74FBBDD}" srcOrd="0" destOrd="0" presId="urn:microsoft.com/office/officeart/2005/8/layout/hProcess9"/>
    <dgm:cxn modelId="{6D5CC10B-697A-471B-BD8B-79E17F888849}" type="presParOf" srcId="{8F275C9A-28A9-4604-A10F-60ABD8F80E1C}" destId="{9FD82876-47C3-42C7-9FFA-4B519B5E1822}" srcOrd="0" destOrd="0" presId="urn:microsoft.com/office/officeart/2005/8/layout/hProcess9"/>
    <dgm:cxn modelId="{B97984FF-9E82-4842-B602-06BA5A613A53}" type="presParOf" srcId="{8F275C9A-28A9-4604-A10F-60ABD8F80E1C}" destId="{9BC43340-A282-42F8-B4CA-D4D8E1C01D90}" srcOrd="1" destOrd="0" presId="urn:microsoft.com/office/officeart/2005/8/layout/hProcess9"/>
    <dgm:cxn modelId="{0D3B876B-A760-44C5-AECD-726B91BB27D3}" type="presParOf" srcId="{9BC43340-A282-42F8-B4CA-D4D8E1C01D90}" destId="{29845DAC-FE9E-4762-A47B-2B2F282CBBB5}" srcOrd="0" destOrd="0" presId="urn:microsoft.com/office/officeart/2005/8/layout/hProcess9"/>
    <dgm:cxn modelId="{6107D331-977D-424B-800E-44B26118DC67}" type="presParOf" srcId="{9BC43340-A282-42F8-B4CA-D4D8E1C01D90}" destId="{9DEACF27-63BA-4C2D-908C-F80A15CF909E}" srcOrd="1" destOrd="0" presId="urn:microsoft.com/office/officeart/2005/8/layout/hProcess9"/>
    <dgm:cxn modelId="{156DB520-4B55-4641-8E5C-D75F40FCCE95}" type="presParOf" srcId="{9BC43340-A282-42F8-B4CA-D4D8E1C01D90}" destId="{05BDBD0E-EB88-40EF-BE2F-3D466BA570F3}" srcOrd="2" destOrd="0" presId="urn:microsoft.com/office/officeart/2005/8/layout/hProcess9"/>
    <dgm:cxn modelId="{95D213FC-D921-44E2-8C1E-357B7FBD70D4}" type="presParOf" srcId="{9BC43340-A282-42F8-B4CA-D4D8E1C01D90}" destId="{254E73A8-51F6-4A4B-A694-5A01F568A6C6}" srcOrd="3" destOrd="0" presId="urn:microsoft.com/office/officeart/2005/8/layout/hProcess9"/>
    <dgm:cxn modelId="{36751FED-DCF7-455B-AD7B-0D49BFF461DE}" type="presParOf" srcId="{9BC43340-A282-42F8-B4CA-D4D8E1C01D90}" destId="{0F1D1C9F-2725-4FF0-BA27-A54D3D138762}" srcOrd="4" destOrd="0" presId="urn:microsoft.com/office/officeart/2005/8/layout/hProcess9"/>
    <dgm:cxn modelId="{100FFBEC-00C5-4A3C-A100-E236FCD06C10}" type="presParOf" srcId="{9BC43340-A282-42F8-B4CA-D4D8E1C01D90}" destId="{AE6BC1E0-AF2E-406B-8A40-80255DD0A192}" srcOrd="5" destOrd="0" presId="urn:microsoft.com/office/officeart/2005/8/layout/hProcess9"/>
    <dgm:cxn modelId="{CCDEFC5C-DB2E-4078-9205-0F2758E40281}" type="presParOf" srcId="{9BC43340-A282-42F8-B4CA-D4D8E1C01D90}" destId="{D729878F-5DD0-48BB-AFE1-2E26B74FBBDD}" srcOrd="6" destOrd="0" presId="urn:microsoft.com/office/officeart/2005/8/layout/hProcess9"/>
    <dgm:cxn modelId="{F6A26F4B-8131-4D09-BE7B-9ACAF993AE77}" type="presParOf" srcId="{9BC43340-A282-42F8-B4CA-D4D8E1C01D90}" destId="{A7906C66-7F4F-4D20-BD10-32883C7666E0}" srcOrd="7" destOrd="0" presId="urn:microsoft.com/office/officeart/2005/8/layout/hProcess9"/>
    <dgm:cxn modelId="{A1DF7F15-AC94-4DEA-8D6D-572FD44EDF16}" type="presParOf" srcId="{9BC43340-A282-42F8-B4CA-D4D8E1C01D90}" destId="{C30644D2-68C2-44A2-8866-619859AC7C3E}" srcOrd="8" destOrd="0" presId="urn:microsoft.com/office/officeart/2005/8/layout/hProcess9"/>
    <dgm:cxn modelId="{B1503E28-E342-45EF-9DE8-56D3B53AC47C}" type="presParOf" srcId="{9BC43340-A282-42F8-B4CA-D4D8E1C01D90}" destId="{4890E8F9-29E2-41E3-8CC5-B69168E60F06}" srcOrd="9" destOrd="0" presId="urn:microsoft.com/office/officeart/2005/8/layout/hProcess9"/>
    <dgm:cxn modelId="{5C12DB8E-3A98-4FBC-8E10-7282D5469BB9}" type="presParOf" srcId="{9BC43340-A282-42F8-B4CA-D4D8E1C01D90}" destId="{D56A87E3-23F5-4577-B005-763ED6833174}"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AA3785-6BC5-4DC0-A792-94E7755D8C9F}">
      <dsp:nvSpPr>
        <dsp:cNvPr id="0" name=""/>
        <dsp:cNvSpPr/>
      </dsp:nvSpPr>
      <dsp:spPr>
        <a:xfrm>
          <a:off x="3286" y="35687"/>
          <a:ext cx="2324888" cy="367084"/>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CA" altLang="zh-CN" sz="1200" u="sng" kern="1200" dirty="0">
              <a:latin typeface="Times New Roman" panose="02020603050405020304" pitchFamily="18" charset="0"/>
              <a:cs typeface="Times New Roman" panose="02020603050405020304" pitchFamily="18" charset="0"/>
            </a:rPr>
            <a:t>Client Demographics</a:t>
          </a:r>
          <a:endParaRPr lang="en-CA" sz="1200" kern="1200" dirty="0">
            <a:latin typeface="Times New Roman" panose="02020603050405020304" pitchFamily="18" charset="0"/>
            <a:cs typeface="Times New Roman" panose="02020603050405020304" pitchFamily="18" charset="0"/>
          </a:endParaRPr>
        </a:p>
      </dsp:txBody>
      <dsp:txXfrm>
        <a:off x="14038" y="46439"/>
        <a:ext cx="2303384" cy="345580"/>
      </dsp:txXfrm>
    </dsp:sp>
    <dsp:sp modelId="{489FA7CD-D84C-468D-8B38-94DE3D544F62}">
      <dsp:nvSpPr>
        <dsp:cNvPr id="0" name=""/>
        <dsp:cNvSpPr/>
      </dsp:nvSpPr>
      <dsp:spPr>
        <a:xfrm>
          <a:off x="235775" y="402771"/>
          <a:ext cx="232488" cy="200125"/>
        </a:xfrm>
        <a:custGeom>
          <a:avLst/>
          <a:gdLst/>
          <a:ahLst/>
          <a:cxnLst/>
          <a:rect l="0" t="0" r="0" b="0"/>
          <a:pathLst>
            <a:path>
              <a:moveTo>
                <a:pt x="0" y="0"/>
              </a:moveTo>
              <a:lnTo>
                <a:pt x="0" y="200125"/>
              </a:lnTo>
              <a:lnTo>
                <a:pt x="232488" y="200125"/>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36C8FC-C90D-4A7C-81C8-23C33B371178}">
      <dsp:nvSpPr>
        <dsp:cNvPr id="0" name=""/>
        <dsp:cNvSpPr/>
      </dsp:nvSpPr>
      <dsp:spPr>
        <a:xfrm>
          <a:off x="468264" y="482179"/>
          <a:ext cx="1660404" cy="241435"/>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ClrTx/>
            <a:buSzTx/>
            <a:buFontTx/>
            <a:buNone/>
          </a:pPr>
          <a:r>
            <a:rPr lang="en-CA" sz="1200" kern="1200" dirty="0">
              <a:solidFill>
                <a:schemeClr val="dk1"/>
              </a:solidFill>
              <a:effectLst/>
              <a:latin typeface="Times New Roman" panose="02020603050405020304" pitchFamily="18" charset="0"/>
              <a:ea typeface="+mn-ea"/>
              <a:cs typeface="Times New Roman" panose="02020603050405020304" pitchFamily="18" charset="0"/>
            </a:rPr>
            <a:t>Age </a:t>
          </a:r>
          <a:r>
            <a:rPr lang="en-US" sz="1200" kern="1200" dirty="0">
              <a:latin typeface="Times New Roman" panose="02020603050405020304" pitchFamily="18" charset="0"/>
              <a:cs typeface="Times New Roman" panose="02020603050405020304" pitchFamily="18" charset="0"/>
            </a:rPr>
            <a:t>(numerical)</a:t>
          </a:r>
          <a:endParaRPr lang="en-CA" sz="1200" kern="1200" dirty="0">
            <a:latin typeface="Times New Roman" panose="02020603050405020304" pitchFamily="18" charset="0"/>
            <a:cs typeface="Times New Roman" panose="02020603050405020304" pitchFamily="18" charset="0"/>
          </a:endParaRPr>
        </a:p>
      </dsp:txBody>
      <dsp:txXfrm>
        <a:off x="475335" y="489250"/>
        <a:ext cx="1646262" cy="227293"/>
      </dsp:txXfrm>
    </dsp:sp>
    <dsp:sp modelId="{A5F7AE2C-0C59-4016-8478-46EBA6660457}">
      <dsp:nvSpPr>
        <dsp:cNvPr id="0" name=""/>
        <dsp:cNvSpPr/>
      </dsp:nvSpPr>
      <dsp:spPr>
        <a:xfrm>
          <a:off x="235775" y="402771"/>
          <a:ext cx="232488" cy="587936"/>
        </a:xfrm>
        <a:custGeom>
          <a:avLst/>
          <a:gdLst/>
          <a:ahLst/>
          <a:cxnLst/>
          <a:rect l="0" t="0" r="0" b="0"/>
          <a:pathLst>
            <a:path>
              <a:moveTo>
                <a:pt x="0" y="0"/>
              </a:moveTo>
              <a:lnTo>
                <a:pt x="0" y="587936"/>
              </a:lnTo>
              <a:lnTo>
                <a:pt x="232488" y="587936"/>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DC11CD-BC1A-440E-9C2B-4A2F74CD6406}">
      <dsp:nvSpPr>
        <dsp:cNvPr id="0" name=""/>
        <dsp:cNvSpPr/>
      </dsp:nvSpPr>
      <dsp:spPr>
        <a:xfrm>
          <a:off x="468264" y="815386"/>
          <a:ext cx="1642261" cy="350643"/>
        </a:xfrm>
        <a:prstGeom prst="roundRect">
          <a:avLst>
            <a:gd name="adj" fmla="val 10000"/>
          </a:avLst>
        </a:prstGeom>
        <a:solidFill>
          <a:prstClr val="white">
            <a:alpha val="90000"/>
            <a:hueOff val="0"/>
            <a:satOff val="0"/>
            <a:lumOff val="0"/>
            <a:alphaOff val="0"/>
          </a:prstClr>
        </a:solidFill>
        <a:ln w="15875" cap="rnd" cmpd="sng" algn="ctr">
          <a:solidFill>
            <a:srgbClr val="D64A3B">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ClrTx/>
            <a:buSzTx/>
            <a:buFontTx/>
            <a:buNone/>
          </a:pPr>
          <a:r>
            <a:rPr lang="en-CA" sz="1200" kern="1200" dirty="0">
              <a:solidFill>
                <a:prstClr val="black"/>
              </a:solidFill>
              <a:effectLst/>
              <a:latin typeface="Times New Roman" panose="02020603050405020304" pitchFamily="18" charset="0"/>
              <a:ea typeface="+mn-ea"/>
              <a:cs typeface="Times New Roman" panose="02020603050405020304" pitchFamily="18" charset="0"/>
            </a:rPr>
            <a:t>Job (categorical)</a:t>
          </a:r>
        </a:p>
      </dsp:txBody>
      <dsp:txXfrm>
        <a:off x="478534" y="825656"/>
        <a:ext cx="1621721" cy="330103"/>
      </dsp:txXfrm>
    </dsp:sp>
    <dsp:sp modelId="{03F06A91-30CA-4C87-A01D-F1C8652B86F2}">
      <dsp:nvSpPr>
        <dsp:cNvPr id="0" name=""/>
        <dsp:cNvSpPr/>
      </dsp:nvSpPr>
      <dsp:spPr>
        <a:xfrm>
          <a:off x="235775" y="402771"/>
          <a:ext cx="232488" cy="1022065"/>
        </a:xfrm>
        <a:custGeom>
          <a:avLst/>
          <a:gdLst/>
          <a:ahLst/>
          <a:cxnLst/>
          <a:rect l="0" t="0" r="0" b="0"/>
          <a:pathLst>
            <a:path>
              <a:moveTo>
                <a:pt x="0" y="0"/>
              </a:moveTo>
              <a:lnTo>
                <a:pt x="0" y="1022065"/>
              </a:lnTo>
              <a:lnTo>
                <a:pt x="232488" y="1022065"/>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04DC86-EBB3-4625-9521-A8CCA2A19093}">
      <dsp:nvSpPr>
        <dsp:cNvPr id="0" name=""/>
        <dsp:cNvSpPr/>
      </dsp:nvSpPr>
      <dsp:spPr>
        <a:xfrm>
          <a:off x="468264" y="1257800"/>
          <a:ext cx="1625046" cy="334072"/>
        </a:xfrm>
        <a:prstGeom prst="roundRect">
          <a:avLst>
            <a:gd name="adj" fmla="val 10000"/>
          </a:avLst>
        </a:prstGeom>
        <a:solidFill>
          <a:prstClr val="white">
            <a:alpha val="90000"/>
            <a:hueOff val="0"/>
            <a:satOff val="0"/>
            <a:lumOff val="0"/>
            <a:alphaOff val="0"/>
          </a:prstClr>
        </a:solidFill>
        <a:ln w="15875" cap="rnd" cmpd="sng" algn="ctr">
          <a:solidFill>
            <a:srgbClr val="D64A3B">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CA" altLang="zh-CN" sz="1200" kern="1200" dirty="0">
              <a:solidFill>
                <a:prstClr val="black"/>
              </a:solidFill>
              <a:effectLst/>
              <a:latin typeface="Times New Roman" panose="02020603050405020304" pitchFamily="18" charset="0"/>
              <a:ea typeface="+mn-ea"/>
              <a:cs typeface="Times New Roman" panose="02020603050405020304" pitchFamily="18" charset="0"/>
            </a:rPr>
            <a:t>Marital</a:t>
          </a:r>
          <a:r>
            <a:rPr lang="en-CA" altLang="zh-CN" sz="1200" kern="1200" dirty="0">
              <a:latin typeface="Times New Roman" panose="02020603050405020304" pitchFamily="18" charset="0"/>
              <a:cs typeface="Times New Roman" panose="02020603050405020304" pitchFamily="18" charset="0"/>
            </a:rPr>
            <a:t> status (categorical)</a:t>
          </a:r>
          <a:endParaRPr lang="en-CA" sz="1200" kern="1200" dirty="0">
            <a:latin typeface="Times New Roman" panose="02020603050405020304" pitchFamily="18" charset="0"/>
            <a:cs typeface="Times New Roman" panose="02020603050405020304" pitchFamily="18" charset="0"/>
          </a:endParaRPr>
        </a:p>
      </dsp:txBody>
      <dsp:txXfrm>
        <a:off x="478049" y="1267585"/>
        <a:ext cx="1605476" cy="314502"/>
      </dsp:txXfrm>
    </dsp:sp>
    <dsp:sp modelId="{71EE9A9C-B8B2-4855-BCF7-062C39D408D6}">
      <dsp:nvSpPr>
        <dsp:cNvPr id="0" name=""/>
        <dsp:cNvSpPr/>
      </dsp:nvSpPr>
      <dsp:spPr>
        <a:xfrm>
          <a:off x="235775" y="402771"/>
          <a:ext cx="250290" cy="1505011"/>
        </a:xfrm>
        <a:custGeom>
          <a:avLst/>
          <a:gdLst/>
          <a:ahLst/>
          <a:cxnLst/>
          <a:rect l="0" t="0" r="0" b="0"/>
          <a:pathLst>
            <a:path>
              <a:moveTo>
                <a:pt x="0" y="0"/>
              </a:moveTo>
              <a:lnTo>
                <a:pt x="0" y="1505011"/>
              </a:lnTo>
              <a:lnTo>
                <a:pt x="250290" y="1505011"/>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FDD89F-18E9-4F56-A646-27915029870A}">
      <dsp:nvSpPr>
        <dsp:cNvPr id="0" name=""/>
        <dsp:cNvSpPr/>
      </dsp:nvSpPr>
      <dsp:spPr>
        <a:xfrm>
          <a:off x="486066" y="1710585"/>
          <a:ext cx="1625774" cy="394396"/>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3101128"/>
              <a:satOff val="-291"/>
              <a:lumOff val="37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CA" altLang="zh-CN" sz="1200" kern="1200" dirty="0">
              <a:latin typeface="Times New Roman" panose="02020603050405020304" pitchFamily="18" charset="0"/>
              <a:cs typeface="Times New Roman" panose="02020603050405020304" pitchFamily="18" charset="0"/>
            </a:rPr>
            <a:t>Educational</a:t>
          </a:r>
        </a:p>
        <a:p>
          <a:pPr marL="0" lvl="0" indent="0" algn="ctr" defTabSz="533400">
            <a:lnSpc>
              <a:spcPct val="90000"/>
            </a:lnSpc>
            <a:spcBef>
              <a:spcPct val="0"/>
            </a:spcBef>
            <a:spcAft>
              <a:spcPct val="35000"/>
            </a:spcAft>
            <a:buNone/>
          </a:pPr>
          <a:r>
            <a:rPr lang="en-CA" altLang="zh-CN" sz="1200" kern="1200" dirty="0">
              <a:solidFill>
                <a:prstClr val="black">
                  <a:hueOff val="0"/>
                  <a:satOff val="0"/>
                  <a:lumOff val="0"/>
                  <a:alphaOff val="0"/>
                </a:prstClr>
              </a:solidFill>
              <a:latin typeface="Times New Roman" panose="02020603050405020304" pitchFamily="18" charset="0"/>
              <a:ea typeface="华文楷体" panose="02010600040101010101" pitchFamily="2" charset="-122"/>
              <a:cs typeface="Times New Roman" panose="02020603050405020304" pitchFamily="18" charset="0"/>
            </a:rPr>
            <a:t>(categorical)</a:t>
          </a:r>
          <a:endParaRPr lang="en-CA" sz="1200" kern="1200" dirty="0">
            <a:solidFill>
              <a:prstClr val="black">
                <a:hueOff val="0"/>
                <a:satOff val="0"/>
                <a:lumOff val="0"/>
                <a:alphaOff val="0"/>
              </a:prstClr>
            </a:solidFill>
            <a:latin typeface="Times New Roman" panose="02020603050405020304" pitchFamily="18" charset="0"/>
            <a:ea typeface="华文楷体" panose="02010600040101010101" pitchFamily="2" charset="-122"/>
            <a:cs typeface="Times New Roman" panose="02020603050405020304" pitchFamily="18" charset="0"/>
          </a:endParaRPr>
        </a:p>
      </dsp:txBody>
      <dsp:txXfrm>
        <a:off x="497617" y="1722136"/>
        <a:ext cx="1602672" cy="371294"/>
      </dsp:txXfrm>
    </dsp:sp>
    <dsp:sp modelId="{21A0930B-0916-4C72-BDAC-52832E78F9A5}">
      <dsp:nvSpPr>
        <dsp:cNvPr id="0" name=""/>
        <dsp:cNvSpPr/>
      </dsp:nvSpPr>
      <dsp:spPr>
        <a:xfrm>
          <a:off x="235775" y="402771"/>
          <a:ext cx="250290" cy="2064413"/>
        </a:xfrm>
        <a:custGeom>
          <a:avLst/>
          <a:gdLst/>
          <a:ahLst/>
          <a:cxnLst/>
          <a:rect l="0" t="0" r="0" b="0"/>
          <a:pathLst>
            <a:path>
              <a:moveTo>
                <a:pt x="0" y="0"/>
              </a:moveTo>
              <a:lnTo>
                <a:pt x="0" y="2064413"/>
              </a:lnTo>
              <a:lnTo>
                <a:pt x="250290" y="2064413"/>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59D32-0075-4333-A745-55291918F93F}">
      <dsp:nvSpPr>
        <dsp:cNvPr id="0" name=""/>
        <dsp:cNvSpPr/>
      </dsp:nvSpPr>
      <dsp:spPr>
        <a:xfrm>
          <a:off x="486066" y="2225792"/>
          <a:ext cx="1684426" cy="482786"/>
        </a:xfrm>
        <a:prstGeom prst="roundRect">
          <a:avLst>
            <a:gd name="adj" fmla="val 10000"/>
          </a:avLst>
        </a:prstGeom>
        <a:solidFill>
          <a:prstClr val="white">
            <a:alpha val="90000"/>
            <a:hueOff val="0"/>
            <a:satOff val="0"/>
            <a:lumOff val="0"/>
            <a:alphaOff val="0"/>
          </a:prstClr>
        </a:solidFill>
        <a:ln w="15875" cap="rnd" cmpd="sng" algn="ctr">
          <a:solidFill>
            <a:srgbClr val="D64A3B">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solidFill>
              <a:effectLst/>
              <a:latin typeface="Times New Roman" panose="02020603050405020304" pitchFamily="18" charset="0"/>
              <a:ea typeface="华文楷体" panose="02010600040101010101" pitchFamily="2" charset="-122"/>
              <a:cs typeface="Times New Roman" panose="02020603050405020304" pitchFamily="18" charset="0"/>
            </a:rPr>
            <a:t>Default</a:t>
          </a:r>
          <a:r>
            <a:rPr lang="en-US" sz="1200" kern="1200" dirty="0">
              <a:latin typeface="Times New Roman" panose="02020603050405020304" pitchFamily="18" charset="0"/>
              <a:cs typeface="Times New Roman" panose="02020603050405020304" pitchFamily="18" charset="0"/>
            </a:rPr>
            <a:t> (categorical)</a:t>
          </a:r>
          <a:endParaRPr lang="en-CA" sz="1200" kern="1200" dirty="0">
            <a:latin typeface="Times New Roman" panose="02020603050405020304" pitchFamily="18" charset="0"/>
            <a:cs typeface="Times New Roman" panose="02020603050405020304" pitchFamily="18" charset="0"/>
          </a:endParaRPr>
        </a:p>
      </dsp:txBody>
      <dsp:txXfrm>
        <a:off x="500206" y="2239932"/>
        <a:ext cx="1656146" cy="454506"/>
      </dsp:txXfrm>
    </dsp:sp>
    <dsp:sp modelId="{F2272CF0-31B0-4CAB-A07C-DD3A0430A29B}">
      <dsp:nvSpPr>
        <dsp:cNvPr id="0" name=""/>
        <dsp:cNvSpPr/>
      </dsp:nvSpPr>
      <dsp:spPr>
        <a:xfrm>
          <a:off x="235775" y="402771"/>
          <a:ext cx="250290" cy="2575116"/>
        </a:xfrm>
        <a:custGeom>
          <a:avLst/>
          <a:gdLst/>
          <a:ahLst/>
          <a:cxnLst/>
          <a:rect l="0" t="0" r="0" b="0"/>
          <a:pathLst>
            <a:path>
              <a:moveTo>
                <a:pt x="0" y="0"/>
              </a:moveTo>
              <a:lnTo>
                <a:pt x="0" y="2575116"/>
              </a:lnTo>
              <a:lnTo>
                <a:pt x="250290" y="2575116"/>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0A88D9-3B2C-4270-846B-79C731177736}">
      <dsp:nvSpPr>
        <dsp:cNvPr id="0" name=""/>
        <dsp:cNvSpPr/>
      </dsp:nvSpPr>
      <dsp:spPr>
        <a:xfrm>
          <a:off x="486066" y="2792068"/>
          <a:ext cx="1657978" cy="371640"/>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5168546"/>
              <a:satOff val="-486"/>
              <a:lumOff val="6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Housing(categorical) </a:t>
          </a:r>
          <a:endParaRPr lang="en-CA" sz="12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dsp:txBody>
      <dsp:txXfrm>
        <a:off x="496951" y="2802953"/>
        <a:ext cx="1636208" cy="349870"/>
      </dsp:txXfrm>
    </dsp:sp>
    <dsp:sp modelId="{D6633E2D-706F-4224-9CCF-C11B33597EB3}">
      <dsp:nvSpPr>
        <dsp:cNvPr id="0" name=""/>
        <dsp:cNvSpPr/>
      </dsp:nvSpPr>
      <dsp:spPr>
        <a:xfrm>
          <a:off x="235775" y="402771"/>
          <a:ext cx="250290" cy="3004174"/>
        </a:xfrm>
        <a:custGeom>
          <a:avLst/>
          <a:gdLst/>
          <a:ahLst/>
          <a:cxnLst/>
          <a:rect l="0" t="0" r="0" b="0"/>
          <a:pathLst>
            <a:path>
              <a:moveTo>
                <a:pt x="0" y="0"/>
              </a:moveTo>
              <a:lnTo>
                <a:pt x="0" y="3004174"/>
              </a:lnTo>
              <a:lnTo>
                <a:pt x="250290" y="3004174"/>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C46A72-93FD-4A56-BA90-387D3446628C}">
      <dsp:nvSpPr>
        <dsp:cNvPr id="0" name=""/>
        <dsp:cNvSpPr/>
      </dsp:nvSpPr>
      <dsp:spPr>
        <a:xfrm>
          <a:off x="486066" y="3270927"/>
          <a:ext cx="1658495" cy="2720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6202255"/>
              <a:satOff val="-583"/>
              <a:lumOff val="7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Loan (categorical)</a:t>
          </a:r>
          <a:endParaRPr lang="en-CA" sz="1200" kern="1200" dirty="0">
            <a:latin typeface="Times New Roman" panose="02020603050405020304" pitchFamily="18" charset="0"/>
            <a:cs typeface="Times New Roman" panose="02020603050405020304" pitchFamily="18" charset="0"/>
          </a:endParaRPr>
        </a:p>
      </dsp:txBody>
      <dsp:txXfrm>
        <a:off x="494034" y="3278895"/>
        <a:ext cx="1642559" cy="256103"/>
      </dsp:txXfrm>
    </dsp:sp>
    <dsp:sp modelId="{4CB20401-5BE1-4E2F-B31C-9A478447008A}">
      <dsp:nvSpPr>
        <dsp:cNvPr id="0" name=""/>
        <dsp:cNvSpPr/>
      </dsp:nvSpPr>
      <dsp:spPr>
        <a:xfrm>
          <a:off x="2455831" y="23323"/>
          <a:ext cx="2137080" cy="405566"/>
        </a:xfrm>
        <a:prstGeom prst="roundRect">
          <a:avLst>
            <a:gd name="adj" fmla="val 10000"/>
          </a:avLst>
        </a:prstGeom>
        <a:solidFill>
          <a:schemeClr val="accent4">
            <a:hueOff val="9820237"/>
            <a:satOff val="-922"/>
            <a:lumOff val="117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CA" altLang="zh-CN" sz="1200" u="sng" kern="1200" dirty="0">
              <a:latin typeface="Times New Roman" panose="02020603050405020304" pitchFamily="18" charset="0"/>
              <a:cs typeface="Times New Roman" panose="02020603050405020304" pitchFamily="18" charset="0"/>
            </a:rPr>
            <a:t>Economic  Information</a:t>
          </a:r>
          <a:endParaRPr lang="en-CA" sz="1200" kern="1200" dirty="0">
            <a:latin typeface="Times New Roman" panose="02020603050405020304" pitchFamily="18" charset="0"/>
            <a:cs typeface="Times New Roman" panose="02020603050405020304" pitchFamily="18" charset="0"/>
          </a:endParaRPr>
        </a:p>
      </dsp:txBody>
      <dsp:txXfrm>
        <a:off x="2467710" y="35202"/>
        <a:ext cx="2113322" cy="381808"/>
      </dsp:txXfrm>
    </dsp:sp>
    <dsp:sp modelId="{B7EB580C-E173-4C87-B4ED-909CC5E9FAE6}">
      <dsp:nvSpPr>
        <dsp:cNvPr id="0" name=""/>
        <dsp:cNvSpPr/>
      </dsp:nvSpPr>
      <dsp:spPr>
        <a:xfrm>
          <a:off x="2669539" y="428890"/>
          <a:ext cx="196857" cy="281489"/>
        </a:xfrm>
        <a:custGeom>
          <a:avLst/>
          <a:gdLst/>
          <a:ahLst/>
          <a:cxnLst/>
          <a:rect l="0" t="0" r="0" b="0"/>
          <a:pathLst>
            <a:path>
              <a:moveTo>
                <a:pt x="0" y="0"/>
              </a:moveTo>
              <a:lnTo>
                <a:pt x="0" y="281489"/>
              </a:lnTo>
              <a:lnTo>
                <a:pt x="196857" y="281489"/>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FF0187-0A7E-4B6E-A4F1-1F0CF88C0F31}">
      <dsp:nvSpPr>
        <dsp:cNvPr id="0" name=""/>
        <dsp:cNvSpPr/>
      </dsp:nvSpPr>
      <dsp:spPr>
        <a:xfrm>
          <a:off x="2866397" y="478857"/>
          <a:ext cx="2018109" cy="463044"/>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7235964"/>
              <a:satOff val="-680"/>
              <a:lumOff val="8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Emp variation rate (numerical)</a:t>
          </a:r>
          <a:endParaRPr lang="en-CA" sz="1200" kern="1200" dirty="0">
            <a:latin typeface="Times New Roman" panose="02020603050405020304" pitchFamily="18" charset="0"/>
            <a:cs typeface="Times New Roman" panose="02020603050405020304" pitchFamily="18" charset="0"/>
          </a:endParaRPr>
        </a:p>
      </dsp:txBody>
      <dsp:txXfrm>
        <a:off x="2879959" y="492419"/>
        <a:ext cx="1990985" cy="435920"/>
      </dsp:txXfrm>
    </dsp:sp>
    <dsp:sp modelId="{0670C37E-1003-4CBD-AB72-C417A346CB40}">
      <dsp:nvSpPr>
        <dsp:cNvPr id="0" name=""/>
        <dsp:cNvSpPr/>
      </dsp:nvSpPr>
      <dsp:spPr>
        <a:xfrm>
          <a:off x="2669539" y="428890"/>
          <a:ext cx="196857" cy="836305"/>
        </a:xfrm>
        <a:custGeom>
          <a:avLst/>
          <a:gdLst/>
          <a:ahLst/>
          <a:cxnLst/>
          <a:rect l="0" t="0" r="0" b="0"/>
          <a:pathLst>
            <a:path>
              <a:moveTo>
                <a:pt x="0" y="0"/>
              </a:moveTo>
              <a:lnTo>
                <a:pt x="0" y="836305"/>
              </a:lnTo>
              <a:lnTo>
                <a:pt x="196857" y="836305"/>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9ED1F6-A3E9-4069-B6FA-2BC2AD8423E3}">
      <dsp:nvSpPr>
        <dsp:cNvPr id="0" name=""/>
        <dsp:cNvSpPr/>
      </dsp:nvSpPr>
      <dsp:spPr>
        <a:xfrm>
          <a:off x="2866397" y="1033673"/>
          <a:ext cx="1958265" cy="463044"/>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8269674"/>
              <a:satOff val="-777"/>
              <a:lumOff val="9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Consumer price index (numerical)</a:t>
          </a:r>
          <a:endParaRPr lang="en-CA" sz="1200" kern="1200" dirty="0">
            <a:latin typeface="Times New Roman" panose="02020603050405020304" pitchFamily="18" charset="0"/>
            <a:cs typeface="Times New Roman" panose="02020603050405020304" pitchFamily="18" charset="0"/>
          </a:endParaRPr>
        </a:p>
      </dsp:txBody>
      <dsp:txXfrm>
        <a:off x="2879959" y="1047235"/>
        <a:ext cx="1931141" cy="435920"/>
      </dsp:txXfrm>
    </dsp:sp>
    <dsp:sp modelId="{C287EDE6-C5B5-445C-9D13-BB871B37AD3E}">
      <dsp:nvSpPr>
        <dsp:cNvPr id="0" name=""/>
        <dsp:cNvSpPr/>
      </dsp:nvSpPr>
      <dsp:spPr>
        <a:xfrm>
          <a:off x="2669539" y="428890"/>
          <a:ext cx="196857" cy="1391121"/>
        </a:xfrm>
        <a:custGeom>
          <a:avLst/>
          <a:gdLst/>
          <a:ahLst/>
          <a:cxnLst/>
          <a:rect l="0" t="0" r="0" b="0"/>
          <a:pathLst>
            <a:path>
              <a:moveTo>
                <a:pt x="0" y="0"/>
              </a:moveTo>
              <a:lnTo>
                <a:pt x="0" y="1391121"/>
              </a:lnTo>
              <a:lnTo>
                <a:pt x="196857" y="1391121"/>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28AE44-D3A3-40DF-8478-C0C73EA3C8E8}">
      <dsp:nvSpPr>
        <dsp:cNvPr id="0" name=""/>
        <dsp:cNvSpPr/>
      </dsp:nvSpPr>
      <dsp:spPr>
        <a:xfrm>
          <a:off x="2866397" y="1588489"/>
          <a:ext cx="1933779" cy="463044"/>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9303383"/>
              <a:satOff val="-874"/>
              <a:lumOff val="11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Consumer confidence index (numerical)</a:t>
          </a:r>
          <a:endParaRPr lang="en-CA" sz="1200" kern="1200" dirty="0">
            <a:latin typeface="Times New Roman" panose="02020603050405020304" pitchFamily="18" charset="0"/>
            <a:cs typeface="Times New Roman" panose="02020603050405020304" pitchFamily="18" charset="0"/>
          </a:endParaRPr>
        </a:p>
      </dsp:txBody>
      <dsp:txXfrm>
        <a:off x="2879959" y="1602051"/>
        <a:ext cx="1906655" cy="435920"/>
      </dsp:txXfrm>
    </dsp:sp>
    <dsp:sp modelId="{A4DCD9A4-F866-4D3A-9ACB-5D2B8DA9E051}">
      <dsp:nvSpPr>
        <dsp:cNvPr id="0" name=""/>
        <dsp:cNvSpPr/>
      </dsp:nvSpPr>
      <dsp:spPr>
        <a:xfrm>
          <a:off x="2669539" y="428890"/>
          <a:ext cx="196857" cy="1893372"/>
        </a:xfrm>
        <a:custGeom>
          <a:avLst/>
          <a:gdLst/>
          <a:ahLst/>
          <a:cxnLst/>
          <a:rect l="0" t="0" r="0" b="0"/>
          <a:pathLst>
            <a:path>
              <a:moveTo>
                <a:pt x="0" y="0"/>
              </a:moveTo>
              <a:lnTo>
                <a:pt x="0" y="1893372"/>
              </a:lnTo>
              <a:lnTo>
                <a:pt x="196857" y="1893372"/>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075E72-9DA9-4F92-9EDA-72709969E302}">
      <dsp:nvSpPr>
        <dsp:cNvPr id="0" name=""/>
        <dsp:cNvSpPr/>
      </dsp:nvSpPr>
      <dsp:spPr>
        <a:xfrm>
          <a:off x="2866397" y="2143304"/>
          <a:ext cx="1942166" cy="357915"/>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10337092"/>
              <a:satOff val="-971"/>
              <a:lumOff val="12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Euribor 3month rate (numerical)</a:t>
          </a:r>
          <a:endParaRPr lang="en-CA" sz="1200" kern="1200" dirty="0">
            <a:latin typeface="Times New Roman" panose="02020603050405020304" pitchFamily="18" charset="0"/>
            <a:cs typeface="Times New Roman" panose="02020603050405020304" pitchFamily="18" charset="0"/>
          </a:endParaRPr>
        </a:p>
      </dsp:txBody>
      <dsp:txXfrm>
        <a:off x="2876880" y="2153787"/>
        <a:ext cx="1921200" cy="336949"/>
      </dsp:txXfrm>
    </dsp:sp>
    <dsp:sp modelId="{35C6EA3D-AC12-4F7B-8F38-A448452BCFA8}">
      <dsp:nvSpPr>
        <dsp:cNvPr id="0" name=""/>
        <dsp:cNvSpPr/>
      </dsp:nvSpPr>
      <dsp:spPr>
        <a:xfrm>
          <a:off x="2669539" y="428890"/>
          <a:ext cx="196857" cy="2395623"/>
        </a:xfrm>
        <a:custGeom>
          <a:avLst/>
          <a:gdLst/>
          <a:ahLst/>
          <a:cxnLst/>
          <a:rect l="0" t="0" r="0" b="0"/>
          <a:pathLst>
            <a:path>
              <a:moveTo>
                <a:pt x="0" y="0"/>
              </a:moveTo>
              <a:lnTo>
                <a:pt x="0" y="2395623"/>
              </a:lnTo>
              <a:lnTo>
                <a:pt x="196857" y="2395623"/>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D2E859-183E-42AC-94D2-54A5E001E04D}">
      <dsp:nvSpPr>
        <dsp:cNvPr id="0" name=""/>
        <dsp:cNvSpPr/>
      </dsp:nvSpPr>
      <dsp:spPr>
        <a:xfrm>
          <a:off x="2866397" y="2592991"/>
          <a:ext cx="1966300" cy="463044"/>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11370801"/>
              <a:satOff val="-1068"/>
              <a:lumOff val="136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Num of employed (numerical)</a:t>
          </a:r>
          <a:endParaRPr lang="en-CA" sz="1200" kern="1200" dirty="0">
            <a:latin typeface="Times New Roman" panose="02020603050405020304" pitchFamily="18" charset="0"/>
            <a:cs typeface="Times New Roman" panose="02020603050405020304" pitchFamily="18" charset="0"/>
          </a:endParaRPr>
        </a:p>
      </dsp:txBody>
      <dsp:txXfrm>
        <a:off x="2879959" y="2606553"/>
        <a:ext cx="1939176" cy="435920"/>
      </dsp:txXfrm>
    </dsp:sp>
    <dsp:sp modelId="{1ABE0980-C96D-4DDD-973F-E15C775DD64A}">
      <dsp:nvSpPr>
        <dsp:cNvPr id="0" name=""/>
        <dsp:cNvSpPr/>
      </dsp:nvSpPr>
      <dsp:spPr>
        <a:xfrm>
          <a:off x="2669539" y="428890"/>
          <a:ext cx="196857" cy="2950439"/>
        </a:xfrm>
        <a:custGeom>
          <a:avLst/>
          <a:gdLst/>
          <a:ahLst/>
          <a:cxnLst/>
          <a:rect l="0" t="0" r="0" b="0"/>
          <a:pathLst>
            <a:path>
              <a:moveTo>
                <a:pt x="0" y="0"/>
              </a:moveTo>
              <a:lnTo>
                <a:pt x="0" y="2950439"/>
              </a:lnTo>
              <a:lnTo>
                <a:pt x="196857" y="2950439"/>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FEDB09-E6A4-49CF-A9B0-7F49B55286E1}">
      <dsp:nvSpPr>
        <dsp:cNvPr id="0" name=""/>
        <dsp:cNvSpPr/>
      </dsp:nvSpPr>
      <dsp:spPr>
        <a:xfrm>
          <a:off x="2866397" y="3147807"/>
          <a:ext cx="2011795" cy="463044"/>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12404510"/>
              <a:satOff val="-1165"/>
              <a:lumOff val="14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latin typeface="Times New Roman" panose="02020603050405020304" pitchFamily="18" charset="0"/>
              <a:cs typeface="Times New Roman" panose="02020603050405020304" pitchFamily="18" charset="0"/>
            </a:rPr>
            <a:t>Poutcome</a:t>
          </a:r>
          <a:r>
            <a:rPr lang="en-US" sz="1200" kern="1200" dirty="0">
              <a:latin typeface="Times New Roman" panose="02020603050405020304" pitchFamily="18" charset="0"/>
              <a:cs typeface="Times New Roman" panose="02020603050405020304" pitchFamily="18" charset="0"/>
            </a:rPr>
            <a:t> (categorical)</a:t>
          </a:r>
          <a:endParaRPr lang="en-CA" sz="1200" kern="1200" dirty="0">
            <a:latin typeface="Times New Roman" panose="02020603050405020304" pitchFamily="18" charset="0"/>
            <a:cs typeface="Times New Roman" panose="02020603050405020304" pitchFamily="18" charset="0"/>
          </a:endParaRPr>
        </a:p>
      </dsp:txBody>
      <dsp:txXfrm>
        <a:off x="2879959" y="3161369"/>
        <a:ext cx="1984671" cy="435920"/>
      </dsp:txXfrm>
    </dsp:sp>
    <dsp:sp modelId="{DD023819-BBF9-4825-A2EE-9E72BBEBF5C5}">
      <dsp:nvSpPr>
        <dsp:cNvPr id="0" name=""/>
        <dsp:cNvSpPr/>
      </dsp:nvSpPr>
      <dsp:spPr>
        <a:xfrm>
          <a:off x="4899156" y="9961"/>
          <a:ext cx="2208015" cy="367084"/>
        </a:xfrm>
        <a:prstGeom prst="roundRect">
          <a:avLst>
            <a:gd name="adj" fmla="val 10000"/>
          </a:avLst>
        </a:prstGeom>
        <a:solidFill>
          <a:schemeClr val="accent4">
            <a:hueOff val="19640475"/>
            <a:satOff val="-1845"/>
            <a:lumOff val="235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CA" altLang="zh-CN" sz="1200" u="sng" kern="1200" dirty="0">
              <a:latin typeface="Times New Roman" panose="02020603050405020304" pitchFamily="18" charset="0"/>
              <a:cs typeface="Times New Roman" panose="02020603050405020304" pitchFamily="18" charset="0"/>
            </a:rPr>
            <a:t>Marketing  Information</a:t>
          </a:r>
          <a:endParaRPr lang="en-CA" sz="1200" kern="1200" dirty="0">
            <a:latin typeface="Times New Roman" panose="02020603050405020304" pitchFamily="18" charset="0"/>
            <a:cs typeface="Times New Roman" panose="02020603050405020304" pitchFamily="18" charset="0"/>
          </a:endParaRPr>
        </a:p>
      </dsp:txBody>
      <dsp:txXfrm>
        <a:off x="4909908" y="20713"/>
        <a:ext cx="2186511" cy="345580"/>
      </dsp:txXfrm>
    </dsp:sp>
    <dsp:sp modelId="{573D3FF8-0C38-4C5C-8D5F-AD7CEC535E69}">
      <dsp:nvSpPr>
        <dsp:cNvPr id="0" name=""/>
        <dsp:cNvSpPr/>
      </dsp:nvSpPr>
      <dsp:spPr>
        <a:xfrm>
          <a:off x="5119957" y="377046"/>
          <a:ext cx="153984" cy="313114"/>
        </a:xfrm>
        <a:custGeom>
          <a:avLst/>
          <a:gdLst/>
          <a:ahLst/>
          <a:cxnLst/>
          <a:rect l="0" t="0" r="0" b="0"/>
          <a:pathLst>
            <a:path>
              <a:moveTo>
                <a:pt x="0" y="0"/>
              </a:moveTo>
              <a:lnTo>
                <a:pt x="0" y="313114"/>
              </a:lnTo>
              <a:lnTo>
                <a:pt x="153984" y="313114"/>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09330D-97FA-4DF8-A7F1-E2DBA1424402}">
      <dsp:nvSpPr>
        <dsp:cNvPr id="0" name=""/>
        <dsp:cNvSpPr/>
      </dsp:nvSpPr>
      <dsp:spPr>
        <a:xfrm>
          <a:off x="5273942" y="482179"/>
          <a:ext cx="2047869" cy="415962"/>
        </a:xfrm>
        <a:prstGeom prst="roundRect">
          <a:avLst>
            <a:gd name="adj" fmla="val 10000"/>
          </a:avLst>
        </a:prstGeom>
        <a:solidFill>
          <a:prstClr val="white">
            <a:alpha val="90000"/>
            <a:hueOff val="0"/>
            <a:satOff val="0"/>
            <a:lumOff val="0"/>
            <a:alphaOff val="0"/>
          </a:prstClr>
        </a:solidFill>
        <a:ln w="15875" cap="rnd" cmpd="sng" algn="ctr">
          <a:solidFill>
            <a:srgbClr val="D64A3B">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ClrTx/>
            <a:buSzTx/>
            <a:buFontTx/>
            <a:buNone/>
          </a:pPr>
          <a:r>
            <a:rPr lang="en-CA" sz="1200" kern="1200" dirty="0">
              <a:solidFill>
                <a:prstClr val="black"/>
              </a:solidFill>
              <a:effectLst/>
              <a:latin typeface="Times New Roman" panose="02020603050405020304" pitchFamily="18" charset="0"/>
              <a:ea typeface="+mn-ea"/>
              <a:cs typeface="Times New Roman" panose="02020603050405020304" pitchFamily="18" charset="0"/>
            </a:rPr>
            <a:t>Communication method </a:t>
          </a:r>
          <a:r>
            <a:rPr lang="en-US" sz="1200" kern="1200" dirty="0">
              <a:latin typeface="Times New Roman" panose="02020603050405020304" pitchFamily="18" charset="0"/>
              <a:cs typeface="Times New Roman" panose="02020603050405020304" pitchFamily="18" charset="0"/>
            </a:rPr>
            <a:t>(categorical)</a:t>
          </a:r>
          <a:endParaRPr lang="en-CA" sz="1200" kern="1200" dirty="0">
            <a:solidFill>
              <a:prstClr val="black"/>
            </a:solidFill>
            <a:effectLst/>
            <a:latin typeface="Times New Roman" panose="02020603050405020304" pitchFamily="18" charset="0"/>
            <a:ea typeface="+mn-ea"/>
            <a:cs typeface="Times New Roman" panose="02020603050405020304" pitchFamily="18" charset="0"/>
          </a:endParaRPr>
        </a:p>
      </dsp:txBody>
      <dsp:txXfrm>
        <a:off x="5286125" y="494362"/>
        <a:ext cx="2023503" cy="391596"/>
      </dsp:txXfrm>
    </dsp:sp>
    <dsp:sp modelId="{1EFE9A9D-AED3-45EB-B74D-9A409D5951D5}">
      <dsp:nvSpPr>
        <dsp:cNvPr id="0" name=""/>
        <dsp:cNvSpPr/>
      </dsp:nvSpPr>
      <dsp:spPr>
        <a:xfrm>
          <a:off x="5119957" y="377046"/>
          <a:ext cx="153984" cy="820847"/>
        </a:xfrm>
        <a:custGeom>
          <a:avLst/>
          <a:gdLst/>
          <a:ahLst/>
          <a:cxnLst/>
          <a:rect l="0" t="0" r="0" b="0"/>
          <a:pathLst>
            <a:path>
              <a:moveTo>
                <a:pt x="0" y="0"/>
              </a:moveTo>
              <a:lnTo>
                <a:pt x="0" y="820847"/>
              </a:lnTo>
              <a:lnTo>
                <a:pt x="153984" y="820847"/>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5B510D-22B0-4E21-B29C-6CE1E64D5883}">
      <dsp:nvSpPr>
        <dsp:cNvPr id="0" name=""/>
        <dsp:cNvSpPr/>
      </dsp:nvSpPr>
      <dsp:spPr>
        <a:xfrm>
          <a:off x="5273942" y="989913"/>
          <a:ext cx="2075650" cy="415962"/>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14471928"/>
              <a:satOff val="-1359"/>
              <a:lumOff val="173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CA" sz="1200" kern="1200" dirty="0">
              <a:solidFill>
                <a:prstClr val="black"/>
              </a:solidFill>
              <a:effectLst/>
              <a:latin typeface="Times New Roman" panose="02020603050405020304" pitchFamily="18" charset="0"/>
              <a:ea typeface="+mn-ea"/>
              <a:cs typeface="Times New Roman" panose="02020603050405020304" pitchFamily="18" charset="0"/>
            </a:rPr>
            <a:t>Contact</a:t>
          </a:r>
          <a:r>
            <a:rPr lang="en-CA" sz="1200" kern="1200" dirty="0">
              <a:solidFill>
                <a:schemeClr val="dk1"/>
              </a:solidFill>
              <a:effectLst/>
              <a:latin typeface="Times New Roman" panose="02020603050405020304" pitchFamily="18" charset="0"/>
              <a:ea typeface="+mn-ea"/>
              <a:cs typeface="Times New Roman" panose="02020603050405020304" pitchFamily="18" charset="0"/>
            </a:rPr>
            <a:t> Month </a:t>
          </a:r>
          <a:r>
            <a:rPr lang="en-US" sz="1200" kern="1200" dirty="0">
              <a:latin typeface="Times New Roman" panose="02020603050405020304" pitchFamily="18" charset="0"/>
              <a:cs typeface="Times New Roman" panose="02020603050405020304" pitchFamily="18" charset="0"/>
            </a:rPr>
            <a:t>(categorical)</a:t>
          </a:r>
          <a:endParaRPr lang="en-CA" sz="1200" kern="1200" dirty="0">
            <a:latin typeface="Times New Roman" panose="02020603050405020304" pitchFamily="18" charset="0"/>
            <a:cs typeface="Times New Roman" panose="02020603050405020304" pitchFamily="18" charset="0"/>
          </a:endParaRPr>
        </a:p>
      </dsp:txBody>
      <dsp:txXfrm>
        <a:off x="5286125" y="1002096"/>
        <a:ext cx="2051284" cy="391596"/>
      </dsp:txXfrm>
    </dsp:sp>
    <dsp:sp modelId="{0F318CEB-116D-4200-9F41-235987E8545A}">
      <dsp:nvSpPr>
        <dsp:cNvPr id="0" name=""/>
        <dsp:cNvSpPr/>
      </dsp:nvSpPr>
      <dsp:spPr>
        <a:xfrm>
          <a:off x="5119957" y="377046"/>
          <a:ext cx="153984" cy="1328581"/>
        </a:xfrm>
        <a:custGeom>
          <a:avLst/>
          <a:gdLst/>
          <a:ahLst/>
          <a:cxnLst/>
          <a:rect l="0" t="0" r="0" b="0"/>
          <a:pathLst>
            <a:path>
              <a:moveTo>
                <a:pt x="0" y="0"/>
              </a:moveTo>
              <a:lnTo>
                <a:pt x="0" y="1328581"/>
              </a:lnTo>
              <a:lnTo>
                <a:pt x="153984" y="1328581"/>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05E6CA-DE39-4A72-B0F6-D58B3968D6AF}">
      <dsp:nvSpPr>
        <dsp:cNvPr id="0" name=""/>
        <dsp:cNvSpPr/>
      </dsp:nvSpPr>
      <dsp:spPr>
        <a:xfrm>
          <a:off x="5273942" y="1497646"/>
          <a:ext cx="1976766" cy="415962"/>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15505638"/>
              <a:satOff val="-1457"/>
              <a:lumOff val="18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ClrTx/>
            <a:buSzTx/>
            <a:buFontTx/>
            <a:buNone/>
          </a:pPr>
          <a:r>
            <a:rPr lang="en-CA" sz="1200" kern="1200" dirty="0">
              <a:solidFill>
                <a:schemeClr val="dk1"/>
              </a:solidFill>
              <a:effectLst/>
              <a:latin typeface="Times New Roman" panose="02020603050405020304" pitchFamily="18" charset="0"/>
              <a:ea typeface="+mn-ea"/>
              <a:cs typeface="Times New Roman" panose="02020603050405020304" pitchFamily="18" charset="0"/>
            </a:rPr>
            <a:t>Contact  day of </a:t>
          </a:r>
          <a:r>
            <a:rPr lang="en-CA" sz="1200" kern="1200" dirty="0">
              <a:solidFill>
                <a:prstClr val="black"/>
              </a:solidFill>
              <a:effectLst/>
              <a:latin typeface="Times New Roman" panose="02020603050405020304" pitchFamily="18" charset="0"/>
              <a:ea typeface="+mn-ea"/>
              <a:cs typeface="Times New Roman" panose="02020603050405020304" pitchFamily="18" charset="0"/>
            </a:rPr>
            <a:t>week</a:t>
          </a:r>
          <a:r>
            <a:rPr lang="en-CA" sz="12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200" kern="1200" dirty="0">
              <a:latin typeface="Times New Roman" panose="02020603050405020304" pitchFamily="18" charset="0"/>
              <a:cs typeface="Times New Roman" panose="02020603050405020304" pitchFamily="18" charset="0"/>
            </a:rPr>
            <a:t>(categorical)</a:t>
          </a:r>
          <a:endParaRPr lang="en-CA" sz="1200" kern="1200" dirty="0">
            <a:latin typeface="Times New Roman" panose="02020603050405020304" pitchFamily="18" charset="0"/>
            <a:cs typeface="Times New Roman" panose="02020603050405020304" pitchFamily="18" charset="0"/>
          </a:endParaRPr>
        </a:p>
      </dsp:txBody>
      <dsp:txXfrm>
        <a:off x="5286125" y="1509829"/>
        <a:ext cx="1952400" cy="391596"/>
      </dsp:txXfrm>
    </dsp:sp>
    <dsp:sp modelId="{984B0C78-6711-4294-A5B0-273F6B5F79CB}">
      <dsp:nvSpPr>
        <dsp:cNvPr id="0" name=""/>
        <dsp:cNvSpPr/>
      </dsp:nvSpPr>
      <dsp:spPr>
        <a:xfrm>
          <a:off x="5119957" y="377046"/>
          <a:ext cx="153984" cy="1836314"/>
        </a:xfrm>
        <a:custGeom>
          <a:avLst/>
          <a:gdLst/>
          <a:ahLst/>
          <a:cxnLst/>
          <a:rect l="0" t="0" r="0" b="0"/>
          <a:pathLst>
            <a:path>
              <a:moveTo>
                <a:pt x="0" y="0"/>
              </a:moveTo>
              <a:lnTo>
                <a:pt x="0" y="1836314"/>
              </a:lnTo>
              <a:lnTo>
                <a:pt x="153984" y="1836314"/>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7CE035-1D2A-49D6-AC23-D094B856D923}">
      <dsp:nvSpPr>
        <dsp:cNvPr id="0" name=""/>
        <dsp:cNvSpPr/>
      </dsp:nvSpPr>
      <dsp:spPr>
        <a:xfrm>
          <a:off x="5273942" y="2005380"/>
          <a:ext cx="2028834" cy="415962"/>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16539348"/>
              <a:satOff val="-1554"/>
              <a:lumOff val="198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CA" sz="1200" kern="1200" dirty="0">
              <a:latin typeface="Times New Roman" panose="02020603050405020304" pitchFamily="18" charset="0"/>
              <a:cs typeface="Times New Roman" panose="02020603050405020304" pitchFamily="18" charset="0"/>
            </a:rPr>
            <a:t>Call </a:t>
          </a:r>
          <a:r>
            <a:rPr lang="en-CA" sz="1200" kern="1200" dirty="0">
              <a:solidFill>
                <a:prstClr val="black"/>
              </a:solidFill>
              <a:effectLst/>
              <a:latin typeface="Times New Roman" panose="02020603050405020304" pitchFamily="18" charset="0"/>
              <a:ea typeface="+mn-ea"/>
              <a:cs typeface="Times New Roman" panose="02020603050405020304" pitchFamily="18" charset="0"/>
            </a:rPr>
            <a:t>Duration </a:t>
          </a:r>
          <a:r>
            <a:rPr lang="en-US" sz="1200" kern="1200" dirty="0">
              <a:latin typeface="Times New Roman" panose="02020603050405020304" pitchFamily="18" charset="0"/>
              <a:cs typeface="Times New Roman" panose="02020603050405020304" pitchFamily="18" charset="0"/>
            </a:rPr>
            <a:t>(numerical)</a:t>
          </a:r>
          <a:endParaRPr lang="en-CA" sz="1200" kern="1200" dirty="0">
            <a:solidFill>
              <a:prstClr val="black"/>
            </a:solidFill>
            <a:effectLst/>
            <a:latin typeface="Times New Roman" panose="02020603050405020304" pitchFamily="18" charset="0"/>
            <a:ea typeface="+mn-ea"/>
            <a:cs typeface="Times New Roman" panose="02020603050405020304" pitchFamily="18" charset="0"/>
          </a:endParaRPr>
        </a:p>
      </dsp:txBody>
      <dsp:txXfrm>
        <a:off x="5286125" y="2017563"/>
        <a:ext cx="2004468" cy="391596"/>
      </dsp:txXfrm>
    </dsp:sp>
    <dsp:sp modelId="{4D4DC0F1-F726-4772-85C6-EC2B9CA80508}">
      <dsp:nvSpPr>
        <dsp:cNvPr id="0" name=""/>
        <dsp:cNvSpPr/>
      </dsp:nvSpPr>
      <dsp:spPr>
        <a:xfrm>
          <a:off x="5119957" y="377046"/>
          <a:ext cx="153984" cy="2344048"/>
        </a:xfrm>
        <a:custGeom>
          <a:avLst/>
          <a:gdLst/>
          <a:ahLst/>
          <a:cxnLst/>
          <a:rect l="0" t="0" r="0" b="0"/>
          <a:pathLst>
            <a:path>
              <a:moveTo>
                <a:pt x="0" y="0"/>
              </a:moveTo>
              <a:lnTo>
                <a:pt x="0" y="2344048"/>
              </a:lnTo>
              <a:lnTo>
                <a:pt x="153984" y="2344048"/>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46278E-65A1-45CB-AA8B-891AAD0AED95}">
      <dsp:nvSpPr>
        <dsp:cNvPr id="0" name=""/>
        <dsp:cNvSpPr/>
      </dsp:nvSpPr>
      <dsp:spPr>
        <a:xfrm>
          <a:off x="5273942" y="2513113"/>
          <a:ext cx="2177559" cy="415962"/>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17573057"/>
              <a:satOff val="-1651"/>
              <a:lumOff val="21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CA" sz="1200" kern="1200" dirty="0">
              <a:latin typeface="Times New Roman" panose="02020603050405020304" pitchFamily="18" charset="0"/>
              <a:cs typeface="Times New Roman" panose="02020603050405020304" pitchFamily="18" charset="0"/>
            </a:rPr>
            <a:t>Campaign: contact perform during campaign </a:t>
          </a:r>
          <a:r>
            <a:rPr lang="en-US" sz="1200" kern="1200" dirty="0">
              <a:latin typeface="Times New Roman" panose="02020603050405020304" pitchFamily="18" charset="0"/>
              <a:cs typeface="Times New Roman" panose="02020603050405020304" pitchFamily="18" charset="0"/>
            </a:rPr>
            <a:t>(numerical)</a:t>
          </a:r>
          <a:endParaRPr lang="en-CA" sz="1200" kern="1200" dirty="0">
            <a:solidFill>
              <a:prstClr val="black"/>
            </a:solidFill>
            <a:effectLst/>
            <a:latin typeface="Times New Roman" panose="02020603050405020304" pitchFamily="18" charset="0"/>
            <a:ea typeface="+mn-ea"/>
            <a:cs typeface="Times New Roman" panose="02020603050405020304" pitchFamily="18" charset="0"/>
          </a:endParaRPr>
        </a:p>
      </dsp:txBody>
      <dsp:txXfrm>
        <a:off x="5286125" y="2525296"/>
        <a:ext cx="2153193" cy="391596"/>
      </dsp:txXfrm>
    </dsp:sp>
    <dsp:sp modelId="{5D38614A-CFF8-41C2-92F0-B0471EC1AD29}">
      <dsp:nvSpPr>
        <dsp:cNvPr id="0" name=""/>
        <dsp:cNvSpPr/>
      </dsp:nvSpPr>
      <dsp:spPr>
        <a:xfrm>
          <a:off x="5119957" y="377046"/>
          <a:ext cx="98088" cy="2970223"/>
        </a:xfrm>
        <a:custGeom>
          <a:avLst/>
          <a:gdLst/>
          <a:ahLst/>
          <a:cxnLst/>
          <a:rect l="0" t="0" r="0" b="0"/>
          <a:pathLst>
            <a:path>
              <a:moveTo>
                <a:pt x="0" y="0"/>
              </a:moveTo>
              <a:lnTo>
                <a:pt x="0" y="2970223"/>
              </a:lnTo>
              <a:lnTo>
                <a:pt x="98088" y="2970223"/>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E88E11-771E-406C-94A1-23E4C5116398}">
      <dsp:nvSpPr>
        <dsp:cNvPr id="0" name=""/>
        <dsp:cNvSpPr/>
      </dsp:nvSpPr>
      <dsp:spPr>
        <a:xfrm>
          <a:off x="5218045" y="3020847"/>
          <a:ext cx="2203266" cy="652845"/>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18606766"/>
              <a:satOff val="-1748"/>
              <a:lumOff val="22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ClrTx/>
            <a:buSzTx/>
            <a:buFontTx/>
            <a:buNone/>
          </a:pPr>
          <a:r>
            <a:rPr lang="en-CA" sz="1200" kern="1200" dirty="0" err="1">
              <a:solidFill>
                <a:schemeClr val="dk1"/>
              </a:solidFill>
              <a:effectLst/>
              <a:latin typeface="Times New Roman" panose="02020603050405020304" pitchFamily="18" charset="0"/>
              <a:ea typeface="+mn-ea"/>
              <a:cs typeface="Times New Roman" panose="02020603050405020304" pitchFamily="18" charset="0"/>
            </a:rPr>
            <a:t>Pdays</a:t>
          </a:r>
          <a:r>
            <a:rPr lang="en-CA" sz="1200" kern="1200" dirty="0">
              <a:solidFill>
                <a:schemeClr val="dk1"/>
              </a:solidFill>
              <a:effectLst/>
              <a:latin typeface="Times New Roman" panose="02020603050405020304" pitchFamily="18" charset="0"/>
              <a:ea typeface="+mn-ea"/>
              <a:cs typeface="Times New Roman" panose="02020603050405020304" pitchFamily="18" charset="0"/>
            </a:rPr>
            <a:t>: days passed when client contacted from last campaign </a:t>
          </a:r>
          <a:r>
            <a:rPr lang="en-US" sz="1200" kern="1200" dirty="0">
              <a:latin typeface="Times New Roman" panose="02020603050405020304" pitchFamily="18" charset="0"/>
              <a:cs typeface="Times New Roman" panose="02020603050405020304" pitchFamily="18" charset="0"/>
            </a:rPr>
            <a:t>(numerical)</a:t>
          </a:r>
          <a:endParaRPr lang="en-CA" sz="1200" kern="1200" dirty="0">
            <a:latin typeface="Times New Roman" panose="02020603050405020304" pitchFamily="18" charset="0"/>
            <a:cs typeface="Times New Roman" panose="02020603050405020304" pitchFamily="18" charset="0"/>
          </a:endParaRPr>
        </a:p>
      </dsp:txBody>
      <dsp:txXfrm>
        <a:off x="5237166" y="3039968"/>
        <a:ext cx="2165024" cy="614603"/>
      </dsp:txXfrm>
    </dsp:sp>
    <dsp:sp modelId="{96F45B51-0A4C-44E5-B51A-77986CF50E9C}">
      <dsp:nvSpPr>
        <dsp:cNvPr id="0" name=""/>
        <dsp:cNvSpPr/>
      </dsp:nvSpPr>
      <dsp:spPr>
        <a:xfrm>
          <a:off x="5119957" y="377046"/>
          <a:ext cx="153984" cy="3757930"/>
        </a:xfrm>
        <a:custGeom>
          <a:avLst/>
          <a:gdLst/>
          <a:ahLst/>
          <a:cxnLst/>
          <a:rect l="0" t="0" r="0" b="0"/>
          <a:pathLst>
            <a:path>
              <a:moveTo>
                <a:pt x="0" y="0"/>
              </a:moveTo>
              <a:lnTo>
                <a:pt x="0" y="3757930"/>
              </a:lnTo>
              <a:lnTo>
                <a:pt x="153984" y="3757930"/>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2BE57E-8FDB-4A96-BAEE-6E6F0AD3F60C}">
      <dsp:nvSpPr>
        <dsp:cNvPr id="0" name=""/>
        <dsp:cNvSpPr/>
      </dsp:nvSpPr>
      <dsp:spPr>
        <a:xfrm>
          <a:off x="5273942" y="3765464"/>
          <a:ext cx="2166505" cy="739026"/>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19640475"/>
              <a:satOff val="-1845"/>
              <a:lumOff val="23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Previous: number of contacts made before this campaign (numerical)</a:t>
          </a:r>
          <a:endParaRPr lang="en-CA" sz="1200" kern="1200" dirty="0">
            <a:latin typeface="Times New Roman" panose="02020603050405020304" pitchFamily="18" charset="0"/>
            <a:cs typeface="Times New Roman" panose="02020603050405020304" pitchFamily="18" charset="0"/>
          </a:endParaRPr>
        </a:p>
      </dsp:txBody>
      <dsp:txXfrm>
        <a:off x="5295587" y="3787109"/>
        <a:ext cx="2123215" cy="6957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D82876-47C3-42C7-9FFA-4B519B5E1822}">
      <dsp:nvSpPr>
        <dsp:cNvPr id="0" name=""/>
        <dsp:cNvSpPr/>
      </dsp:nvSpPr>
      <dsp:spPr>
        <a:xfrm>
          <a:off x="1" y="0"/>
          <a:ext cx="7419105" cy="5780483"/>
        </a:xfrm>
        <a:prstGeom prst="rightArrow">
          <a:avLst/>
        </a:prstGeom>
        <a:solidFill>
          <a:schemeClr val="accent5">
            <a:tint val="40000"/>
            <a:hueOff val="0"/>
            <a:satOff val="0"/>
            <a:lumOff val="0"/>
            <a:alphaOff val="0"/>
          </a:schemeClr>
        </a:solidFill>
        <a:ln w="9525" cap="rnd"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29845DAC-FE9E-4762-A47B-2B2F282CBBB5}">
      <dsp:nvSpPr>
        <dsp:cNvPr id="0" name=""/>
        <dsp:cNvSpPr/>
      </dsp:nvSpPr>
      <dsp:spPr>
        <a:xfrm>
          <a:off x="4060" y="1860760"/>
          <a:ext cx="1155090" cy="2312193"/>
        </a:xfrm>
        <a:prstGeom prst="roundRect">
          <a:avLst/>
        </a:prstGeom>
        <a:solidFill>
          <a:schemeClr val="accent5">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Clr>
              <a:srgbClr val="404040"/>
            </a:buClr>
            <a:buFont typeface="Wingdings" panose="05000000000000000000" pitchFamily="2" charset="2"/>
            <a:buNone/>
          </a:pPr>
          <a:r>
            <a:rPr lang="en-CA" sz="1200" kern="1200" dirty="0">
              <a:latin typeface="Times New Roman" panose="02020603050405020304" pitchFamily="18" charset="0"/>
              <a:cs typeface="Times New Roman" panose="02020603050405020304" pitchFamily="18" charset="0"/>
            </a:rPr>
            <a:t>1.  Exploratory Data Analysis</a:t>
          </a:r>
          <a:endParaRPr lang="en-CA" sz="1200" kern="1200" dirty="0"/>
        </a:p>
      </dsp:txBody>
      <dsp:txXfrm>
        <a:off x="60447" y="1917147"/>
        <a:ext cx="1042316" cy="2199419"/>
      </dsp:txXfrm>
    </dsp:sp>
    <dsp:sp modelId="{05BDBD0E-EB88-40EF-BE2F-3D466BA570F3}">
      <dsp:nvSpPr>
        <dsp:cNvPr id="0" name=""/>
        <dsp:cNvSpPr/>
      </dsp:nvSpPr>
      <dsp:spPr>
        <a:xfrm>
          <a:off x="2286486" y="1886009"/>
          <a:ext cx="1114057" cy="2312193"/>
        </a:xfrm>
        <a:prstGeom prst="roundRect">
          <a:avLst/>
        </a:prstGeom>
        <a:solidFill>
          <a:schemeClr val="accent5">
            <a:hueOff val="-743124"/>
            <a:satOff val="732"/>
            <a:lumOff val="1647"/>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Clr>
              <a:srgbClr val="404040"/>
            </a:buClr>
            <a:buFont typeface="Wingdings" panose="05000000000000000000" pitchFamily="2" charset="2"/>
            <a:buNone/>
          </a:pPr>
          <a:r>
            <a:rPr lang="en-CA" sz="1200" kern="1200" dirty="0"/>
            <a:t>3. Hot Encoding and Binning</a:t>
          </a:r>
        </a:p>
      </dsp:txBody>
      <dsp:txXfrm>
        <a:off x="2340870" y="1940393"/>
        <a:ext cx="1005289" cy="2203425"/>
      </dsp:txXfrm>
    </dsp:sp>
    <dsp:sp modelId="{0F1D1C9F-2725-4FF0-BA27-A54D3D138762}">
      <dsp:nvSpPr>
        <dsp:cNvPr id="0" name=""/>
        <dsp:cNvSpPr/>
      </dsp:nvSpPr>
      <dsp:spPr>
        <a:xfrm>
          <a:off x="1280922" y="1892067"/>
          <a:ext cx="932790" cy="2277464"/>
        </a:xfrm>
        <a:prstGeom prst="roundRect">
          <a:avLst/>
        </a:prstGeom>
        <a:solidFill>
          <a:schemeClr val="accent5">
            <a:hueOff val="-1486249"/>
            <a:satOff val="1463"/>
            <a:lumOff val="3294"/>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Clr>
              <a:srgbClr val="404040"/>
            </a:buClr>
            <a:buFont typeface="Wingdings" panose="05000000000000000000" pitchFamily="2" charset="2"/>
            <a:buNone/>
          </a:pPr>
          <a:r>
            <a:rPr lang="en-CA" sz="1200" kern="1200" dirty="0">
              <a:latin typeface="Times New Roman" panose="02020603050405020304" pitchFamily="18" charset="0"/>
              <a:cs typeface="Times New Roman" panose="02020603050405020304" pitchFamily="18" charset="0"/>
            </a:rPr>
            <a:t>2. Feature Engineering</a:t>
          </a:r>
          <a:endParaRPr lang="en-CA" sz="1200" kern="1200" dirty="0"/>
        </a:p>
      </dsp:txBody>
      <dsp:txXfrm>
        <a:off x="1326457" y="1937602"/>
        <a:ext cx="841720" cy="2186394"/>
      </dsp:txXfrm>
    </dsp:sp>
    <dsp:sp modelId="{D729878F-5DD0-48BB-AFE1-2E26B74FBBDD}">
      <dsp:nvSpPr>
        <dsp:cNvPr id="0" name=""/>
        <dsp:cNvSpPr/>
      </dsp:nvSpPr>
      <dsp:spPr>
        <a:xfrm>
          <a:off x="3491569" y="1878379"/>
          <a:ext cx="1250486" cy="2312193"/>
        </a:xfrm>
        <a:prstGeom prst="roundRect">
          <a:avLst/>
        </a:prstGeom>
        <a:solidFill>
          <a:schemeClr val="accent5">
            <a:hueOff val="-2229373"/>
            <a:satOff val="2195"/>
            <a:lumOff val="4942"/>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CA" sz="1200" kern="1200" dirty="0"/>
            <a:t>4. Checking missing values and Outliers operation</a:t>
          </a:r>
        </a:p>
      </dsp:txBody>
      <dsp:txXfrm>
        <a:off x="3552613" y="1939423"/>
        <a:ext cx="1128398" cy="2190105"/>
      </dsp:txXfrm>
    </dsp:sp>
    <dsp:sp modelId="{C30644D2-68C2-44A2-8866-619859AC7C3E}">
      <dsp:nvSpPr>
        <dsp:cNvPr id="0" name=""/>
        <dsp:cNvSpPr/>
      </dsp:nvSpPr>
      <dsp:spPr>
        <a:xfrm>
          <a:off x="4837402" y="1903328"/>
          <a:ext cx="1138740" cy="2312193"/>
        </a:xfrm>
        <a:prstGeom prst="roundRect">
          <a:avLst/>
        </a:prstGeom>
        <a:solidFill>
          <a:schemeClr val="accent5">
            <a:hueOff val="-2972498"/>
            <a:satOff val="2926"/>
            <a:lumOff val="6589"/>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CA" sz="1200" kern="1200" dirty="0">
              <a:latin typeface="Times New Roman" panose="02020603050405020304" pitchFamily="18" charset="0"/>
              <a:cs typeface="Times New Roman" panose="02020603050405020304" pitchFamily="18" charset="0"/>
            </a:rPr>
            <a:t>5. Correlation and Feature Importance</a:t>
          </a:r>
          <a:endParaRPr lang="en-CA" sz="1200" kern="1200" dirty="0"/>
        </a:p>
      </dsp:txBody>
      <dsp:txXfrm>
        <a:off x="4892991" y="1958917"/>
        <a:ext cx="1027562" cy="2201015"/>
      </dsp:txXfrm>
    </dsp:sp>
    <dsp:sp modelId="{D56A87E3-23F5-4577-B005-763ED6833174}">
      <dsp:nvSpPr>
        <dsp:cNvPr id="0" name=""/>
        <dsp:cNvSpPr/>
      </dsp:nvSpPr>
      <dsp:spPr>
        <a:xfrm>
          <a:off x="6073021" y="1954046"/>
          <a:ext cx="1157791" cy="2209647"/>
        </a:xfrm>
        <a:prstGeom prst="roundRect">
          <a:avLst/>
        </a:prstGeom>
        <a:solidFill>
          <a:schemeClr val="accent5">
            <a:hueOff val="-3715622"/>
            <a:satOff val="3658"/>
            <a:lumOff val="8236"/>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CA" sz="1200" kern="1200" dirty="0">
              <a:latin typeface="Times New Roman" panose="02020603050405020304" pitchFamily="18" charset="0"/>
              <a:cs typeface="Times New Roman" panose="02020603050405020304" pitchFamily="18" charset="0"/>
            </a:rPr>
            <a:t>6. </a:t>
          </a:r>
          <a:r>
            <a:rPr lang="en-US" sz="1200" kern="1200" dirty="0">
              <a:latin typeface="Times New Roman" panose="02020603050405020304" pitchFamily="18" charset="0"/>
              <a:cs typeface="Times New Roman" panose="02020603050405020304" pitchFamily="18" charset="0"/>
            </a:rPr>
            <a:t>Modelling</a:t>
          </a:r>
          <a:endParaRPr lang="en-CA" sz="1200" kern="1200" dirty="0">
            <a:latin typeface="Times New Roman" panose="02020603050405020304" pitchFamily="18" charset="0"/>
            <a:cs typeface="Times New Roman" panose="02020603050405020304" pitchFamily="18" charset="0"/>
          </a:endParaRPr>
        </a:p>
      </dsp:txBody>
      <dsp:txXfrm>
        <a:off x="6129540" y="2010565"/>
        <a:ext cx="1044753" cy="209660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A79AE-A1F6-41F8-AE24-56CE5C8D7ABD}" type="datetimeFigureOut">
              <a:rPr lang="en-CA" smtClean="0"/>
              <a:t>2021-04-21</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495A46-2EDC-46F5-BACC-2EC10619EA15}" type="slidenum">
              <a:rPr lang="en-CA" smtClean="0"/>
              <a:t>‹#›</a:t>
            </a:fld>
            <a:endParaRPr lang="en-CA"/>
          </a:p>
        </p:txBody>
      </p:sp>
    </p:spTree>
    <p:extLst>
      <p:ext uri="{BB962C8B-B14F-4D97-AF65-F5344CB8AC3E}">
        <p14:creationId xmlns:p14="http://schemas.microsoft.com/office/powerpoint/2010/main" val="3814578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524691F-4F63-439B-975B-C23986DA67F5}" type="slidenum">
              <a:rPr lang="en-US" altLang="en-US" smtClean="0"/>
              <a:pPr/>
              <a:t>19</a:t>
            </a:fld>
            <a:endParaRPr lang="en-US" altLang="en-US"/>
          </a:p>
        </p:txBody>
      </p:sp>
    </p:spTree>
    <p:extLst>
      <p:ext uri="{BB962C8B-B14F-4D97-AF65-F5344CB8AC3E}">
        <p14:creationId xmlns:p14="http://schemas.microsoft.com/office/powerpoint/2010/main" val="1851985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9F4B6CED-9D33-47A6-8666-2D32F5872BEA}" type="datetimeFigureOut">
              <a:rPr lang="en-CA" smtClean="0"/>
              <a:t>2021-04-21</a:t>
            </a:fld>
            <a:endParaRPr lang="en-CA"/>
          </a:p>
        </p:txBody>
      </p:sp>
      <p:sp>
        <p:nvSpPr>
          <p:cNvPr id="5" name="Footer Placeholder 4"/>
          <p:cNvSpPr>
            <a:spLocks noGrp="1"/>
          </p:cNvSpPr>
          <p:nvPr>
            <p:ph type="ftr" sz="quarter" idx="11"/>
          </p:nvPr>
        </p:nvSpPr>
        <p:spPr>
          <a:xfrm>
            <a:off x="3623733" y="6117336"/>
            <a:ext cx="3609438" cy="365125"/>
          </a:xfrm>
        </p:spPr>
        <p:txBody>
          <a:bodyPr/>
          <a:lstStyle/>
          <a:p>
            <a:endParaRPr lang="en-CA"/>
          </a:p>
        </p:txBody>
      </p:sp>
      <p:sp>
        <p:nvSpPr>
          <p:cNvPr id="6" name="Slide Number Placeholder 5"/>
          <p:cNvSpPr>
            <a:spLocks noGrp="1"/>
          </p:cNvSpPr>
          <p:nvPr>
            <p:ph type="sldNum" sz="quarter" idx="12"/>
          </p:nvPr>
        </p:nvSpPr>
        <p:spPr>
          <a:xfrm>
            <a:off x="8275320" y="6117336"/>
            <a:ext cx="411480" cy="365125"/>
          </a:xfrm>
        </p:spPr>
        <p:txBody>
          <a:bodyPr/>
          <a:lstStyle/>
          <a:p>
            <a:fld id="{70486096-414C-45B5-B085-31259498F30B}" type="slidenum">
              <a:rPr lang="en-CA" smtClean="0"/>
              <a:t>‹#›</a:t>
            </a:fld>
            <a:endParaRPr lang="en-CA"/>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4103094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4B6CED-9D33-47A6-8666-2D32F5872BEA}" type="datetimeFigureOut">
              <a:rPr lang="en-CA" smtClean="0"/>
              <a:t>2021-04-21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486096-414C-45B5-B085-31259498F30B}" type="slidenum">
              <a:rPr lang="en-CA" smtClean="0"/>
              <a:t>‹#›</a:t>
            </a:fld>
            <a:endParaRPr lang="en-CA"/>
          </a:p>
        </p:txBody>
      </p:sp>
    </p:spTree>
    <p:extLst>
      <p:ext uri="{BB962C8B-B14F-4D97-AF65-F5344CB8AC3E}">
        <p14:creationId xmlns:p14="http://schemas.microsoft.com/office/powerpoint/2010/main" val="4235181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4B6CED-9D33-47A6-8666-2D32F5872BEA}" type="datetimeFigureOut">
              <a:rPr lang="en-CA" smtClean="0"/>
              <a:t>2021-04-21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486096-414C-45B5-B085-31259498F30B}" type="slidenum">
              <a:rPr lang="en-CA" smtClean="0"/>
              <a:t>‹#›</a:t>
            </a:fld>
            <a:endParaRPr lang="en-CA"/>
          </a:p>
        </p:txBody>
      </p:sp>
    </p:spTree>
    <p:extLst>
      <p:ext uri="{BB962C8B-B14F-4D97-AF65-F5344CB8AC3E}">
        <p14:creationId xmlns:p14="http://schemas.microsoft.com/office/powerpoint/2010/main" val="4214112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4B6CED-9D33-47A6-8666-2D32F5872BEA}" type="datetimeFigureOut">
              <a:rPr lang="en-CA" smtClean="0"/>
              <a:t>2021-04-21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486096-414C-45B5-B085-31259498F30B}" type="slidenum">
              <a:rPr lang="en-CA" smtClean="0"/>
              <a:t>‹#›</a:t>
            </a:fld>
            <a:endParaRPr lang="en-CA"/>
          </a:p>
        </p:txBody>
      </p:sp>
    </p:spTree>
    <p:extLst>
      <p:ext uri="{BB962C8B-B14F-4D97-AF65-F5344CB8AC3E}">
        <p14:creationId xmlns:p14="http://schemas.microsoft.com/office/powerpoint/2010/main" val="2801996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4B6CED-9D33-47A6-8666-2D32F5872BEA}" type="datetimeFigureOut">
              <a:rPr lang="en-CA" smtClean="0"/>
              <a:t>2021-04-21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486096-414C-45B5-B085-31259498F30B}" type="slidenum">
              <a:rPr lang="en-CA" smtClean="0"/>
              <a:t>‹#›</a:t>
            </a:fld>
            <a:endParaRPr lang="en-CA"/>
          </a:p>
        </p:txBody>
      </p:sp>
    </p:spTree>
    <p:extLst>
      <p:ext uri="{BB962C8B-B14F-4D97-AF65-F5344CB8AC3E}">
        <p14:creationId xmlns:p14="http://schemas.microsoft.com/office/powerpoint/2010/main" val="344430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4B6CED-9D33-47A6-8666-2D32F5872BEA}" type="datetimeFigureOut">
              <a:rPr lang="en-CA" smtClean="0"/>
              <a:t>2021-04-21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486096-414C-45B5-B085-31259498F30B}" type="slidenum">
              <a:rPr lang="en-CA" smtClean="0"/>
              <a:t>‹#›</a:t>
            </a:fld>
            <a:endParaRPr lang="en-CA"/>
          </a:p>
        </p:txBody>
      </p:sp>
    </p:spTree>
    <p:extLst>
      <p:ext uri="{BB962C8B-B14F-4D97-AF65-F5344CB8AC3E}">
        <p14:creationId xmlns:p14="http://schemas.microsoft.com/office/powerpoint/2010/main" val="4063660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4B6CED-9D33-47A6-8666-2D32F5872BEA}" type="datetimeFigureOut">
              <a:rPr lang="en-CA" smtClean="0"/>
              <a:t>2021-04-21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486096-414C-45B5-B085-31259498F30B}" type="slidenum">
              <a:rPr lang="en-CA" smtClean="0"/>
              <a:t>‹#›</a:t>
            </a:fld>
            <a:endParaRPr lang="en-CA"/>
          </a:p>
        </p:txBody>
      </p:sp>
    </p:spTree>
    <p:extLst>
      <p:ext uri="{BB962C8B-B14F-4D97-AF65-F5344CB8AC3E}">
        <p14:creationId xmlns:p14="http://schemas.microsoft.com/office/powerpoint/2010/main" val="584157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4B6CED-9D33-47A6-8666-2D32F5872BEA}" type="datetimeFigureOut">
              <a:rPr lang="en-CA" smtClean="0"/>
              <a:t>2021-04-21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486096-414C-45B5-B085-31259498F30B}" type="slidenum">
              <a:rPr lang="en-CA" smtClean="0"/>
              <a:t>‹#›</a:t>
            </a:fld>
            <a:endParaRPr lang="en-CA"/>
          </a:p>
        </p:txBody>
      </p:sp>
    </p:spTree>
    <p:extLst>
      <p:ext uri="{BB962C8B-B14F-4D97-AF65-F5344CB8AC3E}">
        <p14:creationId xmlns:p14="http://schemas.microsoft.com/office/powerpoint/2010/main" val="3461786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4B6CED-9D33-47A6-8666-2D32F5872BEA}" type="datetimeFigureOut">
              <a:rPr lang="en-CA" smtClean="0"/>
              <a:t>2021-04-21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486096-414C-45B5-B085-31259498F30B}" type="slidenum">
              <a:rPr lang="en-CA" smtClean="0"/>
              <a:t>‹#›</a:t>
            </a:fld>
            <a:endParaRPr lang="en-CA"/>
          </a:p>
        </p:txBody>
      </p:sp>
    </p:spTree>
    <p:extLst>
      <p:ext uri="{BB962C8B-B14F-4D97-AF65-F5344CB8AC3E}">
        <p14:creationId xmlns:p14="http://schemas.microsoft.com/office/powerpoint/2010/main" val="4007166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9F4B6CED-9D33-47A6-8666-2D32F5872BEA}" type="datetimeFigureOut">
              <a:rPr lang="en-CA" smtClean="0"/>
              <a:t>2021-04-21</a:t>
            </a:fld>
            <a:endParaRPr lang="en-CA"/>
          </a:p>
        </p:txBody>
      </p:sp>
      <p:sp>
        <p:nvSpPr>
          <p:cNvPr id="5" name="Footer Placeholder 4"/>
          <p:cNvSpPr>
            <a:spLocks noGrp="1"/>
          </p:cNvSpPr>
          <p:nvPr>
            <p:ph type="ftr" sz="quarter" idx="11"/>
          </p:nvPr>
        </p:nvSpPr>
        <p:spPr>
          <a:xfrm>
            <a:off x="1972647" y="6108173"/>
            <a:ext cx="5314517" cy="365125"/>
          </a:xfrm>
        </p:spPr>
        <p:txBody>
          <a:bodyPr/>
          <a:lstStyle/>
          <a:p>
            <a:endParaRPr lang="en-CA"/>
          </a:p>
        </p:txBody>
      </p:sp>
      <p:sp>
        <p:nvSpPr>
          <p:cNvPr id="6" name="Slide Number Placeholder 5"/>
          <p:cNvSpPr>
            <a:spLocks noGrp="1"/>
          </p:cNvSpPr>
          <p:nvPr>
            <p:ph type="sldNum" sz="quarter" idx="12"/>
          </p:nvPr>
        </p:nvSpPr>
        <p:spPr>
          <a:xfrm>
            <a:off x="8258967" y="6108173"/>
            <a:ext cx="427833" cy="365125"/>
          </a:xfrm>
        </p:spPr>
        <p:txBody>
          <a:bodyPr/>
          <a:lstStyle/>
          <a:p>
            <a:fld id="{70486096-414C-45B5-B085-31259498F30B}" type="slidenum">
              <a:rPr lang="en-CA" smtClean="0"/>
              <a:t>‹#›</a:t>
            </a:fld>
            <a:endParaRPr lang="en-CA"/>
          </a:p>
        </p:txBody>
      </p:sp>
    </p:spTree>
    <p:extLst>
      <p:ext uri="{BB962C8B-B14F-4D97-AF65-F5344CB8AC3E}">
        <p14:creationId xmlns:p14="http://schemas.microsoft.com/office/powerpoint/2010/main" val="3097443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4B6CED-9D33-47A6-8666-2D32F5872BEA}" type="datetimeFigureOut">
              <a:rPr lang="en-CA" smtClean="0"/>
              <a:t>2021-04-21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8273317" y="6116070"/>
            <a:ext cx="413483" cy="365125"/>
          </a:xfrm>
        </p:spPr>
        <p:txBody>
          <a:bodyPr/>
          <a:lstStyle/>
          <a:p>
            <a:fld id="{70486096-414C-45B5-B085-31259498F30B}" type="slidenum">
              <a:rPr lang="en-CA" smtClean="0"/>
              <a:t>‹#›</a:t>
            </a:fld>
            <a:endParaRPr lang="en-CA"/>
          </a:p>
        </p:txBody>
      </p:sp>
    </p:spTree>
    <p:extLst>
      <p:ext uri="{BB962C8B-B14F-4D97-AF65-F5344CB8AC3E}">
        <p14:creationId xmlns:p14="http://schemas.microsoft.com/office/powerpoint/2010/main" val="3398098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4B6CED-9D33-47A6-8666-2D32F5872BEA}" type="datetimeFigureOut">
              <a:rPr lang="en-CA" smtClean="0"/>
              <a:t>2021-04-21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486096-414C-45B5-B085-31259498F30B}" type="slidenum">
              <a:rPr lang="en-CA" smtClean="0"/>
              <a:t>‹#›</a:t>
            </a:fld>
            <a:endParaRPr lang="en-CA"/>
          </a:p>
        </p:txBody>
      </p:sp>
    </p:spTree>
    <p:extLst>
      <p:ext uri="{BB962C8B-B14F-4D97-AF65-F5344CB8AC3E}">
        <p14:creationId xmlns:p14="http://schemas.microsoft.com/office/powerpoint/2010/main" val="1673319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4B6CED-9D33-47A6-8666-2D32F5872BEA}" type="datetimeFigureOut">
              <a:rPr lang="en-CA" smtClean="0"/>
              <a:t>2021-04-21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0486096-414C-45B5-B085-31259498F30B}" type="slidenum">
              <a:rPr lang="en-CA" smtClean="0"/>
              <a:t>‹#›</a:t>
            </a:fld>
            <a:endParaRPr lang="en-CA"/>
          </a:p>
        </p:txBody>
      </p:sp>
    </p:spTree>
    <p:extLst>
      <p:ext uri="{BB962C8B-B14F-4D97-AF65-F5344CB8AC3E}">
        <p14:creationId xmlns:p14="http://schemas.microsoft.com/office/powerpoint/2010/main" val="2831096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4B6CED-9D33-47A6-8666-2D32F5872BEA}" type="datetimeFigureOut">
              <a:rPr lang="en-CA" smtClean="0"/>
              <a:t>2021-04-21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0486096-414C-45B5-B085-31259498F30B}" type="slidenum">
              <a:rPr lang="en-CA" smtClean="0"/>
              <a:t>‹#›</a:t>
            </a:fld>
            <a:endParaRPr lang="en-CA"/>
          </a:p>
        </p:txBody>
      </p:sp>
    </p:spTree>
    <p:extLst>
      <p:ext uri="{BB962C8B-B14F-4D97-AF65-F5344CB8AC3E}">
        <p14:creationId xmlns:p14="http://schemas.microsoft.com/office/powerpoint/2010/main" val="648305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4B6CED-9D33-47A6-8666-2D32F5872BEA}" type="datetimeFigureOut">
              <a:rPr lang="en-CA" smtClean="0"/>
              <a:t>2021-04-21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0486096-414C-45B5-B085-31259498F30B}" type="slidenum">
              <a:rPr lang="en-CA" smtClean="0"/>
              <a:t>‹#›</a:t>
            </a:fld>
            <a:endParaRPr lang="en-CA"/>
          </a:p>
        </p:txBody>
      </p:sp>
    </p:spTree>
    <p:extLst>
      <p:ext uri="{BB962C8B-B14F-4D97-AF65-F5344CB8AC3E}">
        <p14:creationId xmlns:p14="http://schemas.microsoft.com/office/powerpoint/2010/main" val="3850573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4B6CED-9D33-47A6-8666-2D32F5872BEA}" type="datetimeFigureOut">
              <a:rPr lang="en-CA" smtClean="0"/>
              <a:t>2021-04-21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486096-414C-45B5-B085-31259498F30B}" type="slidenum">
              <a:rPr lang="en-CA" smtClean="0"/>
              <a:t>‹#›</a:t>
            </a:fld>
            <a:endParaRPr lang="en-CA"/>
          </a:p>
        </p:txBody>
      </p:sp>
    </p:spTree>
    <p:extLst>
      <p:ext uri="{BB962C8B-B14F-4D97-AF65-F5344CB8AC3E}">
        <p14:creationId xmlns:p14="http://schemas.microsoft.com/office/powerpoint/2010/main" val="131196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4B6CED-9D33-47A6-8666-2D32F5872BEA}" type="datetimeFigureOut">
              <a:rPr lang="en-CA" smtClean="0"/>
              <a:t>2021-04-21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486096-414C-45B5-B085-31259498F30B}" type="slidenum">
              <a:rPr lang="en-CA" smtClean="0"/>
              <a:t>‹#›</a:t>
            </a:fld>
            <a:endParaRPr lang="en-CA"/>
          </a:p>
        </p:txBody>
      </p:sp>
    </p:spTree>
    <p:extLst>
      <p:ext uri="{BB962C8B-B14F-4D97-AF65-F5344CB8AC3E}">
        <p14:creationId xmlns:p14="http://schemas.microsoft.com/office/powerpoint/2010/main" val="1799084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F4B6CED-9D33-47A6-8666-2D32F5872BEA}" type="datetimeFigureOut">
              <a:rPr lang="en-CA" smtClean="0"/>
              <a:t>2021-04-21</a:t>
            </a:fld>
            <a:endParaRPr lang="en-CA"/>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486096-414C-45B5-B085-31259498F30B}" type="slidenum">
              <a:rPr lang="en-CA" smtClean="0"/>
              <a:t>‹#›</a:t>
            </a:fld>
            <a:endParaRPr lang="en-CA"/>
          </a:p>
        </p:txBody>
      </p:sp>
    </p:spTree>
    <p:extLst>
      <p:ext uri="{BB962C8B-B14F-4D97-AF65-F5344CB8AC3E}">
        <p14:creationId xmlns:p14="http://schemas.microsoft.com/office/powerpoint/2010/main" val="2672289505"/>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mailto:hassan29@sheridan.desire2learn.com" TargetMode="External"/><Relationship Id="rId2" Type="http://schemas.openxmlformats.org/officeDocument/2006/relationships/hyperlink" Target="mailto:gulrezh@sheridan.desire2learn.com" TargetMode="Externa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hyperlink" Target="mailto:nadeem2@sheridan.desire2learn.com" TargetMode="External"/><Relationship Id="rId4" Type="http://schemas.openxmlformats.org/officeDocument/2006/relationships/hyperlink" Target="mailto:pariprat@sheridan.desire2learn.com"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A654C-21D1-4E71-80B2-AE4F12851D3A}"/>
              </a:ext>
            </a:extLst>
          </p:cNvPr>
          <p:cNvSpPr>
            <a:spLocks noGrp="1"/>
          </p:cNvSpPr>
          <p:nvPr>
            <p:ph type="title"/>
          </p:nvPr>
        </p:nvSpPr>
        <p:spPr>
          <a:xfrm>
            <a:off x="2095174" y="1143837"/>
            <a:ext cx="5207652" cy="1059872"/>
          </a:xfrm>
        </p:spPr>
        <p:txBody>
          <a:bodyPr>
            <a:normAutofit/>
          </a:bodyPr>
          <a:lstStyle/>
          <a:p>
            <a:r>
              <a:rPr lang="en-CA" sz="3000" b="1" dirty="0">
                <a:latin typeface="Times New Roman" panose="02020603050405020304" pitchFamily="18" charset="0"/>
                <a:cs typeface="Times New Roman" panose="02020603050405020304" pitchFamily="18" charset="0"/>
              </a:rPr>
              <a:t>Portuguese</a:t>
            </a:r>
            <a:r>
              <a:rPr lang="en-CA" sz="3000" dirty="0">
                <a:latin typeface="Times New Roman" panose="02020603050405020304" pitchFamily="18" charset="0"/>
                <a:ea typeface="Arial" panose="020B0604020202020204" pitchFamily="34" charset="0"/>
                <a:cs typeface="Times New Roman" panose="02020603050405020304" pitchFamily="18" charset="0"/>
              </a:rPr>
              <a:t> </a:t>
            </a:r>
            <a:r>
              <a:rPr lang="en-CA" sz="3000" b="1" dirty="0">
                <a:latin typeface="Times New Roman" panose="02020603050405020304" pitchFamily="18" charset="0"/>
                <a:ea typeface="Arial" panose="020B0604020202020204" pitchFamily="34" charset="0"/>
                <a:cs typeface="Times New Roman" panose="02020603050405020304" pitchFamily="18" charset="0"/>
              </a:rPr>
              <a:t>Bank Marketing Campaign Analysis </a:t>
            </a:r>
            <a:endParaRPr lang="en-CA"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5C99F6-0690-493C-95B8-FE0C48E995A3}"/>
              </a:ext>
            </a:extLst>
          </p:cNvPr>
          <p:cNvSpPr>
            <a:spLocks noGrp="1"/>
          </p:cNvSpPr>
          <p:nvPr>
            <p:ph idx="1"/>
          </p:nvPr>
        </p:nvSpPr>
        <p:spPr>
          <a:xfrm>
            <a:off x="2489200" y="3063395"/>
            <a:ext cx="4623185" cy="1796790"/>
          </a:xfrm>
        </p:spPr>
        <p:txBody>
          <a:bodyPr>
            <a:noAutofit/>
          </a:bodyPr>
          <a:lstStyle/>
          <a:p>
            <a:pPr marL="0" indent="0" algn="ctr">
              <a:lnSpc>
                <a:spcPct val="90000"/>
              </a:lnSpc>
              <a:buNone/>
            </a:pPr>
            <a:r>
              <a:rPr lang="en-US" sz="1600" b="1" dirty="0">
                <a:latin typeface="Times New Roman" panose="02020603050405020304" pitchFamily="18" charset="0"/>
                <a:ea typeface="+mj-ea"/>
                <a:cs typeface="Times New Roman" panose="02020603050405020304" pitchFamily="18" charset="0"/>
              </a:rPr>
              <a:t>Prepared &amp; Presented by: </a:t>
            </a:r>
          </a:p>
          <a:p>
            <a:pPr marL="0" indent="0" algn="ctr">
              <a:lnSpc>
                <a:spcPct val="90000"/>
              </a:lnSpc>
              <a:buNone/>
            </a:pPr>
            <a:r>
              <a:rPr lang="en-US" sz="1600" b="1" dirty="0">
                <a:latin typeface="Times New Roman" panose="02020603050405020304" pitchFamily="18" charset="0"/>
                <a:ea typeface="+mj-ea"/>
                <a:cs typeface="Times New Roman" panose="02020603050405020304" pitchFamily="18" charset="0"/>
              </a:rPr>
              <a:t>   </a:t>
            </a:r>
            <a:r>
              <a:rPr lang="en-US" sz="1600" b="1" u="sng" dirty="0">
                <a:latin typeface="Times New Roman" panose="02020603050405020304" pitchFamily="18" charset="0"/>
                <a:ea typeface="+mj-ea"/>
                <a:cs typeface="Times New Roman" panose="02020603050405020304" pitchFamily="18" charset="0"/>
              </a:rPr>
              <a:t>Team Alpha</a:t>
            </a:r>
          </a:p>
          <a:p>
            <a:pPr marL="0" indent="0" algn="ctr">
              <a:lnSpc>
                <a:spcPct val="90000"/>
              </a:lnSpc>
              <a:buNone/>
            </a:pPr>
            <a:r>
              <a:rPr lang="en-US" sz="1600" b="1" dirty="0">
                <a:latin typeface="Times New Roman" panose="02020603050405020304" pitchFamily="18" charset="0"/>
                <a:ea typeface="+mj-ea"/>
                <a:cs typeface="Times New Roman" panose="02020603050405020304" pitchFamily="18" charset="0"/>
              </a:rPr>
              <a:t>Hassan </a:t>
            </a:r>
            <a:r>
              <a:rPr lang="en-US" sz="1600" b="1" dirty="0" err="1">
                <a:latin typeface="Times New Roman" panose="02020603050405020304" pitchFamily="18" charset="0"/>
                <a:ea typeface="+mj-ea"/>
                <a:cs typeface="Times New Roman" panose="02020603050405020304" pitchFamily="18" charset="0"/>
              </a:rPr>
              <a:t>Gulrez</a:t>
            </a:r>
            <a:endParaRPr lang="en-US" sz="1600" b="1" dirty="0">
              <a:latin typeface="Times New Roman" panose="02020603050405020304" pitchFamily="18" charset="0"/>
              <a:ea typeface="+mj-ea"/>
              <a:cs typeface="Times New Roman" panose="02020603050405020304" pitchFamily="18" charset="0"/>
            </a:endParaRPr>
          </a:p>
          <a:p>
            <a:pPr marL="0" indent="0" algn="l">
              <a:lnSpc>
                <a:spcPct val="90000"/>
              </a:lnSpc>
              <a:buNone/>
            </a:pPr>
            <a:endParaRPr lang="uk-UA" altLang="en-US" sz="1600" b="0" dirty="0">
              <a:solidFill>
                <a:schemeClr val="bg1"/>
              </a:solidFill>
              <a:latin typeface="HelveticaNeueLT Pro 33 ThEx" pitchFamily="34" charset="0"/>
            </a:endParaRPr>
          </a:p>
        </p:txBody>
      </p:sp>
      <p:pic>
        <p:nvPicPr>
          <p:cNvPr id="5" name="Picture 4" descr="A person's face on a pile of money&#10;&#10;Description automatically generated with low confidence">
            <a:extLst>
              <a:ext uri="{FF2B5EF4-FFF2-40B4-BE49-F238E27FC236}">
                <a16:creationId xmlns:a16="http://schemas.microsoft.com/office/drawing/2014/main" id="{256B40F5-2F39-4337-8217-7428106B9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812" y="4860185"/>
            <a:ext cx="2722188" cy="1548245"/>
          </a:xfrm>
          <a:prstGeom prst="rect">
            <a:avLst/>
          </a:prstGeom>
        </p:spPr>
      </p:pic>
    </p:spTree>
    <p:extLst>
      <p:ext uri="{BB962C8B-B14F-4D97-AF65-F5344CB8AC3E}">
        <p14:creationId xmlns:p14="http://schemas.microsoft.com/office/powerpoint/2010/main" val="782448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EE626-C2D9-436F-B40C-8ABB47B7CA7C}"/>
              </a:ext>
            </a:extLst>
          </p:cNvPr>
          <p:cNvSpPr>
            <a:spLocks noGrp="1"/>
          </p:cNvSpPr>
          <p:nvPr>
            <p:ph type="title"/>
          </p:nvPr>
        </p:nvSpPr>
        <p:spPr>
          <a:xfrm>
            <a:off x="1113520" y="28136"/>
            <a:ext cx="8030479" cy="681484"/>
          </a:xfrm>
        </p:spPr>
        <p:txBody>
          <a:bodyPr>
            <a:noAutofit/>
          </a:bodyPr>
          <a:lstStyle/>
          <a:p>
            <a:r>
              <a:rPr lang="en-CA" sz="3200" b="1" dirty="0">
                <a:latin typeface="Times New Roman" panose="02020603050405020304" pitchFamily="18" charset="0"/>
                <a:cs typeface="Times New Roman" panose="02020603050405020304" pitchFamily="18" charset="0"/>
              </a:rPr>
              <a:t>Education Vs Term Deposit Subscription </a:t>
            </a:r>
          </a:p>
        </p:txBody>
      </p:sp>
      <p:sp>
        <p:nvSpPr>
          <p:cNvPr id="7" name="TextBox 6">
            <a:extLst>
              <a:ext uri="{FF2B5EF4-FFF2-40B4-BE49-F238E27FC236}">
                <a16:creationId xmlns:a16="http://schemas.microsoft.com/office/drawing/2014/main" id="{F6453951-C5A7-4EFF-AE3B-4FCF507DBC77}"/>
              </a:ext>
            </a:extLst>
          </p:cNvPr>
          <p:cNvSpPr txBox="1"/>
          <p:nvPr/>
        </p:nvSpPr>
        <p:spPr>
          <a:xfrm>
            <a:off x="811063" y="2028616"/>
            <a:ext cx="2846537" cy="3046988"/>
          </a:xfrm>
          <a:prstGeom prst="rect">
            <a:avLst/>
          </a:prstGeom>
          <a:noFill/>
        </p:spPr>
        <p:txBody>
          <a:bodyPr wrap="square">
            <a:spAutoFit/>
          </a:bodyPr>
          <a:lstStyle/>
          <a:p>
            <a:pPr algn="just"/>
            <a:r>
              <a:rPr lang="en-CA" sz="1600" dirty="0">
                <a:solidFill>
                  <a:srgbClr val="0070C0"/>
                </a:solidFill>
                <a:highlight>
                  <a:srgbClr val="FFFF00"/>
                </a:highlight>
                <a:latin typeface="Times New Roman" panose="02020603050405020304" pitchFamily="18" charset="0"/>
                <a:cs typeface="Times New Roman" panose="02020603050405020304" pitchFamily="18" charset="0"/>
              </a:rPr>
              <a:t>What educational level should we target more?</a:t>
            </a:r>
          </a:p>
          <a:p>
            <a:pPr algn="just"/>
            <a:endParaRPr lang="en-CA" sz="1600" dirty="0">
              <a:solidFill>
                <a:srgbClr val="0070C0"/>
              </a:solidFill>
              <a:latin typeface="Times New Roman" panose="02020603050405020304" pitchFamily="18" charset="0"/>
              <a:cs typeface="Times New Roman" panose="02020603050405020304" pitchFamily="18" charset="0"/>
            </a:endParaRPr>
          </a:p>
          <a:p>
            <a:pPr algn="just"/>
            <a:r>
              <a:rPr lang="en-CA" sz="1600" dirty="0">
                <a:solidFill>
                  <a:srgbClr val="0070C0"/>
                </a:solidFill>
                <a:latin typeface="Times New Roman" panose="02020603050405020304" pitchFamily="18" charset="0"/>
                <a:cs typeface="Times New Roman" panose="02020603050405020304" pitchFamily="18" charset="0"/>
              </a:rPr>
              <a:t>Analysis – University Degree holders are more likely to sign up for the Term deposits as compare to other occupations. Around 36% of the total that signed up held university degrees. More likely, they have more awareness and know the benefit.</a:t>
            </a:r>
            <a:endParaRPr lang="en-US" altLang="zh-CN" sz="1600" dirty="0">
              <a:latin typeface="Times New Roman" panose="02020603050405020304" pitchFamily="18" charset="0"/>
              <a:cs typeface="Times New Roman" panose="02020603050405020304" pitchFamily="18" charset="0"/>
            </a:endParaRPr>
          </a:p>
        </p:txBody>
      </p:sp>
      <p:pic>
        <p:nvPicPr>
          <p:cNvPr id="6" name="Content Placeholder 5" descr="Chart, bar chart&#10;&#10;Description automatically generated">
            <a:extLst>
              <a:ext uri="{FF2B5EF4-FFF2-40B4-BE49-F238E27FC236}">
                <a16:creationId xmlns:a16="http://schemas.microsoft.com/office/drawing/2014/main" id="{A2A42376-B987-42DF-923B-AE3C229CDD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4246" y="1107034"/>
            <a:ext cx="5084672" cy="5750966"/>
          </a:xfrm>
        </p:spPr>
      </p:pic>
    </p:spTree>
    <p:extLst>
      <p:ext uri="{BB962C8B-B14F-4D97-AF65-F5344CB8AC3E}">
        <p14:creationId xmlns:p14="http://schemas.microsoft.com/office/powerpoint/2010/main" val="3832139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EE626-C2D9-436F-B40C-8ABB47B7CA7C}"/>
              </a:ext>
            </a:extLst>
          </p:cNvPr>
          <p:cNvSpPr>
            <a:spLocks noGrp="1"/>
          </p:cNvSpPr>
          <p:nvPr>
            <p:ph type="title"/>
          </p:nvPr>
        </p:nvSpPr>
        <p:spPr>
          <a:xfrm>
            <a:off x="1167617" y="126116"/>
            <a:ext cx="7244863" cy="492862"/>
          </a:xfrm>
        </p:spPr>
        <p:txBody>
          <a:bodyPr>
            <a:noAutofit/>
          </a:bodyPr>
          <a:lstStyle/>
          <a:p>
            <a:r>
              <a:rPr lang="en-CA" sz="3200" b="1" dirty="0">
                <a:latin typeface="Times New Roman" panose="02020603050405020304" pitchFamily="18" charset="0"/>
                <a:cs typeface="Times New Roman" panose="02020603050405020304" pitchFamily="18" charset="0"/>
              </a:rPr>
              <a:t>Duration Vs Term Deposit Subscription</a:t>
            </a:r>
          </a:p>
        </p:txBody>
      </p:sp>
      <p:sp>
        <p:nvSpPr>
          <p:cNvPr id="5" name="TextBox 4">
            <a:extLst>
              <a:ext uri="{FF2B5EF4-FFF2-40B4-BE49-F238E27FC236}">
                <a16:creationId xmlns:a16="http://schemas.microsoft.com/office/drawing/2014/main" id="{16DA5F8F-0F88-438C-A5ED-8CF7FC79270E}"/>
              </a:ext>
            </a:extLst>
          </p:cNvPr>
          <p:cNvSpPr txBox="1"/>
          <p:nvPr/>
        </p:nvSpPr>
        <p:spPr>
          <a:xfrm>
            <a:off x="938578" y="1718093"/>
            <a:ext cx="2483428" cy="3139321"/>
          </a:xfrm>
          <a:prstGeom prst="rect">
            <a:avLst/>
          </a:prstGeom>
          <a:noFill/>
        </p:spPr>
        <p:txBody>
          <a:bodyPr wrap="square">
            <a:spAutoFit/>
          </a:bodyPr>
          <a:lstStyle/>
          <a:p>
            <a:pPr algn="just"/>
            <a:r>
              <a:rPr lang="en-CA" dirty="0">
                <a:solidFill>
                  <a:srgbClr val="0070C0"/>
                </a:solidFill>
                <a:highlight>
                  <a:srgbClr val="FFFF00"/>
                </a:highlight>
                <a:latin typeface="Times New Roman" panose="02020603050405020304" pitchFamily="18" charset="0"/>
                <a:cs typeface="Times New Roman" panose="02020603050405020304" pitchFamily="18" charset="0"/>
              </a:rPr>
              <a:t>Does call duration has any significance? </a:t>
            </a:r>
          </a:p>
          <a:p>
            <a:pPr algn="just"/>
            <a:endParaRPr lang="en-CA" dirty="0">
              <a:solidFill>
                <a:srgbClr val="0070C0"/>
              </a:solidFill>
              <a:latin typeface="Times New Roman" panose="02020603050405020304" pitchFamily="18" charset="0"/>
              <a:cs typeface="Times New Roman" panose="02020603050405020304" pitchFamily="18" charset="0"/>
            </a:endParaRPr>
          </a:p>
          <a:p>
            <a:pPr algn="just"/>
            <a:r>
              <a:rPr lang="en-CA" dirty="0">
                <a:solidFill>
                  <a:srgbClr val="0070C0"/>
                </a:solidFill>
                <a:latin typeface="Times New Roman" panose="02020603050405020304" pitchFamily="18" charset="0"/>
                <a:cs typeface="Times New Roman" panose="02020603050405020304" pitchFamily="18" charset="0"/>
              </a:rPr>
              <a:t>Analysis – Longer call duration plays an important role in term deposit subscription.</a:t>
            </a:r>
          </a:p>
          <a:p>
            <a:pPr algn="just"/>
            <a:endParaRPr lang="en-CA" dirty="0">
              <a:solidFill>
                <a:srgbClr val="0070C0"/>
              </a:solidFill>
              <a:latin typeface="Times New Roman" panose="02020603050405020304" pitchFamily="18" charset="0"/>
              <a:cs typeface="Times New Roman" panose="02020603050405020304" pitchFamily="18" charset="0"/>
            </a:endParaRPr>
          </a:p>
          <a:p>
            <a:pPr algn="just"/>
            <a:r>
              <a:rPr lang="en-CA" dirty="0">
                <a:solidFill>
                  <a:srgbClr val="0070C0"/>
                </a:solidFill>
                <a:latin typeface="Times New Roman" panose="02020603050405020304" pitchFamily="18" charset="0"/>
                <a:cs typeface="Times New Roman" panose="02020603050405020304" pitchFamily="18" charset="0"/>
              </a:rPr>
              <a:t>Focus more on getting clients to talk for longer duration.</a:t>
            </a:r>
            <a:endParaRPr lang="en-US" altLang="zh-CN" sz="1800" dirty="0">
              <a:latin typeface="Times New Roman" panose="02020603050405020304" pitchFamily="18" charset="0"/>
              <a:cs typeface="Times New Roman" panose="02020603050405020304" pitchFamily="18" charset="0"/>
            </a:endParaRPr>
          </a:p>
        </p:txBody>
      </p:sp>
      <p:pic>
        <p:nvPicPr>
          <p:cNvPr id="4" name="Picture 3" descr="Chart, line chart&#10;&#10;Description automatically generated">
            <a:extLst>
              <a:ext uri="{FF2B5EF4-FFF2-40B4-BE49-F238E27FC236}">
                <a16:creationId xmlns:a16="http://schemas.microsoft.com/office/drawing/2014/main" id="{E779B2ED-E40C-4354-BC90-FC64BDEB9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2006" y="905331"/>
            <a:ext cx="5356234" cy="5551739"/>
          </a:xfrm>
          <a:prstGeom prst="rect">
            <a:avLst/>
          </a:prstGeom>
        </p:spPr>
      </p:pic>
    </p:spTree>
    <p:extLst>
      <p:ext uri="{BB962C8B-B14F-4D97-AF65-F5344CB8AC3E}">
        <p14:creationId xmlns:p14="http://schemas.microsoft.com/office/powerpoint/2010/main" val="816476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EE626-C2D9-436F-B40C-8ABB47B7CA7C}"/>
              </a:ext>
            </a:extLst>
          </p:cNvPr>
          <p:cNvSpPr>
            <a:spLocks noGrp="1"/>
          </p:cNvSpPr>
          <p:nvPr>
            <p:ph type="title"/>
          </p:nvPr>
        </p:nvSpPr>
        <p:spPr>
          <a:xfrm>
            <a:off x="1028909" y="0"/>
            <a:ext cx="7600635" cy="840520"/>
          </a:xfrm>
        </p:spPr>
        <p:txBody>
          <a:bodyPr>
            <a:noAutofit/>
          </a:bodyPr>
          <a:lstStyle/>
          <a:p>
            <a:r>
              <a:rPr lang="en-CA" sz="2800" b="1" dirty="0">
                <a:latin typeface="Times New Roman" panose="02020603050405020304" pitchFamily="18" charset="0"/>
                <a:cs typeface="Times New Roman" panose="02020603050405020304" pitchFamily="18" charset="0"/>
              </a:rPr>
              <a:t>Changes from Previous Campaign to New Campaign</a:t>
            </a:r>
          </a:p>
        </p:txBody>
      </p:sp>
      <p:sp>
        <p:nvSpPr>
          <p:cNvPr id="5" name="TextBox 4">
            <a:extLst>
              <a:ext uri="{FF2B5EF4-FFF2-40B4-BE49-F238E27FC236}">
                <a16:creationId xmlns:a16="http://schemas.microsoft.com/office/drawing/2014/main" id="{11B2C253-BF5F-4F67-BD76-5AC83DD3F114}"/>
              </a:ext>
            </a:extLst>
          </p:cNvPr>
          <p:cNvSpPr txBox="1"/>
          <p:nvPr/>
        </p:nvSpPr>
        <p:spPr>
          <a:xfrm>
            <a:off x="1028910" y="840520"/>
            <a:ext cx="7834534" cy="1477328"/>
          </a:xfrm>
          <a:prstGeom prst="rect">
            <a:avLst/>
          </a:prstGeom>
          <a:noFill/>
        </p:spPr>
        <p:txBody>
          <a:bodyPr wrap="square">
            <a:spAutoFit/>
          </a:bodyPr>
          <a:lstStyle/>
          <a:p>
            <a:pPr algn="just"/>
            <a:r>
              <a:rPr lang="en-CA" dirty="0">
                <a:solidFill>
                  <a:srgbClr val="0070C0"/>
                </a:solidFill>
                <a:highlight>
                  <a:srgbClr val="FFFF00"/>
                </a:highlight>
                <a:latin typeface="Times New Roman" panose="02020603050405020304" pitchFamily="18" charset="0"/>
                <a:cs typeface="Times New Roman" panose="02020603050405020304" pitchFamily="18" charset="0"/>
              </a:rPr>
              <a:t>Did the customer changed their decision related to term deposit.</a:t>
            </a:r>
          </a:p>
          <a:p>
            <a:pPr algn="just"/>
            <a:r>
              <a:rPr lang="en-CA" dirty="0">
                <a:solidFill>
                  <a:srgbClr val="0070C0"/>
                </a:solidFill>
                <a:latin typeface="Times New Roman" panose="02020603050405020304" pitchFamily="18" charset="0"/>
                <a:cs typeface="Times New Roman" panose="02020603050405020304" pitchFamily="18" charset="0"/>
              </a:rPr>
              <a:t>- 605 customers who did not subscribe in the last campaign did subscribe this time but 3647 clients still did not subscribe.</a:t>
            </a:r>
          </a:p>
          <a:p>
            <a:pPr algn="just"/>
            <a:r>
              <a:rPr lang="en-CA" dirty="0">
                <a:solidFill>
                  <a:srgbClr val="0070C0"/>
                </a:solidFill>
                <a:latin typeface="Times New Roman" panose="02020603050405020304" pitchFamily="18" charset="0"/>
                <a:cs typeface="Times New Roman" panose="02020603050405020304" pitchFamily="18" charset="0"/>
              </a:rPr>
              <a:t>- 894 customers who did subscribe in the last campaign also subscribed this time but 479 clients who were successful last time did not sign up.</a:t>
            </a:r>
          </a:p>
        </p:txBody>
      </p:sp>
      <p:pic>
        <p:nvPicPr>
          <p:cNvPr id="7" name="Content Placeholder 6" descr="Chart, bubble chart&#10;&#10;Description automatically generated">
            <a:extLst>
              <a:ext uri="{FF2B5EF4-FFF2-40B4-BE49-F238E27FC236}">
                <a16:creationId xmlns:a16="http://schemas.microsoft.com/office/drawing/2014/main" id="{1331EAE9-8FEB-436B-AB58-8F656BEA3A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8909" y="2447778"/>
            <a:ext cx="7600635" cy="4100556"/>
          </a:xfrm>
        </p:spPr>
      </p:pic>
    </p:spTree>
    <p:extLst>
      <p:ext uri="{BB962C8B-B14F-4D97-AF65-F5344CB8AC3E}">
        <p14:creationId xmlns:p14="http://schemas.microsoft.com/office/powerpoint/2010/main" val="697655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EE626-C2D9-436F-B40C-8ABB47B7CA7C}"/>
              </a:ext>
            </a:extLst>
          </p:cNvPr>
          <p:cNvSpPr>
            <a:spLocks noGrp="1"/>
          </p:cNvSpPr>
          <p:nvPr>
            <p:ph type="title"/>
          </p:nvPr>
        </p:nvSpPr>
        <p:spPr>
          <a:xfrm>
            <a:off x="1174652" y="281353"/>
            <a:ext cx="5845125" cy="583581"/>
          </a:xfrm>
        </p:spPr>
        <p:txBody>
          <a:bodyPr>
            <a:noAutofit/>
          </a:bodyPr>
          <a:lstStyle/>
          <a:p>
            <a:r>
              <a:rPr lang="en-US" altLang="zh-CN" b="1" dirty="0">
                <a:latin typeface="Times New Roman" panose="02020603050405020304" pitchFamily="18" charset="0"/>
                <a:cs typeface="Times New Roman" panose="02020603050405020304" pitchFamily="18" charset="0"/>
              </a:rPr>
              <a:t>Age Group vs Term Deposit Subscription</a:t>
            </a:r>
            <a:endParaRPr lang="en-CA"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3348BA7-839D-4735-BC2C-1BF20897B7E3}"/>
              </a:ext>
            </a:extLst>
          </p:cNvPr>
          <p:cNvSpPr txBox="1"/>
          <p:nvPr/>
        </p:nvSpPr>
        <p:spPr>
          <a:xfrm>
            <a:off x="1063747" y="1104039"/>
            <a:ext cx="2621989" cy="3693319"/>
          </a:xfrm>
          <a:prstGeom prst="rect">
            <a:avLst/>
          </a:prstGeom>
          <a:noFill/>
        </p:spPr>
        <p:txBody>
          <a:bodyPr wrap="square">
            <a:spAutoFit/>
          </a:bodyPr>
          <a:lstStyle/>
          <a:p>
            <a:pPr marL="0" indent="0">
              <a:buNone/>
            </a:pPr>
            <a:r>
              <a:rPr lang="en-US" altLang="zh-CN" dirty="0">
                <a:solidFill>
                  <a:srgbClr val="0070C0"/>
                </a:solidFill>
                <a:highlight>
                  <a:srgbClr val="FFFF00"/>
                </a:highlight>
                <a:latin typeface="Times New Roman" panose="02020603050405020304" pitchFamily="18" charset="0"/>
                <a:cs typeface="Times New Roman" panose="02020603050405020304" pitchFamily="18" charset="0"/>
              </a:rPr>
              <a:t>Does age play a role in term deposit subscription?</a:t>
            </a:r>
          </a:p>
          <a:p>
            <a:pPr marL="0" indent="0">
              <a:buNone/>
            </a:pPr>
            <a:endParaRPr lang="en-US"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-Most clients are aged less than 38 should be targeted to get higher numbers of subscription. However, ages from 39-69 also showed interest.</a:t>
            </a:r>
          </a:p>
          <a:p>
            <a:pPr marL="0" indent="0">
              <a:buNone/>
            </a:pPr>
            <a:endParaRPr lang="en-US"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-Less focus on age greater than 69 as it is our outlier</a:t>
            </a:r>
            <a:endParaRPr lang="en-US" dirty="0">
              <a:solidFill>
                <a:srgbClr val="0070C0"/>
              </a:solidFill>
              <a:latin typeface="Times New Roman" panose="02020603050405020304" pitchFamily="18" charset="0"/>
              <a:cs typeface="Times New Roman" panose="02020603050405020304" pitchFamily="18" charset="0"/>
            </a:endParaRPr>
          </a:p>
          <a:p>
            <a:endParaRPr lang="en-CA" dirty="0">
              <a:solidFill>
                <a:srgbClr val="0070C0"/>
              </a:solidFill>
              <a:latin typeface="Times New Roman" panose="02020603050405020304" pitchFamily="18" charset="0"/>
              <a:cs typeface="Times New Roman" panose="02020603050405020304" pitchFamily="18" charset="0"/>
            </a:endParaRPr>
          </a:p>
        </p:txBody>
      </p:sp>
      <p:pic>
        <p:nvPicPr>
          <p:cNvPr id="7" name="Content Placeholder 6" descr="Chart, bar chart&#10;&#10;Description automatically generated">
            <a:extLst>
              <a:ext uri="{FF2B5EF4-FFF2-40B4-BE49-F238E27FC236}">
                <a16:creationId xmlns:a16="http://schemas.microsoft.com/office/drawing/2014/main" id="{36BA5F8B-977F-46E7-A0C3-1F75AC7D64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1900" y="913942"/>
            <a:ext cx="4998027" cy="5743545"/>
          </a:xfrm>
        </p:spPr>
      </p:pic>
    </p:spTree>
    <p:extLst>
      <p:ext uri="{BB962C8B-B14F-4D97-AF65-F5344CB8AC3E}">
        <p14:creationId xmlns:p14="http://schemas.microsoft.com/office/powerpoint/2010/main" val="881882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EE626-C2D9-436F-B40C-8ABB47B7CA7C}"/>
              </a:ext>
            </a:extLst>
          </p:cNvPr>
          <p:cNvSpPr>
            <a:spLocks noGrp="1"/>
          </p:cNvSpPr>
          <p:nvPr>
            <p:ph type="title"/>
          </p:nvPr>
        </p:nvSpPr>
        <p:spPr>
          <a:xfrm>
            <a:off x="1081711" y="288388"/>
            <a:ext cx="7879407" cy="545123"/>
          </a:xfrm>
        </p:spPr>
        <p:txBody>
          <a:bodyPr>
            <a:noAutofit/>
          </a:bodyPr>
          <a:lstStyle/>
          <a:p>
            <a:r>
              <a:rPr lang="en-CA" sz="3500" b="1" dirty="0">
                <a:latin typeface="Times New Roman" panose="02020603050405020304" pitchFamily="18" charset="0"/>
                <a:cs typeface="Times New Roman" panose="02020603050405020304" pitchFamily="18" charset="0"/>
              </a:rPr>
              <a:t>Euribor</a:t>
            </a:r>
            <a:r>
              <a:rPr lang="en-CA" sz="4000" b="1" dirty="0">
                <a:latin typeface="Times New Roman" panose="02020603050405020304" pitchFamily="18" charset="0"/>
                <a:cs typeface="Times New Roman" panose="02020603050405020304" pitchFamily="18" charset="0"/>
              </a:rPr>
              <a:t>3m vs Success</a:t>
            </a:r>
          </a:p>
        </p:txBody>
      </p:sp>
      <p:sp>
        <p:nvSpPr>
          <p:cNvPr id="4" name="TextBox 3">
            <a:extLst>
              <a:ext uri="{FF2B5EF4-FFF2-40B4-BE49-F238E27FC236}">
                <a16:creationId xmlns:a16="http://schemas.microsoft.com/office/drawing/2014/main" id="{299D4733-925D-4935-874B-6FE759D5D322}"/>
              </a:ext>
            </a:extLst>
          </p:cNvPr>
          <p:cNvSpPr txBox="1"/>
          <p:nvPr/>
        </p:nvSpPr>
        <p:spPr>
          <a:xfrm>
            <a:off x="759594" y="2123172"/>
            <a:ext cx="2418487" cy="2031325"/>
          </a:xfrm>
          <a:prstGeom prst="rect">
            <a:avLst/>
          </a:prstGeom>
          <a:noFill/>
        </p:spPr>
        <p:txBody>
          <a:bodyPr wrap="square">
            <a:spAutoFit/>
          </a:bodyPr>
          <a:lstStyle/>
          <a:p>
            <a:pPr marL="0" indent="0">
              <a:buNone/>
            </a:pPr>
            <a:r>
              <a:rPr lang="en-US" altLang="zh-CN" dirty="0">
                <a:solidFill>
                  <a:srgbClr val="0070C0"/>
                </a:solidFill>
                <a:highlight>
                  <a:srgbClr val="FFFF00"/>
                </a:highlight>
                <a:latin typeface="Times New Roman" panose="02020603050405020304" pitchFamily="18" charset="0"/>
                <a:cs typeface="Times New Roman" panose="02020603050405020304" pitchFamily="18" charset="0"/>
              </a:rPr>
              <a:t>Does Higher Euribor changes the decision ?</a:t>
            </a:r>
          </a:p>
          <a:p>
            <a:pPr marL="0" indent="0">
              <a:buNone/>
            </a:pPr>
            <a:endParaRPr lang="en-US"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 No, Euribor alone does not seem to be making a difference. </a:t>
            </a:r>
          </a:p>
          <a:p>
            <a:pPr marL="0" indent="0">
              <a:buNone/>
            </a:pPr>
            <a:endParaRPr lang="en-US" altLang="zh-CN" b="1" dirty="0">
              <a:solidFill>
                <a:srgbClr val="0070C0"/>
              </a:solidFill>
            </a:endParaRPr>
          </a:p>
        </p:txBody>
      </p:sp>
      <p:pic>
        <p:nvPicPr>
          <p:cNvPr id="8" name="Content Placeholder 7" descr="Chart, bar chart&#10;&#10;Description automatically generated">
            <a:extLst>
              <a:ext uri="{FF2B5EF4-FFF2-40B4-BE49-F238E27FC236}">
                <a16:creationId xmlns:a16="http://schemas.microsoft.com/office/drawing/2014/main" id="{E1D3E5AF-B261-4CE4-B73F-AD9F3200B6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5376" y="833511"/>
            <a:ext cx="5655742" cy="5839691"/>
          </a:xfrm>
        </p:spPr>
      </p:pic>
    </p:spTree>
    <p:extLst>
      <p:ext uri="{BB962C8B-B14F-4D97-AF65-F5344CB8AC3E}">
        <p14:creationId xmlns:p14="http://schemas.microsoft.com/office/powerpoint/2010/main" val="1308398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2553E35-C7A0-4A3F-B5D7-CAEA829155E8}"/>
              </a:ext>
            </a:extLst>
          </p:cNvPr>
          <p:cNvSpPr>
            <a:spLocks noGrp="1"/>
          </p:cNvSpPr>
          <p:nvPr>
            <p:ph type="body" sz="half" idx="2"/>
          </p:nvPr>
        </p:nvSpPr>
        <p:spPr>
          <a:xfrm>
            <a:off x="2171477" y="323556"/>
            <a:ext cx="5424710" cy="500019"/>
          </a:xfrm>
        </p:spPr>
        <p:txBody>
          <a:bodyPr>
            <a:noAutofit/>
          </a:bodyPr>
          <a:lstStyle/>
          <a:p>
            <a:r>
              <a:rPr lang="en-US" altLang="zh-CN" sz="2800" b="1" dirty="0">
                <a:ln w="3175" cmpd="sng">
                  <a:noFill/>
                </a:ln>
                <a:latin typeface="Times New Roman" panose="02020603050405020304" pitchFamily="18" charset="0"/>
                <a:ea typeface="+mj-ea"/>
                <a:cs typeface="Times New Roman" panose="02020603050405020304" pitchFamily="18" charset="0"/>
              </a:rPr>
              <a:t>Month</a:t>
            </a:r>
            <a:r>
              <a:rPr lang="en-US" altLang="zh-CN" sz="2800" b="1" dirty="0">
                <a:latin typeface="Times New Roman" panose="02020603050405020304" pitchFamily="18" charset="0"/>
                <a:cs typeface="Times New Roman" panose="02020603050405020304" pitchFamily="18" charset="0"/>
              </a:rPr>
              <a:t> vs Outcome</a:t>
            </a:r>
            <a:endParaRPr lang="en-US" sz="2800" b="1" dirty="0">
              <a:latin typeface="Times New Roman" panose="02020603050405020304" pitchFamily="18" charset="0"/>
              <a:cs typeface="Times New Roman" panose="02020603050405020304" pitchFamily="18" charset="0"/>
            </a:endParaRPr>
          </a:p>
          <a:p>
            <a:endParaRPr lang="en-CA" sz="2800" dirty="0"/>
          </a:p>
        </p:txBody>
      </p:sp>
      <p:sp>
        <p:nvSpPr>
          <p:cNvPr id="4" name="TextBox 3">
            <a:extLst>
              <a:ext uri="{FF2B5EF4-FFF2-40B4-BE49-F238E27FC236}">
                <a16:creationId xmlns:a16="http://schemas.microsoft.com/office/drawing/2014/main" id="{070AC08F-2CB6-4FC5-867C-46CE9D1FBE9E}"/>
              </a:ext>
            </a:extLst>
          </p:cNvPr>
          <p:cNvSpPr txBox="1"/>
          <p:nvPr/>
        </p:nvSpPr>
        <p:spPr>
          <a:xfrm>
            <a:off x="948166" y="1756708"/>
            <a:ext cx="2418487" cy="2862322"/>
          </a:xfrm>
          <a:prstGeom prst="rect">
            <a:avLst/>
          </a:prstGeom>
          <a:noFill/>
        </p:spPr>
        <p:txBody>
          <a:bodyPr wrap="square">
            <a:spAutoFit/>
          </a:bodyPr>
          <a:lstStyle/>
          <a:p>
            <a:pPr marL="0" indent="0">
              <a:buNone/>
            </a:pPr>
            <a:r>
              <a:rPr lang="en-US" altLang="zh-CN" dirty="0">
                <a:solidFill>
                  <a:srgbClr val="0070C0"/>
                </a:solidFill>
                <a:highlight>
                  <a:srgbClr val="FFFF00"/>
                </a:highlight>
                <a:latin typeface="Times New Roman" panose="02020603050405020304" pitchFamily="18" charset="0"/>
                <a:cs typeface="Times New Roman" panose="02020603050405020304" pitchFamily="18" charset="0"/>
              </a:rPr>
              <a:t>What months are more productive?</a:t>
            </a:r>
          </a:p>
          <a:p>
            <a:pPr marL="0" indent="0">
              <a:buNone/>
            </a:pPr>
            <a:endParaRPr lang="en-US"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-May, June, July and Augusts are the most revenue generating months. Approx. 60% people signed up during these months.</a:t>
            </a:r>
          </a:p>
          <a:p>
            <a:pPr marL="0" indent="0">
              <a:buNone/>
            </a:pPr>
            <a:endParaRPr lang="en-US" altLang="zh-CN" dirty="0">
              <a:solidFill>
                <a:srgbClr val="0070C0"/>
              </a:solidFill>
            </a:endParaRPr>
          </a:p>
        </p:txBody>
      </p:sp>
      <p:pic>
        <p:nvPicPr>
          <p:cNvPr id="8" name="Content Placeholder 7" descr="Chart, bar chart&#10;&#10;Description automatically generated">
            <a:extLst>
              <a:ext uri="{FF2B5EF4-FFF2-40B4-BE49-F238E27FC236}">
                <a16:creationId xmlns:a16="http://schemas.microsoft.com/office/drawing/2014/main" id="{F6CD4D79-2EE8-439A-BCFA-E949CE8FE1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6654" y="837643"/>
            <a:ext cx="5524128" cy="5928917"/>
          </a:xfrm>
        </p:spPr>
      </p:pic>
    </p:spTree>
    <p:extLst>
      <p:ext uri="{BB962C8B-B14F-4D97-AF65-F5344CB8AC3E}">
        <p14:creationId xmlns:p14="http://schemas.microsoft.com/office/powerpoint/2010/main" val="3066362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2553E35-C7A0-4A3F-B5D7-CAEA829155E8}"/>
              </a:ext>
            </a:extLst>
          </p:cNvPr>
          <p:cNvSpPr>
            <a:spLocks noGrp="1"/>
          </p:cNvSpPr>
          <p:nvPr>
            <p:ph type="body" sz="half" idx="2"/>
          </p:nvPr>
        </p:nvSpPr>
        <p:spPr>
          <a:xfrm>
            <a:off x="1406768" y="353308"/>
            <a:ext cx="6443003" cy="715837"/>
          </a:xfrm>
        </p:spPr>
        <p:txBody>
          <a:bodyPr>
            <a:normAutofit/>
          </a:bodyPr>
          <a:lstStyle/>
          <a:p>
            <a:r>
              <a:rPr lang="en-US" altLang="zh-CN" sz="3600" b="1" dirty="0">
                <a:latin typeface="Times New Roman" panose="02020603050405020304" pitchFamily="18" charset="0"/>
                <a:cs typeface="Times New Roman" panose="02020603050405020304" pitchFamily="18" charset="0"/>
              </a:rPr>
              <a:t>Marital vs Outcome</a:t>
            </a:r>
            <a:endParaRPr lang="en-CA" sz="3600" b="1" dirty="0">
              <a:latin typeface="Times New Roman" panose="02020603050405020304" pitchFamily="18" charset="0"/>
              <a:cs typeface="Times New Roman" panose="02020603050405020304" pitchFamily="18" charset="0"/>
            </a:endParaRPr>
          </a:p>
        </p:txBody>
      </p:sp>
      <p:pic>
        <p:nvPicPr>
          <p:cNvPr id="7" name="Content Placeholder 6" descr="Chart, bubble chart&#10;&#10;Description automatically generated">
            <a:extLst>
              <a:ext uri="{FF2B5EF4-FFF2-40B4-BE49-F238E27FC236}">
                <a16:creationId xmlns:a16="http://schemas.microsoft.com/office/drawing/2014/main" id="{B9F12C47-31BF-4555-8656-D640A54FA3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4721" y="1392382"/>
            <a:ext cx="5357552" cy="5056040"/>
          </a:xfrm>
        </p:spPr>
      </p:pic>
      <p:sp>
        <p:nvSpPr>
          <p:cNvPr id="4" name="TextBox 3">
            <a:extLst>
              <a:ext uri="{FF2B5EF4-FFF2-40B4-BE49-F238E27FC236}">
                <a16:creationId xmlns:a16="http://schemas.microsoft.com/office/drawing/2014/main" id="{CAF791CB-5546-46E7-9612-1B278B0F53F5}"/>
              </a:ext>
            </a:extLst>
          </p:cNvPr>
          <p:cNvSpPr txBox="1"/>
          <p:nvPr/>
        </p:nvSpPr>
        <p:spPr>
          <a:xfrm>
            <a:off x="875430" y="2136338"/>
            <a:ext cx="2418487" cy="2308324"/>
          </a:xfrm>
          <a:prstGeom prst="rect">
            <a:avLst/>
          </a:prstGeom>
          <a:noFill/>
        </p:spPr>
        <p:txBody>
          <a:bodyPr wrap="square">
            <a:spAutoFit/>
          </a:bodyPr>
          <a:lstStyle/>
          <a:p>
            <a:pPr marL="0" indent="0">
              <a:buNone/>
            </a:pPr>
            <a:r>
              <a:rPr lang="en-US" altLang="zh-CN" dirty="0">
                <a:solidFill>
                  <a:srgbClr val="0070C0"/>
                </a:solidFill>
                <a:highlight>
                  <a:srgbClr val="FFFF00"/>
                </a:highlight>
                <a:latin typeface="Times New Roman" panose="02020603050405020304" pitchFamily="18" charset="0"/>
                <a:cs typeface="Times New Roman" panose="02020603050405020304" pitchFamily="18" charset="0"/>
              </a:rPr>
              <a:t>What Marital Status are more inclined towards term deposits?</a:t>
            </a:r>
          </a:p>
          <a:p>
            <a:pPr marL="0" indent="0">
              <a:buNone/>
            </a:pPr>
            <a:endParaRPr lang="en-US"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 Almost 55% who signed up for term deposit are Married.</a:t>
            </a:r>
          </a:p>
          <a:p>
            <a:pPr marL="0" indent="0">
              <a:buNone/>
            </a:pPr>
            <a:endParaRPr lang="en-US" altLang="zh-CN" b="1" dirty="0">
              <a:solidFill>
                <a:srgbClr val="0070C0"/>
              </a:solidFill>
            </a:endParaRPr>
          </a:p>
        </p:txBody>
      </p:sp>
    </p:spTree>
    <p:extLst>
      <p:ext uri="{BB962C8B-B14F-4D97-AF65-F5344CB8AC3E}">
        <p14:creationId xmlns:p14="http://schemas.microsoft.com/office/powerpoint/2010/main" val="3770671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C1D63-6C66-4C1B-A216-5D91674E76E2}"/>
              </a:ext>
            </a:extLst>
          </p:cNvPr>
          <p:cNvSpPr>
            <a:spLocks noGrp="1"/>
          </p:cNvSpPr>
          <p:nvPr>
            <p:ph type="title"/>
          </p:nvPr>
        </p:nvSpPr>
        <p:spPr>
          <a:xfrm>
            <a:off x="1321606" y="254024"/>
            <a:ext cx="6795451" cy="536310"/>
          </a:xfrm>
        </p:spPr>
        <p:txBody>
          <a:bodyPr>
            <a:normAutofit fontScale="90000"/>
          </a:bodyPr>
          <a:lstStyle/>
          <a:p>
            <a:r>
              <a:rPr lang="en-CA" sz="2800" b="1" dirty="0">
                <a:latin typeface="Times New Roman" panose="02020603050405020304" pitchFamily="18" charset="0"/>
                <a:cs typeface="Times New Roman" panose="02020603050405020304" pitchFamily="18" charset="0"/>
              </a:rPr>
              <a:t>Number of times contacted for the campaign</a:t>
            </a:r>
          </a:p>
        </p:txBody>
      </p:sp>
      <p:sp>
        <p:nvSpPr>
          <p:cNvPr id="4" name="TextBox 3">
            <a:extLst>
              <a:ext uri="{FF2B5EF4-FFF2-40B4-BE49-F238E27FC236}">
                <a16:creationId xmlns:a16="http://schemas.microsoft.com/office/drawing/2014/main" id="{3B58ADD6-F5AD-4DDE-85D9-D09FCFBFA751}"/>
              </a:ext>
            </a:extLst>
          </p:cNvPr>
          <p:cNvSpPr txBox="1"/>
          <p:nvPr/>
        </p:nvSpPr>
        <p:spPr>
          <a:xfrm>
            <a:off x="748935" y="2133058"/>
            <a:ext cx="2545772" cy="2862322"/>
          </a:xfrm>
          <a:prstGeom prst="rect">
            <a:avLst/>
          </a:prstGeom>
          <a:noFill/>
        </p:spPr>
        <p:txBody>
          <a:bodyPr wrap="square">
            <a:spAutoFit/>
          </a:bodyPr>
          <a:lstStyle/>
          <a:p>
            <a:pPr marL="0" indent="0">
              <a:buNone/>
            </a:pPr>
            <a:r>
              <a:rPr lang="en-US" altLang="zh-CN" dirty="0">
                <a:solidFill>
                  <a:srgbClr val="0070C0"/>
                </a:solidFill>
                <a:highlight>
                  <a:srgbClr val="FFFF00"/>
                </a:highlight>
                <a:latin typeface="Times New Roman" panose="02020603050405020304" pitchFamily="18" charset="0"/>
                <a:cs typeface="Times New Roman" panose="02020603050405020304" pitchFamily="18" charset="0"/>
              </a:rPr>
              <a:t>How many times should we approach the clients for a deposit?</a:t>
            </a:r>
          </a:p>
          <a:p>
            <a:pPr marL="0" indent="0">
              <a:buNone/>
            </a:pPr>
            <a:endParaRPr lang="en-US"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 If the client is not convinced till the 12 time than customer should be dropped from the marketing list.</a:t>
            </a:r>
          </a:p>
          <a:p>
            <a:pPr marL="0" indent="0">
              <a:buNone/>
            </a:pPr>
            <a:endParaRPr lang="en-US" altLang="zh-CN" b="1" dirty="0">
              <a:solidFill>
                <a:srgbClr val="0070C0"/>
              </a:solidFill>
            </a:endParaRPr>
          </a:p>
        </p:txBody>
      </p:sp>
      <p:pic>
        <p:nvPicPr>
          <p:cNvPr id="12" name="Content Placeholder 11" descr="Graphical user interface&#10;&#10;Description automatically generated with medium confidence">
            <a:extLst>
              <a:ext uri="{FF2B5EF4-FFF2-40B4-BE49-F238E27FC236}">
                <a16:creationId xmlns:a16="http://schemas.microsoft.com/office/drawing/2014/main" id="{6093311B-4364-4142-B33A-1443C6EB34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4707" y="956237"/>
            <a:ext cx="5558348" cy="5756290"/>
          </a:xfrm>
        </p:spPr>
      </p:pic>
    </p:spTree>
    <p:extLst>
      <p:ext uri="{BB962C8B-B14F-4D97-AF65-F5344CB8AC3E}">
        <p14:creationId xmlns:p14="http://schemas.microsoft.com/office/powerpoint/2010/main" val="3603061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C1D63-6C66-4C1B-A216-5D91674E76E2}"/>
              </a:ext>
            </a:extLst>
          </p:cNvPr>
          <p:cNvSpPr>
            <a:spLocks noGrp="1"/>
          </p:cNvSpPr>
          <p:nvPr>
            <p:ph type="title"/>
          </p:nvPr>
        </p:nvSpPr>
        <p:spPr>
          <a:xfrm>
            <a:off x="1383270" y="296311"/>
            <a:ext cx="6108692" cy="732389"/>
          </a:xfrm>
        </p:spPr>
        <p:txBody>
          <a:bodyPr>
            <a:normAutofit/>
          </a:bodyPr>
          <a:lstStyle/>
          <a:p>
            <a:r>
              <a:rPr lang="en-US" sz="2800" b="1" dirty="0">
                <a:latin typeface="Times New Roman" panose="02020603050405020304" pitchFamily="18" charset="0"/>
                <a:cs typeface="Times New Roman" panose="02020603050405020304" pitchFamily="18" charset="0"/>
              </a:rPr>
              <a:t>Days</a:t>
            </a:r>
            <a:r>
              <a:rPr lang="en-CA" sz="2800" b="1" dirty="0">
                <a:latin typeface="Times New Roman" panose="02020603050405020304" pitchFamily="18" charset="0"/>
                <a:cs typeface="Times New Roman" panose="02020603050405020304" pitchFamily="18" charset="0"/>
              </a:rPr>
              <a:t> of the week </a:t>
            </a:r>
          </a:p>
        </p:txBody>
      </p:sp>
      <p:sp>
        <p:nvSpPr>
          <p:cNvPr id="4" name="TextBox 3">
            <a:extLst>
              <a:ext uri="{FF2B5EF4-FFF2-40B4-BE49-F238E27FC236}">
                <a16:creationId xmlns:a16="http://schemas.microsoft.com/office/drawing/2014/main" id="{3B58ADD6-F5AD-4DDE-85D9-D09FCFBFA751}"/>
              </a:ext>
            </a:extLst>
          </p:cNvPr>
          <p:cNvSpPr txBox="1"/>
          <p:nvPr/>
        </p:nvSpPr>
        <p:spPr>
          <a:xfrm>
            <a:off x="1018629" y="2253913"/>
            <a:ext cx="2545772" cy="1754326"/>
          </a:xfrm>
          <a:prstGeom prst="rect">
            <a:avLst/>
          </a:prstGeom>
          <a:noFill/>
        </p:spPr>
        <p:txBody>
          <a:bodyPr wrap="square">
            <a:spAutoFit/>
          </a:bodyPr>
          <a:lstStyle/>
          <a:p>
            <a:pPr marL="0" indent="0">
              <a:buNone/>
            </a:pPr>
            <a:r>
              <a:rPr lang="en-US" altLang="zh-CN" dirty="0">
                <a:solidFill>
                  <a:srgbClr val="0070C0"/>
                </a:solidFill>
                <a:highlight>
                  <a:srgbClr val="FFFF00"/>
                </a:highlight>
                <a:latin typeface="Times New Roman" panose="02020603050405020304" pitchFamily="18" charset="0"/>
                <a:cs typeface="Times New Roman" panose="02020603050405020304" pitchFamily="18" charset="0"/>
              </a:rPr>
              <a:t>What day should we do the campaign?</a:t>
            </a:r>
          </a:p>
          <a:p>
            <a:pPr marL="0" indent="0">
              <a:buNone/>
            </a:pPr>
            <a:endParaRPr lang="en-US"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Thursday is the best day for carrying out term deposit campaign.</a:t>
            </a:r>
            <a:endParaRPr lang="en-US" altLang="zh-CN" b="1" dirty="0">
              <a:solidFill>
                <a:srgbClr val="0070C0"/>
              </a:solidFill>
            </a:endParaRPr>
          </a:p>
        </p:txBody>
      </p:sp>
      <p:pic>
        <p:nvPicPr>
          <p:cNvPr id="7" name="Content Placeholder 6" descr="Chart, bar chart&#10;&#10;Description automatically generated">
            <a:extLst>
              <a:ext uri="{FF2B5EF4-FFF2-40B4-BE49-F238E27FC236}">
                <a16:creationId xmlns:a16="http://schemas.microsoft.com/office/drawing/2014/main" id="{7B050EFD-0A15-4BDD-8D25-7242E6059F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7482" y="1028700"/>
            <a:ext cx="4639964" cy="5746134"/>
          </a:xfrm>
        </p:spPr>
      </p:pic>
    </p:spTree>
    <p:extLst>
      <p:ext uri="{BB962C8B-B14F-4D97-AF65-F5344CB8AC3E}">
        <p14:creationId xmlns:p14="http://schemas.microsoft.com/office/powerpoint/2010/main" val="4147304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8C895-DFCF-48FA-A74B-99D42BC2CFE4}"/>
              </a:ext>
            </a:extLst>
          </p:cNvPr>
          <p:cNvSpPr>
            <a:spLocks noGrp="1"/>
          </p:cNvSpPr>
          <p:nvPr>
            <p:ph type="title"/>
          </p:nvPr>
        </p:nvSpPr>
        <p:spPr>
          <a:xfrm>
            <a:off x="1871427" y="0"/>
            <a:ext cx="5401146" cy="994122"/>
          </a:xfrm>
        </p:spPr>
        <p:txBody>
          <a:bodyPr/>
          <a:lstStyle/>
          <a:p>
            <a:r>
              <a:rPr lang="en-US" b="1" dirty="0">
                <a:latin typeface="Times New Roman" panose="02020603050405020304" pitchFamily="18" charset="0"/>
                <a:cs typeface="Times New Roman" panose="02020603050405020304" pitchFamily="18" charset="0"/>
              </a:rPr>
              <a:t>Feature Engineering</a:t>
            </a:r>
            <a:endParaRPr lang="en-CA"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BFC65F43-A56C-48F6-9898-5C54A3D02D9D}"/>
              </a:ext>
            </a:extLst>
          </p:cNvPr>
          <p:cNvPicPr>
            <a:picLocks noGrp="1" noChangeAspect="1"/>
          </p:cNvPicPr>
          <p:nvPr>
            <p:ph sz="half" idx="2"/>
          </p:nvPr>
        </p:nvPicPr>
        <p:blipFill>
          <a:blip r:embed="rId3"/>
          <a:stretch>
            <a:fillRect/>
          </a:stretch>
        </p:blipFill>
        <p:spPr>
          <a:xfrm>
            <a:off x="4142278" y="883064"/>
            <a:ext cx="5001722" cy="6085994"/>
          </a:xfrm>
          <a:prstGeom prst="rect">
            <a:avLst/>
          </a:prstGeom>
        </p:spPr>
      </p:pic>
      <p:sp>
        <p:nvSpPr>
          <p:cNvPr id="7" name="TextBox 6">
            <a:extLst>
              <a:ext uri="{FF2B5EF4-FFF2-40B4-BE49-F238E27FC236}">
                <a16:creationId xmlns:a16="http://schemas.microsoft.com/office/drawing/2014/main" id="{50BEADBD-4CF6-4A8B-827D-D6950E3787BF}"/>
              </a:ext>
            </a:extLst>
          </p:cNvPr>
          <p:cNvSpPr txBox="1"/>
          <p:nvPr/>
        </p:nvSpPr>
        <p:spPr>
          <a:xfrm>
            <a:off x="1279820" y="2073084"/>
            <a:ext cx="2675626" cy="2031325"/>
          </a:xfrm>
          <a:prstGeom prst="rect">
            <a:avLst/>
          </a:prstGeom>
          <a:noFill/>
        </p:spPr>
        <p:txBody>
          <a:bodyPr wrap="square">
            <a:spAutoFit/>
          </a:bodyPr>
          <a:lstStyle/>
          <a:p>
            <a:pPr marL="0" indent="0">
              <a:buNone/>
            </a:pPr>
            <a:r>
              <a:rPr lang="en-US" altLang="zh-CN" dirty="0">
                <a:solidFill>
                  <a:srgbClr val="0070C0"/>
                </a:solidFill>
                <a:latin typeface="Times New Roman" panose="02020603050405020304" pitchFamily="18" charset="0"/>
                <a:cs typeface="Times New Roman" panose="02020603050405020304" pitchFamily="18" charset="0"/>
              </a:rPr>
              <a:t>After one hot encoding, binning and data cleaning we did feature Engineering and produced 47 features. Previously there were 21 features.</a:t>
            </a:r>
          </a:p>
          <a:p>
            <a:pPr marL="0" indent="0">
              <a:buNone/>
            </a:pPr>
            <a:endParaRPr lang="en-US" altLang="zh-CN" b="1" dirty="0">
              <a:solidFill>
                <a:srgbClr val="0070C0"/>
              </a:solidFill>
            </a:endParaRPr>
          </a:p>
        </p:txBody>
      </p:sp>
      <p:pic>
        <p:nvPicPr>
          <p:cNvPr id="4098" name="Picture 2" descr="It's not a bug It's a feature - Dr. Evil Air Quotes | Meme Generator">
            <a:extLst>
              <a:ext uri="{FF2B5EF4-FFF2-40B4-BE49-F238E27FC236}">
                <a16:creationId xmlns:a16="http://schemas.microsoft.com/office/drawing/2014/main" id="{EAAFB02D-33EB-4EA4-BEFB-A568E65E7E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3263" y="5424055"/>
            <a:ext cx="1762183" cy="142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58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A654C-21D1-4E71-80B2-AE4F12851D3A}"/>
              </a:ext>
            </a:extLst>
          </p:cNvPr>
          <p:cNvSpPr>
            <a:spLocks noGrp="1"/>
          </p:cNvSpPr>
          <p:nvPr>
            <p:ph type="title"/>
          </p:nvPr>
        </p:nvSpPr>
        <p:spPr>
          <a:xfrm>
            <a:off x="1968174" y="119578"/>
            <a:ext cx="5207652" cy="1059872"/>
          </a:xfrm>
        </p:spPr>
        <p:txBody>
          <a:bodyPr>
            <a:normAutofit/>
          </a:bodyPr>
          <a:lstStyle/>
          <a:p>
            <a:r>
              <a:rPr lang="en-CA" sz="3000" b="1"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185C99F6-0690-493C-95B8-FE0C48E995A3}"/>
              </a:ext>
            </a:extLst>
          </p:cNvPr>
          <p:cNvSpPr>
            <a:spLocks noGrp="1"/>
          </p:cNvSpPr>
          <p:nvPr>
            <p:ph idx="1"/>
          </p:nvPr>
        </p:nvSpPr>
        <p:spPr>
          <a:xfrm>
            <a:off x="1075651" y="1632209"/>
            <a:ext cx="7704667" cy="3593581"/>
          </a:xfrm>
        </p:spPr>
        <p:txBody>
          <a:bodyPr>
            <a:normAutofit/>
          </a:bodyPr>
          <a:lstStyle/>
          <a:p>
            <a:pPr marL="457200" indent="-457200">
              <a:buFont typeface="+mj-lt"/>
              <a:buAutoNum type="arabicPeriod"/>
            </a:pPr>
            <a:r>
              <a:rPr lang="en-CA" sz="2400" dirty="0">
                <a:latin typeface="Times New Roman" panose="02020603050405020304" pitchFamily="18" charset="0"/>
                <a:cs typeface="Times New Roman" panose="02020603050405020304" pitchFamily="18" charset="0"/>
              </a:rPr>
              <a:t>Problem Statement</a:t>
            </a:r>
            <a:r>
              <a:rPr lang="en-CA" dirty="0">
                <a:latin typeface="Times New Roman" panose="02020603050405020304" pitchFamily="18" charset="0"/>
                <a:cs typeface="Times New Roman" panose="02020603050405020304" pitchFamily="18" charset="0"/>
              </a:rPr>
              <a:t> and Business Objective </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a:t>
            </a:r>
            <a:r>
              <a:rPr lang="en-CA" dirty="0" err="1">
                <a:latin typeface="Times New Roman" panose="02020603050405020304" pitchFamily="18" charset="0"/>
                <a:cs typeface="Times New Roman" panose="02020603050405020304" pitchFamily="18" charset="0"/>
              </a:rPr>
              <a:t>ata</a:t>
            </a:r>
            <a:r>
              <a:rPr lang="en-CA" dirty="0">
                <a:latin typeface="Times New Roman" panose="02020603050405020304" pitchFamily="18" charset="0"/>
                <a:cs typeface="Times New Roman" panose="02020603050405020304" pitchFamily="18" charset="0"/>
              </a:rPr>
              <a:t> Features Understanding </a:t>
            </a:r>
          </a:p>
          <a:p>
            <a:pPr marL="457200" indent="-457200">
              <a:buFont typeface="+mj-lt"/>
              <a:buAutoNum type="arabicPeriod"/>
            </a:pPr>
            <a:r>
              <a:rPr lang="en-CA" sz="2400" dirty="0">
                <a:latin typeface="Times New Roman" panose="02020603050405020304" pitchFamily="18" charset="0"/>
                <a:cs typeface="Times New Roman" panose="02020603050405020304" pitchFamily="18" charset="0"/>
              </a:rPr>
              <a:t>Exploratory Data Analysis</a:t>
            </a:r>
          </a:p>
          <a:p>
            <a:pPr marL="457200" indent="-457200">
              <a:buFont typeface="+mj-lt"/>
              <a:buAutoNum type="arabicPeriod"/>
            </a:pPr>
            <a:r>
              <a:rPr lang="en-CA" sz="2400" dirty="0">
                <a:latin typeface="Times New Roman" panose="02020603050405020304" pitchFamily="18" charset="0"/>
                <a:cs typeface="Times New Roman" panose="02020603050405020304" pitchFamily="18" charset="0"/>
              </a:rPr>
              <a:t>Feature Engineering, Outlier detection and operation</a:t>
            </a:r>
          </a:p>
          <a:p>
            <a:pPr marL="457200" indent="-457200">
              <a:buFont typeface="+mj-lt"/>
              <a:buAutoNum type="arabicPeriod"/>
            </a:pPr>
            <a:r>
              <a:rPr lang="en-CA" sz="2400" dirty="0">
                <a:latin typeface="Times New Roman" panose="02020603050405020304" pitchFamily="18" charset="0"/>
                <a:cs typeface="Times New Roman" panose="02020603050405020304" pitchFamily="18" charset="0"/>
              </a:rPr>
              <a:t>Model Selection </a:t>
            </a:r>
            <a:r>
              <a:rPr lang="en-CA" dirty="0">
                <a:latin typeface="Times New Roman" panose="02020603050405020304" pitchFamily="18" charset="0"/>
                <a:cs typeface="Times New Roman" panose="02020603050405020304" pitchFamily="18" charset="0"/>
              </a:rPr>
              <a:t>and Metrics </a:t>
            </a:r>
          </a:p>
          <a:p>
            <a:pPr marL="457200" indent="-457200">
              <a:buFont typeface="+mj-lt"/>
              <a:buAutoNum type="arabicPeriod"/>
            </a:pPr>
            <a:r>
              <a:rPr lang="en-CA" sz="2400" dirty="0">
                <a:latin typeface="Times New Roman" panose="02020603050405020304" pitchFamily="18" charset="0"/>
                <a:cs typeface="Times New Roman" panose="02020603050405020304" pitchFamily="18" charset="0"/>
              </a:rPr>
              <a:t>Summary and Conclusion </a:t>
            </a:r>
          </a:p>
          <a:p>
            <a:pPr marL="457200" indent="-457200">
              <a:buFont typeface="+mj-lt"/>
              <a:buAutoNum type="arabicPeriod"/>
            </a:pPr>
            <a:r>
              <a:rPr lang="en-CA" sz="2400" dirty="0">
                <a:latin typeface="Times New Roman" panose="02020603050405020304" pitchFamily="18" charset="0"/>
                <a:cs typeface="Times New Roman" panose="02020603050405020304" pitchFamily="18" charset="0"/>
              </a:rPr>
              <a:t>Recommendations</a:t>
            </a:r>
            <a:endParaRPr lang="en-CA" dirty="0"/>
          </a:p>
        </p:txBody>
      </p:sp>
      <p:pic>
        <p:nvPicPr>
          <p:cNvPr id="1026" name="Picture 2" descr="Agenda Memes">
            <a:extLst>
              <a:ext uri="{FF2B5EF4-FFF2-40B4-BE49-F238E27FC236}">
                <a16:creationId xmlns:a16="http://schemas.microsoft.com/office/drawing/2014/main" id="{6B5A14E6-9FCC-42F6-A2AF-43560B05B2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0" y="4476750"/>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331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506A-5B51-4CE7-A119-BDA3686BC0C7}"/>
              </a:ext>
            </a:extLst>
          </p:cNvPr>
          <p:cNvSpPr>
            <a:spLocks noGrp="1"/>
          </p:cNvSpPr>
          <p:nvPr>
            <p:ph type="title"/>
          </p:nvPr>
        </p:nvSpPr>
        <p:spPr>
          <a:xfrm>
            <a:off x="1555141" y="299435"/>
            <a:ext cx="6455500" cy="537276"/>
          </a:xfrm>
        </p:spPr>
        <p:txBody>
          <a:bodyPr anchor="b">
            <a:noAutofit/>
          </a:bodyPr>
          <a:lstStyle/>
          <a:p>
            <a:r>
              <a:rPr lang="en-CA" b="1" dirty="0">
                <a:latin typeface="Times New Roman" panose="02020603050405020304" pitchFamily="18" charset="0"/>
                <a:cs typeface="Times New Roman" panose="02020603050405020304" pitchFamily="18" charset="0"/>
              </a:rPr>
              <a:t>Feature Importance</a:t>
            </a:r>
          </a:p>
        </p:txBody>
      </p:sp>
      <p:sp>
        <p:nvSpPr>
          <p:cNvPr id="4" name="Content Placeholder 3">
            <a:extLst>
              <a:ext uri="{FF2B5EF4-FFF2-40B4-BE49-F238E27FC236}">
                <a16:creationId xmlns:a16="http://schemas.microsoft.com/office/drawing/2014/main" id="{1DD1C26B-9340-424B-A788-834AEB216815}"/>
              </a:ext>
            </a:extLst>
          </p:cNvPr>
          <p:cNvSpPr>
            <a:spLocks noGrp="1"/>
          </p:cNvSpPr>
          <p:nvPr>
            <p:ph sz="half" idx="1"/>
          </p:nvPr>
        </p:nvSpPr>
        <p:spPr>
          <a:xfrm>
            <a:off x="909538" y="1722982"/>
            <a:ext cx="2592288" cy="4152207"/>
          </a:xfrm>
        </p:spPr>
        <p:txBody>
          <a:bodyPr>
            <a:normAutofit/>
          </a:bodyPr>
          <a:lstStyle/>
          <a:p>
            <a:pPr marL="0" indent="0">
              <a:buNone/>
            </a:pPr>
            <a:r>
              <a:rPr lang="en-CA" sz="1800" dirty="0">
                <a:solidFill>
                  <a:srgbClr val="0070C0"/>
                </a:solidFill>
                <a:latin typeface="Times New Roman" panose="02020603050405020304" pitchFamily="18" charset="0"/>
                <a:cs typeface="Times New Roman" panose="02020603050405020304" pitchFamily="18" charset="0"/>
              </a:rPr>
              <a:t>Logistic Regression</a:t>
            </a:r>
            <a:r>
              <a:rPr lang="en-CA" dirty="0">
                <a:solidFill>
                  <a:srgbClr val="0070C0"/>
                </a:solidFill>
                <a:latin typeface="Times New Roman" panose="02020603050405020304" pitchFamily="18" charset="0"/>
                <a:cs typeface="Times New Roman" panose="02020603050405020304" pitchFamily="18" charset="0"/>
              </a:rPr>
              <a:t> technique is used to plot top Features:</a:t>
            </a:r>
          </a:p>
          <a:p>
            <a:pPr marL="285864" lvl="1" indent="0">
              <a:spcBef>
                <a:spcPts val="0"/>
              </a:spcBef>
              <a:buSzPts val="1800"/>
              <a:buNone/>
            </a:pPr>
            <a:endParaRPr lang="en-US" sz="1800" dirty="0">
              <a:solidFill>
                <a:srgbClr val="0070C0"/>
              </a:solidFill>
              <a:latin typeface="Times New Roman" panose="02020603050405020304" pitchFamily="18" charset="0"/>
              <a:cs typeface="Times New Roman" panose="02020603050405020304" pitchFamily="18" charset="0"/>
            </a:endParaRPr>
          </a:p>
          <a:p>
            <a:pPr lvl="1" indent="-457086">
              <a:spcBef>
                <a:spcPts val="0"/>
              </a:spcBef>
              <a:buSzPts val="1800"/>
            </a:pPr>
            <a:r>
              <a:rPr lang="en-US" altLang="zh-CN" sz="1800" dirty="0">
                <a:solidFill>
                  <a:srgbClr val="0070C0"/>
                </a:solidFill>
                <a:latin typeface="Times New Roman" panose="02020603050405020304" pitchFamily="18" charset="0"/>
                <a:cs typeface="Times New Roman" panose="02020603050405020304" pitchFamily="18" charset="0"/>
              </a:rPr>
              <a:t>Euribor3m</a:t>
            </a:r>
          </a:p>
          <a:p>
            <a:pPr lvl="1" indent="-457086">
              <a:spcBef>
                <a:spcPts val="0"/>
              </a:spcBef>
              <a:buSzPts val="1800"/>
            </a:pPr>
            <a:r>
              <a:rPr lang="en-US" sz="1800" dirty="0">
                <a:solidFill>
                  <a:srgbClr val="0070C0"/>
                </a:solidFill>
                <a:latin typeface="Times New Roman" panose="02020603050405020304" pitchFamily="18" charset="0"/>
                <a:cs typeface="Times New Roman" panose="02020603050405020304" pitchFamily="18" charset="0"/>
              </a:rPr>
              <a:t>Duration</a:t>
            </a:r>
          </a:p>
          <a:p>
            <a:pPr lvl="1" indent="-457086">
              <a:spcBef>
                <a:spcPts val="0"/>
              </a:spcBef>
              <a:buSzPts val="1800"/>
            </a:pPr>
            <a:r>
              <a:rPr lang="en-US" altLang="zh-CN" sz="1800" dirty="0">
                <a:solidFill>
                  <a:srgbClr val="0070C0"/>
                </a:solidFill>
                <a:latin typeface="Times New Roman" panose="02020603050405020304" pitchFamily="18" charset="0"/>
                <a:cs typeface="Times New Roman" panose="02020603050405020304" pitchFamily="18" charset="0"/>
              </a:rPr>
              <a:t>Campaign</a:t>
            </a:r>
          </a:p>
          <a:p>
            <a:pPr lvl="1" indent="-457086">
              <a:spcBef>
                <a:spcPts val="0"/>
              </a:spcBef>
              <a:buSzPts val="1800"/>
            </a:pPr>
            <a:r>
              <a:rPr lang="en-US" sz="1800" dirty="0">
                <a:solidFill>
                  <a:srgbClr val="0070C0"/>
                </a:solidFill>
                <a:latin typeface="Times New Roman" panose="02020603050405020304" pitchFamily="18" charset="0"/>
                <a:cs typeface="Times New Roman" panose="02020603050405020304" pitchFamily="18" charset="0"/>
              </a:rPr>
              <a:t>Days of the week</a:t>
            </a:r>
          </a:p>
          <a:p>
            <a:pPr marL="0" indent="0">
              <a:buNone/>
            </a:pPr>
            <a:endParaRPr lang="en-CA" b="1" dirty="0">
              <a:solidFill>
                <a:srgbClr val="0070C0"/>
              </a:solidFill>
            </a:endParaRPr>
          </a:p>
          <a:p>
            <a:pPr marL="0" indent="0">
              <a:buNone/>
            </a:pPr>
            <a:endParaRPr lang="en-CA" b="1" dirty="0">
              <a:solidFill>
                <a:srgbClr val="0070C0"/>
              </a:solidFill>
            </a:endParaRPr>
          </a:p>
          <a:p>
            <a:pPr marL="0" indent="0">
              <a:buNone/>
            </a:pPr>
            <a:endParaRPr lang="en-CA" dirty="0"/>
          </a:p>
          <a:p>
            <a:pPr marL="0" indent="0">
              <a:buNone/>
            </a:pPr>
            <a:endParaRPr lang="en-CA" dirty="0"/>
          </a:p>
        </p:txBody>
      </p:sp>
      <p:pic>
        <p:nvPicPr>
          <p:cNvPr id="5" name="Picture 4">
            <a:extLst>
              <a:ext uri="{FF2B5EF4-FFF2-40B4-BE49-F238E27FC236}">
                <a16:creationId xmlns:a16="http://schemas.microsoft.com/office/drawing/2014/main" id="{7E6D76CD-3137-47B2-A322-99D8E610A32C}"/>
              </a:ext>
            </a:extLst>
          </p:cNvPr>
          <p:cNvPicPr>
            <a:picLocks noChangeAspect="1"/>
          </p:cNvPicPr>
          <p:nvPr/>
        </p:nvPicPr>
        <p:blipFill>
          <a:blip r:embed="rId2"/>
          <a:stretch>
            <a:fillRect/>
          </a:stretch>
        </p:blipFill>
        <p:spPr>
          <a:xfrm>
            <a:off x="3645541" y="836711"/>
            <a:ext cx="5376713" cy="5924749"/>
          </a:xfrm>
          <a:prstGeom prst="rect">
            <a:avLst/>
          </a:prstGeom>
          <a:noFill/>
        </p:spPr>
      </p:pic>
    </p:spTree>
    <p:extLst>
      <p:ext uri="{BB962C8B-B14F-4D97-AF65-F5344CB8AC3E}">
        <p14:creationId xmlns:p14="http://schemas.microsoft.com/office/powerpoint/2010/main" val="2199676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CDEF7ED-8355-4AA9-93FF-6D0FF6EDE4E4}"/>
              </a:ext>
            </a:extLst>
          </p:cNvPr>
          <p:cNvSpPr>
            <a:spLocks noGrp="1"/>
          </p:cNvSpPr>
          <p:nvPr>
            <p:ph type="title"/>
          </p:nvPr>
        </p:nvSpPr>
        <p:spPr>
          <a:xfrm>
            <a:off x="980310" y="185559"/>
            <a:ext cx="7791289" cy="560029"/>
          </a:xfrm>
        </p:spPr>
        <p:txBody>
          <a:bodyPr>
            <a:noAutofit/>
          </a:bodyPr>
          <a:lstStyle/>
          <a:p>
            <a:r>
              <a:rPr lang="en-US" sz="2500" b="1" dirty="0">
                <a:latin typeface="Times New Roman" panose="02020603050405020304" pitchFamily="18" charset="0"/>
                <a:cs typeface="Times New Roman" panose="02020603050405020304" pitchFamily="18" charset="0"/>
              </a:rPr>
              <a:t>Data Preparation – Dealing with </a:t>
            </a:r>
            <a:r>
              <a:rPr lang="en-US" sz="2500" b="1" dirty="0">
                <a:solidFill>
                  <a:srgbClr val="FF0000"/>
                </a:solidFill>
                <a:latin typeface="Times New Roman" panose="02020603050405020304" pitchFamily="18" charset="0"/>
                <a:cs typeface="Times New Roman" panose="02020603050405020304" pitchFamily="18" charset="0"/>
              </a:rPr>
              <a:t>AGE</a:t>
            </a:r>
            <a:r>
              <a:rPr lang="en-US" sz="2500" b="1" dirty="0">
                <a:latin typeface="Times New Roman" panose="02020603050405020304" pitchFamily="18" charset="0"/>
                <a:cs typeface="Times New Roman" panose="02020603050405020304" pitchFamily="18" charset="0"/>
              </a:rPr>
              <a:t> Outliers.</a:t>
            </a:r>
          </a:p>
        </p:txBody>
      </p:sp>
      <p:pic>
        <p:nvPicPr>
          <p:cNvPr id="8" name="Picture 7">
            <a:extLst>
              <a:ext uri="{FF2B5EF4-FFF2-40B4-BE49-F238E27FC236}">
                <a16:creationId xmlns:a16="http://schemas.microsoft.com/office/drawing/2014/main" id="{93332C2D-4255-491C-8F67-53DA78FEA690}"/>
              </a:ext>
            </a:extLst>
          </p:cNvPr>
          <p:cNvPicPr>
            <a:picLocks noChangeAspect="1"/>
          </p:cNvPicPr>
          <p:nvPr/>
        </p:nvPicPr>
        <p:blipFill>
          <a:blip r:embed="rId2"/>
          <a:stretch>
            <a:fillRect/>
          </a:stretch>
        </p:blipFill>
        <p:spPr>
          <a:xfrm>
            <a:off x="980310" y="1252089"/>
            <a:ext cx="3123028" cy="3263703"/>
          </a:xfrm>
          <a:prstGeom prst="rect">
            <a:avLst/>
          </a:prstGeom>
        </p:spPr>
      </p:pic>
      <p:pic>
        <p:nvPicPr>
          <p:cNvPr id="13" name="Picture 12" descr="Chart, bar chart&#10;&#10;Description automatically generated">
            <a:extLst>
              <a:ext uri="{FF2B5EF4-FFF2-40B4-BE49-F238E27FC236}">
                <a16:creationId xmlns:a16="http://schemas.microsoft.com/office/drawing/2014/main" id="{BEE94E77-0515-447D-9FDF-D9BB5718E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664" y="1425640"/>
            <a:ext cx="3618932" cy="2902674"/>
          </a:xfrm>
          <a:prstGeom prst="rect">
            <a:avLst/>
          </a:prstGeom>
        </p:spPr>
      </p:pic>
      <p:sp>
        <p:nvSpPr>
          <p:cNvPr id="2" name="TextBox 1">
            <a:extLst>
              <a:ext uri="{FF2B5EF4-FFF2-40B4-BE49-F238E27FC236}">
                <a16:creationId xmlns:a16="http://schemas.microsoft.com/office/drawing/2014/main" id="{89185DA3-6411-4355-99F3-BDB86BDC6859}"/>
              </a:ext>
            </a:extLst>
          </p:cNvPr>
          <p:cNvSpPr txBox="1"/>
          <p:nvPr/>
        </p:nvSpPr>
        <p:spPr>
          <a:xfrm>
            <a:off x="1674338" y="5146788"/>
            <a:ext cx="6732649" cy="1077218"/>
          </a:xfrm>
          <a:prstGeom prst="rect">
            <a:avLst/>
          </a:prstGeom>
          <a:noFill/>
        </p:spPr>
        <p:txBody>
          <a:bodyPr wrap="square" rtlCol="0">
            <a:spAutoFit/>
          </a:bodyPr>
          <a:lstStyle/>
          <a:p>
            <a:pPr marL="285864" lvl="1">
              <a:spcAft>
                <a:spcPts val="600"/>
              </a:spcAft>
              <a:buClr>
                <a:schemeClr val="accent1">
                  <a:lumMod val="75000"/>
                </a:schemeClr>
              </a:buClr>
              <a:buSzPts val="1800"/>
            </a:pPr>
            <a:r>
              <a:rPr lang="en-US" dirty="0">
                <a:solidFill>
                  <a:srgbClr val="0070C0"/>
                </a:solidFill>
                <a:latin typeface="Times New Roman" panose="02020603050405020304" pitchFamily="18" charset="0"/>
                <a:cs typeface="Times New Roman" panose="02020603050405020304" pitchFamily="18" charset="0"/>
              </a:rPr>
              <a:t>- No Null values in age were found</a:t>
            </a:r>
          </a:p>
          <a:p>
            <a:pPr marL="285864" lvl="1">
              <a:spcAft>
                <a:spcPts val="600"/>
              </a:spcAft>
              <a:buClr>
                <a:schemeClr val="accent1">
                  <a:lumMod val="75000"/>
                </a:schemeClr>
              </a:buClr>
              <a:buSzPts val="1800"/>
            </a:pPr>
            <a:r>
              <a:rPr lang="en-US" dirty="0">
                <a:solidFill>
                  <a:srgbClr val="0070C0"/>
                </a:solidFill>
                <a:latin typeface="Times New Roman" panose="02020603050405020304" pitchFamily="18" charset="0"/>
                <a:cs typeface="Times New Roman" panose="02020603050405020304" pitchFamily="18" charset="0"/>
              </a:rPr>
              <a:t>- Any age below 9.5 and above 69.5 was considered an outlier</a:t>
            </a:r>
          </a:p>
          <a:p>
            <a:pPr marL="285864" lvl="1">
              <a:spcAft>
                <a:spcPts val="600"/>
              </a:spcAft>
              <a:buClr>
                <a:schemeClr val="accent1">
                  <a:lumMod val="75000"/>
                </a:schemeClr>
              </a:buClr>
              <a:buSzPts val="1800"/>
            </a:pPr>
            <a:r>
              <a:rPr lang="en-US" dirty="0">
                <a:solidFill>
                  <a:srgbClr val="0070C0"/>
                </a:solidFill>
                <a:latin typeface="Times New Roman" panose="02020603050405020304" pitchFamily="18" charset="0"/>
                <a:cs typeface="Times New Roman" panose="02020603050405020304" pitchFamily="18" charset="0"/>
              </a:rPr>
              <a:t>- Outliers were substituted with the mean overall Age</a:t>
            </a:r>
          </a:p>
        </p:txBody>
      </p:sp>
      <p:cxnSp>
        <p:nvCxnSpPr>
          <p:cNvPr id="4" name="Straight Arrow Connector 3">
            <a:extLst>
              <a:ext uri="{FF2B5EF4-FFF2-40B4-BE49-F238E27FC236}">
                <a16:creationId xmlns:a16="http://schemas.microsoft.com/office/drawing/2014/main" id="{35795C41-FB1A-4E0F-8A03-8FDA3634C298}"/>
              </a:ext>
            </a:extLst>
          </p:cNvPr>
          <p:cNvCxnSpPr>
            <a:cxnSpLocks/>
          </p:cNvCxnSpPr>
          <p:nvPr/>
        </p:nvCxnSpPr>
        <p:spPr>
          <a:xfrm flipV="1">
            <a:off x="4103337" y="2876977"/>
            <a:ext cx="937326" cy="69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32196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44820E-9A6B-45B5-B0A4-9FC820227E01}"/>
              </a:ext>
            </a:extLst>
          </p:cNvPr>
          <p:cNvSpPr txBox="1"/>
          <p:nvPr/>
        </p:nvSpPr>
        <p:spPr>
          <a:xfrm>
            <a:off x="1731673" y="364921"/>
            <a:ext cx="650240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Random Forest Classification</a:t>
            </a:r>
            <a:endParaRPr lang="en-CA" sz="3600" b="1" dirty="0">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D7578BD4-FCA4-4967-BDD7-24C8552F92C5}"/>
              </a:ext>
            </a:extLst>
          </p:cNvPr>
          <p:cNvGraphicFramePr>
            <a:graphicFrameLocks noGrp="1"/>
          </p:cNvGraphicFramePr>
          <p:nvPr>
            <p:extLst>
              <p:ext uri="{D42A27DB-BD31-4B8C-83A1-F6EECF244321}">
                <p14:modId xmlns:p14="http://schemas.microsoft.com/office/powerpoint/2010/main" val="84476406"/>
              </p:ext>
            </p:extLst>
          </p:nvPr>
        </p:nvGraphicFramePr>
        <p:xfrm>
          <a:off x="1731673" y="1344267"/>
          <a:ext cx="6096000" cy="1847426"/>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858241688"/>
                    </a:ext>
                  </a:extLst>
                </a:gridCol>
                <a:gridCol w="2032000">
                  <a:extLst>
                    <a:ext uri="{9D8B030D-6E8A-4147-A177-3AD203B41FA5}">
                      <a16:colId xmlns:a16="http://schemas.microsoft.com/office/drawing/2014/main" val="3692963796"/>
                    </a:ext>
                  </a:extLst>
                </a:gridCol>
                <a:gridCol w="2032000">
                  <a:extLst>
                    <a:ext uri="{9D8B030D-6E8A-4147-A177-3AD203B41FA5}">
                      <a16:colId xmlns:a16="http://schemas.microsoft.com/office/drawing/2014/main" val="2431294073"/>
                    </a:ext>
                  </a:extLst>
                </a:gridCol>
              </a:tblGrid>
              <a:tr h="761176">
                <a:tc>
                  <a:txBody>
                    <a:bodyPr/>
                    <a:lstStyle/>
                    <a:p>
                      <a:endParaRPr lang="en-CA" dirty="0">
                        <a:latin typeface="Times New Roman" panose="02020603050405020304" pitchFamily="18" charset="0"/>
                        <a:cs typeface="Times New Roman" panose="02020603050405020304" pitchFamily="18" charset="0"/>
                      </a:endParaRPr>
                    </a:p>
                  </a:txBody>
                  <a:tcPr/>
                </a:tc>
                <a:tc>
                  <a:txBody>
                    <a:bodyPr/>
                    <a:lstStyle/>
                    <a:p>
                      <a:pPr algn="ctr"/>
                      <a:endParaRPr lang="en-CA" dirty="0">
                        <a:latin typeface="Times New Roman" panose="02020603050405020304" pitchFamily="18" charset="0"/>
                        <a:cs typeface="Times New Roman" panose="02020603050405020304" pitchFamily="18" charset="0"/>
                      </a:endParaRPr>
                    </a:p>
                    <a:p>
                      <a:pPr algn="ctr"/>
                      <a:r>
                        <a:rPr lang="en-CA" dirty="0">
                          <a:latin typeface="Times New Roman" panose="02020603050405020304" pitchFamily="18" charset="0"/>
                          <a:cs typeface="Times New Roman" panose="02020603050405020304" pitchFamily="18" charset="0"/>
                        </a:rPr>
                        <a:t>0</a:t>
                      </a:r>
                    </a:p>
                  </a:txBody>
                  <a:tcPr/>
                </a:tc>
                <a:tc>
                  <a:txBody>
                    <a:bodyPr/>
                    <a:lstStyle/>
                    <a:p>
                      <a:pPr algn="ctr"/>
                      <a:endParaRPr lang="en-CA" dirty="0">
                        <a:latin typeface="Times New Roman" panose="02020603050405020304" pitchFamily="18" charset="0"/>
                        <a:cs typeface="Times New Roman" panose="02020603050405020304" pitchFamily="18" charset="0"/>
                      </a:endParaRPr>
                    </a:p>
                    <a:p>
                      <a:pPr algn="ctr"/>
                      <a:r>
                        <a:rPr lang="en-CA"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636480833"/>
                  </a:ext>
                </a:extLst>
              </a:tr>
              <a:tr h="543125">
                <a:tc>
                  <a:txBody>
                    <a:bodyPr/>
                    <a:lstStyle/>
                    <a:p>
                      <a:pPr algn="ctr"/>
                      <a:r>
                        <a:rPr lang="en-CA" dirty="0">
                          <a:latin typeface="Times New Roman" panose="02020603050405020304" pitchFamily="18" charset="0"/>
                          <a:cs typeface="Times New Roman" panose="02020603050405020304" pitchFamily="18" charset="0"/>
                        </a:rPr>
                        <a:t>0</a:t>
                      </a:r>
                    </a:p>
                  </a:txBody>
                  <a:tcPr/>
                </a:tc>
                <a:tc>
                  <a:txBody>
                    <a:bodyPr/>
                    <a:lstStyle/>
                    <a:p>
                      <a:pPr algn="ctr"/>
                      <a:r>
                        <a:rPr lang="en-CA" dirty="0">
                          <a:latin typeface="Times New Roman" panose="02020603050405020304" pitchFamily="18" charset="0"/>
                          <a:cs typeface="Times New Roman" panose="02020603050405020304" pitchFamily="18" charset="0"/>
                        </a:rPr>
                        <a:t>10491</a:t>
                      </a:r>
                    </a:p>
                  </a:txBody>
                  <a:tcPr/>
                </a:tc>
                <a:tc>
                  <a:txBody>
                    <a:bodyPr/>
                    <a:lstStyle/>
                    <a:p>
                      <a:pPr algn="ctr"/>
                      <a:r>
                        <a:rPr lang="en-CA" dirty="0">
                          <a:latin typeface="Times New Roman" panose="02020603050405020304" pitchFamily="18" charset="0"/>
                          <a:cs typeface="Times New Roman" panose="02020603050405020304" pitchFamily="18" charset="0"/>
                        </a:rPr>
                        <a:t>449</a:t>
                      </a:r>
                    </a:p>
                  </a:txBody>
                  <a:tcPr/>
                </a:tc>
                <a:extLst>
                  <a:ext uri="{0D108BD9-81ED-4DB2-BD59-A6C34878D82A}">
                    <a16:rowId xmlns:a16="http://schemas.microsoft.com/office/drawing/2014/main" val="2271926467"/>
                  </a:ext>
                </a:extLst>
              </a:tr>
              <a:tr h="543125">
                <a:tc>
                  <a:txBody>
                    <a:bodyPr/>
                    <a:lstStyle/>
                    <a:p>
                      <a:pPr algn="ctr"/>
                      <a:r>
                        <a:rPr lang="en-CA" dirty="0">
                          <a:latin typeface="Times New Roman" panose="02020603050405020304" pitchFamily="18" charset="0"/>
                          <a:cs typeface="Times New Roman" panose="02020603050405020304" pitchFamily="18" charset="0"/>
                        </a:rPr>
                        <a:t>1</a:t>
                      </a:r>
                    </a:p>
                  </a:txBody>
                  <a:tcPr/>
                </a:tc>
                <a:tc>
                  <a:txBody>
                    <a:bodyPr/>
                    <a:lstStyle/>
                    <a:p>
                      <a:pPr algn="ctr"/>
                      <a:r>
                        <a:rPr lang="en-CA" dirty="0">
                          <a:latin typeface="Times New Roman" panose="02020603050405020304" pitchFamily="18" charset="0"/>
                          <a:cs typeface="Times New Roman" panose="02020603050405020304" pitchFamily="18" charset="0"/>
                        </a:rPr>
                        <a:t>874</a:t>
                      </a:r>
                    </a:p>
                  </a:txBody>
                  <a:tcPr/>
                </a:tc>
                <a:tc>
                  <a:txBody>
                    <a:bodyPr/>
                    <a:lstStyle/>
                    <a:p>
                      <a:pPr algn="ctr"/>
                      <a:r>
                        <a:rPr lang="en-CA" dirty="0">
                          <a:latin typeface="Times New Roman" panose="02020603050405020304" pitchFamily="18" charset="0"/>
                          <a:cs typeface="Times New Roman" panose="02020603050405020304" pitchFamily="18" charset="0"/>
                        </a:rPr>
                        <a:t>570</a:t>
                      </a:r>
                    </a:p>
                  </a:txBody>
                  <a:tcPr/>
                </a:tc>
                <a:extLst>
                  <a:ext uri="{0D108BD9-81ED-4DB2-BD59-A6C34878D82A}">
                    <a16:rowId xmlns:a16="http://schemas.microsoft.com/office/drawing/2014/main" val="3332233044"/>
                  </a:ext>
                </a:extLst>
              </a:tr>
            </a:tbl>
          </a:graphicData>
        </a:graphic>
      </p:graphicFrame>
      <p:sp>
        <p:nvSpPr>
          <p:cNvPr id="3" name="TextBox 2">
            <a:extLst>
              <a:ext uri="{FF2B5EF4-FFF2-40B4-BE49-F238E27FC236}">
                <a16:creationId xmlns:a16="http://schemas.microsoft.com/office/drawing/2014/main" id="{C5F5C2B3-31B4-4303-AA76-BFB97B4DBB08}"/>
              </a:ext>
            </a:extLst>
          </p:cNvPr>
          <p:cNvSpPr txBox="1"/>
          <p:nvPr/>
        </p:nvSpPr>
        <p:spPr>
          <a:xfrm>
            <a:off x="1731673" y="3420293"/>
            <a:ext cx="5451231" cy="1477328"/>
          </a:xfrm>
          <a:prstGeom prst="rect">
            <a:avLst/>
          </a:prstGeom>
          <a:noFill/>
        </p:spPr>
        <p:txBody>
          <a:bodyPr wrap="square" rtlCol="0">
            <a:spAutoFit/>
          </a:bodyPr>
          <a:lstStyle/>
          <a:p>
            <a:r>
              <a:rPr lang="en-CA" dirty="0">
                <a:latin typeface="Times New Roman" panose="02020603050405020304" pitchFamily="18" charset="0"/>
                <a:cs typeface="Times New Roman" panose="02020603050405020304" pitchFamily="18" charset="0"/>
              </a:rPr>
              <a:t>Training Score: 96.3%</a:t>
            </a:r>
          </a:p>
          <a:p>
            <a:r>
              <a:rPr lang="en-CA" dirty="0">
                <a:latin typeface="Times New Roman" panose="02020603050405020304" pitchFamily="18" charset="0"/>
                <a:cs typeface="Times New Roman" panose="02020603050405020304" pitchFamily="18" charset="0"/>
              </a:rPr>
              <a:t>Precision = .95</a:t>
            </a:r>
          </a:p>
          <a:p>
            <a:r>
              <a:rPr lang="en-CA" dirty="0">
                <a:latin typeface="Times New Roman" panose="02020603050405020304" pitchFamily="18" charset="0"/>
                <a:cs typeface="Times New Roman" panose="02020603050405020304" pitchFamily="18" charset="0"/>
              </a:rPr>
              <a:t>Recall = .93</a:t>
            </a:r>
          </a:p>
          <a:p>
            <a:r>
              <a:rPr lang="en-CA" dirty="0">
                <a:latin typeface="Times New Roman" panose="02020603050405020304" pitchFamily="18" charset="0"/>
                <a:cs typeface="Times New Roman" panose="02020603050405020304" pitchFamily="18" charset="0"/>
              </a:rPr>
              <a:t>F1 Score = .96</a:t>
            </a:r>
          </a:p>
          <a:p>
            <a:r>
              <a:rPr lang="en-CA" dirty="0">
                <a:latin typeface="Times New Roman" panose="02020603050405020304" pitchFamily="18" charset="0"/>
                <a:cs typeface="Times New Roman" panose="02020603050405020304" pitchFamily="18" charset="0"/>
              </a:rPr>
              <a:t>Accuracy = 89%</a:t>
            </a:r>
          </a:p>
        </p:txBody>
      </p:sp>
    </p:spTree>
    <p:extLst>
      <p:ext uri="{BB962C8B-B14F-4D97-AF65-F5344CB8AC3E}">
        <p14:creationId xmlns:p14="http://schemas.microsoft.com/office/powerpoint/2010/main" val="3202263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44820E-9A6B-45B5-B0A4-9FC820227E01}"/>
              </a:ext>
            </a:extLst>
          </p:cNvPr>
          <p:cNvSpPr txBox="1"/>
          <p:nvPr/>
        </p:nvSpPr>
        <p:spPr>
          <a:xfrm>
            <a:off x="2603260" y="402530"/>
            <a:ext cx="481354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Logistic Regression</a:t>
            </a:r>
            <a:endParaRPr lang="en-CA" sz="3600" b="1" dirty="0">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D7578BD4-FCA4-4967-BDD7-24C8552F92C5}"/>
              </a:ext>
            </a:extLst>
          </p:cNvPr>
          <p:cNvGraphicFramePr>
            <a:graphicFrameLocks noGrp="1"/>
          </p:cNvGraphicFramePr>
          <p:nvPr>
            <p:extLst>
              <p:ext uri="{D42A27DB-BD31-4B8C-83A1-F6EECF244321}">
                <p14:modId xmlns:p14="http://schemas.microsoft.com/office/powerpoint/2010/main" val="3537954500"/>
              </p:ext>
            </p:extLst>
          </p:nvPr>
        </p:nvGraphicFramePr>
        <p:xfrm>
          <a:off x="1710267" y="1285584"/>
          <a:ext cx="6096000" cy="1906693"/>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858241688"/>
                    </a:ext>
                  </a:extLst>
                </a:gridCol>
                <a:gridCol w="2032000">
                  <a:extLst>
                    <a:ext uri="{9D8B030D-6E8A-4147-A177-3AD203B41FA5}">
                      <a16:colId xmlns:a16="http://schemas.microsoft.com/office/drawing/2014/main" val="3692963796"/>
                    </a:ext>
                  </a:extLst>
                </a:gridCol>
                <a:gridCol w="2032000">
                  <a:extLst>
                    <a:ext uri="{9D8B030D-6E8A-4147-A177-3AD203B41FA5}">
                      <a16:colId xmlns:a16="http://schemas.microsoft.com/office/drawing/2014/main" val="2431294073"/>
                    </a:ext>
                  </a:extLst>
                </a:gridCol>
              </a:tblGrid>
              <a:tr h="785595">
                <a:tc>
                  <a:txBody>
                    <a:bodyPr/>
                    <a:lstStyle/>
                    <a:p>
                      <a:endParaRPr lang="en-CA" dirty="0">
                        <a:latin typeface="Times New Roman" panose="02020603050405020304" pitchFamily="18" charset="0"/>
                        <a:cs typeface="Times New Roman" panose="02020603050405020304" pitchFamily="18" charset="0"/>
                      </a:endParaRPr>
                    </a:p>
                  </a:txBody>
                  <a:tcPr/>
                </a:tc>
                <a:tc>
                  <a:txBody>
                    <a:bodyPr/>
                    <a:lstStyle/>
                    <a:p>
                      <a:pPr algn="ctr"/>
                      <a:endParaRPr lang="en-CA" dirty="0">
                        <a:latin typeface="Times New Roman" panose="02020603050405020304" pitchFamily="18" charset="0"/>
                        <a:cs typeface="Times New Roman" panose="02020603050405020304" pitchFamily="18" charset="0"/>
                      </a:endParaRPr>
                    </a:p>
                    <a:p>
                      <a:pPr algn="ctr"/>
                      <a:r>
                        <a:rPr lang="en-CA" dirty="0">
                          <a:latin typeface="Times New Roman" panose="02020603050405020304" pitchFamily="18" charset="0"/>
                          <a:cs typeface="Times New Roman" panose="02020603050405020304" pitchFamily="18" charset="0"/>
                        </a:rPr>
                        <a:t>0</a:t>
                      </a:r>
                    </a:p>
                  </a:txBody>
                  <a:tcPr/>
                </a:tc>
                <a:tc>
                  <a:txBody>
                    <a:bodyPr/>
                    <a:lstStyle/>
                    <a:p>
                      <a:pPr algn="ctr"/>
                      <a:endParaRPr lang="en-CA" dirty="0">
                        <a:latin typeface="Times New Roman" panose="02020603050405020304" pitchFamily="18" charset="0"/>
                        <a:cs typeface="Times New Roman" panose="02020603050405020304" pitchFamily="18" charset="0"/>
                      </a:endParaRPr>
                    </a:p>
                    <a:p>
                      <a:pPr algn="ctr"/>
                      <a:r>
                        <a:rPr lang="en-CA"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636480833"/>
                  </a:ext>
                </a:extLst>
              </a:tr>
              <a:tr h="560549">
                <a:tc>
                  <a:txBody>
                    <a:bodyPr/>
                    <a:lstStyle/>
                    <a:p>
                      <a:pPr algn="ctr"/>
                      <a:r>
                        <a:rPr lang="en-CA" dirty="0">
                          <a:latin typeface="Times New Roman" panose="02020603050405020304" pitchFamily="18" charset="0"/>
                          <a:cs typeface="Times New Roman" panose="02020603050405020304" pitchFamily="18" charset="0"/>
                        </a:rPr>
                        <a:t>0</a:t>
                      </a:r>
                    </a:p>
                  </a:txBody>
                  <a:tcPr/>
                </a:tc>
                <a:tc>
                  <a:txBody>
                    <a:bodyPr/>
                    <a:lstStyle/>
                    <a:p>
                      <a:pPr algn="ctr"/>
                      <a:r>
                        <a:rPr lang="en-CA" dirty="0">
                          <a:latin typeface="Times New Roman" panose="02020603050405020304" pitchFamily="18" charset="0"/>
                          <a:cs typeface="Times New Roman" panose="02020603050405020304" pitchFamily="18" charset="0"/>
                        </a:rPr>
                        <a:t>10794</a:t>
                      </a:r>
                    </a:p>
                  </a:txBody>
                  <a:tcPr/>
                </a:tc>
                <a:tc>
                  <a:txBody>
                    <a:bodyPr/>
                    <a:lstStyle/>
                    <a:p>
                      <a:pPr algn="ctr"/>
                      <a:r>
                        <a:rPr lang="en-CA" dirty="0">
                          <a:latin typeface="Times New Roman" panose="02020603050405020304" pitchFamily="18" charset="0"/>
                          <a:cs typeface="Times New Roman" panose="02020603050405020304" pitchFamily="18" charset="0"/>
                        </a:rPr>
                        <a:t>146</a:t>
                      </a:r>
                    </a:p>
                  </a:txBody>
                  <a:tcPr/>
                </a:tc>
                <a:extLst>
                  <a:ext uri="{0D108BD9-81ED-4DB2-BD59-A6C34878D82A}">
                    <a16:rowId xmlns:a16="http://schemas.microsoft.com/office/drawing/2014/main" val="2271926467"/>
                  </a:ext>
                </a:extLst>
              </a:tr>
              <a:tr h="560549">
                <a:tc>
                  <a:txBody>
                    <a:bodyPr/>
                    <a:lstStyle/>
                    <a:p>
                      <a:pPr algn="ctr"/>
                      <a:r>
                        <a:rPr lang="en-CA" dirty="0">
                          <a:latin typeface="Times New Roman" panose="02020603050405020304" pitchFamily="18" charset="0"/>
                          <a:cs typeface="Times New Roman" panose="02020603050405020304" pitchFamily="18" charset="0"/>
                        </a:rPr>
                        <a:t>1</a:t>
                      </a:r>
                    </a:p>
                  </a:txBody>
                  <a:tcPr/>
                </a:tc>
                <a:tc>
                  <a:txBody>
                    <a:bodyPr/>
                    <a:lstStyle/>
                    <a:p>
                      <a:pPr algn="ctr"/>
                      <a:r>
                        <a:rPr lang="en-CA" dirty="0">
                          <a:latin typeface="Times New Roman" panose="02020603050405020304" pitchFamily="18" charset="0"/>
                          <a:cs typeface="Times New Roman" panose="02020603050405020304" pitchFamily="18" charset="0"/>
                        </a:rPr>
                        <a:t>1017</a:t>
                      </a:r>
                    </a:p>
                  </a:txBody>
                  <a:tcPr/>
                </a:tc>
                <a:tc>
                  <a:txBody>
                    <a:bodyPr/>
                    <a:lstStyle/>
                    <a:p>
                      <a:pPr algn="ctr"/>
                      <a:r>
                        <a:rPr lang="en-CA" dirty="0">
                          <a:latin typeface="Times New Roman" panose="02020603050405020304" pitchFamily="18" charset="0"/>
                          <a:cs typeface="Times New Roman" panose="02020603050405020304" pitchFamily="18" charset="0"/>
                        </a:rPr>
                        <a:t>400</a:t>
                      </a:r>
                    </a:p>
                  </a:txBody>
                  <a:tcPr/>
                </a:tc>
                <a:extLst>
                  <a:ext uri="{0D108BD9-81ED-4DB2-BD59-A6C34878D82A}">
                    <a16:rowId xmlns:a16="http://schemas.microsoft.com/office/drawing/2014/main" val="3332233044"/>
                  </a:ext>
                </a:extLst>
              </a:tr>
            </a:tbl>
          </a:graphicData>
        </a:graphic>
      </p:graphicFrame>
      <p:sp>
        <p:nvSpPr>
          <p:cNvPr id="3" name="TextBox 2">
            <a:extLst>
              <a:ext uri="{FF2B5EF4-FFF2-40B4-BE49-F238E27FC236}">
                <a16:creationId xmlns:a16="http://schemas.microsoft.com/office/drawing/2014/main" id="{C5F5C2B3-31B4-4303-AA76-BFB97B4DBB08}"/>
              </a:ext>
            </a:extLst>
          </p:cNvPr>
          <p:cNvSpPr txBox="1"/>
          <p:nvPr/>
        </p:nvSpPr>
        <p:spPr>
          <a:xfrm>
            <a:off x="1710267" y="3412067"/>
            <a:ext cx="5451231" cy="1477328"/>
          </a:xfrm>
          <a:prstGeom prst="rect">
            <a:avLst/>
          </a:prstGeom>
          <a:noFill/>
        </p:spPr>
        <p:txBody>
          <a:bodyPr wrap="square" rtlCol="0">
            <a:spAutoFit/>
          </a:bodyPr>
          <a:lstStyle/>
          <a:p>
            <a:r>
              <a:rPr lang="en-CA" dirty="0">
                <a:latin typeface="Times New Roman" panose="02020603050405020304" pitchFamily="18" charset="0"/>
                <a:cs typeface="Times New Roman" panose="02020603050405020304" pitchFamily="18" charset="0"/>
              </a:rPr>
              <a:t>Training Score: 90.4%</a:t>
            </a:r>
          </a:p>
          <a:p>
            <a:r>
              <a:rPr lang="en-CA" dirty="0">
                <a:latin typeface="Times New Roman" panose="02020603050405020304" pitchFamily="18" charset="0"/>
                <a:cs typeface="Times New Roman" panose="02020603050405020304" pitchFamily="18" charset="0"/>
              </a:rPr>
              <a:t>Precision = .96</a:t>
            </a:r>
          </a:p>
          <a:p>
            <a:r>
              <a:rPr lang="en-CA" dirty="0">
                <a:latin typeface="Times New Roman" panose="02020603050405020304" pitchFamily="18" charset="0"/>
                <a:cs typeface="Times New Roman" panose="02020603050405020304" pitchFamily="18" charset="0"/>
              </a:rPr>
              <a:t>Recall = .91</a:t>
            </a:r>
          </a:p>
          <a:p>
            <a:r>
              <a:rPr lang="en-CA" dirty="0">
                <a:latin typeface="Times New Roman" panose="02020603050405020304" pitchFamily="18" charset="0"/>
                <a:cs typeface="Times New Roman" panose="02020603050405020304" pitchFamily="18" charset="0"/>
              </a:rPr>
              <a:t>F1 Score = .95</a:t>
            </a:r>
          </a:p>
          <a:p>
            <a:r>
              <a:rPr lang="en-CA" dirty="0">
                <a:latin typeface="Times New Roman" panose="02020603050405020304" pitchFamily="18" charset="0"/>
                <a:cs typeface="Times New Roman" panose="02020603050405020304" pitchFamily="18" charset="0"/>
              </a:rPr>
              <a:t>Accuracy = 90.6%</a:t>
            </a:r>
          </a:p>
        </p:txBody>
      </p:sp>
    </p:spTree>
    <p:extLst>
      <p:ext uri="{BB962C8B-B14F-4D97-AF65-F5344CB8AC3E}">
        <p14:creationId xmlns:p14="http://schemas.microsoft.com/office/powerpoint/2010/main" val="3640571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44820E-9A6B-45B5-B0A4-9FC820227E01}"/>
              </a:ext>
            </a:extLst>
          </p:cNvPr>
          <p:cNvSpPr txBox="1"/>
          <p:nvPr/>
        </p:nvSpPr>
        <p:spPr>
          <a:xfrm>
            <a:off x="3130063" y="315239"/>
            <a:ext cx="3761804"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Linear SVC</a:t>
            </a:r>
            <a:endParaRPr lang="en-CA" sz="3600" b="1" dirty="0">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D7578BD4-FCA4-4967-BDD7-24C8552F92C5}"/>
              </a:ext>
            </a:extLst>
          </p:cNvPr>
          <p:cNvGraphicFramePr>
            <a:graphicFrameLocks noGrp="1"/>
          </p:cNvGraphicFramePr>
          <p:nvPr>
            <p:extLst>
              <p:ext uri="{D42A27DB-BD31-4B8C-83A1-F6EECF244321}">
                <p14:modId xmlns:p14="http://schemas.microsoft.com/office/powerpoint/2010/main" val="1997601265"/>
              </p:ext>
            </p:extLst>
          </p:nvPr>
        </p:nvGraphicFramePr>
        <p:xfrm>
          <a:off x="1617133" y="1105747"/>
          <a:ext cx="6096000" cy="1813561"/>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858241688"/>
                    </a:ext>
                  </a:extLst>
                </a:gridCol>
                <a:gridCol w="2032000">
                  <a:extLst>
                    <a:ext uri="{9D8B030D-6E8A-4147-A177-3AD203B41FA5}">
                      <a16:colId xmlns:a16="http://schemas.microsoft.com/office/drawing/2014/main" val="3692963796"/>
                    </a:ext>
                  </a:extLst>
                </a:gridCol>
                <a:gridCol w="2032000">
                  <a:extLst>
                    <a:ext uri="{9D8B030D-6E8A-4147-A177-3AD203B41FA5}">
                      <a16:colId xmlns:a16="http://schemas.microsoft.com/office/drawing/2014/main" val="2431294073"/>
                    </a:ext>
                  </a:extLst>
                </a:gridCol>
              </a:tblGrid>
              <a:tr h="747223">
                <a:tc>
                  <a:txBody>
                    <a:bodyPr/>
                    <a:lstStyle/>
                    <a:p>
                      <a:endParaRPr lang="en-CA" dirty="0">
                        <a:latin typeface="Times New Roman" panose="02020603050405020304" pitchFamily="18" charset="0"/>
                        <a:cs typeface="Times New Roman" panose="02020603050405020304" pitchFamily="18" charset="0"/>
                      </a:endParaRPr>
                    </a:p>
                  </a:txBody>
                  <a:tcPr/>
                </a:tc>
                <a:tc>
                  <a:txBody>
                    <a:bodyPr/>
                    <a:lstStyle/>
                    <a:p>
                      <a:pPr algn="ctr"/>
                      <a:endParaRPr lang="en-CA" dirty="0">
                        <a:latin typeface="Times New Roman" panose="02020603050405020304" pitchFamily="18" charset="0"/>
                        <a:cs typeface="Times New Roman" panose="02020603050405020304" pitchFamily="18" charset="0"/>
                      </a:endParaRPr>
                    </a:p>
                    <a:p>
                      <a:pPr algn="ctr"/>
                      <a:r>
                        <a:rPr lang="en-CA" dirty="0">
                          <a:latin typeface="Times New Roman" panose="02020603050405020304" pitchFamily="18" charset="0"/>
                          <a:cs typeface="Times New Roman" panose="02020603050405020304" pitchFamily="18" charset="0"/>
                        </a:rPr>
                        <a:t>0</a:t>
                      </a:r>
                    </a:p>
                  </a:txBody>
                  <a:tcPr/>
                </a:tc>
                <a:tc>
                  <a:txBody>
                    <a:bodyPr/>
                    <a:lstStyle/>
                    <a:p>
                      <a:pPr algn="ctr"/>
                      <a:endParaRPr lang="en-CA" dirty="0">
                        <a:latin typeface="Times New Roman" panose="02020603050405020304" pitchFamily="18" charset="0"/>
                        <a:cs typeface="Times New Roman" panose="02020603050405020304" pitchFamily="18" charset="0"/>
                      </a:endParaRPr>
                    </a:p>
                    <a:p>
                      <a:pPr algn="ctr"/>
                      <a:r>
                        <a:rPr lang="en-CA"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636480833"/>
                  </a:ext>
                </a:extLst>
              </a:tr>
              <a:tr h="533169">
                <a:tc>
                  <a:txBody>
                    <a:bodyPr/>
                    <a:lstStyle/>
                    <a:p>
                      <a:pPr algn="ctr"/>
                      <a:r>
                        <a:rPr lang="en-CA" dirty="0">
                          <a:latin typeface="Times New Roman" panose="02020603050405020304" pitchFamily="18" charset="0"/>
                          <a:cs typeface="Times New Roman" panose="02020603050405020304" pitchFamily="18" charset="0"/>
                        </a:rPr>
                        <a:t>0</a:t>
                      </a:r>
                    </a:p>
                  </a:txBody>
                  <a:tcPr/>
                </a:tc>
                <a:tc>
                  <a:txBody>
                    <a:bodyPr/>
                    <a:lstStyle/>
                    <a:p>
                      <a:pPr algn="ctr"/>
                      <a:r>
                        <a:rPr lang="en-CA" dirty="0">
                          <a:latin typeface="Times New Roman" panose="02020603050405020304" pitchFamily="18" charset="0"/>
                          <a:cs typeface="Times New Roman" panose="02020603050405020304" pitchFamily="18" charset="0"/>
                        </a:rPr>
                        <a:t>10870</a:t>
                      </a:r>
                    </a:p>
                  </a:txBody>
                  <a:tcPr/>
                </a:tc>
                <a:tc>
                  <a:txBody>
                    <a:bodyPr/>
                    <a:lstStyle/>
                    <a:p>
                      <a:pPr algn="ctr"/>
                      <a:r>
                        <a:rPr lang="en-CA" dirty="0">
                          <a:latin typeface="Times New Roman" panose="02020603050405020304" pitchFamily="18" charset="0"/>
                          <a:cs typeface="Times New Roman" panose="02020603050405020304" pitchFamily="18" charset="0"/>
                        </a:rPr>
                        <a:t>70</a:t>
                      </a:r>
                    </a:p>
                  </a:txBody>
                  <a:tcPr/>
                </a:tc>
                <a:extLst>
                  <a:ext uri="{0D108BD9-81ED-4DB2-BD59-A6C34878D82A}">
                    <a16:rowId xmlns:a16="http://schemas.microsoft.com/office/drawing/2014/main" val="2271926467"/>
                  </a:ext>
                </a:extLst>
              </a:tr>
              <a:tr h="533169">
                <a:tc>
                  <a:txBody>
                    <a:bodyPr/>
                    <a:lstStyle/>
                    <a:p>
                      <a:pPr algn="ctr"/>
                      <a:r>
                        <a:rPr lang="en-CA" dirty="0">
                          <a:latin typeface="Times New Roman" panose="02020603050405020304" pitchFamily="18" charset="0"/>
                          <a:cs typeface="Times New Roman" panose="02020603050405020304" pitchFamily="18" charset="0"/>
                        </a:rPr>
                        <a:t>1</a:t>
                      </a:r>
                    </a:p>
                  </a:txBody>
                  <a:tcPr/>
                </a:tc>
                <a:tc>
                  <a:txBody>
                    <a:bodyPr/>
                    <a:lstStyle/>
                    <a:p>
                      <a:pPr algn="ctr"/>
                      <a:r>
                        <a:rPr lang="en-CA" dirty="0">
                          <a:latin typeface="Times New Roman" panose="02020603050405020304" pitchFamily="18" charset="0"/>
                          <a:cs typeface="Times New Roman" panose="02020603050405020304" pitchFamily="18" charset="0"/>
                        </a:rPr>
                        <a:t>1155</a:t>
                      </a:r>
                    </a:p>
                  </a:txBody>
                  <a:tcPr/>
                </a:tc>
                <a:tc>
                  <a:txBody>
                    <a:bodyPr/>
                    <a:lstStyle/>
                    <a:p>
                      <a:pPr algn="ctr"/>
                      <a:r>
                        <a:rPr lang="en-CA" dirty="0">
                          <a:latin typeface="Times New Roman" panose="02020603050405020304" pitchFamily="18" charset="0"/>
                          <a:cs typeface="Times New Roman" panose="02020603050405020304" pitchFamily="18" charset="0"/>
                        </a:rPr>
                        <a:t>262</a:t>
                      </a:r>
                    </a:p>
                  </a:txBody>
                  <a:tcPr/>
                </a:tc>
                <a:extLst>
                  <a:ext uri="{0D108BD9-81ED-4DB2-BD59-A6C34878D82A}">
                    <a16:rowId xmlns:a16="http://schemas.microsoft.com/office/drawing/2014/main" val="3332233044"/>
                  </a:ext>
                </a:extLst>
              </a:tr>
            </a:tbl>
          </a:graphicData>
        </a:graphic>
      </p:graphicFrame>
      <p:sp>
        <p:nvSpPr>
          <p:cNvPr id="3" name="TextBox 2">
            <a:extLst>
              <a:ext uri="{FF2B5EF4-FFF2-40B4-BE49-F238E27FC236}">
                <a16:creationId xmlns:a16="http://schemas.microsoft.com/office/drawing/2014/main" id="{C5F5C2B3-31B4-4303-AA76-BFB97B4DBB08}"/>
              </a:ext>
            </a:extLst>
          </p:cNvPr>
          <p:cNvSpPr txBox="1"/>
          <p:nvPr/>
        </p:nvSpPr>
        <p:spPr>
          <a:xfrm>
            <a:off x="1617133" y="3063485"/>
            <a:ext cx="5451231" cy="1477328"/>
          </a:xfrm>
          <a:prstGeom prst="rect">
            <a:avLst/>
          </a:prstGeom>
          <a:noFill/>
        </p:spPr>
        <p:txBody>
          <a:bodyPr wrap="square" rtlCol="0">
            <a:spAutoFit/>
          </a:bodyPr>
          <a:lstStyle/>
          <a:p>
            <a:r>
              <a:rPr lang="en-CA" dirty="0">
                <a:latin typeface="Times New Roman" panose="02020603050405020304" pitchFamily="18" charset="0"/>
                <a:cs typeface="Times New Roman" panose="02020603050405020304" pitchFamily="18" charset="0"/>
              </a:rPr>
              <a:t>Training Score: 90.0%</a:t>
            </a:r>
          </a:p>
          <a:p>
            <a:r>
              <a:rPr lang="en-CA" dirty="0">
                <a:latin typeface="Times New Roman" panose="02020603050405020304" pitchFamily="18" charset="0"/>
                <a:cs typeface="Times New Roman" panose="02020603050405020304" pitchFamily="18" charset="0"/>
              </a:rPr>
              <a:t>Precision = .98</a:t>
            </a:r>
          </a:p>
          <a:p>
            <a:r>
              <a:rPr lang="en-CA" dirty="0">
                <a:latin typeface="Times New Roman" panose="02020603050405020304" pitchFamily="18" charset="0"/>
                <a:cs typeface="Times New Roman" panose="02020603050405020304" pitchFamily="18" charset="0"/>
              </a:rPr>
              <a:t>Recall = .90</a:t>
            </a:r>
          </a:p>
          <a:p>
            <a:r>
              <a:rPr lang="en-CA" dirty="0">
                <a:latin typeface="Times New Roman" panose="02020603050405020304" pitchFamily="18" charset="0"/>
                <a:cs typeface="Times New Roman" panose="02020603050405020304" pitchFamily="18" charset="0"/>
              </a:rPr>
              <a:t>F1 Score = .95</a:t>
            </a:r>
          </a:p>
          <a:p>
            <a:r>
              <a:rPr lang="en-CA" dirty="0">
                <a:latin typeface="Times New Roman" panose="02020603050405020304" pitchFamily="18" charset="0"/>
                <a:cs typeface="Times New Roman" panose="02020603050405020304" pitchFamily="18" charset="0"/>
              </a:rPr>
              <a:t>Accuracy = 90%</a:t>
            </a:r>
          </a:p>
        </p:txBody>
      </p:sp>
    </p:spTree>
    <p:extLst>
      <p:ext uri="{BB962C8B-B14F-4D97-AF65-F5344CB8AC3E}">
        <p14:creationId xmlns:p14="http://schemas.microsoft.com/office/powerpoint/2010/main" val="72364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44820E-9A6B-45B5-B0A4-9FC820227E01}"/>
              </a:ext>
            </a:extLst>
          </p:cNvPr>
          <p:cNvSpPr txBox="1"/>
          <p:nvPr/>
        </p:nvSpPr>
        <p:spPr>
          <a:xfrm>
            <a:off x="3213427" y="393607"/>
            <a:ext cx="3761804"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Decision Tree</a:t>
            </a:r>
            <a:endParaRPr lang="en-CA" sz="3000" b="1" dirty="0">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D7578BD4-FCA4-4967-BDD7-24C8552F92C5}"/>
              </a:ext>
            </a:extLst>
          </p:cNvPr>
          <p:cNvGraphicFramePr>
            <a:graphicFrameLocks noGrp="1"/>
          </p:cNvGraphicFramePr>
          <p:nvPr>
            <p:extLst>
              <p:ext uri="{D42A27DB-BD31-4B8C-83A1-F6EECF244321}">
                <p14:modId xmlns:p14="http://schemas.microsoft.com/office/powerpoint/2010/main" val="3216987576"/>
              </p:ext>
            </p:extLst>
          </p:nvPr>
        </p:nvGraphicFramePr>
        <p:xfrm>
          <a:off x="1524000" y="1132840"/>
          <a:ext cx="6096000" cy="1906693"/>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858241688"/>
                    </a:ext>
                  </a:extLst>
                </a:gridCol>
                <a:gridCol w="2032000">
                  <a:extLst>
                    <a:ext uri="{9D8B030D-6E8A-4147-A177-3AD203B41FA5}">
                      <a16:colId xmlns:a16="http://schemas.microsoft.com/office/drawing/2014/main" val="3692963796"/>
                    </a:ext>
                  </a:extLst>
                </a:gridCol>
                <a:gridCol w="2032000">
                  <a:extLst>
                    <a:ext uri="{9D8B030D-6E8A-4147-A177-3AD203B41FA5}">
                      <a16:colId xmlns:a16="http://schemas.microsoft.com/office/drawing/2014/main" val="2431294073"/>
                    </a:ext>
                  </a:extLst>
                </a:gridCol>
              </a:tblGrid>
              <a:tr h="785595">
                <a:tc>
                  <a:txBody>
                    <a:bodyPr/>
                    <a:lstStyle/>
                    <a:p>
                      <a:endParaRPr lang="en-CA">
                        <a:latin typeface="Times New Roman" panose="02020603050405020304" pitchFamily="18" charset="0"/>
                        <a:cs typeface="Times New Roman" panose="02020603050405020304" pitchFamily="18" charset="0"/>
                      </a:endParaRPr>
                    </a:p>
                  </a:txBody>
                  <a:tcPr/>
                </a:tc>
                <a:tc>
                  <a:txBody>
                    <a:bodyPr/>
                    <a:lstStyle/>
                    <a:p>
                      <a:pPr algn="ctr"/>
                      <a:endParaRPr lang="en-CA" dirty="0">
                        <a:latin typeface="Times New Roman" panose="02020603050405020304" pitchFamily="18" charset="0"/>
                        <a:cs typeface="Times New Roman" panose="02020603050405020304" pitchFamily="18" charset="0"/>
                      </a:endParaRPr>
                    </a:p>
                    <a:p>
                      <a:pPr algn="ctr"/>
                      <a:r>
                        <a:rPr lang="en-CA" dirty="0">
                          <a:latin typeface="Times New Roman" panose="02020603050405020304" pitchFamily="18" charset="0"/>
                          <a:cs typeface="Times New Roman" panose="02020603050405020304" pitchFamily="18" charset="0"/>
                        </a:rPr>
                        <a:t>0</a:t>
                      </a:r>
                    </a:p>
                  </a:txBody>
                  <a:tcPr/>
                </a:tc>
                <a:tc>
                  <a:txBody>
                    <a:bodyPr/>
                    <a:lstStyle/>
                    <a:p>
                      <a:pPr algn="ctr"/>
                      <a:endParaRPr lang="en-CA" dirty="0">
                        <a:latin typeface="Times New Roman" panose="02020603050405020304" pitchFamily="18" charset="0"/>
                        <a:cs typeface="Times New Roman" panose="02020603050405020304" pitchFamily="18" charset="0"/>
                      </a:endParaRPr>
                    </a:p>
                    <a:p>
                      <a:pPr algn="ctr"/>
                      <a:r>
                        <a:rPr lang="en-CA"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636480833"/>
                  </a:ext>
                </a:extLst>
              </a:tr>
              <a:tr h="560549">
                <a:tc>
                  <a:txBody>
                    <a:bodyPr/>
                    <a:lstStyle/>
                    <a:p>
                      <a:pPr algn="ctr"/>
                      <a:r>
                        <a:rPr lang="en-CA" dirty="0">
                          <a:latin typeface="Times New Roman" panose="02020603050405020304" pitchFamily="18" charset="0"/>
                          <a:cs typeface="Times New Roman" panose="02020603050405020304" pitchFamily="18" charset="0"/>
                        </a:rPr>
                        <a:t>0</a:t>
                      </a:r>
                    </a:p>
                  </a:txBody>
                  <a:tcPr/>
                </a:tc>
                <a:tc>
                  <a:txBody>
                    <a:bodyPr/>
                    <a:lstStyle/>
                    <a:p>
                      <a:pPr algn="ctr"/>
                      <a:r>
                        <a:rPr lang="en-CA" dirty="0">
                          <a:latin typeface="Times New Roman" panose="02020603050405020304" pitchFamily="18" charset="0"/>
                          <a:cs typeface="Times New Roman" panose="02020603050405020304" pitchFamily="18" charset="0"/>
                        </a:rPr>
                        <a:t>10367</a:t>
                      </a:r>
                    </a:p>
                  </a:txBody>
                  <a:tcPr/>
                </a:tc>
                <a:tc>
                  <a:txBody>
                    <a:bodyPr/>
                    <a:lstStyle/>
                    <a:p>
                      <a:pPr algn="ctr"/>
                      <a:r>
                        <a:rPr lang="en-CA" dirty="0">
                          <a:latin typeface="Times New Roman" panose="02020603050405020304" pitchFamily="18" charset="0"/>
                          <a:cs typeface="Times New Roman" panose="02020603050405020304" pitchFamily="18" charset="0"/>
                        </a:rPr>
                        <a:t>573</a:t>
                      </a:r>
                    </a:p>
                  </a:txBody>
                  <a:tcPr/>
                </a:tc>
                <a:extLst>
                  <a:ext uri="{0D108BD9-81ED-4DB2-BD59-A6C34878D82A}">
                    <a16:rowId xmlns:a16="http://schemas.microsoft.com/office/drawing/2014/main" val="2271926467"/>
                  </a:ext>
                </a:extLst>
              </a:tr>
              <a:tr h="560549">
                <a:tc>
                  <a:txBody>
                    <a:bodyPr/>
                    <a:lstStyle/>
                    <a:p>
                      <a:pPr algn="ctr"/>
                      <a:r>
                        <a:rPr lang="en-CA" dirty="0">
                          <a:latin typeface="Times New Roman" panose="02020603050405020304" pitchFamily="18" charset="0"/>
                          <a:cs typeface="Times New Roman" panose="02020603050405020304" pitchFamily="18" charset="0"/>
                        </a:rPr>
                        <a:t>1</a:t>
                      </a:r>
                    </a:p>
                  </a:txBody>
                  <a:tcPr/>
                </a:tc>
                <a:tc>
                  <a:txBody>
                    <a:bodyPr/>
                    <a:lstStyle/>
                    <a:p>
                      <a:pPr algn="ctr"/>
                      <a:r>
                        <a:rPr lang="en-CA" dirty="0">
                          <a:latin typeface="Times New Roman" panose="02020603050405020304" pitchFamily="18" charset="0"/>
                          <a:cs typeface="Times New Roman" panose="02020603050405020304" pitchFamily="18" charset="0"/>
                        </a:rPr>
                        <a:t>892</a:t>
                      </a:r>
                    </a:p>
                  </a:txBody>
                  <a:tcPr/>
                </a:tc>
                <a:tc>
                  <a:txBody>
                    <a:bodyPr/>
                    <a:lstStyle/>
                    <a:p>
                      <a:pPr algn="ctr"/>
                      <a:r>
                        <a:rPr lang="en-CA" dirty="0">
                          <a:latin typeface="Times New Roman" panose="02020603050405020304" pitchFamily="18" charset="0"/>
                          <a:cs typeface="Times New Roman" panose="02020603050405020304" pitchFamily="18" charset="0"/>
                        </a:rPr>
                        <a:t>525</a:t>
                      </a:r>
                    </a:p>
                  </a:txBody>
                  <a:tcPr/>
                </a:tc>
                <a:extLst>
                  <a:ext uri="{0D108BD9-81ED-4DB2-BD59-A6C34878D82A}">
                    <a16:rowId xmlns:a16="http://schemas.microsoft.com/office/drawing/2014/main" val="3332233044"/>
                  </a:ext>
                </a:extLst>
              </a:tr>
            </a:tbl>
          </a:graphicData>
        </a:graphic>
      </p:graphicFrame>
      <p:sp>
        <p:nvSpPr>
          <p:cNvPr id="3" name="TextBox 2">
            <a:extLst>
              <a:ext uri="{FF2B5EF4-FFF2-40B4-BE49-F238E27FC236}">
                <a16:creationId xmlns:a16="http://schemas.microsoft.com/office/drawing/2014/main" id="{C5F5C2B3-31B4-4303-AA76-BFB97B4DBB08}"/>
              </a:ext>
            </a:extLst>
          </p:cNvPr>
          <p:cNvSpPr txBox="1"/>
          <p:nvPr/>
        </p:nvSpPr>
        <p:spPr>
          <a:xfrm>
            <a:off x="1524000" y="3410004"/>
            <a:ext cx="5451231" cy="1477328"/>
          </a:xfrm>
          <a:prstGeom prst="rect">
            <a:avLst/>
          </a:prstGeom>
          <a:noFill/>
        </p:spPr>
        <p:txBody>
          <a:bodyPr wrap="square" rtlCol="0">
            <a:spAutoFit/>
          </a:bodyPr>
          <a:lstStyle/>
          <a:p>
            <a:r>
              <a:rPr lang="en-CA" dirty="0">
                <a:latin typeface="Times New Roman" panose="02020603050405020304" pitchFamily="18" charset="0"/>
                <a:cs typeface="Times New Roman" panose="02020603050405020304" pitchFamily="18" charset="0"/>
              </a:rPr>
              <a:t>Training Score: 96.3%</a:t>
            </a:r>
          </a:p>
          <a:p>
            <a:r>
              <a:rPr lang="en-CA" dirty="0">
                <a:latin typeface="Times New Roman" panose="02020603050405020304" pitchFamily="18" charset="0"/>
                <a:cs typeface="Times New Roman" panose="02020603050405020304" pitchFamily="18" charset="0"/>
              </a:rPr>
              <a:t>Precision = .95</a:t>
            </a:r>
          </a:p>
          <a:p>
            <a:r>
              <a:rPr lang="en-CA" dirty="0">
                <a:latin typeface="Times New Roman" panose="02020603050405020304" pitchFamily="18" charset="0"/>
                <a:cs typeface="Times New Roman" panose="02020603050405020304" pitchFamily="18" charset="0"/>
              </a:rPr>
              <a:t>Recall = .92</a:t>
            </a:r>
          </a:p>
          <a:p>
            <a:r>
              <a:rPr lang="en-CA" dirty="0">
                <a:latin typeface="Times New Roman" panose="02020603050405020304" pitchFamily="18" charset="0"/>
                <a:cs typeface="Times New Roman" panose="02020603050405020304" pitchFamily="18" charset="0"/>
              </a:rPr>
              <a:t>F1 Score = .96</a:t>
            </a:r>
          </a:p>
          <a:p>
            <a:r>
              <a:rPr lang="en-CA" dirty="0">
                <a:latin typeface="Times New Roman" panose="02020603050405020304" pitchFamily="18" charset="0"/>
                <a:cs typeface="Times New Roman" panose="02020603050405020304" pitchFamily="18" charset="0"/>
              </a:rPr>
              <a:t>Accuracy = 88%</a:t>
            </a:r>
          </a:p>
        </p:txBody>
      </p:sp>
    </p:spTree>
    <p:extLst>
      <p:ext uri="{BB962C8B-B14F-4D97-AF65-F5344CB8AC3E}">
        <p14:creationId xmlns:p14="http://schemas.microsoft.com/office/powerpoint/2010/main" val="2530255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44820E-9A6B-45B5-B0A4-9FC820227E01}"/>
              </a:ext>
            </a:extLst>
          </p:cNvPr>
          <p:cNvSpPr txBox="1"/>
          <p:nvPr/>
        </p:nvSpPr>
        <p:spPr>
          <a:xfrm>
            <a:off x="676215" y="1020001"/>
            <a:ext cx="7526867"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Model Comparison</a:t>
            </a:r>
          </a:p>
        </p:txBody>
      </p:sp>
      <p:graphicFrame>
        <p:nvGraphicFramePr>
          <p:cNvPr id="2" name="Table 2">
            <a:extLst>
              <a:ext uri="{FF2B5EF4-FFF2-40B4-BE49-F238E27FC236}">
                <a16:creationId xmlns:a16="http://schemas.microsoft.com/office/drawing/2014/main" id="{D7578BD4-FCA4-4967-BDD7-24C8552F92C5}"/>
              </a:ext>
            </a:extLst>
          </p:cNvPr>
          <p:cNvGraphicFramePr>
            <a:graphicFrameLocks noGrp="1"/>
          </p:cNvGraphicFramePr>
          <p:nvPr>
            <p:extLst>
              <p:ext uri="{D42A27DB-BD31-4B8C-83A1-F6EECF244321}">
                <p14:modId xmlns:p14="http://schemas.microsoft.com/office/powerpoint/2010/main" val="138301942"/>
              </p:ext>
            </p:extLst>
          </p:nvPr>
        </p:nvGraphicFramePr>
        <p:xfrm>
          <a:off x="2302933" y="2073795"/>
          <a:ext cx="4538134" cy="2123440"/>
        </p:xfrm>
        <a:graphic>
          <a:graphicData uri="http://schemas.openxmlformats.org/drawingml/2006/table">
            <a:tbl>
              <a:tblPr firstRow="1" bandRow="1">
                <a:tableStyleId>{5C22544A-7EE6-4342-B048-85BDC9FD1C3A}</a:tableStyleId>
              </a:tblPr>
              <a:tblGrid>
                <a:gridCol w="3110512">
                  <a:extLst>
                    <a:ext uri="{9D8B030D-6E8A-4147-A177-3AD203B41FA5}">
                      <a16:colId xmlns:a16="http://schemas.microsoft.com/office/drawing/2014/main" val="1858241688"/>
                    </a:ext>
                  </a:extLst>
                </a:gridCol>
                <a:gridCol w="1427622">
                  <a:extLst>
                    <a:ext uri="{9D8B030D-6E8A-4147-A177-3AD203B41FA5}">
                      <a16:colId xmlns:a16="http://schemas.microsoft.com/office/drawing/2014/main" val="3692963796"/>
                    </a:ext>
                  </a:extLst>
                </a:gridCol>
              </a:tblGrid>
              <a:tr h="519723">
                <a:tc>
                  <a:txBody>
                    <a:bodyPr/>
                    <a:lstStyle/>
                    <a:p>
                      <a:endParaRPr lang="en-CA" dirty="0"/>
                    </a:p>
                  </a:txBody>
                  <a:tcPr/>
                </a:tc>
                <a:tc>
                  <a:txBody>
                    <a:bodyPr/>
                    <a:lstStyle/>
                    <a:p>
                      <a:pPr algn="ctr"/>
                      <a:r>
                        <a:rPr lang="en-CA" dirty="0"/>
                        <a:t>Training Score</a:t>
                      </a:r>
                    </a:p>
                  </a:txBody>
                  <a:tcPr/>
                </a:tc>
                <a:extLst>
                  <a:ext uri="{0D108BD9-81ED-4DB2-BD59-A6C34878D82A}">
                    <a16:rowId xmlns:a16="http://schemas.microsoft.com/office/drawing/2014/main" val="636480833"/>
                  </a:ext>
                </a:extLst>
              </a:tr>
              <a:tr h="370840">
                <a:tc>
                  <a:txBody>
                    <a:bodyPr/>
                    <a:lstStyle/>
                    <a:p>
                      <a:pPr algn="ctr" fontAlgn="ctr"/>
                      <a:r>
                        <a:rPr lang="en-CA" dirty="0">
                          <a:effectLst/>
                          <a:latin typeface="Times New Roman" panose="02020603050405020304" pitchFamily="18" charset="0"/>
                          <a:cs typeface="Times New Roman" panose="02020603050405020304" pitchFamily="18" charset="0"/>
                        </a:rPr>
                        <a:t>Random Forest</a:t>
                      </a:r>
                    </a:p>
                  </a:txBody>
                  <a:tcPr anchor="ctr"/>
                </a:tc>
                <a:tc>
                  <a:txBody>
                    <a:bodyPr/>
                    <a:lstStyle/>
                    <a:p>
                      <a:pPr algn="ctr"/>
                      <a:r>
                        <a:rPr lang="en-CA" dirty="0">
                          <a:latin typeface="Times New Roman" panose="02020603050405020304" pitchFamily="18" charset="0"/>
                          <a:cs typeface="Times New Roman" panose="02020603050405020304" pitchFamily="18" charset="0"/>
                        </a:rPr>
                        <a:t>96.3%</a:t>
                      </a:r>
                    </a:p>
                  </a:txBody>
                  <a:tcPr/>
                </a:tc>
                <a:extLst>
                  <a:ext uri="{0D108BD9-81ED-4DB2-BD59-A6C34878D82A}">
                    <a16:rowId xmlns:a16="http://schemas.microsoft.com/office/drawing/2014/main" val="2271926467"/>
                  </a:ext>
                </a:extLst>
              </a:tr>
              <a:tr h="370840">
                <a:tc>
                  <a:txBody>
                    <a:bodyPr/>
                    <a:lstStyle/>
                    <a:p>
                      <a:pPr algn="ctr" fontAlgn="ctr"/>
                      <a:r>
                        <a:rPr lang="en-CA" dirty="0">
                          <a:effectLst/>
                          <a:latin typeface="Times New Roman" panose="02020603050405020304" pitchFamily="18" charset="0"/>
                          <a:cs typeface="Times New Roman" panose="02020603050405020304" pitchFamily="18" charset="0"/>
                        </a:rPr>
                        <a:t>Decision Tree</a:t>
                      </a:r>
                    </a:p>
                  </a:txBody>
                  <a:tcPr anchor="ctr"/>
                </a:tc>
                <a:tc>
                  <a:txBody>
                    <a:bodyPr/>
                    <a:lstStyle/>
                    <a:p>
                      <a:pPr algn="ctr"/>
                      <a:r>
                        <a:rPr lang="en-CA" dirty="0">
                          <a:latin typeface="Times New Roman" panose="02020603050405020304" pitchFamily="18" charset="0"/>
                          <a:cs typeface="Times New Roman" panose="02020603050405020304" pitchFamily="18" charset="0"/>
                        </a:rPr>
                        <a:t>96.3%</a:t>
                      </a:r>
                    </a:p>
                  </a:txBody>
                  <a:tcPr/>
                </a:tc>
                <a:extLst>
                  <a:ext uri="{0D108BD9-81ED-4DB2-BD59-A6C34878D82A}">
                    <a16:rowId xmlns:a16="http://schemas.microsoft.com/office/drawing/2014/main" val="3332233044"/>
                  </a:ext>
                </a:extLst>
              </a:tr>
              <a:tr h="370840">
                <a:tc>
                  <a:txBody>
                    <a:bodyPr/>
                    <a:lstStyle/>
                    <a:p>
                      <a:pPr algn="ctr" fontAlgn="ctr"/>
                      <a:r>
                        <a:rPr lang="en-CA" dirty="0">
                          <a:effectLst/>
                          <a:latin typeface="Times New Roman" panose="02020603050405020304" pitchFamily="18" charset="0"/>
                          <a:cs typeface="Times New Roman" panose="02020603050405020304" pitchFamily="18" charset="0"/>
                        </a:rPr>
                        <a:t>Logistic Regression</a:t>
                      </a:r>
                    </a:p>
                  </a:txBody>
                  <a:tcPr anchor="ctr"/>
                </a:tc>
                <a:tc>
                  <a:txBody>
                    <a:bodyPr/>
                    <a:lstStyle/>
                    <a:p>
                      <a:pPr algn="ctr"/>
                      <a:r>
                        <a:rPr lang="en-CA" dirty="0">
                          <a:latin typeface="Times New Roman" panose="02020603050405020304" pitchFamily="18" charset="0"/>
                          <a:cs typeface="Times New Roman" panose="02020603050405020304" pitchFamily="18" charset="0"/>
                        </a:rPr>
                        <a:t>90.45%</a:t>
                      </a:r>
                    </a:p>
                  </a:txBody>
                  <a:tcPr/>
                </a:tc>
                <a:extLst>
                  <a:ext uri="{0D108BD9-81ED-4DB2-BD59-A6C34878D82A}">
                    <a16:rowId xmlns:a16="http://schemas.microsoft.com/office/drawing/2014/main" val="2740675406"/>
                  </a:ext>
                </a:extLst>
              </a:tr>
              <a:tr h="370840">
                <a:tc>
                  <a:txBody>
                    <a:bodyPr/>
                    <a:lstStyle/>
                    <a:p>
                      <a:pPr algn="ctr" fontAlgn="ctr"/>
                      <a:r>
                        <a:rPr lang="en-CA" dirty="0">
                          <a:effectLst/>
                          <a:latin typeface="Times New Roman" panose="02020603050405020304" pitchFamily="18" charset="0"/>
                          <a:cs typeface="Times New Roman" panose="02020603050405020304" pitchFamily="18" charset="0"/>
                        </a:rPr>
                        <a:t>Support Vector Machines</a:t>
                      </a:r>
                    </a:p>
                  </a:txBody>
                  <a:tcPr anchor="ctr"/>
                </a:tc>
                <a:tc>
                  <a:txBody>
                    <a:bodyPr/>
                    <a:lstStyle/>
                    <a:p>
                      <a:pPr algn="ctr"/>
                      <a:r>
                        <a:rPr lang="en-CA" dirty="0">
                          <a:latin typeface="Times New Roman" panose="02020603050405020304" pitchFamily="18" charset="0"/>
                          <a:cs typeface="Times New Roman" panose="02020603050405020304" pitchFamily="18" charset="0"/>
                        </a:rPr>
                        <a:t>90.0%</a:t>
                      </a:r>
                    </a:p>
                  </a:txBody>
                  <a:tcPr/>
                </a:tc>
                <a:extLst>
                  <a:ext uri="{0D108BD9-81ED-4DB2-BD59-A6C34878D82A}">
                    <a16:rowId xmlns:a16="http://schemas.microsoft.com/office/drawing/2014/main" val="3511955089"/>
                  </a:ext>
                </a:extLst>
              </a:tr>
            </a:tbl>
          </a:graphicData>
        </a:graphic>
      </p:graphicFrame>
    </p:spTree>
    <p:extLst>
      <p:ext uri="{BB962C8B-B14F-4D97-AF65-F5344CB8AC3E}">
        <p14:creationId xmlns:p14="http://schemas.microsoft.com/office/powerpoint/2010/main" val="4148446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E535-E92F-430F-8D4A-34BB86FC86E2}"/>
              </a:ext>
            </a:extLst>
          </p:cNvPr>
          <p:cNvSpPr>
            <a:spLocks noGrp="1"/>
          </p:cNvSpPr>
          <p:nvPr>
            <p:ph type="title"/>
          </p:nvPr>
        </p:nvSpPr>
        <p:spPr>
          <a:xfrm>
            <a:off x="2211173" y="223372"/>
            <a:ext cx="6072554" cy="613258"/>
          </a:xfrm>
        </p:spPr>
        <p:txBody>
          <a:bodyPr>
            <a:noAutofit/>
          </a:bodyPr>
          <a:lstStyle/>
          <a:p>
            <a:r>
              <a:rPr lang="en-CA" sz="2000" b="1" dirty="0">
                <a:latin typeface="Times New Roman" panose="02020603050405020304" pitchFamily="18" charset="0"/>
                <a:cs typeface="Times New Roman" panose="02020603050405020304" pitchFamily="18" charset="0"/>
              </a:rPr>
              <a:t>Best Fit Model Selection based on ROC-AUC Curve</a:t>
            </a:r>
          </a:p>
        </p:txBody>
      </p:sp>
      <p:pic>
        <p:nvPicPr>
          <p:cNvPr id="5" name="Picture 4">
            <a:extLst>
              <a:ext uri="{FF2B5EF4-FFF2-40B4-BE49-F238E27FC236}">
                <a16:creationId xmlns:a16="http://schemas.microsoft.com/office/drawing/2014/main" id="{A708E447-91C6-4E2A-BAED-CB31EC7819A5}"/>
              </a:ext>
            </a:extLst>
          </p:cNvPr>
          <p:cNvPicPr>
            <a:picLocks noChangeAspect="1"/>
          </p:cNvPicPr>
          <p:nvPr/>
        </p:nvPicPr>
        <p:blipFill>
          <a:blip r:embed="rId2"/>
          <a:stretch>
            <a:fillRect/>
          </a:stretch>
        </p:blipFill>
        <p:spPr>
          <a:xfrm>
            <a:off x="1505646" y="696075"/>
            <a:ext cx="7483609" cy="5472608"/>
          </a:xfrm>
          <a:prstGeom prst="rect">
            <a:avLst/>
          </a:prstGeom>
        </p:spPr>
      </p:pic>
    </p:spTree>
    <p:extLst>
      <p:ext uri="{BB962C8B-B14F-4D97-AF65-F5344CB8AC3E}">
        <p14:creationId xmlns:p14="http://schemas.microsoft.com/office/powerpoint/2010/main" val="3342374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9645C5-009D-4E7B-ADC4-C019350158F2}"/>
              </a:ext>
            </a:extLst>
          </p:cNvPr>
          <p:cNvSpPr>
            <a:spLocks noGrp="1"/>
          </p:cNvSpPr>
          <p:nvPr>
            <p:ph idx="1"/>
          </p:nvPr>
        </p:nvSpPr>
        <p:spPr>
          <a:xfrm>
            <a:off x="1318315" y="980661"/>
            <a:ext cx="6985322" cy="4395733"/>
          </a:xfrm>
        </p:spPr>
        <p:txBody>
          <a:bodyPr>
            <a:normAutofit/>
          </a:bodyPr>
          <a:lstStyle/>
          <a:p>
            <a:pPr>
              <a:buFontTx/>
              <a:buChar char="-"/>
            </a:pPr>
            <a:endParaRPr lang="en-CA" sz="2000" dirty="0">
              <a:latin typeface="Times New Roman" panose="02020603050405020304" pitchFamily="18" charset="0"/>
              <a:cs typeface="Times New Roman" panose="02020603050405020304" pitchFamily="18" charset="0"/>
            </a:endParaRPr>
          </a:p>
          <a:p>
            <a:pPr>
              <a:buFontTx/>
              <a:buChar char="-"/>
            </a:pPr>
            <a:r>
              <a:rPr lang="en-CA" sz="2000" dirty="0">
                <a:latin typeface="Times New Roman" panose="02020603050405020304" pitchFamily="18" charset="0"/>
                <a:cs typeface="Times New Roman" panose="02020603050405020304" pitchFamily="18" charset="0"/>
              </a:rPr>
              <a:t>Many features have planned a role in term deposit subscription.</a:t>
            </a:r>
          </a:p>
          <a:p>
            <a:pPr>
              <a:buFontTx/>
              <a:buChar char="-"/>
            </a:pPr>
            <a:r>
              <a:rPr lang="en-CA" sz="2000" dirty="0">
                <a:latin typeface="Times New Roman" panose="02020603050405020304" pitchFamily="18" charset="0"/>
                <a:cs typeface="Times New Roman" panose="02020603050405020304" pitchFamily="18" charset="0"/>
              </a:rPr>
              <a:t>Although </a:t>
            </a:r>
            <a:r>
              <a:rPr lang="en-US" altLang="zh-CN" sz="2100" dirty="0">
                <a:latin typeface="Times New Roman" panose="02020603050405020304" pitchFamily="18" charset="0"/>
                <a:cs typeface="Times New Roman" panose="02020603050405020304" pitchFamily="18" charset="0"/>
              </a:rPr>
              <a:t>Euribor3m should influence the customers to purchase term deposit but the data shows Euribor3m does not excite the customers.</a:t>
            </a:r>
          </a:p>
          <a:p>
            <a:pPr>
              <a:buFontTx/>
              <a:buChar char="-"/>
            </a:pPr>
            <a:r>
              <a:rPr lang="en-US" sz="2100" dirty="0">
                <a:latin typeface="Times New Roman" panose="02020603050405020304" pitchFamily="18" charset="0"/>
                <a:cs typeface="Times New Roman" panose="02020603050405020304" pitchFamily="18" charset="0"/>
              </a:rPr>
              <a:t>In order to make the campaign more successful we should add more features in the data sets like competitors rate offerings, economic condition(recession , boom).</a:t>
            </a:r>
          </a:p>
          <a:p>
            <a:pPr>
              <a:buFontTx/>
              <a:buChar char="-"/>
            </a:pPr>
            <a:r>
              <a:rPr lang="en-CA" sz="2000" dirty="0">
                <a:latin typeface="Times New Roman" panose="02020603050405020304" pitchFamily="18" charset="0"/>
                <a:cs typeface="Times New Roman" panose="02020603050405020304" pitchFamily="18" charset="0"/>
              </a:rPr>
              <a:t>After plotting the ROC and AUC Curve, we could conclude that Random Forest is the best model among all three models which we have chosen due to maximum area under the curve.</a:t>
            </a:r>
          </a:p>
          <a:p>
            <a:pPr marL="0" indent="0">
              <a:buNone/>
            </a:pPr>
            <a:endParaRPr lang="en-CA" sz="2400" dirty="0"/>
          </a:p>
        </p:txBody>
      </p:sp>
      <p:sp>
        <p:nvSpPr>
          <p:cNvPr id="4" name="TextBox 3">
            <a:extLst>
              <a:ext uri="{FF2B5EF4-FFF2-40B4-BE49-F238E27FC236}">
                <a16:creationId xmlns:a16="http://schemas.microsoft.com/office/drawing/2014/main" id="{459A18BF-D698-4994-B2EA-0AD0B8E091EC}"/>
              </a:ext>
            </a:extLst>
          </p:cNvPr>
          <p:cNvSpPr txBox="1"/>
          <p:nvPr/>
        </p:nvSpPr>
        <p:spPr>
          <a:xfrm>
            <a:off x="1503846" y="329674"/>
            <a:ext cx="228036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Summary</a:t>
            </a:r>
            <a:endParaRPr lang="en-CA"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926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E4A1EA-8445-4F94-BDB6-C247857C242B}"/>
              </a:ext>
            </a:extLst>
          </p:cNvPr>
          <p:cNvSpPr txBox="1"/>
          <p:nvPr/>
        </p:nvSpPr>
        <p:spPr>
          <a:xfrm>
            <a:off x="2408522" y="740203"/>
            <a:ext cx="8013560" cy="1261884"/>
          </a:xfrm>
          <a:prstGeom prst="rect">
            <a:avLst/>
          </a:prstGeom>
          <a:noFill/>
        </p:spPr>
        <p:txBody>
          <a:bodyPr wrap="square">
            <a:spAutoFit/>
          </a:bodyPr>
          <a:lstStyle/>
          <a:p>
            <a:r>
              <a:rPr lang="en-CA" sz="4000" b="1" dirty="0">
                <a:latin typeface="Times New Roman" panose="02020603050405020304" pitchFamily="18" charset="0"/>
                <a:cs typeface="Times New Roman" panose="02020603050405020304" pitchFamily="18" charset="0"/>
              </a:rPr>
              <a:t>Recommendations</a:t>
            </a:r>
          </a:p>
          <a:p>
            <a:endParaRPr lang="en-CA" dirty="0">
              <a:latin typeface="Times New Roman" panose="02020603050405020304" pitchFamily="18" charset="0"/>
              <a:cs typeface="Times New Roman" panose="02020603050405020304" pitchFamily="18" charset="0"/>
            </a:endParaRPr>
          </a:p>
          <a:p>
            <a:endParaRPr lang="en-CA" dirty="0"/>
          </a:p>
        </p:txBody>
      </p:sp>
      <p:sp>
        <p:nvSpPr>
          <p:cNvPr id="2" name="TextBox 1">
            <a:extLst>
              <a:ext uri="{FF2B5EF4-FFF2-40B4-BE49-F238E27FC236}">
                <a16:creationId xmlns:a16="http://schemas.microsoft.com/office/drawing/2014/main" id="{54EC892C-7863-4434-8155-5DBB5D1490BA}"/>
              </a:ext>
            </a:extLst>
          </p:cNvPr>
          <p:cNvSpPr txBox="1"/>
          <p:nvPr/>
        </p:nvSpPr>
        <p:spPr>
          <a:xfrm>
            <a:off x="1111827" y="1835833"/>
            <a:ext cx="7107382" cy="3139321"/>
          </a:xfrm>
          <a:prstGeom prst="rect">
            <a:avLst/>
          </a:prstGeom>
          <a:noFill/>
        </p:spPr>
        <p:txBody>
          <a:bodyPr wrap="square" rtlCol="0">
            <a:spAutoFit/>
          </a:bodyPr>
          <a:lstStyle/>
          <a:p>
            <a:pPr marL="285750" indent="-285750">
              <a:buFontTx/>
              <a:buChar char="-"/>
            </a:pPr>
            <a:r>
              <a:rPr lang="en-CA" dirty="0">
                <a:latin typeface="Times New Roman" panose="02020603050405020304" pitchFamily="18" charset="0"/>
                <a:cs typeface="Times New Roman" panose="02020603050405020304" pitchFamily="18" charset="0"/>
              </a:rPr>
              <a:t>We highly recommend that bank should talk to the customers for longer time in order to clarify customers queries and so to get a term deposit subscription</a:t>
            </a:r>
          </a:p>
          <a:p>
            <a:pPr marL="285750" indent="-285750">
              <a:buFontTx/>
              <a:buChar char="-"/>
            </a:pPr>
            <a:endParaRPr lang="en-CA" dirty="0">
              <a:latin typeface="Times New Roman" panose="02020603050405020304" pitchFamily="18" charset="0"/>
              <a:cs typeface="Times New Roman" panose="02020603050405020304" pitchFamily="18" charset="0"/>
            </a:endParaRPr>
          </a:p>
          <a:p>
            <a:pPr marL="285750" indent="-285750">
              <a:buFontTx/>
              <a:buChar char="-"/>
            </a:pPr>
            <a:r>
              <a:rPr lang="en-CA" dirty="0">
                <a:latin typeface="Times New Roman" panose="02020603050405020304" pitchFamily="18" charset="0"/>
                <a:cs typeface="Times New Roman" panose="02020603050405020304" pitchFamily="18" charset="0"/>
              </a:rPr>
              <a:t>When Euribor3m is high bank should put more efforts as customers will earn higher returns and will be highly motivated to sign up for a term deposit.</a:t>
            </a:r>
          </a:p>
          <a:p>
            <a:endParaRPr lang="en-CA" dirty="0">
              <a:latin typeface="Times New Roman" panose="02020603050405020304" pitchFamily="18" charset="0"/>
              <a:cs typeface="Times New Roman" panose="02020603050405020304" pitchFamily="18" charset="0"/>
            </a:endParaRPr>
          </a:p>
          <a:p>
            <a:pPr marL="285750" indent="-285750">
              <a:buFontTx/>
              <a:buChar char="-"/>
            </a:pPr>
            <a:r>
              <a:rPr lang="en-CA" dirty="0">
                <a:latin typeface="Times New Roman" panose="02020603050405020304" pitchFamily="18" charset="0"/>
                <a:cs typeface="Times New Roman" panose="02020603050405020304" pitchFamily="18" charset="0"/>
              </a:rPr>
              <a:t>Keep on updating the model </a:t>
            </a:r>
          </a:p>
          <a:p>
            <a:pPr marL="285750" indent="-285750">
              <a:buFontTx/>
              <a:buChar char="-"/>
            </a:pPr>
            <a:endParaRPr lang="en-CA" dirty="0">
              <a:latin typeface="Times New Roman" panose="02020603050405020304" pitchFamily="18" charset="0"/>
              <a:cs typeface="Times New Roman" panose="02020603050405020304" pitchFamily="18" charset="0"/>
            </a:endParaRPr>
          </a:p>
          <a:p>
            <a:pPr marL="285750" indent="-285750">
              <a:buFontTx/>
              <a:buChar char="-"/>
            </a:pPr>
            <a:endParaRPr lang="en-CA" dirty="0">
              <a:latin typeface="Times New Roman" panose="02020603050405020304" pitchFamily="18" charset="0"/>
              <a:cs typeface="Times New Roman" panose="02020603050405020304" pitchFamily="18" charset="0"/>
            </a:endParaRPr>
          </a:p>
        </p:txBody>
      </p:sp>
      <p:pic>
        <p:nvPicPr>
          <p:cNvPr id="4" name="Picture 3" descr="A person wearing sunglasses&#10;&#10;Description automatically generated with medium confidence">
            <a:extLst>
              <a:ext uri="{FF2B5EF4-FFF2-40B4-BE49-F238E27FC236}">
                <a16:creationId xmlns:a16="http://schemas.microsoft.com/office/drawing/2014/main" id="{F0537023-7B10-460B-ADC3-6CF5183B3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9613" y="4754880"/>
            <a:ext cx="2574388" cy="2103120"/>
          </a:xfrm>
          <a:prstGeom prst="rect">
            <a:avLst/>
          </a:prstGeom>
        </p:spPr>
      </p:pic>
    </p:spTree>
    <p:extLst>
      <p:ext uri="{BB962C8B-B14F-4D97-AF65-F5344CB8AC3E}">
        <p14:creationId xmlns:p14="http://schemas.microsoft.com/office/powerpoint/2010/main" val="2453965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a:extLst>
              <a:ext uri="{FF2B5EF4-FFF2-40B4-BE49-F238E27FC236}">
                <a16:creationId xmlns:a16="http://schemas.microsoft.com/office/drawing/2014/main" id="{2041B970-0291-45AD-87EE-0C69B911B3BE}"/>
              </a:ext>
            </a:extLst>
          </p:cNvPr>
          <p:cNvSpPr>
            <a:spLocks noGrp="1" noChangeArrowheads="1"/>
          </p:cNvSpPr>
          <p:nvPr>
            <p:ph type="title"/>
          </p:nvPr>
        </p:nvSpPr>
        <p:spPr>
          <a:xfrm>
            <a:off x="1701399" y="291519"/>
            <a:ext cx="6738730" cy="868016"/>
          </a:xfrm>
        </p:spPr>
        <p:txBody>
          <a:bodyPr>
            <a:normAutofit/>
          </a:bodyPr>
          <a:lstStyle/>
          <a:p>
            <a:r>
              <a:rPr lang="en-CA" sz="3600" b="1" dirty="0">
                <a:latin typeface="Times New Roman" panose="02020603050405020304" pitchFamily="18" charset="0"/>
                <a:cs typeface="Times New Roman" panose="02020603050405020304" pitchFamily="18" charset="0"/>
              </a:rPr>
              <a:t>Problem Statement and Goal</a:t>
            </a:r>
            <a:endParaRPr lang="en-US" altLang="en-US" sz="3600" b="1" dirty="0">
              <a:latin typeface="Times New Roman" panose="02020603050405020304" pitchFamily="18" charset="0"/>
              <a:cs typeface="Times New Roman" panose="02020603050405020304" pitchFamily="18" charset="0"/>
            </a:endParaRPr>
          </a:p>
        </p:txBody>
      </p:sp>
      <p:sp>
        <p:nvSpPr>
          <p:cNvPr id="364547" name="Rectangle 3">
            <a:extLst>
              <a:ext uri="{FF2B5EF4-FFF2-40B4-BE49-F238E27FC236}">
                <a16:creationId xmlns:a16="http://schemas.microsoft.com/office/drawing/2014/main" id="{CE32D18A-8B4F-4093-8430-4656A626C167}"/>
              </a:ext>
            </a:extLst>
          </p:cNvPr>
          <p:cNvSpPr>
            <a:spLocks noGrp="1" noChangeArrowheads="1"/>
          </p:cNvSpPr>
          <p:nvPr>
            <p:ph type="body" idx="1"/>
          </p:nvPr>
        </p:nvSpPr>
        <p:spPr>
          <a:xfrm>
            <a:off x="1802875" y="1449664"/>
            <a:ext cx="6738730" cy="4415872"/>
          </a:xfrm>
        </p:spPr>
        <p:txBody>
          <a:bodyPr>
            <a:noAutofit/>
          </a:bodyPr>
          <a:lstStyle/>
          <a:p>
            <a:pPr marL="0" indent="0" algn="just">
              <a:buNone/>
            </a:pPr>
            <a:r>
              <a:rPr lang="en-CA" sz="1800" dirty="0">
                <a:effectLst/>
                <a:latin typeface="Times New Roman" panose="02020603050405020304" pitchFamily="18" charset="0"/>
                <a:ea typeface="Arial" panose="020B0604020202020204" pitchFamily="34" charset="0"/>
                <a:cs typeface="Times New Roman" panose="02020603050405020304" pitchFamily="18" charset="0"/>
              </a:rPr>
              <a:t>The Portuguese bank wants to </a:t>
            </a:r>
            <a:r>
              <a:rPr lang="en-CA" sz="1800" dirty="0">
                <a:latin typeface="Times New Roman" panose="02020603050405020304" pitchFamily="18" charset="0"/>
                <a:ea typeface="Arial" panose="020B0604020202020204" pitchFamily="34" charset="0"/>
                <a:cs typeface="Times New Roman" panose="02020603050405020304" pitchFamily="18" charset="0"/>
              </a:rPr>
              <a:t>sell its term deposits to new and existing clients. Its running a campaign throughout the year to variety of people coming from different financial backgrounds, educational levels, job titles etc. The bank has accumulated the user data on which campaign was run and is now looking at the dataset to figure out </a:t>
            </a:r>
            <a:r>
              <a:rPr lang="en-CA" sz="1800" dirty="0">
                <a:effectLst/>
                <a:latin typeface="Times New Roman" panose="02020603050405020304" pitchFamily="18" charset="0"/>
                <a:ea typeface="Arial" panose="020B0604020202020204" pitchFamily="34" charset="0"/>
                <a:cs typeface="Times New Roman" panose="02020603050405020304" pitchFamily="18" charset="0"/>
              </a:rPr>
              <a:t>the likelihood of a customer getting subscribed to a term deposit and</a:t>
            </a:r>
            <a:r>
              <a:rPr lang="en-CA" sz="1800" dirty="0">
                <a:latin typeface="Times New Roman" panose="02020603050405020304" pitchFamily="18" charset="0"/>
                <a:ea typeface="Arial" panose="020B0604020202020204" pitchFamily="34" charset="0"/>
                <a:cs typeface="Times New Roman" panose="02020603050405020304" pitchFamily="18" charset="0"/>
              </a:rPr>
              <a:t> how campaign has worked so far in terms of </a:t>
            </a:r>
          </a:p>
          <a:p>
            <a:pPr lvl="1" algn="just"/>
            <a:r>
              <a:rPr lang="en-CA" sz="1800" dirty="0">
                <a:latin typeface="Times New Roman" panose="02020603050405020304" pitchFamily="18" charset="0"/>
                <a:ea typeface="Arial" panose="020B0604020202020204" pitchFamily="34" charset="0"/>
                <a:cs typeface="Times New Roman" panose="02020603050405020304" pitchFamily="18" charset="0"/>
              </a:rPr>
              <a:t>Total number of successful subscription</a:t>
            </a:r>
          </a:p>
          <a:p>
            <a:pPr lvl="1" algn="just"/>
            <a:r>
              <a:rPr lang="en-CA" sz="1800" dirty="0">
                <a:latin typeface="Times New Roman" panose="02020603050405020304" pitchFamily="18" charset="0"/>
                <a:ea typeface="Arial" panose="020B0604020202020204" pitchFamily="34" charset="0"/>
                <a:cs typeface="Times New Roman" panose="02020603050405020304" pitchFamily="18" charset="0"/>
              </a:rPr>
              <a:t>Marketing expense </a:t>
            </a:r>
          </a:p>
          <a:p>
            <a:pPr lvl="1" algn="just"/>
            <a:r>
              <a:rPr lang="en-CA" sz="1800" dirty="0">
                <a:latin typeface="Times New Roman" panose="02020603050405020304" pitchFamily="18" charset="0"/>
                <a:ea typeface="Arial" panose="020B0604020202020204" pitchFamily="34" charset="0"/>
                <a:cs typeface="Times New Roman" panose="02020603050405020304" pitchFamily="18" charset="0"/>
              </a:rPr>
              <a:t>High productivity </a:t>
            </a:r>
          </a:p>
          <a:p>
            <a:pPr lvl="1" algn="just"/>
            <a:r>
              <a:rPr lang="en-CA" sz="1800" dirty="0">
                <a:latin typeface="Times New Roman" panose="02020603050405020304" pitchFamily="18" charset="0"/>
                <a:ea typeface="Arial" panose="020B0604020202020204" pitchFamily="34" charset="0"/>
                <a:cs typeface="Times New Roman" panose="02020603050405020304" pitchFamily="18" charset="0"/>
              </a:rPr>
              <a:t>Time efficiency</a:t>
            </a:r>
          </a:p>
          <a:p>
            <a:pPr lvl="1" algn="just"/>
            <a:r>
              <a:rPr lang="en-CA" sz="1800" dirty="0">
                <a:latin typeface="Times New Roman" panose="02020603050405020304" pitchFamily="18" charset="0"/>
                <a:ea typeface="Arial" panose="020B0604020202020204" pitchFamily="34" charset="0"/>
                <a:cs typeface="Times New Roman" panose="02020603050405020304" pitchFamily="18" charset="0"/>
              </a:rPr>
              <a:t>ROI</a:t>
            </a:r>
          </a:p>
          <a:p>
            <a:pPr algn="just"/>
            <a:endParaRPr lang="en-CA" sz="1800" dirty="0">
              <a:latin typeface="Times New Roman" panose="02020603050405020304" pitchFamily="18" charset="0"/>
              <a:ea typeface="Arial" panose="020B0604020202020204" pitchFamily="34" charset="0"/>
              <a:cs typeface="Times New Roman" panose="02020603050405020304" pitchFamily="18" charset="0"/>
            </a:endParaRPr>
          </a:p>
          <a:p>
            <a:pPr algn="just"/>
            <a:endParaRPr lang="en-US" altLang="en-US" sz="1800" dirty="0">
              <a:latin typeface="HelveticaNeueLT Pro 33 ThEx" pitchFamily="34" charset="0"/>
            </a:endParaRPr>
          </a:p>
        </p:txBody>
      </p:sp>
      <p:pic>
        <p:nvPicPr>
          <p:cNvPr id="4" name="Picture 3" descr="A picture containing text, person, child, green&#10;&#10;Description automatically generated">
            <a:extLst>
              <a:ext uri="{FF2B5EF4-FFF2-40B4-BE49-F238E27FC236}">
                <a16:creationId xmlns:a16="http://schemas.microsoft.com/office/drawing/2014/main" id="{FE57432E-22B7-42D2-8C97-894D7104D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093" y="4529797"/>
            <a:ext cx="3305908" cy="232820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CF94D7-BE7A-476D-8F0A-CFA15081F209}"/>
              </a:ext>
            </a:extLst>
          </p:cNvPr>
          <p:cNvSpPr>
            <a:spLocks noGrp="1"/>
          </p:cNvSpPr>
          <p:nvPr>
            <p:ph type="title"/>
          </p:nvPr>
        </p:nvSpPr>
        <p:spPr>
          <a:xfrm>
            <a:off x="644237" y="3013238"/>
            <a:ext cx="8230672" cy="1517735"/>
          </a:xfrm>
        </p:spPr>
        <p:txBody>
          <a:bodyPr>
            <a:normAutofit fontScale="90000"/>
          </a:bodyPr>
          <a:lstStyle/>
          <a:p>
            <a:r>
              <a:rPr lang="en-CA" sz="1800" dirty="0"/>
              <a:t>For question / concern or need further clarification, kindly contact anyone from team.</a:t>
            </a:r>
            <a:br>
              <a:rPr lang="en-CA" sz="1800" dirty="0"/>
            </a:br>
            <a:br>
              <a:rPr lang="en-CA" sz="1800" dirty="0"/>
            </a:br>
            <a:r>
              <a:rPr lang="sv-SE" sz="1350" b="1" dirty="0">
                <a:solidFill>
                  <a:schemeClr val="tx2"/>
                </a:solidFill>
              </a:rPr>
              <a:t>Hassan Gulrez</a:t>
            </a:r>
            <a:r>
              <a:rPr lang="sv-SE" sz="1350" dirty="0"/>
              <a:t>:  </a:t>
            </a:r>
            <a:r>
              <a:rPr lang="sv-SE" sz="1350" b="1" dirty="0">
                <a:solidFill>
                  <a:srgbClr val="FF0000"/>
                </a:solidFill>
                <a:hlinkClick r:id="rId2">
                  <a:extLst>
                    <a:ext uri="{A12FA001-AC4F-418D-AE19-62706E023703}">
                      <ahyp:hlinkClr xmlns:ahyp="http://schemas.microsoft.com/office/drawing/2018/hyperlinkcolor" val="tx"/>
                    </a:ext>
                  </a:extLst>
                </a:hlinkClick>
              </a:rPr>
              <a:t>gulrezh@sheridan.desire2learn.com</a:t>
            </a:r>
            <a:br>
              <a:rPr lang="sv-SE" sz="1350" dirty="0"/>
            </a:br>
            <a:br>
              <a:rPr lang="sv-SE" sz="1350" dirty="0"/>
            </a:br>
            <a:r>
              <a:rPr lang="sv-SE" sz="1350" b="1" dirty="0">
                <a:solidFill>
                  <a:schemeClr val="tx2"/>
                </a:solidFill>
              </a:rPr>
              <a:t>Muhammad Samad Hassan</a:t>
            </a:r>
            <a:r>
              <a:rPr lang="sv-SE" sz="1350" dirty="0"/>
              <a:t>: </a:t>
            </a:r>
            <a:r>
              <a:rPr lang="sv-SE" sz="1350" b="1" dirty="0">
                <a:solidFill>
                  <a:srgbClr val="FF0000"/>
                </a:solidFill>
                <a:hlinkClick r:id="rId3">
                  <a:extLst>
                    <a:ext uri="{A12FA001-AC4F-418D-AE19-62706E023703}">
                      <ahyp:hlinkClr xmlns:ahyp="http://schemas.microsoft.com/office/drawing/2018/hyperlinkcolor" val="tx"/>
                    </a:ext>
                  </a:extLst>
                </a:hlinkClick>
              </a:rPr>
              <a:t>hassan29@sheridan.desire2learn.com</a:t>
            </a:r>
            <a:br>
              <a:rPr lang="sv-SE" sz="1350" dirty="0"/>
            </a:br>
            <a:br>
              <a:rPr lang="sv-SE" sz="1350" dirty="0"/>
            </a:br>
            <a:r>
              <a:rPr lang="sv-SE" sz="1350" b="1" dirty="0">
                <a:solidFill>
                  <a:schemeClr val="tx2"/>
                </a:solidFill>
              </a:rPr>
              <a:t>Pratik Parikh </a:t>
            </a:r>
            <a:r>
              <a:rPr lang="sv-SE" sz="1350" dirty="0"/>
              <a:t>: </a:t>
            </a:r>
            <a:r>
              <a:rPr lang="sv-SE" sz="1350" b="1" dirty="0">
                <a:solidFill>
                  <a:srgbClr val="FF0000"/>
                </a:solidFill>
                <a:hlinkClick r:id="rId4">
                  <a:extLst>
                    <a:ext uri="{A12FA001-AC4F-418D-AE19-62706E023703}">
                      <ahyp:hlinkClr xmlns:ahyp="http://schemas.microsoft.com/office/drawing/2018/hyperlinkcolor" val="tx"/>
                    </a:ext>
                  </a:extLst>
                </a:hlinkClick>
              </a:rPr>
              <a:t>pariprat@sheridan.desire2learn.com</a:t>
            </a:r>
            <a:br>
              <a:rPr lang="sv-SE" sz="1350" dirty="0"/>
            </a:br>
            <a:br>
              <a:rPr lang="sv-SE" sz="1350" dirty="0"/>
            </a:br>
            <a:r>
              <a:rPr lang="sv-SE" sz="1350" b="1" dirty="0">
                <a:solidFill>
                  <a:schemeClr val="tx2"/>
                </a:solidFill>
              </a:rPr>
              <a:t>Muhammad Nadeem </a:t>
            </a:r>
            <a:r>
              <a:rPr lang="sv-SE" sz="1350" dirty="0"/>
              <a:t>: </a:t>
            </a:r>
            <a:r>
              <a:rPr lang="sv-SE" sz="1350" b="1" dirty="0">
                <a:solidFill>
                  <a:srgbClr val="FF0000"/>
                </a:solidFill>
                <a:hlinkClick r:id="rId5">
                  <a:extLst>
                    <a:ext uri="{A12FA001-AC4F-418D-AE19-62706E023703}">
                      <ahyp:hlinkClr xmlns:ahyp="http://schemas.microsoft.com/office/drawing/2018/hyperlinkcolor" val="tx"/>
                    </a:ext>
                  </a:extLst>
                </a:hlinkClick>
              </a:rPr>
              <a:t>nadeem2@sheridan.desire2learn.com</a:t>
            </a:r>
            <a:br>
              <a:rPr lang="sv-SE" sz="1350" dirty="0"/>
            </a:br>
            <a:br>
              <a:rPr lang="en-CA" sz="1350" dirty="0"/>
            </a:br>
            <a:endParaRPr lang="en-CA" sz="1350" dirty="0"/>
          </a:p>
        </p:txBody>
      </p:sp>
      <p:sp>
        <p:nvSpPr>
          <p:cNvPr id="5" name="Content Placeholder 4">
            <a:extLst>
              <a:ext uri="{FF2B5EF4-FFF2-40B4-BE49-F238E27FC236}">
                <a16:creationId xmlns:a16="http://schemas.microsoft.com/office/drawing/2014/main" id="{CDB3B823-ACB7-4C23-B8C7-5B49B11DE933}"/>
              </a:ext>
            </a:extLst>
          </p:cNvPr>
          <p:cNvSpPr>
            <a:spLocks noGrp="1"/>
          </p:cNvSpPr>
          <p:nvPr>
            <p:ph idx="1"/>
          </p:nvPr>
        </p:nvSpPr>
        <p:spPr>
          <a:xfrm>
            <a:off x="177594" y="1339892"/>
            <a:ext cx="8167378" cy="789331"/>
          </a:xfrm>
        </p:spPr>
        <p:txBody>
          <a:bodyPr>
            <a:normAutofit fontScale="25000" lnSpcReduction="20000"/>
          </a:bodyPr>
          <a:lstStyle/>
          <a:p>
            <a:pPr marL="0" indent="0">
              <a:buNone/>
            </a:pPr>
            <a:endParaRPr lang="en-CA" dirty="0"/>
          </a:p>
          <a:p>
            <a:pPr marL="0" indent="0">
              <a:buNone/>
            </a:pPr>
            <a:endParaRPr lang="en-CA" dirty="0"/>
          </a:p>
          <a:p>
            <a:pPr marL="0" indent="0">
              <a:buNone/>
            </a:pPr>
            <a:endParaRPr lang="en-CA" dirty="0"/>
          </a:p>
          <a:p>
            <a:pPr marL="0" indent="0">
              <a:buNone/>
            </a:pPr>
            <a:r>
              <a:rPr lang="en-CA" sz="9600" dirty="0"/>
              <a:t>                                                     </a:t>
            </a:r>
            <a:r>
              <a:rPr lang="en-CA" sz="16000" b="1" dirty="0">
                <a:latin typeface="Times New Roman" panose="02020603050405020304" pitchFamily="18" charset="0"/>
                <a:cs typeface="Times New Roman" panose="02020603050405020304" pitchFamily="18" charset="0"/>
              </a:rPr>
              <a:t>Thank</a:t>
            </a:r>
            <a:r>
              <a:rPr lang="en-CA" sz="16000" b="1" dirty="0">
                <a:solidFill>
                  <a:schemeClr val="bg2">
                    <a:lumMod val="50000"/>
                  </a:schemeClr>
                </a:solidFill>
              </a:rPr>
              <a:t> </a:t>
            </a:r>
            <a:r>
              <a:rPr lang="en-CA" sz="16000" b="1" dirty="0">
                <a:latin typeface="Times New Roman" panose="02020603050405020304" pitchFamily="18" charset="0"/>
                <a:cs typeface="Times New Roman" panose="02020603050405020304" pitchFamily="18" charset="0"/>
              </a:rPr>
              <a:t>you!</a:t>
            </a:r>
            <a:endParaRPr lang="en-CA" sz="12800" b="1" dirty="0">
              <a:solidFill>
                <a:schemeClr val="bg2">
                  <a:lumMod val="50000"/>
                </a:schemeClr>
              </a:solidFill>
            </a:endParaRPr>
          </a:p>
        </p:txBody>
      </p:sp>
      <p:pic>
        <p:nvPicPr>
          <p:cNvPr id="6" name="Picture 5" descr="Sentiment analysis and the moon landing | by Peter Vesterberg | Towards Data  Science">
            <a:extLst>
              <a:ext uri="{FF2B5EF4-FFF2-40B4-BE49-F238E27FC236}">
                <a16:creationId xmlns:a16="http://schemas.microsoft.com/office/drawing/2014/main" id="{0AF6D125-6729-4199-AF98-0995AA28D8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4024" y="5022167"/>
            <a:ext cx="3319976" cy="1835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094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099C-152F-4BDA-9495-FD0FC59F8CA3}"/>
              </a:ext>
            </a:extLst>
          </p:cNvPr>
          <p:cNvSpPr>
            <a:spLocks noGrp="1"/>
          </p:cNvSpPr>
          <p:nvPr>
            <p:ph type="title"/>
          </p:nvPr>
        </p:nvSpPr>
        <p:spPr>
          <a:xfrm>
            <a:off x="2008299" y="255043"/>
            <a:ext cx="5922498" cy="1122217"/>
          </a:xfrm>
        </p:spPr>
        <p:txBody>
          <a:bodyPr>
            <a:normAutofit/>
          </a:bodyPr>
          <a:lstStyle/>
          <a:p>
            <a:r>
              <a:rPr lang="en-CA" sz="3000" b="1" dirty="0">
                <a:latin typeface="Times New Roman" panose="02020603050405020304" pitchFamily="18" charset="0"/>
                <a:cs typeface="Times New Roman" panose="02020603050405020304" pitchFamily="18" charset="0"/>
              </a:rPr>
              <a:t>Business Objective</a:t>
            </a:r>
          </a:p>
        </p:txBody>
      </p:sp>
      <p:sp>
        <p:nvSpPr>
          <p:cNvPr id="3" name="Content Placeholder 2">
            <a:extLst>
              <a:ext uri="{FF2B5EF4-FFF2-40B4-BE49-F238E27FC236}">
                <a16:creationId xmlns:a16="http://schemas.microsoft.com/office/drawing/2014/main" id="{032FEE52-DE4C-490F-BBE5-AAE9B7704168}"/>
              </a:ext>
            </a:extLst>
          </p:cNvPr>
          <p:cNvSpPr>
            <a:spLocks noGrp="1"/>
          </p:cNvSpPr>
          <p:nvPr>
            <p:ph idx="1"/>
          </p:nvPr>
        </p:nvSpPr>
        <p:spPr>
          <a:xfrm>
            <a:off x="1117214" y="1474725"/>
            <a:ext cx="7704667" cy="3332816"/>
          </a:xfrm>
        </p:spPr>
        <p:txBody>
          <a:bodyPr>
            <a:normAutofit fontScale="92500" lnSpcReduction="10000"/>
          </a:bodyPr>
          <a:lstStyle/>
          <a:p>
            <a:pPr marL="0" indent="0">
              <a:buNone/>
            </a:pPr>
            <a:r>
              <a:rPr lang="en-CA" dirty="0">
                <a:latin typeface="Times New Roman" panose="02020603050405020304" pitchFamily="18" charset="0"/>
                <a:cs typeface="Times New Roman" panose="02020603050405020304" pitchFamily="18" charset="0"/>
              </a:rPr>
              <a:t>Business Objectives include the following</a:t>
            </a:r>
          </a:p>
          <a:p>
            <a:pPr marL="457200" indent="-457200">
              <a:buFont typeface="+mj-lt"/>
              <a:buAutoNum type="arabicPeriod"/>
            </a:pPr>
            <a:r>
              <a:rPr lang="en-CA" sz="2400" dirty="0">
                <a:latin typeface="Times New Roman" panose="02020603050405020304" pitchFamily="18" charset="0"/>
                <a:cs typeface="Times New Roman" panose="02020603050405020304" pitchFamily="18" charset="0"/>
              </a:rPr>
              <a:t>Determine what are the </a:t>
            </a:r>
            <a:r>
              <a:rPr lang="en-CA" b="1" dirty="0">
                <a:solidFill>
                  <a:schemeClr val="accent4"/>
                </a:solidFill>
                <a:latin typeface="Times New Roman" panose="02020603050405020304" pitchFamily="18" charset="0"/>
                <a:cs typeface="Times New Roman" panose="02020603050405020304" pitchFamily="18" charset="0"/>
              </a:rPr>
              <a:t>important factors</a:t>
            </a:r>
            <a:r>
              <a:rPr lang="en-CA" sz="2400" b="1" dirty="0">
                <a:solidFill>
                  <a:schemeClr val="accent4"/>
                </a:solidFill>
                <a:latin typeface="Times New Roman" panose="02020603050405020304" pitchFamily="18" charset="0"/>
                <a:cs typeface="Times New Roman" panose="02020603050405020304" pitchFamily="18" charset="0"/>
              </a:rPr>
              <a:t> </a:t>
            </a:r>
            <a:r>
              <a:rPr lang="en-CA" dirty="0">
                <a:latin typeface="Times New Roman" panose="02020603050405020304" pitchFamily="18" charset="0"/>
                <a:cs typeface="Times New Roman" panose="02020603050405020304" pitchFamily="18" charset="0"/>
              </a:rPr>
              <a:t>that </a:t>
            </a:r>
            <a:r>
              <a:rPr lang="en-CA" sz="2400" dirty="0">
                <a:latin typeface="Times New Roman" panose="02020603050405020304" pitchFamily="18" charset="0"/>
                <a:cs typeface="Times New Roman" panose="02020603050405020304" pitchFamily="18" charset="0"/>
              </a:rPr>
              <a:t>contribute to the success of the marketing campaign.</a:t>
            </a:r>
          </a:p>
          <a:p>
            <a:pPr marL="457200" indent="-457200">
              <a:buFont typeface="+mj-lt"/>
              <a:buAutoNum type="arabicPeriod"/>
            </a:pPr>
            <a:r>
              <a:rPr lang="en-CA" sz="2400" dirty="0">
                <a:latin typeface="Times New Roman" panose="02020603050405020304" pitchFamily="18" charset="0"/>
                <a:cs typeface="Times New Roman" panose="02020603050405020304" pitchFamily="18" charset="0"/>
              </a:rPr>
              <a:t>Deep dive in the dataset and take out </a:t>
            </a:r>
            <a:r>
              <a:rPr lang="en-CA" b="1" dirty="0">
                <a:solidFill>
                  <a:schemeClr val="accent4"/>
                </a:solidFill>
                <a:latin typeface="Times New Roman" panose="02020603050405020304" pitchFamily="18" charset="0"/>
                <a:cs typeface="Times New Roman" panose="02020603050405020304" pitchFamily="18" charset="0"/>
              </a:rPr>
              <a:t>additional features </a:t>
            </a:r>
            <a:r>
              <a:rPr lang="en-CA" dirty="0">
                <a:latin typeface="Times New Roman" panose="02020603050405020304" pitchFamily="18" charset="0"/>
                <a:cs typeface="Times New Roman" panose="02020603050405020304" pitchFamily="18" charset="0"/>
              </a:rPr>
              <a:t>to find how they impact the term deposit subscription </a:t>
            </a:r>
          </a:p>
          <a:p>
            <a:pPr marL="457200" indent="-457200">
              <a:buFont typeface="+mj-lt"/>
              <a:buAutoNum type="arabicPeriod"/>
            </a:pPr>
            <a:r>
              <a:rPr lang="en-CA" dirty="0">
                <a:latin typeface="Times New Roman" panose="02020603050405020304" pitchFamily="18" charset="0"/>
                <a:cs typeface="Times New Roman" panose="02020603050405020304" pitchFamily="18" charset="0"/>
              </a:rPr>
              <a:t>B</a:t>
            </a:r>
            <a:r>
              <a:rPr lang="en-CA" sz="2400" dirty="0">
                <a:latin typeface="Times New Roman" panose="02020603050405020304" pitchFamily="18" charset="0"/>
                <a:cs typeface="Times New Roman" panose="02020603050405020304" pitchFamily="18" charset="0"/>
              </a:rPr>
              <a:t>uild a </a:t>
            </a:r>
            <a:r>
              <a:rPr lang="en-CA" sz="2400" b="1" dirty="0">
                <a:solidFill>
                  <a:schemeClr val="accent4"/>
                </a:solidFill>
                <a:latin typeface="Times New Roman" panose="02020603050405020304" pitchFamily="18" charset="0"/>
                <a:cs typeface="Times New Roman" panose="02020603050405020304" pitchFamily="18" charset="0"/>
              </a:rPr>
              <a:t>model to predict </a:t>
            </a:r>
            <a:r>
              <a:rPr lang="en-CA" sz="2400" dirty="0">
                <a:latin typeface="Times New Roman" panose="02020603050405020304" pitchFamily="18" charset="0"/>
                <a:cs typeface="Times New Roman" panose="02020603050405020304" pitchFamily="18" charset="0"/>
              </a:rPr>
              <a:t>the outcome of future campaigns.</a:t>
            </a:r>
          </a:p>
          <a:p>
            <a:pPr marL="457200" indent="-457200">
              <a:buFont typeface="+mj-lt"/>
              <a:buAutoNum type="arabicPeriod"/>
            </a:pPr>
            <a:r>
              <a:rPr lang="en-CA" dirty="0">
                <a:latin typeface="Times New Roman" panose="02020603050405020304" pitchFamily="18" charset="0"/>
                <a:cs typeface="Times New Roman" panose="02020603050405020304" pitchFamily="18" charset="0"/>
              </a:rPr>
              <a:t>Identify </a:t>
            </a:r>
            <a:r>
              <a:rPr lang="en-CA" b="1" dirty="0">
                <a:solidFill>
                  <a:schemeClr val="accent4"/>
                </a:solidFill>
                <a:latin typeface="Times New Roman" panose="02020603050405020304" pitchFamily="18" charset="0"/>
                <a:cs typeface="Times New Roman" panose="02020603050405020304" pitchFamily="18" charset="0"/>
              </a:rPr>
              <a:t>target customers </a:t>
            </a:r>
            <a:r>
              <a:rPr lang="en-CA" dirty="0">
                <a:latin typeface="Times New Roman" panose="02020603050405020304" pitchFamily="18" charset="0"/>
                <a:cs typeface="Times New Roman" panose="02020603050405020304" pitchFamily="18" charset="0"/>
              </a:rPr>
              <a:t>who are most likely to subscribe to a term deposit.</a:t>
            </a:r>
          </a:p>
        </p:txBody>
      </p:sp>
    </p:spTree>
    <p:extLst>
      <p:ext uri="{BB962C8B-B14F-4D97-AF65-F5344CB8AC3E}">
        <p14:creationId xmlns:p14="http://schemas.microsoft.com/office/powerpoint/2010/main" val="372907882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32B45-20CC-41F0-9996-9DBD70350F40}"/>
              </a:ext>
            </a:extLst>
          </p:cNvPr>
          <p:cNvSpPr>
            <a:spLocks noGrp="1"/>
          </p:cNvSpPr>
          <p:nvPr>
            <p:ph type="title"/>
          </p:nvPr>
        </p:nvSpPr>
        <p:spPr>
          <a:xfrm>
            <a:off x="1497062" y="203199"/>
            <a:ext cx="6691744" cy="429848"/>
          </a:xfrm>
        </p:spPr>
        <p:txBody>
          <a:bodyPr>
            <a:noAutofit/>
          </a:bodyPr>
          <a:lstStyle/>
          <a:p>
            <a:r>
              <a:rPr lang="en-US" sz="3600" b="1" dirty="0">
                <a:latin typeface="Times New Roman" panose="02020603050405020304" pitchFamily="18" charset="0"/>
                <a:cs typeface="Times New Roman" panose="02020603050405020304" pitchFamily="18" charset="0"/>
              </a:rPr>
              <a:t>D</a:t>
            </a:r>
            <a:r>
              <a:rPr lang="en-CA" sz="3600" b="1" dirty="0" err="1">
                <a:latin typeface="Times New Roman" panose="02020603050405020304" pitchFamily="18" charset="0"/>
                <a:cs typeface="Times New Roman" panose="02020603050405020304" pitchFamily="18" charset="0"/>
              </a:rPr>
              <a:t>ataset</a:t>
            </a:r>
            <a:r>
              <a:rPr lang="en-CA" sz="3600" b="1" dirty="0">
                <a:latin typeface="Times New Roman" panose="02020603050405020304" pitchFamily="18" charset="0"/>
                <a:cs typeface="Times New Roman" panose="02020603050405020304" pitchFamily="18" charset="0"/>
              </a:rPr>
              <a:t> Features Understanding </a:t>
            </a:r>
          </a:p>
        </p:txBody>
      </p:sp>
      <p:graphicFrame>
        <p:nvGraphicFramePr>
          <p:cNvPr id="9" name="Content Placeholder 8">
            <a:extLst>
              <a:ext uri="{FF2B5EF4-FFF2-40B4-BE49-F238E27FC236}">
                <a16:creationId xmlns:a16="http://schemas.microsoft.com/office/drawing/2014/main" id="{510D8327-20F6-45CF-8433-195F52139C67}"/>
              </a:ext>
            </a:extLst>
          </p:cNvPr>
          <p:cNvGraphicFramePr>
            <a:graphicFrameLocks noGrp="1"/>
          </p:cNvGraphicFramePr>
          <p:nvPr>
            <p:ph idx="1"/>
            <p:extLst>
              <p:ext uri="{D42A27DB-BD31-4B8C-83A1-F6EECF244321}">
                <p14:modId xmlns:p14="http://schemas.microsoft.com/office/powerpoint/2010/main" val="3487631674"/>
              </p:ext>
            </p:extLst>
          </p:nvPr>
        </p:nvGraphicFramePr>
        <p:xfrm>
          <a:off x="1497062" y="789774"/>
          <a:ext cx="7480496" cy="45278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C1A5B6C9-698C-4D2E-843D-578E1A59B0D9}"/>
              </a:ext>
            </a:extLst>
          </p:cNvPr>
          <p:cNvSpPr txBox="1"/>
          <p:nvPr/>
        </p:nvSpPr>
        <p:spPr>
          <a:xfrm>
            <a:off x="2052765" y="5644723"/>
            <a:ext cx="6706772" cy="1200329"/>
          </a:xfrm>
          <a:prstGeom prst="rect">
            <a:avLst/>
          </a:prstGeom>
          <a:noFill/>
        </p:spPr>
        <p:txBody>
          <a:bodyPr wrap="square" rtlCol="0">
            <a:spAutoFit/>
          </a:bodyPr>
          <a:lstStyle/>
          <a:p>
            <a:pPr marL="285750" lvl="0" indent="-285750">
              <a:buClr>
                <a:srgbClr val="404040"/>
              </a:buClr>
              <a:buFont typeface="Arial" panose="020B0604020202020204" pitchFamily="34" charset="0"/>
              <a:buChar char="•"/>
            </a:pPr>
            <a:r>
              <a:rPr lang="en-CA" dirty="0">
                <a:solidFill>
                  <a:srgbClr val="404040"/>
                </a:solidFill>
                <a:latin typeface="Times New Roman" panose="02020603050405020304" pitchFamily="18" charset="0"/>
                <a:cs typeface="Times New Roman" panose="02020603050405020304" pitchFamily="18" charset="0"/>
              </a:rPr>
              <a:t>T</a:t>
            </a:r>
            <a:r>
              <a:rPr lang="en-CA" sz="1800" dirty="0">
                <a:solidFill>
                  <a:srgbClr val="404040"/>
                </a:solidFill>
                <a:latin typeface="Times New Roman" panose="02020603050405020304" pitchFamily="18" charset="0"/>
                <a:cs typeface="Times New Roman" panose="02020603050405020304" pitchFamily="18" charset="0"/>
              </a:rPr>
              <a:t>he data set can be classified into 3 different categories.</a:t>
            </a:r>
          </a:p>
          <a:p>
            <a:pPr marL="285750" lvl="0" indent="-285750">
              <a:buClr>
                <a:srgbClr val="404040"/>
              </a:buClr>
              <a:buFont typeface="Arial" panose="020B0604020202020204" pitchFamily="34" charset="0"/>
              <a:buChar char="•"/>
            </a:pPr>
            <a:r>
              <a:rPr lang="en-CA" dirty="0">
                <a:solidFill>
                  <a:srgbClr val="404040"/>
                </a:solidFill>
                <a:latin typeface="Times New Roman" panose="02020603050405020304" pitchFamily="18" charset="0"/>
                <a:cs typeface="Times New Roman" panose="02020603050405020304" pitchFamily="18" charset="0"/>
              </a:rPr>
              <a:t>Bank Marketing source data can be accessed on: https://archive.ics.uci.edu/ml/datasets/bank+marketing</a:t>
            </a:r>
          </a:p>
          <a:p>
            <a:endParaRPr lang="en-CA" dirty="0"/>
          </a:p>
        </p:txBody>
      </p:sp>
    </p:spTree>
    <p:extLst>
      <p:ext uri="{BB962C8B-B14F-4D97-AF65-F5344CB8AC3E}">
        <p14:creationId xmlns:p14="http://schemas.microsoft.com/office/powerpoint/2010/main" val="1007242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F15343-BD1C-41D8-A2C8-B93C3BADA808}"/>
              </a:ext>
            </a:extLst>
          </p:cNvPr>
          <p:cNvSpPr>
            <a:spLocks noGrp="1"/>
          </p:cNvSpPr>
          <p:nvPr>
            <p:ph idx="1"/>
          </p:nvPr>
        </p:nvSpPr>
        <p:spPr>
          <a:xfrm>
            <a:off x="1564260" y="1077517"/>
            <a:ext cx="7419109" cy="5780483"/>
          </a:xfrm>
        </p:spPr>
        <p:txBody>
          <a:bodyPr>
            <a:normAutofit/>
          </a:bodyPr>
          <a:lstStyle/>
          <a:p>
            <a:pPr lvl="0">
              <a:buClr>
                <a:srgbClr val="404040"/>
              </a:buClr>
              <a:buFont typeface="Wingdings" panose="05000000000000000000" pitchFamily="2" charset="2"/>
              <a:buChar char="v"/>
            </a:pPr>
            <a:endParaRPr lang="en-CA" sz="1600" dirty="0">
              <a:solidFill>
                <a:srgbClr val="404040"/>
              </a:solidFill>
              <a:latin typeface="Times New Roman" panose="02020603050405020304" pitchFamily="18" charset="0"/>
              <a:cs typeface="Times New Roman" panose="02020603050405020304" pitchFamily="18" charset="0"/>
            </a:endParaRPr>
          </a:p>
          <a:p>
            <a:pPr marL="0" lvl="0" indent="0">
              <a:buClr>
                <a:srgbClr val="404040"/>
              </a:buClr>
              <a:buNone/>
            </a:pPr>
            <a:endParaRPr lang="en-US" sz="1600" dirty="0">
              <a:solidFill>
                <a:srgbClr val="404040"/>
              </a:solidFill>
              <a:latin typeface="Times New Roman" panose="02020603050405020304" pitchFamily="18" charset="0"/>
              <a:cs typeface="Times New Roman" panose="02020603050405020304" pitchFamily="18" charset="0"/>
            </a:endParaRPr>
          </a:p>
          <a:p>
            <a:pPr lvl="0">
              <a:buClr>
                <a:srgbClr val="404040"/>
              </a:buClr>
              <a:buFont typeface="Wingdings" panose="05000000000000000000" pitchFamily="2" charset="2"/>
              <a:buChar char="v"/>
            </a:pPr>
            <a:endParaRPr lang="en-US" sz="1600" dirty="0">
              <a:solidFill>
                <a:srgbClr val="404040"/>
              </a:solidFill>
              <a:latin typeface="Times New Roman" panose="02020603050405020304" pitchFamily="18" charset="0"/>
              <a:cs typeface="Times New Roman" panose="02020603050405020304" pitchFamily="18" charset="0"/>
            </a:endParaRPr>
          </a:p>
          <a:p>
            <a:pPr lvl="0">
              <a:buClr>
                <a:srgbClr val="404040"/>
              </a:buClr>
              <a:buFont typeface="Wingdings" panose="05000000000000000000" pitchFamily="2" charset="2"/>
              <a:buChar char="v"/>
            </a:pPr>
            <a:endParaRPr lang="en-CA" sz="1600" dirty="0">
              <a:latin typeface="Times New Roman" panose="02020603050405020304" pitchFamily="18" charset="0"/>
              <a:cs typeface="Times New Roman" panose="02020603050405020304" pitchFamily="18" charset="0"/>
            </a:endParaRPr>
          </a:p>
          <a:p>
            <a:endParaRPr lang="en-CA" sz="9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4127D8A-342C-4FBC-B128-5A9E44CB6811}"/>
              </a:ext>
            </a:extLst>
          </p:cNvPr>
          <p:cNvSpPr txBox="1"/>
          <p:nvPr/>
        </p:nvSpPr>
        <p:spPr>
          <a:xfrm>
            <a:off x="1985529" y="62345"/>
            <a:ext cx="5870864" cy="984885"/>
          </a:xfrm>
          <a:prstGeom prst="rect">
            <a:avLst/>
          </a:prstGeom>
          <a:noFill/>
        </p:spPr>
        <p:txBody>
          <a:bodyPr wrap="square" rtlCol="0">
            <a:spAutoFit/>
          </a:bodyPr>
          <a:lstStyle/>
          <a:p>
            <a:pPr algn="ctr"/>
            <a:r>
              <a:rPr lang="en-CA" sz="4000" b="1" dirty="0">
                <a:solidFill>
                  <a:srgbClr val="404040"/>
                </a:solidFill>
                <a:latin typeface="Times New Roman" panose="02020603050405020304" pitchFamily="18" charset="0"/>
                <a:cs typeface="Times New Roman" panose="02020603050405020304" pitchFamily="18" charset="0"/>
              </a:rPr>
              <a:t>Data Science Approach </a:t>
            </a:r>
          </a:p>
          <a:p>
            <a:endParaRPr lang="en-CA" dirty="0"/>
          </a:p>
        </p:txBody>
      </p:sp>
      <p:graphicFrame>
        <p:nvGraphicFramePr>
          <p:cNvPr id="4" name="Diagram 3">
            <a:extLst>
              <a:ext uri="{FF2B5EF4-FFF2-40B4-BE49-F238E27FC236}">
                <a16:creationId xmlns:a16="http://schemas.microsoft.com/office/drawing/2014/main" id="{E5EFFB4A-64F8-4105-84D1-CC7E05C206F6}"/>
              </a:ext>
            </a:extLst>
          </p:cNvPr>
          <p:cNvGraphicFramePr/>
          <p:nvPr>
            <p:extLst>
              <p:ext uri="{D42A27DB-BD31-4B8C-83A1-F6EECF244321}">
                <p14:modId xmlns:p14="http://schemas.microsoft.com/office/powerpoint/2010/main" val="515074943"/>
              </p:ext>
            </p:extLst>
          </p:nvPr>
        </p:nvGraphicFramePr>
        <p:xfrm>
          <a:off x="1287607" y="682663"/>
          <a:ext cx="7419109" cy="5780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4922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79F68-43C3-47C7-B5B5-8AC365962301}"/>
              </a:ext>
            </a:extLst>
          </p:cNvPr>
          <p:cNvSpPr>
            <a:spLocks noGrp="1"/>
          </p:cNvSpPr>
          <p:nvPr>
            <p:ph type="title"/>
          </p:nvPr>
        </p:nvSpPr>
        <p:spPr>
          <a:xfrm>
            <a:off x="1170654" y="1716898"/>
            <a:ext cx="7568419" cy="942536"/>
          </a:xfrm>
        </p:spPr>
        <p:txBody>
          <a:bodyPr>
            <a:noAutofit/>
          </a:bodyPr>
          <a:lstStyle/>
          <a:p>
            <a:pPr lvl="0">
              <a:buClr>
                <a:srgbClr val="404040"/>
              </a:buClr>
            </a:pPr>
            <a:r>
              <a:rPr lang="en-CA" sz="4000" dirty="0">
                <a:latin typeface="Times New Roman" panose="02020603050405020304" pitchFamily="18" charset="0"/>
                <a:cs typeface="Times New Roman" panose="02020603050405020304" pitchFamily="18" charset="0"/>
              </a:rPr>
              <a:t> </a:t>
            </a:r>
            <a:r>
              <a:rPr lang="en-CA" sz="4000" b="1" dirty="0">
                <a:latin typeface="Times New Roman" panose="02020603050405020304" pitchFamily="18" charset="0"/>
                <a:cs typeface="Times New Roman" panose="02020603050405020304" pitchFamily="18" charset="0"/>
              </a:rPr>
              <a:t>EDA- Exploratory Data Analysis</a:t>
            </a:r>
            <a:endParaRPr lang="en-CA" sz="4000" b="1" dirty="0"/>
          </a:p>
        </p:txBody>
      </p:sp>
      <p:pic>
        <p:nvPicPr>
          <p:cNvPr id="3074" name="Picture 2" descr="Without theory, data science is just about cat memes | by Benjamin Ting |  Towards Data Science">
            <a:extLst>
              <a:ext uri="{FF2B5EF4-FFF2-40B4-BE49-F238E27FC236}">
                <a16:creationId xmlns:a16="http://schemas.microsoft.com/office/drawing/2014/main" id="{9B0BD8B1-BDFE-43AD-ABCE-BC40972311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0296" y="4698610"/>
            <a:ext cx="3263704" cy="218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784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C1D63-6C66-4C1B-A216-5D91674E76E2}"/>
              </a:ext>
            </a:extLst>
          </p:cNvPr>
          <p:cNvSpPr>
            <a:spLocks noGrp="1"/>
          </p:cNvSpPr>
          <p:nvPr>
            <p:ph type="title"/>
          </p:nvPr>
        </p:nvSpPr>
        <p:spPr>
          <a:xfrm>
            <a:off x="1236519" y="477424"/>
            <a:ext cx="7211291" cy="1981200"/>
          </a:xfrm>
        </p:spPr>
        <p:txBody>
          <a:bodyPr>
            <a:noAutofit/>
          </a:bodyPr>
          <a:lstStyle/>
          <a:p>
            <a:br>
              <a:rPr lang="en-CA" sz="3500" dirty="0"/>
            </a:br>
            <a:r>
              <a:rPr lang="en-CA" sz="3500" b="1" dirty="0">
                <a:latin typeface="Times New Roman" panose="02020603050405020304" pitchFamily="18" charset="0"/>
                <a:cs typeface="Times New Roman" panose="02020603050405020304" pitchFamily="18" charset="0"/>
              </a:rPr>
              <a:t>Term Deposit Subscription Statistics</a:t>
            </a:r>
            <a:br>
              <a:rPr lang="en-CA" sz="3500" dirty="0"/>
            </a:br>
            <a:br>
              <a:rPr lang="en-CA" sz="3500" dirty="0">
                <a:latin typeface="Times New Roman" panose="02020603050405020304" pitchFamily="18" charset="0"/>
                <a:cs typeface="Times New Roman" panose="02020603050405020304" pitchFamily="18" charset="0"/>
              </a:rPr>
            </a:br>
            <a:r>
              <a:rPr lang="en-CA" altLang="zh-CN" sz="2500" dirty="0">
                <a:solidFill>
                  <a:srgbClr val="404040"/>
                </a:solidFill>
                <a:latin typeface="Times New Roman" panose="02020603050405020304" pitchFamily="18" charset="0"/>
                <a:cs typeface="Times New Roman" panose="02020603050405020304" pitchFamily="18" charset="0"/>
              </a:rPr>
              <a:t>Number of Observations: 41,188 instances collected </a:t>
            </a:r>
            <a:br>
              <a:rPr lang="en-CA" sz="3500" dirty="0">
                <a:solidFill>
                  <a:srgbClr val="404040"/>
                </a:solidFill>
              </a:rPr>
            </a:br>
            <a:endParaRPr lang="en-CA" sz="3500" dirty="0"/>
          </a:p>
        </p:txBody>
      </p:sp>
      <p:pic>
        <p:nvPicPr>
          <p:cNvPr id="14" name="Content Placeholder 13" descr="A picture containing text&#10;&#10;Description automatically generated">
            <a:extLst>
              <a:ext uri="{FF2B5EF4-FFF2-40B4-BE49-F238E27FC236}">
                <a16:creationId xmlns:a16="http://schemas.microsoft.com/office/drawing/2014/main" id="{DC93ECE7-AD9A-496F-89C4-F6743642BD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2654" y="2588424"/>
            <a:ext cx="5209430" cy="2705542"/>
          </a:xfrm>
        </p:spPr>
      </p:pic>
    </p:spTree>
    <p:extLst>
      <p:ext uri="{BB962C8B-B14F-4D97-AF65-F5344CB8AC3E}">
        <p14:creationId xmlns:p14="http://schemas.microsoft.com/office/powerpoint/2010/main" val="3990043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EE626-C2D9-436F-B40C-8ABB47B7CA7C}"/>
              </a:ext>
            </a:extLst>
          </p:cNvPr>
          <p:cNvSpPr>
            <a:spLocks noGrp="1"/>
          </p:cNvSpPr>
          <p:nvPr>
            <p:ph type="title"/>
          </p:nvPr>
        </p:nvSpPr>
        <p:spPr>
          <a:xfrm>
            <a:off x="1101341" y="267285"/>
            <a:ext cx="7592493" cy="492369"/>
          </a:xfrm>
        </p:spPr>
        <p:txBody>
          <a:bodyPr>
            <a:noAutofit/>
          </a:bodyPr>
          <a:lstStyle/>
          <a:p>
            <a:r>
              <a:rPr lang="en-CA" sz="3200" b="1" dirty="0">
                <a:latin typeface="Times New Roman" panose="02020603050405020304" pitchFamily="18" charset="0"/>
                <a:cs typeface="Times New Roman" panose="02020603050405020304" pitchFamily="18" charset="0"/>
              </a:rPr>
              <a:t>Job vs Term Deposit Subscription</a:t>
            </a:r>
          </a:p>
        </p:txBody>
      </p:sp>
      <p:sp>
        <p:nvSpPr>
          <p:cNvPr id="3" name="TextBox 2">
            <a:extLst>
              <a:ext uri="{FF2B5EF4-FFF2-40B4-BE49-F238E27FC236}">
                <a16:creationId xmlns:a16="http://schemas.microsoft.com/office/drawing/2014/main" id="{FDA399DD-1484-4047-BB5F-E7D3C1179A42}"/>
              </a:ext>
            </a:extLst>
          </p:cNvPr>
          <p:cNvSpPr txBox="1"/>
          <p:nvPr/>
        </p:nvSpPr>
        <p:spPr>
          <a:xfrm>
            <a:off x="945477" y="1860571"/>
            <a:ext cx="2431568" cy="2585323"/>
          </a:xfrm>
          <a:prstGeom prst="rect">
            <a:avLst/>
          </a:prstGeom>
          <a:noFill/>
        </p:spPr>
        <p:txBody>
          <a:bodyPr wrap="square" rtlCol="0">
            <a:spAutoFit/>
          </a:bodyPr>
          <a:lstStyle/>
          <a:p>
            <a:r>
              <a:rPr lang="en-CA" dirty="0">
                <a:solidFill>
                  <a:srgbClr val="0070C0"/>
                </a:solidFill>
                <a:highlight>
                  <a:srgbClr val="FFFF00"/>
                </a:highlight>
                <a:latin typeface="Times New Roman" panose="02020603050405020304" pitchFamily="18" charset="0"/>
                <a:cs typeface="Times New Roman" panose="02020603050405020304" pitchFamily="18" charset="0"/>
              </a:rPr>
              <a:t>What occupation should we target more?</a:t>
            </a:r>
          </a:p>
          <a:p>
            <a:endParaRPr lang="en-CA" dirty="0">
              <a:solidFill>
                <a:srgbClr val="0070C0"/>
              </a:solidFill>
              <a:latin typeface="Times New Roman" panose="02020603050405020304" pitchFamily="18" charset="0"/>
              <a:cs typeface="Times New Roman" panose="02020603050405020304" pitchFamily="18" charset="0"/>
            </a:endParaRPr>
          </a:p>
          <a:p>
            <a:r>
              <a:rPr lang="en-CA" dirty="0">
                <a:solidFill>
                  <a:srgbClr val="0070C0"/>
                </a:solidFill>
                <a:latin typeface="Times New Roman" panose="02020603050405020304" pitchFamily="18" charset="0"/>
                <a:cs typeface="Times New Roman" panose="02020603050405020304" pitchFamily="18" charset="0"/>
              </a:rPr>
              <a:t>Analysis - Admin and Blue Collar Individuals are more likely to sign up for the Term deposits as compare to other occupations</a:t>
            </a:r>
          </a:p>
        </p:txBody>
      </p:sp>
      <p:pic>
        <p:nvPicPr>
          <p:cNvPr id="8" name="Content Placeholder 7" descr="Chart, bar chart&#10;&#10;Description automatically generated">
            <a:extLst>
              <a:ext uri="{FF2B5EF4-FFF2-40B4-BE49-F238E27FC236}">
                <a16:creationId xmlns:a16="http://schemas.microsoft.com/office/drawing/2014/main" id="{B574445D-BDE7-418C-96AA-C36647DAB3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7772" y="978214"/>
            <a:ext cx="5866228" cy="5778756"/>
          </a:xfrm>
        </p:spPr>
      </p:pic>
    </p:spTree>
    <p:extLst>
      <p:ext uri="{BB962C8B-B14F-4D97-AF65-F5344CB8AC3E}">
        <p14:creationId xmlns:p14="http://schemas.microsoft.com/office/powerpoint/2010/main" val="32786561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Custom 1">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docProps/app.xml><?xml version="1.0" encoding="utf-8"?>
<Properties xmlns="http://schemas.openxmlformats.org/officeDocument/2006/extended-properties" xmlns:vt="http://schemas.openxmlformats.org/officeDocument/2006/docPropsVTypes">
  <Template>Parallax</Template>
  <TotalTime>9206</TotalTime>
  <Words>1301</Words>
  <Application>Microsoft Office PowerPoint</Application>
  <PresentationFormat>On-screen Show (4:3)</PresentationFormat>
  <Paragraphs>216</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Corbel</vt:lpstr>
      <vt:lpstr>HelveticaNeueLT Pro 33 ThEx</vt:lpstr>
      <vt:lpstr>Times New Roman</vt:lpstr>
      <vt:lpstr>Wingdings</vt:lpstr>
      <vt:lpstr>Parallax</vt:lpstr>
      <vt:lpstr>Portuguese Bank Marketing Campaign Analysis </vt:lpstr>
      <vt:lpstr>Agenda</vt:lpstr>
      <vt:lpstr>Problem Statement and Goal</vt:lpstr>
      <vt:lpstr>Business Objective</vt:lpstr>
      <vt:lpstr>Dataset Features Understanding </vt:lpstr>
      <vt:lpstr>PowerPoint Presentation</vt:lpstr>
      <vt:lpstr> EDA- Exploratory Data Analysis</vt:lpstr>
      <vt:lpstr> Term Deposit Subscription Statistics  Number of Observations: 41,188 instances collected  </vt:lpstr>
      <vt:lpstr>Job vs Term Deposit Subscription</vt:lpstr>
      <vt:lpstr>Education Vs Term Deposit Subscription </vt:lpstr>
      <vt:lpstr>Duration Vs Term Deposit Subscription</vt:lpstr>
      <vt:lpstr>Changes from Previous Campaign to New Campaign</vt:lpstr>
      <vt:lpstr>Age Group vs Term Deposit Subscription</vt:lpstr>
      <vt:lpstr>Euribor3m vs Success</vt:lpstr>
      <vt:lpstr>PowerPoint Presentation</vt:lpstr>
      <vt:lpstr>PowerPoint Presentation</vt:lpstr>
      <vt:lpstr>Number of times contacted for the campaign</vt:lpstr>
      <vt:lpstr>Days of the week </vt:lpstr>
      <vt:lpstr>Feature Engineering</vt:lpstr>
      <vt:lpstr>Feature Importance</vt:lpstr>
      <vt:lpstr>Data Preparation – Dealing with AGE Outliers.</vt:lpstr>
      <vt:lpstr>PowerPoint Presentation</vt:lpstr>
      <vt:lpstr>PowerPoint Presentation</vt:lpstr>
      <vt:lpstr>PowerPoint Presentation</vt:lpstr>
      <vt:lpstr>PowerPoint Presentation</vt:lpstr>
      <vt:lpstr>PowerPoint Presentation</vt:lpstr>
      <vt:lpstr>Best Fit Model Selection based on ROC-AUC Curve</vt:lpstr>
      <vt:lpstr>PowerPoint Presentation</vt:lpstr>
      <vt:lpstr>PowerPoint Presentation</vt:lpstr>
      <vt:lpstr>For question / concern or need further clarification, kindly contact anyone from team.  Hassan Gulrez:  gulrezh@sheridan.desire2learn.com  Muhammad Samad Hassan: hassan29@sheridan.desire2learn.com  Pratik Parikh : pariprat@sheridan.desire2learn.com  Muhammad Nadeem : nadeem2@sheridan.desire2learn.com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Portugese Bank Marketing Campaign Analysis</dc:title>
  <dc:creator>Muhammad</dc:creator>
  <cp:lastModifiedBy>hassangulrez1986@outlook.com</cp:lastModifiedBy>
  <cp:revision>191</cp:revision>
  <dcterms:created xsi:type="dcterms:W3CDTF">2021-03-31T21:16:14Z</dcterms:created>
  <dcterms:modified xsi:type="dcterms:W3CDTF">2021-04-21T04:10:17Z</dcterms:modified>
</cp:coreProperties>
</file>