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2" r:id="rId6"/>
    <p:sldId id="261" r:id="rId7"/>
    <p:sldId id="260"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1561-3C59-4518-B8A9-FD867701B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D0515-3180-4BB8-8944-61A826213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1CE8D-2E4C-49D5-89AA-66D9D9166906}"/>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EEFB2B89-D5ED-4454-BD2F-266A3546A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D35CD-615F-4257-B3C6-D0AB8EB81C6B}"/>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42393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51D2-867D-430B-87ED-C9D33CB4B1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AF055-3240-4385-850C-A3C84B209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EF48C-9AAC-43D9-BB53-D9DEFA756DED}"/>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1B502A07-56AF-41EF-BECF-8009761C0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8DBAB-B74D-4932-B482-BF73F6581BAA}"/>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172318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0224C-D6EC-4957-8AEE-EDDEFA98F8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0C4C3-D811-485B-8189-0D62B5087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CE9ED-0603-4E09-983F-DA84DD71FF5A}"/>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0EF8638C-1C03-4816-B5A1-532221585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F2799-95BD-44CE-8788-3C3514803591}"/>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65098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4EA-3767-482C-A1B3-939FD737B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6DB33-EB8E-4105-974D-39D2FA3E4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1B899-EBDD-421A-B85C-0F39F3C30C85}"/>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2E5A0F9C-FE6A-489F-A5C1-8A34B492D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90D15-26A9-45FF-A0DC-8CA296CF0E08}"/>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168629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90F1-1F7F-4423-9149-5C2BAF520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74E35-2D3B-4FFA-8125-916DE0968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99B54-ABB5-45C5-8E8F-C43488850C74}"/>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0E0D59DB-11AB-44E5-BCF2-2864B189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0F89F-E65B-4561-8C18-02F05F91FDD1}"/>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48279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346B-7B3C-4015-BBFB-4AF5587BC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F1C70-AFD9-4561-B086-B97C0DA8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1FB9D-865F-40AA-B824-9413E3E0E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550D5-77CB-4762-810D-9C61EAC83D73}"/>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6" name="Footer Placeholder 5">
            <a:extLst>
              <a:ext uri="{FF2B5EF4-FFF2-40B4-BE49-F238E27FC236}">
                <a16:creationId xmlns:a16="http://schemas.microsoft.com/office/drawing/2014/main" id="{D320F235-77A8-45BC-9B98-B0CF147AA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2EB59-6E84-43EA-A612-D2B7CDC8BAEB}"/>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67900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3477-F4A8-425E-9B48-358BACBA9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98C83-2A5E-47A0-9F5D-A10604312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0420E-05BE-43B3-A84B-4E7D34561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4C0C5-0FCC-47ED-B9E7-CF0CB46A9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B5FBF-E504-4893-9C8D-A4B03C55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3DD47-5154-48EF-8475-D862B1FA3DE8}"/>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8" name="Footer Placeholder 7">
            <a:extLst>
              <a:ext uri="{FF2B5EF4-FFF2-40B4-BE49-F238E27FC236}">
                <a16:creationId xmlns:a16="http://schemas.microsoft.com/office/drawing/2014/main" id="{DE9AADF0-E40F-46AE-8F89-32485E49A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E2E42-4F2F-4666-9123-7AA911C9F2A1}"/>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16928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834-CC3B-4CA4-B40F-0227F10B3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6081A-0EC3-4C44-AE3A-3AB8924955DF}"/>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4" name="Footer Placeholder 3">
            <a:extLst>
              <a:ext uri="{FF2B5EF4-FFF2-40B4-BE49-F238E27FC236}">
                <a16:creationId xmlns:a16="http://schemas.microsoft.com/office/drawing/2014/main" id="{90B34B69-0F59-4BC2-8789-10860C81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966EE6-FD8E-45EA-BE5C-5E9473D1C15F}"/>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420381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A12DF-E9C7-4694-BD40-3EBE0FED6498}"/>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3" name="Footer Placeholder 2">
            <a:extLst>
              <a:ext uri="{FF2B5EF4-FFF2-40B4-BE49-F238E27FC236}">
                <a16:creationId xmlns:a16="http://schemas.microsoft.com/office/drawing/2014/main" id="{08E92015-D0AE-4994-9735-B2BB10E50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E30F15-4EFA-46AC-9DE6-AB9210183444}"/>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38111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A47-8F37-4622-AE09-78B7114F7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31F26-68DF-41FD-ABB6-A908EC0C7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68BD6-3F7C-445C-B255-B118C2E19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982FD-6B94-4E85-B07E-A91301714869}"/>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6" name="Footer Placeholder 5">
            <a:extLst>
              <a:ext uri="{FF2B5EF4-FFF2-40B4-BE49-F238E27FC236}">
                <a16:creationId xmlns:a16="http://schemas.microsoft.com/office/drawing/2014/main" id="{4E98EFEC-332C-4F53-80FE-03CB415ED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1D84C-E8A8-4910-87C6-76D69541B153}"/>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14689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39F7-CC3C-464E-BDA6-6128FE007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4E1D9-F477-4388-8C0D-080C74BBC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0BC617-3FDE-4C8D-8B8A-C2B9C8A0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F0A5D-FA96-4542-8F0A-05DE8073E66B}"/>
              </a:ext>
            </a:extLst>
          </p:cNvPr>
          <p:cNvSpPr>
            <a:spLocks noGrp="1"/>
          </p:cNvSpPr>
          <p:nvPr>
            <p:ph type="dt" sz="half" idx="10"/>
          </p:nvPr>
        </p:nvSpPr>
        <p:spPr/>
        <p:txBody>
          <a:bodyPr/>
          <a:lstStyle/>
          <a:p>
            <a:fld id="{04576C4D-5CAD-4C9C-8DCD-47700CA555F0}" type="datetimeFigureOut">
              <a:rPr lang="en-US" smtClean="0"/>
              <a:t>12/5/2023</a:t>
            </a:fld>
            <a:endParaRPr lang="en-US"/>
          </a:p>
        </p:txBody>
      </p:sp>
      <p:sp>
        <p:nvSpPr>
          <p:cNvPr id="6" name="Footer Placeholder 5">
            <a:extLst>
              <a:ext uri="{FF2B5EF4-FFF2-40B4-BE49-F238E27FC236}">
                <a16:creationId xmlns:a16="http://schemas.microsoft.com/office/drawing/2014/main" id="{3A749FCA-0DEE-4D67-9392-99ED8793F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76416-16D1-402B-AD1D-2336A0E02323}"/>
              </a:ext>
            </a:extLst>
          </p:cNvPr>
          <p:cNvSpPr>
            <a:spLocks noGrp="1"/>
          </p:cNvSpPr>
          <p:nvPr>
            <p:ph type="sldNum" sz="quarter" idx="12"/>
          </p:nvPr>
        </p:nvSpPr>
        <p:spPr/>
        <p:txBody>
          <a:bodyPr/>
          <a:lstStyle/>
          <a:p>
            <a:fld id="{6553CDD6-929D-4350-B74B-222EF573D65A}" type="slidenum">
              <a:rPr lang="en-US" smtClean="0"/>
              <a:t>‹#›</a:t>
            </a:fld>
            <a:endParaRPr lang="en-US"/>
          </a:p>
        </p:txBody>
      </p:sp>
    </p:spTree>
    <p:extLst>
      <p:ext uri="{BB962C8B-B14F-4D97-AF65-F5344CB8AC3E}">
        <p14:creationId xmlns:p14="http://schemas.microsoft.com/office/powerpoint/2010/main" val="242275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DA459-9CB7-4434-BE4E-CD01E09C6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C7FD2-7A28-4F30-AFB0-8DCFF0E78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01BD6-4548-4A37-91CC-14AE01323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6C4D-5CAD-4C9C-8DCD-47700CA555F0}" type="datetimeFigureOut">
              <a:rPr lang="en-US" smtClean="0"/>
              <a:t>12/5/2023</a:t>
            </a:fld>
            <a:endParaRPr lang="en-US"/>
          </a:p>
        </p:txBody>
      </p:sp>
      <p:sp>
        <p:nvSpPr>
          <p:cNvPr id="5" name="Footer Placeholder 4">
            <a:extLst>
              <a:ext uri="{FF2B5EF4-FFF2-40B4-BE49-F238E27FC236}">
                <a16:creationId xmlns:a16="http://schemas.microsoft.com/office/drawing/2014/main" id="{EFE0FBBA-C3D5-4082-832C-8C8055ED5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3D0995-7DAA-47A5-8A73-7F41916E6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3CDD6-929D-4350-B74B-222EF573D65A}" type="slidenum">
              <a:rPr lang="en-US" smtClean="0"/>
              <a:t>‹#›</a:t>
            </a:fld>
            <a:endParaRPr lang="en-US"/>
          </a:p>
        </p:txBody>
      </p:sp>
    </p:spTree>
    <p:extLst>
      <p:ext uri="{BB962C8B-B14F-4D97-AF65-F5344CB8AC3E}">
        <p14:creationId xmlns:p14="http://schemas.microsoft.com/office/powerpoint/2010/main" val="229677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7/06/relationships/model3d" Target="../media/model3d1.glb"/></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17/06/relationships/model3d" Target="../media/model3d1.glb"/></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17/06/relationships/model3d" Target="../media/model3d1.glb"/></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17/06/relationships/model3d" Target="../media/model3d1.glb"/></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microsoft.com/office/2017/06/relationships/model3d" Target="../media/model3d1.glb"/></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17/06/relationships/model3d" Target="../media/model3d1.glb"/></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17/06/relationships/model3d" Target="../media/model3d1.glb"/></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2726171"/>
            <a:ext cx="12192000" cy="1323439"/>
          </a:xfrm>
          <a:prstGeom prst="rect">
            <a:avLst/>
          </a:prstGeom>
          <a:noFill/>
        </p:spPr>
        <p:txBody>
          <a:bodyPr wrap="square">
            <a:spAutoFit/>
          </a:bodyPr>
          <a:lstStyle/>
          <a:p>
            <a:r>
              <a:rPr lang="en-US" sz="8000" dirty="0">
                <a:solidFill>
                  <a:schemeClr val="bg1"/>
                </a:solidFill>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415583" y="2726171"/>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415584" y="2726169"/>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415583" y="272617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9" name="TextBox 8">
            <a:extLst>
              <a:ext uri="{FF2B5EF4-FFF2-40B4-BE49-F238E27FC236}">
                <a16:creationId xmlns:a16="http://schemas.microsoft.com/office/drawing/2014/main" id="{2555C350-4890-4808-BE4C-DD4930ED272E}"/>
              </a:ext>
            </a:extLst>
          </p:cNvPr>
          <p:cNvSpPr txBox="1"/>
          <p:nvPr/>
        </p:nvSpPr>
        <p:spPr>
          <a:xfrm>
            <a:off x="415582" y="2726169"/>
            <a:ext cx="12191999" cy="1323439"/>
          </a:xfrm>
          <a:prstGeom prst="rect">
            <a:avLst/>
          </a:prstGeom>
          <a:noFill/>
        </p:spPr>
        <p:txBody>
          <a:bodyPr wrap="square">
            <a:spAutoFit/>
          </a:bodyPr>
          <a:lstStyle/>
          <a:p>
            <a:r>
              <a:rPr lang="en-US" sz="8000" dirty="0">
                <a:ln>
                  <a:solidFill>
                    <a:schemeClr val="bg1">
                      <a:lumMod val="95000"/>
                    </a:schemeClr>
                  </a:solidFill>
                </a:ln>
                <a:noFill/>
                <a:effectLst>
                  <a:outerShdw blurRad="38100" dist="38100" dir="2700000" algn="tl">
                    <a:srgbClr val="000000">
                      <a:alpha val="43137"/>
                    </a:srgbClr>
                  </a:outerShdw>
                </a:effectLst>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10" name="3D Model 9" descr="Dice 6 Sided 16mm">
                <a:extLst>
                  <a:ext uri="{FF2B5EF4-FFF2-40B4-BE49-F238E27FC236}">
                    <a16:creationId xmlns:a16="http://schemas.microsoft.com/office/drawing/2014/main" id="{1999F4D8-AF7E-4280-990A-CDD381DAEBE8}"/>
                  </a:ext>
                </a:extLst>
              </p:cNvPr>
              <p:cNvGraphicFramePr>
                <a:graphicFrameLocks noChangeAspect="1"/>
              </p:cNvGraphicFramePr>
              <p:nvPr>
                <p:extLst>
                  <p:ext uri="{D42A27DB-BD31-4B8C-83A1-F6EECF244321}">
                    <p14:modId xmlns:p14="http://schemas.microsoft.com/office/powerpoint/2010/main" val="3330459438"/>
                  </p:ext>
                </p:extLst>
              </p:nvPr>
            </p:nvGraphicFramePr>
            <p:xfrm>
              <a:off x="3748546" y="7352263"/>
              <a:ext cx="4694907" cy="5152018"/>
            </p:xfrm>
            <a:graphic>
              <a:graphicData uri="http://schemas.microsoft.com/office/drawing/2017/model3d">
                <am3d:model3d r:embed="rId4">
                  <am3d:spPr>
                    <a:xfrm>
                      <a:off x="0" y="0"/>
                      <a:ext cx="4694907" cy="5152018"/>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2318523" ay="1648041" az="-1214520"/>
                    <am3d:postTrans dx="0" dy="0" dz="0"/>
                  </am3d:trans>
                  <am3d:raster rName="Office3DRenderer" rVer="16.0.8326">
                    <am3d:blip r:embed="rId5"/>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Dice 6 Sided 16mm">
                <a:extLst>
                  <a:ext uri="{FF2B5EF4-FFF2-40B4-BE49-F238E27FC236}">
                    <a16:creationId xmlns:a16="http://schemas.microsoft.com/office/drawing/2014/main" id="{1999F4D8-AF7E-4280-990A-CDD381DAEBE8}"/>
                  </a:ext>
                </a:extLst>
              </p:cNvPr>
              <p:cNvPicPr>
                <a:picLocks noGrp="1" noRot="1" noChangeAspect="1" noMove="1" noResize="1" noEditPoints="1" noAdjustHandles="1" noChangeArrowheads="1" noChangeShapeType="1" noCrop="1"/>
              </p:cNvPicPr>
              <p:nvPr/>
            </p:nvPicPr>
            <p:blipFill>
              <a:blip r:embed="rId5"/>
              <a:stretch>
                <a:fillRect/>
              </a:stretch>
            </p:blipFill>
            <p:spPr>
              <a:xfrm>
                <a:off x="3748546" y="7352263"/>
                <a:ext cx="4694907" cy="5152018"/>
              </a:xfrm>
              <a:prstGeom prst="rect">
                <a:avLst/>
              </a:prstGeom>
            </p:spPr>
          </p:pic>
        </mc:Fallback>
      </mc:AlternateContent>
      <p:sp>
        <p:nvSpPr>
          <p:cNvPr id="3" name="TextBox 2">
            <a:extLst>
              <a:ext uri="{FF2B5EF4-FFF2-40B4-BE49-F238E27FC236}">
                <a16:creationId xmlns:a16="http://schemas.microsoft.com/office/drawing/2014/main" id="{C576B39A-8F33-4F25-9085-6CC8F2106C01}"/>
              </a:ext>
            </a:extLst>
          </p:cNvPr>
          <p:cNvSpPr txBox="1"/>
          <p:nvPr/>
        </p:nvSpPr>
        <p:spPr>
          <a:xfrm>
            <a:off x="406203" y="5781821"/>
            <a:ext cx="7652825" cy="923330"/>
          </a:xfrm>
          <a:prstGeom prst="rect">
            <a:avLst/>
          </a:prstGeom>
          <a:noFill/>
        </p:spPr>
        <p:txBody>
          <a:bodyPr wrap="square" rtlCol="0">
            <a:spAutoFit/>
          </a:bodyPr>
          <a:lstStyle/>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23K-0769 Hassan Nafees</a:t>
            </a:r>
          </a:p>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23K-3000 Mohid Raheel Khan</a:t>
            </a:r>
          </a:p>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23k-9625 Aaqib Shivji</a:t>
            </a:r>
          </a:p>
        </p:txBody>
      </p:sp>
    </p:spTree>
    <p:extLst>
      <p:ext uri="{BB962C8B-B14F-4D97-AF65-F5344CB8AC3E}">
        <p14:creationId xmlns:p14="http://schemas.microsoft.com/office/powerpoint/2010/main" val="1790846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2726171"/>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366932"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381000"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415583"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318281"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nvGraphicFramePr>
            <p:xfrm>
              <a:off x="3655484" y="3192771"/>
              <a:ext cx="4599676" cy="5171065"/>
            </p:xfrm>
            <a:graphic>
              <a:graphicData uri="http://schemas.microsoft.com/office/drawing/2017/model3d">
                <am3d:model3d r:embed="rId4">
                  <am3d:spPr>
                    <a:xfrm>
                      <a:off x="0" y="0"/>
                      <a:ext cx="4599676" cy="5171065"/>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2061138" ay="-1934761" az="-1202157"/>
                    <am3d:postTrans dx="0" dy="0" dz="0"/>
                  </am3d:trans>
                  <am3d:raster rName="Office3DRenderer" rVer="16.0.8326">
                    <am3d:blip r:embed="rId5"/>
                  </am3d:raster>
                  <am3d:objViewport viewportSz="541866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3655484" y="3192771"/>
                <a:ext cx="4599676" cy="5171065"/>
              </a:xfrm>
              <a:prstGeom prst="rect">
                <a:avLst/>
              </a:prstGeom>
            </p:spPr>
          </p:pic>
        </mc:Fallback>
      </mc:AlternateContent>
      <p:sp>
        <p:nvSpPr>
          <p:cNvPr id="9" name="TextBox 8">
            <a:extLst>
              <a:ext uri="{FF2B5EF4-FFF2-40B4-BE49-F238E27FC236}">
                <a16:creationId xmlns:a16="http://schemas.microsoft.com/office/drawing/2014/main" id="{996FD254-5696-4B55-9F0A-2F4318F212EA}"/>
              </a:ext>
            </a:extLst>
          </p:cNvPr>
          <p:cNvSpPr txBox="1"/>
          <p:nvPr/>
        </p:nvSpPr>
        <p:spPr>
          <a:xfrm>
            <a:off x="0" y="7163088"/>
            <a:ext cx="7652825" cy="923330"/>
          </a:xfrm>
          <a:prstGeom prst="rect">
            <a:avLst/>
          </a:prstGeom>
          <a:noFill/>
        </p:spPr>
        <p:txBody>
          <a:bodyPr wrap="square" rtlCol="0">
            <a:spAutoFit/>
          </a:bodyPr>
          <a:lstStyle/>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23K=0769 Hassan Nafees</a:t>
            </a:r>
          </a:p>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23K-3000 Mohid Raheel Khan</a:t>
            </a:r>
          </a:p>
          <a:p>
            <a:r>
              <a:rPr lang="en-US" dirty="0">
                <a:ln>
                  <a:solidFill>
                    <a:schemeClr val="bg1"/>
                  </a:solidFill>
                </a:ln>
                <a:solidFill>
                  <a:schemeClr val="bg1"/>
                </a:solidFill>
                <a:effectLst>
                  <a:outerShdw blurRad="38100" dist="38100" dir="2700000" algn="tl">
                    <a:srgbClr val="000000">
                      <a:alpha val="43137"/>
                    </a:srgbClr>
                  </a:outerShdw>
                </a:effectLst>
                <a:latin typeface="Gazpacho Heavy" pitchFamily="2" charset="0"/>
              </a:rPr>
              <a:t>23k-9625 Aaqib Shivji</a:t>
            </a:r>
          </a:p>
        </p:txBody>
      </p:sp>
      <p:sp>
        <p:nvSpPr>
          <p:cNvPr id="10" name="TextBox 9">
            <a:extLst>
              <a:ext uri="{FF2B5EF4-FFF2-40B4-BE49-F238E27FC236}">
                <a16:creationId xmlns:a16="http://schemas.microsoft.com/office/drawing/2014/main" id="{068C9E0D-6607-4332-AE62-88821EFA0BA5}"/>
              </a:ext>
            </a:extLst>
          </p:cNvPr>
          <p:cNvSpPr txBox="1"/>
          <p:nvPr/>
        </p:nvSpPr>
        <p:spPr>
          <a:xfrm>
            <a:off x="215113" y="7203324"/>
            <a:ext cx="7222598" cy="4524315"/>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The existing board game Snakes and Ladders is a multiplayer game which follows the rules above. A player rolls a dice and moves his piece according to a random number that appears on the dice from 1-6. The game plays out in alternative turns between players</a:t>
            </a:r>
            <a:endParaRPr lang="en-US" sz="3200" dirty="0">
              <a:solidFill>
                <a:schemeClr val="bg1"/>
              </a:solidFill>
              <a:effectLst>
                <a:outerShdw blurRad="38100" dist="38100" dir="2700000" algn="tl">
                  <a:srgbClr val="000000">
                    <a:alpha val="43137"/>
                  </a:srgbClr>
                </a:outerShdw>
              </a:effectLst>
              <a:latin typeface="Gazpacho Heavy" pitchFamily="2" charset="0"/>
            </a:endParaRPr>
          </a:p>
        </p:txBody>
      </p:sp>
    </p:spTree>
    <p:extLst>
      <p:ext uri="{BB962C8B-B14F-4D97-AF65-F5344CB8AC3E}">
        <p14:creationId xmlns:p14="http://schemas.microsoft.com/office/powerpoint/2010/main" val="2873210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3536851158"/>
                  </p:ext>
                </p:extLst>
              </p:nvPr>
            </p:nvGraphicFramePr>
            <p:xfrm>
              <a:off x="8030388" y="1567225"/>
              <a:ext cx="3723546" cy="3723547"/>
            </p:xfrm>
            <a:graphic>
              <a:graphicData uri="http://schemas.microsoft.com/office/drawing/2017/model3d">
                <am3d:model3d r:embed="rId4">
                  <am3d:spPr>
                    <a:xfrm>
                      <a:off x="0" y="0"/>
                      <a:ext cx="3723546" cy="3723547"/>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3472583" ay="5375018" az="7327472"/>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30388" y="1567225"/>
                <a:ext cx="3723546" cy="3723547"/>
              </a:xfrm>
              <a:prstGeom prst="rect">
                <a:avLst/>
              </a:prstGeom>
            </p:spPr>
          </p:pic>
        </mc:Fallback>
      </mc:AlternateContent>
      <p:sp>
        <p:nvSpPr>
          <p:cNvPr id="2" name="TextBox 1">
            <a:extLst>
              <a:ext uri="{FF2B5EF4-FFF2-40B4-BE49-F238E27FC236}">
                <a16:creationId xmlns:a16="http://schemas.microsoft.com/office/drawing/2014/main" id="{43937C3A-A950-436F-9A0D-F3B7BD1851F2}"/>
              </a:ext>
            </a:extLst>
          </p:cNvPr>
          <p:cNvSpPr txBox="1"/>
          <p:nvPr/>
        </p:nvSpPr>
        <p:spPr>
          <a:xfrm>
            <a:off x="578884" y="1787452"/>
            <a:ext cx="7222598" cy="4524315"/>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The existing board game Snakes and Ladders is a multiplayer game which follows the rules above. A player rolls a dice and moves his piece according to a random number that appears on the dice from 1-6. The game plays out in alternative turns between players</a:t>
            </a:r>
            <a:endParaRPr lang="en-US" sz="3200" dirty="0">
              <a:solidFill>
                <a:schemeClr val="bg1"/>
              </a:solidFill>
              <a:effectLst>
                <a:outerShdw blurRad="38100" dist="38100" dir="2700000" algn="tl">
                  <a:srgbClr val="000000">
                    <a:alpha val="43137"/>
                  </a:srgbClr>
                </a:outerShdw>
              </a:effectLst>
              <a:latin typeface="Gazpacho Heavy" pitchFamily="2" charset="0"/>
            </a:endParaRPr>
          </a:p>
        </p:txBody>
      </p:sp>
      <p:sp>
        <p:nvSpPr>
          <p:cNvPr id="9" name="TextBox 8">
            <a:extLst>
              <a:ext uri="{FF2B5EF4-FFF2-40B4-BE49-F238E27FC236}">
                <a16:creationId xmlns:a16="http://schemas.microsoft.com/office/drawing/2014/main" id="{5130C9DA-9707-4C2F-B5E9-EF5CAD88ED26}"/>
              </a:ext>
            </a:extLst>
          </p:cNvPr>
          <p:cNvSpPr txBox="1"/>
          <p:nvPr/>
        </p:nvSpPr>
        <p:spPr>
          <a:xfrm>
            <a:off x="-7708242" y="1684548"/>
            <a:ext cx="7519039" cy="4308872"/>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turning the board game into a virtual game and found that the game cannot be played by a single player. If a single player does play on the existing board, there is no other way of the game ending other than the player winning it by reaching the score 100.</a:t>
            </a:r>
          </a:p>
          <a:p>
            <a:endParaRPr lang="en-US" dirty="0"/>
          </a:p>
        </p:txBody>
      </p:sp>
    </p:spTree>
    <p:extLst>
      <p:ext uri="{BB962C8B-B14F-4D97-AF65-F5344CB8AC3E}">
        <p14:creationId xmlns:p14="http://schemas.microsoft.com/office/powerpoint/2010/main" val="318624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2112830089"/>
                  </p:ext>
                </p:extLst>
              </p:nvPr>
            </p:nvGraphicFramePr>
            <p:xfrm>
              <a:off x="8017031" y="1557702"/>
              <a:ext cx="3750259" cy="3742592"/>
            </p:xfrm>
            <a:graphic>
              <a:graphicData uri="http://schemas.microsoft.com/office/drawing/2017/model3d">
                <am3d:model3d r:embed="rId4">
                  <am3d:spPr>
                    <a:xfrm>
                      <a:off x="0" y="0"/>
                      <a:ext cx="3750259" cy="3742592"/>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10759015" ay="36293" az="478"/>
                    <am3d:postTrans dx="0" dy="0" dz="0"/>
                  </am3d:trans>
                  <am3d:raster rName="Office3DRenderer" rVer="16.0.8326">
                    <am3d:blip r:embed="rId5"/>
                  </am3d:raster>
                  <am3d:objViewport viewportSz="541866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17031" y="1557702"/>
                <a:ext cx="3750259" cy="3742592"/>
              </a:xfrm>
              <a:prstGeom prst="rect">
                <a:avLst/>
              </a:prstGeom>
            </p:spPr>
          </p:pic>
        </mc:Fallback>
      </mc:AlternateContent>
      <p:sp>
        <p:nvSpPr>
          <p:cNvPr id="9" name="TextBox 8">
            <a:extLst>
              <a:ext uri="{FF2B5EF4-FFF2-40B4-BE49-F238E27FC236}">
                <a16:creationId xmlns:a16="http://schemas.microsoft.com/office/drawing/2014/main" id="{EA3D756B-07F5-4230-A8D5-5DB2AF0096C3}"/>
              </a:ext>
            </a:extLst>
          </p:cNvPr>
          <p:cNvSpPr txBox="1"/>
          <p:nvPr/>
        </p:nvSpPr>
        <p:spPr>
          <a:xfrm>
            <a:off x="411018" y="7241458"/>
            <a:ext cx="7222598" cy="4524315"/>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The existing board game Snakes and Ladders is a multiplayer game which follows the rules above. A player rolls a dice and moves his piece according to a random number that appears on the dice from 1-6. The game plays out in alternative turns between players</a:t>
            </a:r>
            <a:endParaRPr lang="en-US" sz="3200" dirty="0">
              <a:solidFill>
                <a:schemeClr val="bg1"/>
              </a:solidFill>
              <a:effectLst>
                <a:outerShdw blurRad="38100" dist="38100" dir="2700000" algn="tl">
                  <a:srgbClr val="000000">
                    <a:alpha val="43137"/>
                  </a:srgbClr>
                </a:outerShdw>
              </a:effectLst>
              <a:latin typeface="Gazpacho Heavy" pitchFamily="2" charset="0"/>
            </a:endParaRPr>
          </a:p>
        </p:txBody>
      </p:sp>
      <p:sp>
        <p:nvSpPr>
          <p:cNvPr id="2" name="TextBox 1">
            <a:extLst>
              <a:ext uri="{FF2B5EF4-FFF2-40B4-BE49-F238E27FC236}">
                <a16:creationId xmlns:a16="http://schemas.microsoft.com/office/drawing/2014/main" id="{E2B83343-1E8C-4AE3-A83E-95358DB6C10B}"/>
              </a:ext>
            </a:extLst>
          </p:cNvPr>
          <p:cNvSpPr txBox="1"/>
          <p:nvPr/>
        </p:nvSpPr>
        <p:spPr>
          <a:xfrm>
            <a:off x="411018" y="1895174"/>
            <a:ext cx="7519039" cy="4308872"/>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turning the board game into a virtual game and found that the game cannot be played by a single player. If a single player does play on the existing board, there is no other way of the game ending other than the player winning it by reaching the score 100.</a:t>
            </a:r>
          </a:p>
          <a:p>
            <a:endParaRPr lang="en-US" dirty="0"/>
          </a:p>
        </p:txBody>
      </p:sp>
      <p:sp>
        <p:nvSpPr>
          <p:cNvPr id="10" name="TextBox 9">
            <a:extLst>
              <a:ext uri="{FF2B5EF4-FFF2-40B4-BE49-F238E27FC236}">
                <a16:creationId xmlns:a16="http://schemas.microsoft.com/office/drawing/2014/main" id="{DA1BF703-3C5E-4779-B2A2-55507DD875C6}"/>
              </a:ext>
            </a:extLst>
          </p:cNvPr>
          <p:cNvSpPr txBox="1"/>
          <p:nvPr/>
        </p:nvSpPr>
        <p:spPr>
          <a:xfrm>
            <a:off x="-7631474" y="1402732"/>
            <a:ext cx="7082972" cy="5570756"/>
          </a:xfrm>
          <a:prstGeom prst="rect">
            <a:avLst/>
          </a:prstGeom>
          <a:noFill/>
        </p:spPr>
        <p:txBody>
          <a:bodyPr wrap="square" rtlCol="0">
            <a:spAutoFit/>
          </a:bodyPr>
          <a:lstStyle/>
          <a:p>
            <a:r>
              <a:rPr lang="en-US" sz="26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making the game suitable for a single player by introducing a limited tries feature. If the player is struck with a Snake, he would not only reduce his total score but also would deplete his total lives of 3 tries. If the players life count turns to 0, the game will be ended, stating that the player has lost. Then he can restart the game for another round. He can play with himself, comparing his previously played rounds and see how less moves he took to complete the game through the leaderboard feature.</a:t>
            </a:r>
          </a:p>
          <a:p>
            <a:endParaRPr lang="en-US" dirty="0">
              <a:latin typeface="Gazpacho Heavy" pitchFamily="2" charset="0"/>
            </a:endParaRPr>
          </a:p>
        </p:txBody>
      </p:sp>
    </p:spTree>
    <p:extLst>
      <p:ext uri="{BB962C8B-B14F-4D97-AF65-F5344CB8AC3E}">
        <p14:creationId xmlns:p14="http://schemas.microsoft.com/office/powerpoint/2010/main" val="3455651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2341030515"/>
                  </p:ext>
                </p:extLst>
              </p:nvPr>
            </p:nvGraphicFramePr>
            <p:xfrm>
              <a:off x="8013183" y="1529132"/>
              <a:ext cx="3757954" cy="3799731"/>
            </p:xfrm>
            <a:graphic>
              <a:graphicData uri="http://schemas.microsoft.com/office/drawing/2017/model3d">
                <am3d:model3d r:embed="rId4">
                  <am3d:spPr>
                    <a:xfrm>
                      <a:off x="0" y="0"/>
                      <a:ext cx="3757954" cy="3799731"/>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5540046" ay="-166" az="10794901"/>
                    <am3d:postTrans dx="0" dy="0" dz="0"/>
                  </am3d:trans>
                  <am3d:raster rName="Office3DRenderer" rVer="16.0.8326">
                    <am3d:blip r:embed="rId5"/>
                  </am3d:raster>
                  <am3d:objViewport viewportSz="541866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13183" y="1529132"/>
                <a:ext cx="3757954" cy="3799731"/>
              </a:xfrm>
              <a:prstGeom prst="rect">
                <a:avLst/>
              </a:prstGeom>
            </p:spPr>
          </p:pic>
        </mc:Fallback>
      </mc:AlternateContent>
      <p:sp>
        <p:nvSpPr>
          <p:cNvPr id="9" name="TextBox 8">
            <a:extLst>
              <a:ext uri="{FF2B5EF4-FFF2-40B4-BE49-F238E27FC236}">
                <a16:creationId xmlns:a16="http://schemas.microsoft.com/office/drawing/2014/main" id="{B0ECDD1A-D714-4012-92A0-51306E1CABA7}"/>
              </a:ext>
            </a:extLst>
          </p:cNvPr>
          <p:cNvSpPr txBox="1"/>
          <p:nvPr/>
        </p:nvSpPr>
        <p:spPr>
          <a:xfrm>
            <a:off x="415583" y="7293084"/>
            <a:ext cx="7519039" cy="4308872"/>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turning the board game into a virtual game and found that the game cannot be played by a single player. If a single player does play on the existing board, there is no other way of the game ending other than the player winning it by reaching the score 100.</a:t>
            </a:r>
          </a:p>
          <a:p>
            <a:endParaRPr lang="en-US" dirty="0"/>
          </a:p>
        </p:txBody>
      </p:sp>
      <p:sp>
        <p:nvSpPr>
          <p:cNvPr id="2" name="TextBox 1">
            <a:extLst>
              <a:ext uri="{FF2B5EF4-FFF2-40B4-BE49-F238E27FC236}">
                <a16:creationId xmlns:a16="http://schemas.microsoft.com/office/drawing/2014/main" id="{840089D2-4D30-48A4-BC45-70455C9B2D28}"/>
              </a:ext>
            </a:extLst>
          </p:cNvPr>
          <p:cNvSpPr txBox="1"/>
          <p:nvPr/>
        </p:nvSpPr>
        <p:spPr>
          <a:xfrm>
            <a:off x="580571" y="1402732"/>
            <a:ext cx="7082972" cy="5170646"/>
          </a:xfrm>
          <a:prstGeom prst="rect">
            <a:avLst/>
          </a:prstGeom>
          <a:noFill/>
        </p:spPr>
        <p:txBody>
          <a:bodyPr wrap="square" rtlCol="0">
            <a:spAutoFit/>
          </a:bodyPr>
          <a:lstStyle/>
          <a:p>
            <a:r>
              <a:rPr lang="en-US" sz="26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making the game suitable for a single player by introducing a limited tries feature. If the player is struck with a Snake, he would not only reduce his total score but also would deplete his total lives of 3 tries. If the players life count turns to 0, the game will be ended, stating that the player has lost. He can play with himself, comparing his previously played rounds and see how less moves he took to complete the game through the leaderboard feature.</a:t>
            </a:r>
          </a:p>
          <a:p>
            <a:endParaRPr lang="en-US" dirty="0">
              <a:latin typeface="Gazpacho Heavy" pitchFamily="2" charset="0"/>
            </a:endParaRPr>
          </a:p>
        </p:txBody>
      </p:sp>
      <p:sp>
        <p:nvSpPr>
          <p:cNvPr id="12" name="TextBox 11">
            <a:extLst>
              <a:ext uri="{FF2B5EF4-FFF2-40B4-BE49-F238E27FC236}">
                <a16:creationId xmlns:a16="http://schemas.microsoft.com/office/drawing/2014/main" id="{AF614C41-39CC-4FA9-AB6D-B5575D57D9CF}"/>
              </a:ext>
            </a:extLst>
          </p:cNvPr>
          <p:cNvSpPr txBox="1"/>
          <p:nvPr/>
        </p:nvSpPr>
        <p:spPr>
          <a:xfrm>
            <a:off x="-7698658" y="1165732"/>
            <a:ext cx="7110741" cy="5730415"/>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solved our problem of snakes and ladders on the board by introducing 2D-arrays:</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72, 91, 1);</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62, 19, 2);</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Type 1 being Ladders and Type 2 being Snakes.</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And we solved our problem of random numbers from the dice (1-6) by using standard library (rand () function) and our numbers should remain in between 1 to 6 we use this logic</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(Rand%6) +1.</a:t>
            </a:r>
          </a:p>
        </p:txBody>
      </p:sp>
    </p:spTree>
    <p:extLst>
      <p:ext uri="{BB962C8B-B14F-4D97-AF65-F5344CB8AC3E}">
        <p14:creationId xmlns:p14="http://schemas.microsoft.com/office/powerpoint/2010/main" val="147255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809826789"/>
                  </p:ext>
                </p:extLst>
              </p:nvPr>
            </p:nvGraphicFramePr>
            <p:xfrm>
              <a:off x="8029182" y="1567225"/>
              <a:ext cx="3725958" cy="3723547"/>
            </p:xfrm>
            <a:graphic>
              <a:graphicData uri="http://schemas.microsoft.com/office/drawing/2017/model3d">
                <am3d:model3d r:embed="rId4">
                  <am3d:spPr>
                    <a:xfrm>
                      <a:off x="0" y="0"/>
                      <a:ext cx="3725958" cy="3723547"/>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5399936" ay="11448" az="-5411517"/>
                    <am3d:postTrans dx="0" dy="0" dz="0"/>
                  </am3d:trans>
                  <am3d:raster rName="Office3DRenderer" rVer="16.0.8326">
                    <am3d:blip r:embed="rId5"/>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29182" y="1567225"/>
                <a:ext cx="3725958" cy="3723547"/>
              </a:xfrm>
              <a:prstGeom prst="rect">
                <a:avLst/>
              </a:prstGeom>
            </p:spPr>
          </p:pic>
        </mc:Fallback>
      </mc:AlternateContent>
      <p:sp>
        <p:nvSpPr>
          <p:cNvPr id="9" name="TextBox 8">
            <a:extLst>
              <a:ext uri="{FF2B5EF4-FFF2-40B4-BE49-F238E27FC236}">
                <a16:creationId xmlns:a16="http://schemas.microsoft.com/office/drawing/2014/main" id="{A57517A6-E2B7-47AF-9E03-24CAA32B7189}"/>
              </a:ext>
            </a:extLst>
          </p:cNvPr>
          <p:cNvSpPr txBox="1"/>
          <p:nvPr/>
        </p:nvSpPr>
        <p:spPr>
          <a:xfrm>
            <a:off x="415583" y="7384432"/>
            <a:ext cx="7082972" cy="5570756"/>
          </a:xfrm>
          <a:prstGeom prst="rect">
            <a:avLst/>
          </a:prstGeom>
          <a:noFill/>
        </p:spPr>
        <p:txBody>
          <a:bodyPr wrap="square" rtlCol="0">
            <a:spAutoFit/>
          </a:bodyPr>
          <a:lstStyle/>
          <a:p>
            <a:r>
              <a:rPr lang="en-US" sz="26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are making the game suitable for a single player by introducing a limited tries feature. If the player is struck with a Snake, he would not only reduce his total score but also would deplete his total lives of 3 tries. If the players life count turns to 0, the game will be ended, stating that the player has lost. Then he can restart the game for another round. He can play with himself, comparing his previously played rounds and see how less moves he took to complete the game through the leaderboard feature.</a:t>
            </a:r>
          </a:p>
          <a:p>
            <a:endParaRPr lang="en-US" dirty="0">
              <a:latin typeface="Gazpacho Heavy" pitchFamily="2" charset="0"/>
            </a:endParaRPr>
          </a:p>
        </p:txBody>
      </p:sp>
      <p:sp>
        <p:nvSpPr>
          <p:cNvPr id="2" name="TextBox 1">
            <a:extLst>
              <a:ext uri="{FF2B5EF4-FFF2-40B4-BE49-F238E27FC236}">
                <a16:creationId xmlns:a16="http://schemas.microsoft.com/office/drawing/2014/main" id="{4F99C5E5-6EC2-4CDA-AB43-EAD8B73CFE8A}"/>
              </a:ext>
            </a:extLst>
          </p:cNvPr>
          <p:cNvSpPr txBox="1"/>
          <p:nvPr/>
        </p:nvSpPr>
        <p:spPr>
          <a:xfrm>
            <a:off x="279527" y="1362679"/>
            <a:ext cx="7766584" cy="5726952"/>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solved our problem of snakes and ladders on the board by introducing Structures </a:t>
            </a:r>
            <a:r>
              <a:rPr lang="en-US" sz="240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and Functions:</a:t>
            </a:r>
            <a:endPar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72, 91, 1);</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62, 19, 2);</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Type 1 being Ladders and Type 2 being Snakes.</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And we solved our problem of random numbers from the dice (1-6) by using standard library (rand () function) and our numbers should remain in between 1 to 6 we use this logic</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(Rand%6) +1.</a:t>
            </a:r>
          </a:p>
          <a:p>
            <a:endParaRPr lang="en-US" dirty="0"/>
          </a:p>
        </p:txBody>
      </p:sp>
      <p:sp>
        <p:nvSpPr>
          <p:cNvPr id="12" name="TextBox 11">
            <a:extLst>
              <a:ext uri="{FF2B5EF4-FFF2-40B4-BE49-F238E27FC236}">
                <a16:creationId xmlns:a16="http://schemas.microsoft.com/office/drawing/2014/main" id="{FEB3E737-3E53-4336-A049-2B0108CF2521}"/>
              </a:ext>
            </a:extLst>
          </p:cNvPr>
          <p:cNvSpPr txBox="1"/>
          <p:nvPr/>
        </p:nvSpPr>
        <p:spPr>
          <a:xfrm>
            <a:off x="-7551174" y="1567225"/>
            <a:ext cx="6489290" cy="4822282"/>
          </a:xfrm>
          <a:prstGeom prst="rect">
            <a:avLst/>
          </a:prstGeom>
          <a:noFill/>
        </p:spPr>
        <p:txBody>
          <a:bodyPr wrap="square">
            <a:spAutoFit/>
          </a:bodyPr>
          <a:lstStyle/>
          <a:p>
            <a:pPr marR="0" lvl="0">
              <a:lnSpc>
                <a:spcPct val="107000"/>
              </a:lnSpc>
              <a:spcBef>
                <a:spcPts val="0"/>
              </a:spcBef>
              <a:spcAft>
                <a:spcPts val="0"/>
              </a:spcAft>
            </a:pPr>
            <a:r>
              <a:rPr lang="en-US" sz="2400" u="sng"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SILENT FEATURES:</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Game board.</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1 player.</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Dice rolling.</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Snakes.</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Ladders.</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Win condition (to complete game by reaching 100 with 1 or more lives left).</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Game loop (user will continuously play until he wins, loses, or decides to quit).</a:t>
            </a:r>
          </a:p>
          <a:p>
            <a:pPr marL="342900" marR="0" lvl="0" indent="-342900">
              <a:lnSpc>
                <a:spcPct val="107000"/>
              </a:lnSpc>
              <a:spcBef>
                <a:spcPts val="0"/>
              </a:spcBef>
              <a:spcAft>
                <a:spcPts val="0"/>
              </a:spcAft>
              <a:buFont typeface="Arial" panose="020B0604020202020204" pitchFamily="34" charset="0"/>
              <a:buChar char="⮚"/>
            </a:pPr>
            <a:r>
              <a:rPr lang="en-US" sz="24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The Leaderboards entry after winning the game.</a:t>
            </a:r>
          </a:p>
        </p:txBody>
      </p:sp>
    </p:spTree>
    <p:extLst>
      <p:ext uri="{BB962C8B-B14F-4D97-AF65-F5344CB8AC3E}">
        <p14:creationId xmlns:p14="http://schemas.microsoft.com/office/powerpoint/2010/main" val="74991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2445554707"/>
                  </p:ext>
                </p:extLst>
              </p:nvPr>
            </p:nvGraphicFramePr>
            <p:xfrm>
              <a:off x="8020865" y="1567225"/>
              <a:ext cx="3742592" cy="3723547"/>
            </p:xfrm>
            <a:graphic>
              <a:graphicData uri="http://schemas.microsoft.com/office/drawing/2017/model3d">
                <am3d:model3d r:embed="rId4">
                  <am3d:spPr>
                    <a:xfrm>
                      <a:off x="0" y="0"/>
                      <a:ext cx="3742592" cy="3723547"/>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5187" ay="61167" az="-10799866"/>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20865" y="1567225"/>
                <a:ext cx="3742592" cy="3723547"/>
              </a:xfrm>
              <a:prstGeom prst="rect">
                <a:avLst/>
              </a:prstGeom>
            </p:spPr>
          </p:pic>
        </mc:Fallback>
      </mc:AlternateContent>
      <p:sp>
        <p:nvSpPr>
          <p:cNvPr id="9" name="TextBox 8">
            <a:extLst>
              <a:ext uri="{FF2B5EF4-FFF2-40B4-BE49-F238E27FC236}">
                <a16:creationId xmlns:a16="http://schemas.microsoft.com/office/drawing/2014/main" id="{B9E62490-87A5-4BDB-8288-872C35DED507}"/>
              </a:ext>
            </a:extLst>
          </p:cNvPr>
          <p:cNvSpPr txBox="1"/>
          <p:nvPr/>
        </p:nvSpPr>
        <p:spPr>
          <a:xfrm>
            <a:off x="415583" y="7382479"/>
            <a:ext cx="7766584" cy="5331781"/>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We solved our problem of snakes and ladders on the board by introducing 2D-arrays:</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72, 91, 1);</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addSnakeOrLadder(gameboard, 62, 19, 2);</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Type 1 being Ladders and Type 2 being Snakes.</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And we solved our problem of random numbers from the dice (1-6) by using standard library (rand () function) and our numbers should remain in between 1 to 6 we use this logic</a:t>
            </a:r>
          </a:p>
          <a:p>
            <a:pPr marL="342900" marR="0" indent="-342900">
              <a:lnSpc>
                <a:spcPct val="107000"/>
              </a:lnSpc>
              <a:spcBef>
                <a:spcPts val="0"/>
              </a:spcBef>
              <a:spcAft>
                <a:spcPts val="80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latin typeface="Gazpacho Heavy" pitchFamily="2" charset="0"/>
                <a:ea typeface="Calibri" panose="020F0502020204030204" pitchFamily="34" charset="0"/>
              </a:rPr>
              <a:t>(Rand%6) +1.</a:t>
            </a:r>
          </a:p>
          <a:p>
            <a:endParaRPr lang="en-US" dirty="0"/>
          </a:p>
        </p:txBody>
      </p:sp>
      <p:sp>
        <p:nvSpPr>
          <p:cNvPr id="2" name="TextBox 1">
            <a:extLst>
              <a:ext uri="{FF2B5EF4-FFF2-40B4-BE49-F238E27FC236}">
                <a16:creationId xmlns:a16="http://schemas.microsoft.com/office/drawing/2014/main" id="{01AF7F40-9D7E-4CF3-AB30-5149AB7D88B7}"/>
              </a:ext>
            </a:extLst>
          </p:cNvPr>
          <p:cNvSpPr txBox="1"/>
          <p:nvPr/>
        </p:nvSpPr>
        <p:spPr>
          <a:xfrm>
            <a:off x="428543" y="1165733"/>
            <a:ext cx="7605282" cy="5901616"/>
          </a:xfrm>
          <a:prstGeom prst="rect">
            <a:avLst/>
          </a:prstGeom>
          <a:noFill/>
        </p:spPr>
        <p:txBody>
          <a:bodyPr wrap="square" rtlCol="0">
            <a:spAutoFit/>
          </a:bodyPr>
          <a:lstStyle/>
          <a:p>
            <a:pPr marR="0" lvl="0">
              <a:lnSpc>
                <a:spcPct val="107000"/>
              </a:lnSpc>
              <a:spcBef>
                <a:spcPts val="0"/>
              </a:spcBef>
              <a:spcAft>
                <a:spcPts val="0"/>
              </a:spcAft>
            </a:pPr>
            <a:r>
              <a:rPr lang="en-US" sz="2800" u="sng"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SILENT FEATURES:</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Game board.</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1 player.</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Dice rolling.</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Snakes.</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Ladders.</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Win condition (to complete game by reaching 100 with 1 or more lives left).</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Game loop (user will continuously play until he wins, loses, or decides to quit).</a:t>
            </a:r>
          </a:p>
          <a:p>
            <a:pPr marL="342900" marR="0" lvl="0" indent="-342900">
              <a:lnSpc>
                <a:spcPct val="107000"/>
              </a:lnSpc>
              <a:spcBef>
                <a:spcPts val="0"/>
              </a:spcBef>
              <a:spcAft>
                <a:spcPts val="0"/>
              </a:spcAft>
              <a:buFont typeface="Arial" panose="020B0604020202020204" pitchFamily="34" charset="0"/>
              <a:buChar char="⮚"/>
            </a:pPr>
            <a:r>
              <a:rPr lang="en-US" sz="2800" dirty="0">
                <a:ln w="0">
                  <a:noFill/>
                  <a:miter lim="800000"/>
                </a:ln>
                <a:solidFill>
                  <a:schemeClr val="bg1"/>
                </a:solidFill>
                <a:effectLst>
                  <a:outerShdw blurRad="38100" dist="38100" dir="2700000" algn="tl">
                    <a:srgbClr val="000000">
                      <a:alpha val="43137"/>
                    </a:srgbClr>
                  </a:outerShdw>
                </a:effectLst>
                <a:latin typeface="Gazpacho Heavy" pitchFamily="2" charset="0"/>
                <a:ea typeface="Noto Sans Symbols"/>
                <a:cs typeface="Noto Sans Symbols"/>
              </a:rPr>
              <a:t>The Leaderboards entry after winning the game.</a:t>
            </a:r>
          </a:p>
          <a:p>
            <a:endParaRPr lang="en-US" dirty="0"/>
          </a:p>
        </p:txBody>
      </p:sp>
    </p:spTree>
    <p:extLst>
      <p:ext uri="{BB962C8B-B14F-4D97-AF65-F5344CB8AC3E}">
        <p14:creationId xmlns:p14="http://schemas.microsoft.com/office/powerpoint/2010/main" val="155589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720447572"/>
                  </p:ext>
                </p:extLst>
              </p:nvPr>
            </p:nvGraphicFramePr>
            <p:xfrm>
              <a:off x="8017922" y="1548179"/>
              <a:ext cx="3748478" cy="3761639"/>
            </p:xfrm>
            <a:graphic>
              <a:graphicData uri="http://schemas.microsoft.com/office/drawing/2017/model3d">
                <am3d:model3d r:embed="rId4">
                  <am3d:spPr>
                    <a:xfrm>
                      <a:off x="0" y="0"/>
                      <a:ext cx="3748478" cy="3761639"/>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4730566" ay="-5314324" az="-4730424"/>
                    <am3d:postTrans dx="0" dy="0" dz="0"/>
                  </am3d:trans>
                  <am3d:raster rName="Office3DRenderer" rVer="16.0.8326">
                    <am3d:blip r:embed="rId5"/>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8017922" y="1548179"/>
                <a:ext cx="3748478" cy="3761639"/>
              </a:xfrm>
              <a:prstGeom prst="rect">
                <a:avLst/>
              </a:prstGeom>
            </p:spPr>
          </p:pic>
        </mc:Fallback>
      </mc:AlternateContent>
      <p:sp>
        <p:nvSpPr>
          <p:cNvPr id="11" name="TextBox 10">
            <a:extLst>
              <a:ext uri="{FF2B5EF4-FFF2-40B4-BE49-F238E27FC236}">
                <a16:creationId xmlns:a16="http://schemas.microsoft.com/office/drawing/2014/main" id="{348E18F7-E1C7-467A-8220-D295ED7CAB0C}"/>
              </a:ext>
            </a:extLst>
          </p:cNvPr>
          <p:cNvSpPr txBox="1"/>
          <p:nvPr/>
        </p:nvSpPr>
        <p:spPr>
          <a:xfrm>
            <a:off x="415583" y="-157706"/>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5" name="TextBox 4">
            <a:extLst>
              <a:ext uri="{FF2B5EF4-FFF2-40B4-BE49-F238E27FC236}">
                <a16:creationId xmlns:a16="http://schemas.microsoft.com/office/drawing/2014/main" id="{F649AED9-E208-4827-A73A-398583CDFE0C}"/>
              </a:ext>
            </a:extLst>
          </p:cNvPr>
          <p:cNvSpPr txBox="1"/>
          <p:nvPr/>
        </p:nvSpPr>
        <p:spPr>
          <a:xfrm>
            <a:off x="667657" y="1548179"/>
            <a:ext cx="6981372"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solidFill>
                <a:schemeClr val="bg1"/>
              </a:solidFill>
              <a:latin typeface="Gazpacho Heavy" pitchFamily="2" charset="0"/>
            </a:endParaRPr>
          </a:p>
        </p:txBody>
      </p:sp>
      <p:sp>
        <p:nvSpPr>
          <p:cNvPr id="6" name="TextBox 5">
            <a:extLst>
              <a:ext uri="{FF2B5EF4-FFF2-40B4-BE49-F238E27FC236}">
                <a16:creationId xmlns:a16="http://schemas.microsoft.com/office/drawing/2014/main" id="{F416F10A-94ED-442F-BF95-A81C128AD58E}"/>
              </a:ext>
            </a:extLst>
          </p:cNvPr>
          <p:cNvSpPr txBox="1"/>
          <p:nvPr/>
        </p:nvSpPr>
        <p:spPr>
          <a:xfrm>
            <a:off x="667657" y="1548179"/>
            <a:ext cx="6792686" cy="5262979"/>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Gazpacho Heavy" pitchFamily="2" charset="0"/>
              </a:rPr>
              <a:t>We have used These concepts:</a:t>
            </a:r>
          </a:p>
          <a:p>
            <a:pPr marL="457200" indent="-457200">
              <a:buFont typeface="Arial" panose="020B0604020202020204" pitchFamily="34" charset="0"/>
              <a:buChar char="•"/>
            </a:pPr>
            <a:endParaRPr lang="en-US" sz="2800" dirty="0">
              <a:solidFill>
                <a:schemeClr val="bg1"/>
              </a:solidFill>
              <a:effectLst>
                <a:outerShdw blurRad="38100" dist="38100" dir="2700000" algn="tl">
                  <a:srgbClr val="000000">
                    <a:alpha val="43137"/>
                  </a:srgbClr>
                </a:outerShdw>
              </a:effectLst>
              <a:latin typeface="Gazpacho Heavy" pitchFamily="2" charset="0"/>
            </a:endParaRP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Structures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Dynamic Memory Allocation</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2D-Arrays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Pointers and Double Pointers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String Functions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Time.h and stdlib.h Libraries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Basic Concepts such as:</a:t>
            </a:r>
          </a:p>
          <a:p>
            <a:pPr marL="457200" indent="-457200">
              <a:buFont typeface="Arial" panose="020B0604020202020204" pitchFamily="34" charset="0"/>
              <a:buChar char="•"/>
            </a:pPr>
            <a:r>
              <a:rPr lang="en-US" sz="2800" dirty="0">
                <a:solidFill>
                  <a:schemeClr val="bg1"/>
                </a:solidFill>
                <a:effectLst>
                  <a:outerShdw blurRad="38100" dist="38100" dir="2700000" algn="tl">
                    <a:srgbClr val="000000">
                      <a:alpha val="43137"/>
                    </a:srgbClr>
                  </a:outerShdw>
                </a:effectLst>
                <a:latin typeface="Gazpacho Heavy" pitchFamily="2" charset="0"/>
              </a:rPr>
              <a:t>Switch Cases, If statements, Functions etc.</a:t>
            </a:r>
          </a:p>
          <a:p>
            <a:pPr marL="457200" indent="-457200">
              <a:buFont typeface="Arial" panose="020B0604020202020204" pitchFamily="34" charset="0"/>
              <a:buChar char="•"/>
            </a:pPr>
            <a:endParaRPr lang="en-US" sz="2800" dirty="0">
              <a:solidFill>
                <a:schemeClr val="bg1"/>
              </a:solidFill>
              <a:effectLst>
                <a:outerShdw blurRad="38100" dist="38100" dir="2700000" algn="tl">
                  <a:srgbClr val="000000">
                    <a:alpha val="43137"/>
                  </a:srgbClr>
                </a:outerShdw>
              </a:effectLst>
              <a:latin typeface="Gazpacho Heavy" pitchFamily="2" charset="0"/>
            </a:endParaRPr>
          </a:p>
        </p:txBody>
      </p:sp>
    </p:spTree>
    <p:extLst>
      <p:ext uri="{BB962C8B-B14F-4D97-AF65-F5344CB8AC3E}">
        <p14:creationId xmlns:p14="http://schemas.microsoft.com/office/powerpoint/2010/main" val="2177205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5"/>
                    </a14:imgEffect>
                  </a14:imgLayer>
                </a14:imgProps>
              </a:ext>
            </a:extLst>
          </a:blip>
          <a:srcRect/>
          <a:stretch>
            <a:fillRect t="-40000" b="-4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 Model 2" descr="Dice 6 Sided 16mm">
                <a:extLst>
                  <a:ext uri="{FF2B5EF4-FFF2-40B4-BE49-F238E27FC236}">
                    <a16:creationId xmlns:a16="http://schemas.microsoft.com/office/drawing/2014/main" id="{1221974E-BEAB-4FE2-8038-878CC0F3D350}"/>
                  </a:ext>
                </a:extLst>
              </p:cNvPr>
              <p:cNvGraphicFramePr>
                <a:graphicFrameLocks noChangeAspect="1"/>
              </p:cNvGraphicFramePr>
              <p:nvPr>
                <p:extLst>
                  <p:ext uri="{D42A27DB-BD31-4B8C-83A1-F6EECF244321}">
                    <p14:modId xmlns:p14="http://schemas.microsoft.com/office/powerpoint/2010/main" val="1809872714"/>
                  </p:ext>
                </p:extLst>
              </p:nvPr>
            </p:nvGraphicFramePr>
            <p:xfrm>
              <a:off x="2600511" y="-136080"/>
              <a:ext cx="6445059" cy="7111459"/>
            </p:xfrm>
            <a:graphic>
              <a:graphicData uri="http://schemas.microsoft.com/office/drawing/2017/model3d">
                <am3d:model3d r:embed="rId4">
                  <am3d:spPr>
                    <a:xfrm>
                      <a:off x="0" y="0"/>
                      <a:ext cx="6445059" cy="7111459"/>
                    </a:xfrm>
                    <a:prstGeom prst="rect">
                      <a:avLst/>
                    </a:prstGeom>
                  </am3d:spPr>
                  <am3d:camera>
                    <am3d:pos x="0" y="0" z="81469193"/>
                    <am3d:up dx="0" dy="36000000" dz="0"/>
                    <am3d:lookAt x="0" y="0" z="0"/>
                    <am3d:perspective fov="2700000"/>
                  </am3d:camera>
                  <am3d:trans>
                    <am3d:meterPerModelUnit n="6265663" d="1000000"/>
                    <am3d:preTrans dx="-34" dy="-17999946" dz="55"/>
                    <am3d:scale>
                      <am3d:sx n="1000000" d="1000000"/>
                      <am3d:sy n="1000000" d="1000000"/>
                      <am3d:sz n="1000000" d="1000000"/>
                    </am3d:scale>
                    <am3d:rot ax="-3015332" ay="1875774" az="-1918183"/>
                    <am3d:postTrans dx="0" dy="0" dz="0"/>
                  </am3d:trans>
                  <am3d:raster rName="Office3DRenderer" rVer="16.0.8326">
                    <am3d:blip r:embed="rId5"/>
                  </am3d:raster>
                  <am3d:objViewport viewportSz="74922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Dice 6 Sided 16mm">
                <a:extLst>
                  <a:ext uri="{FF2B5EF4-FFF2-40B4-BE49-F238E27FC236}">
                    <a16:creationId xmlns:a16="http://schemas.microsoft.com/office/drawing/2014/main" id="{1221974E-BEAB-4FE2-8038-878CC0F3D350}"/>
                  </a:ext>
                </a:extLst>
              </p:cNvPr>
              <p:cNvPicPr>
                <a:picLocks noGrp="1" noRot="1" noChangeAspect="1" noMove="1" noResize="1" noEditPoints="1" noAdjustHandles="1" noChangeArrowheads="1" noChangeShapeType="1" noCrop="1"/>
              </p:cNvPicPr>
              <p:nvPr/>
            </p:nvPicPr>
            <p:blipFill>
              <a:blip r:embed="rId5"/>
              <a:stretch>
                <a:fillRect/>
              </a:stretch>
            </p:blipFill>
            <p:spPr>
              <a:xfrm>
                <a:off x="2600511" y="-136080"/>
                <a:ext cx="6445059" cy="7111459"/>
              </a:xfrm>
              <a:prstGeom prst="rect">
                <a:avLst/>
              </a:prstGeom>
            </p:spPr>
          </p:pic>
        </mc:Fallback>
      </mc:AlternateContent>
      <p:sp>
        <p:nvSpPr>
          <p:cNvPr id="11" name="TextBox 10">
            <a:extLst>
              <a:ext uri="{FF2B5EF4-FFF2-40B4-BE49-F238E27FC236}">
                <a16:creationId xmlns:a16="http://schemas.microsoft.com/office/drawing/2014/main" id="{348E18F7-E1C7-467A-8220-D295ED7CAB0C}"/>
              </a:ext>
            </a:extLst>
          </p:cNvPr>
          <p:cNvSpPr txBox="1"/>
          <p:nvPr/>
        </p:nvSpPr>
        <p:spPr>
          <a:xfrm>
            <a:off x="149829" y="2064451"/>
            <a:ext cx="12192000" cy="1323439"/>
          </a:xfrm>
          <a:prstGeom prst="rect">
            <a:avLst/>
          </a:prstGeom>
          <a:noFill/>
        </p:spPr>
        <p:txBody>
          <a:bodyPr wrap="square">
            <a:spAutoFit/>
          </a:bodyPr>
          <a:lstStyle/>
          <a:p>
            <a:r>
              <a:rPr lang="en-US" sz="8000" dirty="0">
                <a:ln>
                  <a:solidFill>
                    <a:schemeClr val="tx1">
                      <a:lumMod val="95000"/>
                      <a:lumOff val="5000"/>
                    </a:schemeClr>
                  </a:solidFill>
                </a:ln>
                <a:solidFill>
                  <a:schemeClr val="bg1"/>
                </a:solidFill>
                <a:effectLst>
                  <a:outerShdw blurRad="38100" dist="38100" dir="2700000" algn="tl">
                    <a:srgbClr val="000000">
                      <a:alpha val="43137"/>
                    </a:srgbClr>
                  </a:outerShdw>
                </a:effectLst>
                <a:latin typeface="Arial Black" panose="020B0A04020102020204" pitchFamily="34" charset="0"/>
              </a:rPr>
              <a:t>Snakes and Ladders</a:t>
            </a:r>
          </a:p>
        </p:txBody>
      </p:sp>
      <p:sp>
        <p:nvSpPr>
          <p:cNvPr id="13" name="TextBox 12">
            <a:extLst>
              <a:ext uri="{FF2B5EF4-FFF2-40B4-BE49-F238E27FC236}">
                <a16:creationId xmlns:a16="http://schemas.microsoft.com/office/drawing/2014/main" id="{924B3C04-2385-4D61-B02B-4DCA9F4A7181}"/>
              </a:ext>
            </a:extLst>
          </p:cNvPr>
          <p:cNvSpPr txBox="1"/>
          <p:nvPr/>
        </p:nvSpPr>
        <p:spPr>
          <a:xfrm>
            <a:off x="12760569" y="404961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5" name="TextBox 14">
            <a:extLst>
              <a:ext uri="{FF2B5EF4-FFF2-40B4-BE49-F238E27FC236}">
                <a16:creationId xmlns:a16="http://schemas.microsoft.com/office/drawing/2014/main" id="{11AD56FF-0BE8-403C-B474-CEE0CF46AA41}"/>
              </a:ext>
            </a:extLst>
          </p:cNvPr>
          <p:cNvSpPr txBox="1"/>
          <p:nvPr/>
        </p:nvSpPr>
        <p:spPr>
          <a:xfrm>
            <a:off x="12774637" y="1402732"/>
            <a:ext cx="12191999"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17" name="TextBox 16">
            <a:extLst>
              <a:ext uri="{FF2B5EF4-FFF2-40B4-BE49-F238E27FC236}">
                <a16:creationId xmlns:a16="http://schemas.microsoft.com/office/drawing/2014/main" id="{EC7697F2-C3D1-45BC-BAC5-0A7E4097EB2C}"/>
              </a:ext>
            </a:extLst>
          </p:cNvPr>
          <p:cNvSpPr txBox="1"/>
          <p:nvPr/>
        </p:nvSpPr>
        <p:spPr>
          <a:xfrm>
            <a:off x="12809220" y="39240"/>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8" name="TextBox 7">
            <a:extLst>
              <a:ext uri="{FF2B5EF4-FFF2-40B4-BE49-F238E27FC236}">
                <a16:creationId xmlns:a16="http://schemas.microsoft.com/office/drawing/2014/main" id="{36CA7E6F-8775-4815-AFA0-ECECB8B34F18}"/>
              </a:ext>
            </a:extLst>
          </p:cNvPr>
          <p:cNvSpPr txBox="1"/>
          <p:nvPr/>
        </p:nvSpPr>
        <p:spPr>
          <a:xfrm>
            <a:off x="12711918" y="5373049"/>
            <a:ext cx="12192000" cy="1323439"/>
          </a:xfrm>
          <a:prstGeom prst="rect">
            <a:avLst/>
          </a:prstGeom>
          <a:noFill/>
        </p:spPr>
        <p:txBody>
          <a:bodyPr wrap="square">
            <a:spAutoFit/>
          </a:bodyPr>
          <a:lstStyle/>
          <a:p>
            <a:r>
              <a:rPr lang="en-US" sz="8000" dirty="0">
                <a:ln>
                  <a:solidFill>
                    <a:schemeClr val="bg1">
                      <a:lumMod val="95000"/>
                    </a:schemeClr>
                  </a:solidFill>
                </a:ln>
                <a:noFill/>
                <a:latin typeface="Arial Black" panose="020B0A04020102020204" pitchFamily="34" charset="0"/>
              </a:rPr>
              <a:t>Snakes and Ladders</a:t>
            </a:r>
          </a:p>
        </p:txBody>
      </p:sp>
      <p:sp>
        <p:nvSpPr>
          <p:cNvPr id="2" name="TextBox 1">
            <a:extLst>
              <a:ext uri="{FF2B5EF4-FFF2-40B4-BE49-F238E27FC236}">
                <a16:creationId xmlns:a16="http://schemas.microsoft.com/office/drawing/2014/main" id="{F4A8FF15-CB03-4D09-9B31-27129BA09FF4}"/>
              </a:ext>
            </a:extLst>
          </p:cNvPr>
          <p:cNvSpPr txBox="1"/>
          <p:nvPr/>
        </p:nvSpPr>
        <p:spPr>
          <a:xfrm>
            <a:off x="3723278" y="3919616"/>
            <a:ext cx="9085942" cy="923330"/>
          </a:xfrm>
          <a:prstGeom prst="rect">
            <a:avLst/>
          </a:prstGeom>
          <a:noFill/>
        </p:spPr>
        <p:txBody>
          <a:bodyPr wrap="square" rtlCol="0">
            <a:spAutoFit/>
          </a:bodyPr>
          <a:lstStyle/>
          <a:p>
            <a:r>
              <a:rPr lang="en-US" sz="5400" dirty="0">
                <a:ln>
                  <a:solidFill>
                    <a:schemeClr val="tx1"/>
                  </a:solidFill>
                </a:ln>
                <a:solidFill>
                  <a:schemeClr val="bg1"/>
                </a:solidFill>
                <a:latin typeface="Gazpacho Heavy" pitchFamily="2" charset="0"/>
              </a:rPr>
              <a:t>Thank You!</a:t>
            </a:r>
          </a:p>
        </p:txBody>
      </p:sp>
    </p:spTree>
    <p:extLst>
      <p:ext uri="{BB962C8B-B14F-4D97-AF65-F5344CB8AC3E}">
        <p14:creationId xmlns:p14="http://schemas.microsoft.com/office/powerpoint/2010/main" val="20960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1198</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Gazpacho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Hassaan Nafees</dc:creator>
  <cp:lastModifiedBy>Hassaan Nafees</cp:lastModifiedBy>
  <cp:revision>23</cp:revision>
  <dcterms:created xsi:type="dcterms:W3CDTF">2023-03-28T15:05:11Z</dcterms:created>
  <dcterms:modified xsi:type="dcterms:W3CDTF">2023-12-05T17:51:54Z</dcterms:modified>
</cp:coreProperties>
</file>